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Y5obE3ei/V1/UiS1LmOHxBuEL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7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6.xml"/><Relationship Id="rId21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Subnets are designed by accepting bits from the IP address's host part and using these bits to assign a number of smaller sub-networks inside the original network. 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Allows an organization to add sub-networks without the need to acquire a new network number via the Internet service provider (ISP).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2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2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2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Subnetting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7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VLSM</a:t>
            </a:r>
            <a:endParaRPr/>
          </a:p>
        </p:txBody>
      </p:sp>
      <p:sp>
        <p:nvSpPr>
          <p:cNvPr id="245" name="Google Shape;245;p9"/>
          <p:cNvSpPr txBox="1"/>
          <p:nvPr>
            <p:ph idx="1" type="body"/>
          </p:nvPr>
        </p:nvSpPr>
        <p:spPr>
          <a:xfrm>
            <a:off x="1484263" y="1342700"/>
            <a:ext cx="10018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0"/>
              <a:buChar char="•"/>
            </a:pPr>
            <a:r>
              <a:rPr lang="en-US" sz="2500"/>
              <a:t>Also known as </a:t>
            </a:r>
            <a:r>
              <a:rPr b="1" lang="en-US" sz="2500"/>
              <a:t>“Variable Length Subnet Masking”</a:t>
            </a:r>
            <a:endParaRPr sz="25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500"/>
          </a:p>
        </p:txBody>
      </p:sp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 txBox="1"/>
          <p:nvPr/>
        </p:nvSpPr>
        <p:spPr>
          <a:xfrm>
            <a:off x="1691225" y="2108700"/>
            <a:ext cx="88914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1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Assign a block of IP satisfying only that particular LAN.</a:t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8450" lvl="2" marL="12001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81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 hosts?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Assign a block of size 256 IPs!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8450" lvl="2" marL="12001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81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1000 hosts?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Assign a block of size 1024 IPs!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8450" lvl="2" marL="12001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81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Hosts?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Assign a block of size 2 IPs!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1842600" y="4867600"/>
            <a:ext cx="90849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Always satisfy the requirements of your biggest LAN and then work your way down to the smallest LAN.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VLSM Example 1</a:t>
            </a:r>
            <a:endParaRPr/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lsm05.jpg" id="255" name="Google Shape;2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10" y="1201315"/>
            <a:ext cx="4544457" cy="503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VLSM Example 2</a:t>
            </a:r>
            <a:endParaRPr/>
          </a:p>
        </p:txBody>
      </p:sp>
      <p:pic>
        <p:nvPicPr>
          <p:cNvPr id="261" name="Google Shape;2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10633869" y="2650928"/>
            <a:ext cx="8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 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0682393" y="3061678"/>
            <a:ext cx="93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 WANs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9953243" y="3472422"/>
            <a:ext cx="20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 Switched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19200"/>
            <a:ext cx="9898276" cy="4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/>
          <p:nvPr>
            <p:ph type="title"/>
          </p:nvPr>
        </p:nvSpPr>
        <p:spPr>
          <a:xfrm>
            <a:off x="1264503" y="140677"/>
            <a:ext cx="10018713" cy="77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VLSM Example 2</a:t>
            </a:r>
            <a:endParaRPr/>
          </a:p>
        </p:txBody>
      </p:sp>
      <p:pic>
        <p:nvPicPr>
          <p:cNvPr id="271" name="Google Shape;2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61" y="729763"/>
            <a:ext cx="4473665" cy="278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1346360" y="1665470"/>
            <a:ext cx="10018800" cy="3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366050" y="1743150"/>
            <a:ext cx="10018800" cy="3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IPv4 Exhaustion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Solution to the depletion of IPv4 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Types of Subnetting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Examples </a:t>
            </a:r>
            <a:endParaRPr sz="3200"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Address Exhaustion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4349" y="1066799"/>
            <a:ext cx="6528825" cy="25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4124" y="1886250"/>
            <a:ext cx="5567226" cy="49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4700" y="3973750"/>
            <a:ext cx="3207625" cy="21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1484300" y="1066800"/>
            <a:ext cx="100188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80"/>
              <a:buChar char="•"/>
            </a:pPr>
            <a:r>
              <a:rPr b="1" lang="en-US" sz="2700"/>
              <a:t>Long term:</a:t>
            </a:r>
            <a:endParaRPr sz="27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Change to IP version 6.</a:t>
            </a:r>
            <a:endParaRPr sz="23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Plenty of addresses using a different scheme</a:t>
            </a:r>
            <a:endParaRPr sz="2300"/>
          </a:p>
          <a:p>
            <a:pPr indent="-28575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780"/>
              <a:buChar char="•"/>
            </a:pPr>
            <a:r>
              <a:rPr b="1" lang="en-US" sz="2700"/>
              <a:t>Short term:</a:t>
            </a:r>
            <a:endParaRPr sz="27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Use </a:t>
            </a:r>
            <a:r>
              <a:rPr b="1" lang="en-US" sz="2300"/>
              <a:t>Subnetting </a:t>
            </a:r>
            <a:r>
              <a:rPr lang="en-US" sz="2300"/>
              <a:t> to avoid wasting addresses</a:t>
            </a:r>
            <a:endParaRPr sz="23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Use </a:t>
            </a:r>
            <a:r>
              <a:rPr b="1" lang="en-US" sz="2300"/>
              <a:t>private addresses </a:t>
            </a:r>
            <a:r>
              <a:rPr lang="en-US" sz="2300"/>
              <a:t>locally and </a:t>
            </a:r>
            <a:r>
              <a:rPr b="1" lang="en-US" sz="2300"/>
              <a:t>NAT</a:t>
            </a:r>
            <a:r>
              <a:rPr lang="en-US" sz="2300"/>
              <a:t> for internet access – lets many host share a few public addresses</a:t>
            </a:r>
            <a:endParaRPr sz="2300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300"/>
          </a:p>
          <a:p>
            <a:pPr indent="-6477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700"/>
          </a:p>
          <a:p>
            <a:pPr indent="-6477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2692" y="4472696"/>
            <a:ext cx="4390025" cy="18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Subnetting</a:t>
            </a:r>
            <a:endParaRPr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1591838" y="1304557"/>
            <a:ext cx="10018800" cy="2186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Partition a single physical network into more than one smaller logical sub-networks (subnets). 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D28CD"/>
                </a:solidFill>
              </a:rPr>
              <a:t>Borrow bits </a:t>
            </a:r>
            <a:r>
              <a:rPr lang="en-US"/>
              <a:t>from </a:t>
            </a:r>
            <a:r>
              <a:rPr b="1" lang="en-US">
                <a:solidFill>
                  <a:srgbClr val="7D28CD"/>
                </a:solidFill>
              </a:rPr>
              <a:t>the IP address's host part </a:t>
            </a:r>
            <a:endParaRPr b="1">
              <a:solidFill>
                <a:srgbClr val="7D28CD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 these bits to create a number of smaller sub-networks inside the original network. 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3737" y="3728671"/>
            <a:ext cx="7238551" cy="20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Subnetting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1484310" y="1673470"/>
            <a:ext cx="10018713" cy="196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600"/>
              <a:t>Two methods of subnetting</a:t>
            </a:r>
            <a:endParaRPr sz="36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/>
              <a:t>Fixed Length Subnet Masking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/>
              <a:t>Variable Length Masking</a:t>
            </a:r>
            <a:endParaRPr sz="3200"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Fixed length subnetting</a:t>
            </a:r>
            <a:endParaRPr/>
          </a:p>
        </p:txBody>
      </p:sp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1484300" y="1066800"/>
            <a:ext cx="100188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network addresses do you need for the organization? </a:t>
            </a:r>
            <a:endParaRPr/>
          </a:p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network addresses do you have?</a:t>
            </a:r>
            <a:endParaRPr/>
          </a:p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bits do you have for hosts? </a:t>
            </a:r>
            <a:endParaRPr/>
          </a:p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host bits do you need to borrow to create the number of sub networks that you need? </a:t>
            </a:r>
            <a:endParaRPr/>
          </a:p>
          <a:p>
            <a:pPr indent="-6477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697"/>
              <a:buNone/>
            </a:pPr>
            <a:r>
              <a:t/>
            </a:r>
            <a:endParaRPr sz="1860"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939" y="3023400"/>
            <a:ext cx="7222917" cy="36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2704658" y="3087476"/>
            <a:ext cx="156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Banani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6909762" y="4819085"/>
            <a:ext cx="1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Khulna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60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3591166" y="5814600"/>
            <a:ext cx="181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Motijheel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40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9055325" y="1369625"/>
            <a:ext cx="2335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200.20.20.0/24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340050" y="3128700"/>
            <a:ext cx="1950900" cy="1675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1267550" y="2871750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461308" y="3087476"/>
            <a:ext cx="1950900" cy="1675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535150" y="4875057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6285660" y="2958974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587708" y="5091052"/>
            <a:ext cx="1950900" cy="1675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3665656" y="4025609"/>
            <a:ext cx="2335200" cy="1066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4498394" y="3475500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9907300" y="1127900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6483575" y="1694800"/>
            <a:ext cx="1024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8 bits</a:t>
            </a:r>
            <a:endParaRPr b="1" i="0" sz="22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3571550" y="2495700"/>
            <a:ext cx="1024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2 bits</a:t>
            </a:r>
            <a:endParaRPr b="1" i="0" sz="22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Fixed Length Subnetting: Example</a:t>
            </a:r>
            <a:endParaRPr/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lsm01.jpg" id="218" name="Google Shape;2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6315" y="1066799"/>
            <a:ext cx="60452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/>
        </p:nvSpPr>
        <p:spPr>
          <a:xfrm>
            <a:off x="1992315" y="32003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192.168.80.0/27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7097715" y="18287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192.168.80.32/27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2830515" y="54863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192.168.80.64/27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7326315" y="54101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192.168.80.96/27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7402515" y="3733799"/>
            <a:ext cx="24384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192.168.80.128/27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3287715" y="2514599"/>
            <a:ext cx="24384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192.168.80.160/27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5268915" y="1142999"/>
            <a:ext cx="24384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192.168.80.192/27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8269290" y="1219199"/>
            <a:ext cx="2438400" cy="400050"/>
          </a:xfrm>
          <a:prstGeom prst="rect">
            <a:avLst/>
          </a:prstGeom>
          <a:solidFill>
            <a:srgbClr val="A26818"/>
          </a:solidFill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192.168.80.0/24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Lots of Waste!</a:t>
            </a:r>
            <a:endParaRPr/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1484300" y="1066800"/>
            <a:ext cx="10018800" cy="215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Char char="•"/>
            </a:pPr>
            <a:r>
              <a:rPr b="1" lang="en-US" sz="2700"/>
              <a:t>Problem of Fixed Subnetting:</a:t>
            </a:r>
            <a:endParaRPr sz="2700"/>
          </a:p>
          <a:p>
            <a:pPr indent="-3048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Waste IPv4 addresses.</a:t>
            </a:r>
            <a:endParaRPr/>
          </a:p>
          <a:p>
            <a:pPr indent="-3048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For example : Router3 –Router2 Network requires 2 IP addresses.</a:t>
            </a:r>
            <a:endParaRPr/>
          </a:p>
          <a:p>
            <a:pPr indent="-3048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How many is available? How many wasted?</a:t>
            </a:r>
            <a:endParaRPr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300"/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2105452" y="4907263"/>
            <a:ext cx="6966300" cy="1674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FF"/>
              </a:buClr>
              <a:buSzPts val="378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Solutions:</a:t>
            </a:r>
            <a:endParaRPr b="0" i="0" sz="27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Variable Length Subnet Masking (VLSM)</a:t>
            </a:r>
            <a:endParaRPr b="1" i="0" sz="23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Create subnets as per specific host requirements.</a:t>
            </a:r>
            <a:endParaRPr b="0" i="0" sz="21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1514408" y="3348010"/>
            <a:ext cx="6096000" cy="176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you are using private addresses, then you may not be bothered.</a:t>
            </a:r>
            <a:endParaRPr/>
          </a:p>
          <a:p>
            <a:pPr indent="-3048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Waste of public addresses does matter.</a:t>
            </a:r>
            <a:endParaRPr/>
          </a:p>
          <a:p>
            <a:pPr indent="-1016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516" y="2499029"/>
            <a:ext cx="4396153" cy="189840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/>
          <p:nvPr/>
        </p:nvSpPr>
        <p:spPr>
          <a:xfrm>
            <a:off x="8995252" y="2881084"/>
            <a:ext cx="1686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200.20.20.192/26</a:t>
            </a:r>
            <a:endParaRPr b="0" i="0" sz="16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3323443" y="2962489"/>
            <a:ext cx="45397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62</a:t>
            </a:r>
            <a:endParaRPr b="0" i="0" sz="20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5840352" y="2947900"/>
            <a:ext cx="45397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20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