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6858000" cy="9144000"/>
  <p:embeddedFontLst>
    <p:embeddedFont>
      <p:font typeface="Arimo"/>
      <p:regular r:id="rId34"/>
      <p:bold r:id="rId35"/>
      <p:italic r:id="rId36"/>
      <p:boldItalic r:id="rId37"/>
    </p:embeddedFont>
    <p:embeddedFont>
      <p:font typeface="Corbel"/>
      <p:regular r:id="rId38"/>
      <p:bold r:id="rId39"/>
      <p:italic r:id="rId40"/>
      <p:boldItalic r:id="rId41"/>
    </p:embeddedFont>
    <p:embeddedFont>
      <p:font typeface="Tahoma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44" roundtripDataSignature="AMtx7miW5x59T9+cUzii/4YkUVU4OPBs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rbel-italic.fntdata"/><Relationship Id="rId20" Type="http://schemas.openxmlformats.org/officeDocument/2006/relationships/slide" Target="slides/slide15.xml"/><Relationship Id="rId42" Type="http://schemas.openxmlformats.org/officeDocument/2006/relationships/font" Target="fonts/Tahoma-regular.fntdata"/><Relationship Id="rId41" Type="http://schemas.openxmlformats.org/officeDocument/2006/relationships/font" Target="fonts/Corbel-boldItalic.fntdata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font" Target="fonts/Tahoma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Arimo-bold.fntdata"/><Relationship Id="rId12" Type="http://schemas.openxmlformats.org/officeDocument/2006/relationships/slide" Target="slides/slide7.xml"/><Relationship Id="rId34" Type="http://schemas.openxmlformats.org/officeDocument/2006/relationships/font" Target="fonts/Arimo-regular.fntdata"/><Relationship Id="rId15" Type="http://schemas.openxmlformats.org/officeDocument/2006/relationships/slide" Target="slides/slide10.xml"/><Relationship Id="rId37" Type="http://schemas.openxmlformats.org/officeDocument/2006/relationships/font" Target="fonts/Arimo-boldItalic.fntdata"/><Relationship Id="rId14" Type="http://schemas.openxmlformats.org/officeDocument/2006/relationships/slide" Target="slides/slide9.xml"/><Relationship Id="rId36" Type="http://schemas.openxmlformats.org/officeDocument/2006/relationships/font" Target="fonts/Arimo-italic.fntdata"/><Relationship Id="rId17" Type="http://schemas.openxmlformats.org/officeDocument/2006/relationships/slide" Target="slides/slide12.xml"/><Relationship Id="rId39" Type="http://schemas.openxmlformats.org/officeDocument/2006/relationships/font" Target="fonts/Corbel-bold.fntdata"/><Relationship Id="rId16" Type="http://schemas.openxmlformats.org/officeDocument/2006/relationships/slide" Target="slides/slide11.xml"/><Relationship Id="rId38" Type="http://schemas.openxmlformats.org/officeDocument/2006/relationships/font" Target="fonts/Corbel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3" marL="16922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Inefficient:</a:t>
            </a:r>
            <a:r>
              <a:rPr lang="en-US"/>
              <a:t>   Updates consume bandwidth and router CPU resources.</a:t>
            </a:r>
            <a:endParaRPr/>
          </a:p>
          <a:p>
            <a:pPr indent="-381000" lvl="3" marL="16922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Periodic updates are </a:t>
            </a:r>
            <a:r>
              <a:rPr lang="en-US">
                <a:solidFill>
                  <a:srgbClr val="FF0000"/>
                </a:solidFill>
              </a:rPr>
              <a:t>always sent</a:t>
            </a:r>
            <a:r>
              <a:rPr lang="en-US"/>
              <a:t> even there have been no changes for weeks or months.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" name="Google Shape;365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Tahoma"/>
              <a:buNone/>
            </a:pPr>
            <a:r>
              <a:rPr lang="en-US">
                <a:solidFill>
                  <a:srgbClr val="FFFF00"/>
                </a:solidFill>
              </a:rPr>
              <a:t>Sends</a:t>
            </a:r>
            <a:r>
              <a:rPr lang="en-US"/>
              <a:t> an update about network </a:t>
            </a:r>
            <a:r>
              <a:rPr lang="en-US">
                <a:solidFill>
                  <a:srgbClr val="FFFF00"/>
                </a:solidFill>
              </a:rPr>
              <a:t>10.3.0.0 </a:t>
            </a:r>
            <a:r>
              <a:rPr lang="en-US"/>
              <a:t>out the </a:t>
            </a:r>
            <a:r>
              <a:rPr lang="en-US">
                <a:solidFill>
                  <a:srgbClr val="FFFF00"/>
                </a:solidFill>
              </a:rPr>
              <a:t>Serial 0/0/0 </a:t>
            </a:r>
            <a:r>
              <a:rPr lang="en-US"/>
              <a:t>interface with a metric of 1.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Tahoma"/>
              <a:buNone/>
            </a:pPr>
            <a:r>
              <a:rPr lang="en-US">
                <a:solidFill>
                  <a:srgbClr val="FFFF00"/>
                </a:solidFill>
              </a:rPr>
              <a:t>Sends</a:t>
            </a:r>
            <a:r>
              <a:rPr lang="en-US"/>
              <a:t> an update about network </a:t>
            </a:r>
            <a:r>
              <a:rPr lang="en-US">
                <a:solidFill>
                  <a:srgbClr val="FFFF00"/>
                </a:solidFill>
              </a:rPr>
              <a:t>10.2.0.0 </a:t>
            </a:r>
            <a:r>
              <a:rPr lang="en-US"/>
              <a:t>out the </a:t>
            </a:r>
            <a:r>
              <a:rPr lang="en-US">
                <a:solidFill>
                  <a:srgbClr val="FFFF00"/>
                </a:solidFill>
              </a:rPr>
              <a:t>Serial 0/0/1</a:t>
            </a:r>
            <a:r>
              <a:rPr lang="en-US"/>
              <a:t> interface with a metric of 1.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7" name="Google Shape;407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FF00"/>
                </a:solidFill>
              </a:rPr>
              <a:t>Sends</a:t>
            </a:r>
            <a:r>
              <a:rPr lang="en-US"/>
              <a:t> an update about network </a:t>
            </a:r>
            <a:r>
              <a:rPr lang="en-US">
                <a:solidFill>
                  <a:srgbClr val="FFFF00"/>
                </a:solidFill>
              </a:rPr>
              <a:t>10.4.0.0</a:t>
            </a:r>
            <a:r>
              <a:rPr lang="en-US"/>
              <a:t> out the </a:t>
            </a:r>
            <a:r>
              <a:rPr lang="en-US">
                <a:solidFill>
                  <a:srgbClr val="FFFF00"/>
                </a:solidFill>
              </a:rPr>
              <a:t>S0/0/0</a:t>
            </a:r>
            <a:r>
              <a:rPr lang="en-US"/>
              <a:t> interface with a metric of 1.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FF00"/>
                </a:solidFill>
              </a:rPr>
              <a:t>Sends</a:t>
            </a:r>
            <a:r>
              <a:rPr lang="en-US"/>
              <a:t> an update about network </a:t>
            </a:r>
            <a:r>
              <a:rPr lang="en-US">
                <a:solidFill>
                  <a:srgbClr val="FFFF00"/>
                </a:solidFill>
              </a:rPr>
              <a:t>10.3.0.0 </a:t>
            </a:r>
            <a:r>
              <a:rPr lang="en-US"/>
              <a:t>out the </a:t>
            </a:r>
            <a:r>
              <a:rPr lang="en-US">
                <a:solidFill>
                  <a:srgbClr val="FFFF00"/>
                </a:solidFill>
              </a:rPr>
              <a:t>Fa0/0 </a:t>
            </a:r>
            <a:r>
              <a:rPr lang="en-US"/>
              <a:t>interface with a metric of 1.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4" name="Google Shape;454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5" name="Google Shape;495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6" name="Google Shape;526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6" name="Google Shape;546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1" name="Google Shape;581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1" name="Google Shape;601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4" name="Google Shape;624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3" name="Google Shape;643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1" name="Google Shape;651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9" name="Google Shape;659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5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45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45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45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45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45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45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45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5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5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6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6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6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6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92" name="Google Shape;92;p56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5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7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7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9" name="Google Shape;99;p5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8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8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8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8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7" name="Google Shape;107;p58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5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9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9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4" name="Google Shape;114;p59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5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5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60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1" name="Google Shape;121;p6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6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6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1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61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7" name="Google Shape;127;p6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6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6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6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8" name="Google Shape;38;p4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6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0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5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1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4" name="Google Shape;54;p51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5" name="Google Shape;55;p51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6" name="Google Shape;56;p51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7" name="Google Shape;57;p5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2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2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63" name="Google Shape;63;p52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64" name="Google Shape;64;p5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3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3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53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1" name="Google Shape;71;p5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4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4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4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8" name="Google Shape;78;p5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5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5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4" name="Google Shape;84;p5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4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44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44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44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44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44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44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4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4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4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4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4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Relationship Id="rId4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11 | CSE421 – Computer Networks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36" name="Google Shape;13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"/>
          <p:cNvSpPr txBox="1"/>
          <p:nvPr>
            <p:ph type="ctrTitle"/>
          </p:nvPr>
        </p:nvSpPr>
        <p:spPr>
          <a:xfrm>
            <a:off x="2928400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Network Layer</a:t>
            </a:r>
            <a:br>
              <a:rPr lang="en-US"/>
            </a:br>
            <a:r>
              <a:rPr lang="en-US" sz="3200"/>
              <a:t>Routing Algorithm</a:t>
            </a:r>
            <a:br>
              <a:rPr lang="en-US" sz="2800"/>
            </a:br>
            <a:r>
              <a:rPr b="1" i="1" lang="en-US" sz="2400"/>
              <a:t>Distance Vector Routing</a:t>
            </a:r>
            <a:endParaRPr b="1" i="1"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>
            <p:ph idx="4294967295" type="title"/>
          </p:nvPr>
        </p:nvSpPr>
        <p:spPr>
          <a:xfrm>
            <a:off x="1484311" y="685801"/>
            <a:ext cx="10018713" cy="1115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Distance vector algorithm </a:t>
            </a:r>
            <a:endParaRPr/>
          </a:p>
        </p:txBody>
      </p:sp>
      <p:sp>
        <p:nvSpPr>
          <p:cNvPr id="210" name="Google Shape;210;p19"/>
          <p:cNvSpPr txBox="1"/>
          <p:nvPr>
            <p:ph idx="4294967295" type="body"/>
          </p:nvPr>
        </p:nvSpPr>
        <p:spPr>
          <a:xfrm>
            <a:off x="1677821" y="1696453"/>
            <a:ext cx="9825202" cy="4281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Font typeface="Arial"/>
              <a:buNone/>
            </a:pPr>
            <a:r>
              <a:rPr lang="en-US" sz="4000" u="sng">
                <a:solidFill>
                  <a:srgbClr val="FF0000"/>
                </a:solidFill>
              </a:rPr>
              <a:t>Basic idea:</a:t>
            </a:r>
            <a:r>
              <a:rPr lang="en-US" sz="3200"/>
              <a:t> </a:t>
            </a:r>
            <a:endParaRPr/>
          </a:p>
          <a:p>
            <a:pPr indent="-29464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Each node periodically sends its own distance vector estimate to neighbors</a:t>
            </a:r>
            <a:endParaRPr/>
          </a:p>
          <a:p>
            <a:pPr indent="-29464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When a node x receives new DV estimate from neighbor;</a:t>
            </a:r>
            <a:endParaRPr/>
          </a:p>
          <a:p>
            <a:pPr indent="-29464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It updates its own DV using B-F equation</a:t>
            </a:r>
            <a:endParaRPr/>
          </a:p>
          <a:p>
            <a:pPr indent="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None/>
            </a:pPr>
            <a:r>
              <a:t/>
            </a:r>
            <a:endParaRPr/>
          </a:p>
        </p:txBody>
      </p:sp>
      <p:sp>
        <p:nvSpPr>
          <p:cNvPr id="211" name="Google Shape;211;p1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idx="4294967295" type="title"/>
          </p:nvPr>
        </p:nvSpPr>
        <p:spPr>
          <a:xfrm>
            <a:off x="1484311" y="685801"/>
            <a:ext cx="10018713" cy="820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Operation of Distance Vector</a:t>
            </a:r>
            <a:endParaRPr/>
          </a:p>
        </p:txBody>
      </p:sp>
      <p:sp>
        <p:nvSpPr>
          <p:cNvPr id="218" name="Google Shape;218;p26"/>
          <p:cNvSpPr txBox="1"/>
          <p:nvPr>
            <p:ph idx="4294967295" type="body"/>
          </p:nvPr>
        </p:nvSpPr>
        <p:spPr>
          <a:xfrm>
            <a:off x="1676400" y="1506538"/>
            <a:ext cx="8839200" cy="4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solidFill>
                  <a:srgbClr val="FF0000"/>
                </a:solidFill>
              </a:rPr>
              <a:t>Periodic Updates:</a:t>
            </a:r>
            <a:endParaRPr/>
          </a:p>
          <a:p>
            <a:pPr indent="-381000" lvl="1" marL="893763" rtl="0" algn="l">
              <a:lnSpc>
                <a:spcPct val="100000"/>
              </a:lnSpc>
              <a:spcBef>
                <a:spcPts val="1192"/>
              </a:spcBef>
              <a:spcAft>
                <a:spcPts val="0"/>
              </a:spcAft>
              <a:buSzPct val="145000"/>
              <a:buChar char="•"/>
            </a:pPr>
            <a:r>
              <a:rPr lang="en-US" sz="3200"/>
              <a:t>Periodically broadcast the entire routing table to each of its neighbors (RIP – every 30 seconds).</a:t>
            </a:r>
            <a:endParaRPr/>
          </a:p>
          <a:p>
            <a:pPr indent="-381000" lvl="3" marL="1692275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 sz="2800">
                <a:solidFill>
                  <a:srgbClr val="FF0000"/>
                </a:solidFill>
              </a:rPr>
              <a:t>Inefficient</a:t>
            </a:r>
            <a:endParaRPr sz="2800"/>
          </a:p>
          <a:p>
            <a:pPr indent="-381000" lvl="1" marL="893763" rtl="0" algn="l">
              <a:lnSpc>
                <a:spcPct val="100000"/>
              </a:lnSpc>
              <a:spcBef>
                <a:spcPts val="1192"/>
              </a:spcBef>
              <a:spcAft>
                <a:spcPts val="0"/>
              </a:spcAft>
              <a:buSzPct val="145000"/>
              <a:buChar char="•"/>
            </a:pPr>
            <a:r>
              <a:rPr lang="en-US" sz="3200"/>
              <a:t>Router is only aware of the:</a:t>
            </a:r>
            <a:endParaRPr/>
          </a:p>
          <a:p>
            <a:pPr indent="-381000" lvl="3" marL="1692275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 sz="2800"/>
              <a:t>Network addresses of its </a:t>
            </a:r>
            <a:r>
              <a:rPr lang="en-US" sz="2800">
                <a:solidFill>
                  <a:srgbClr val="FF0000"/>
                </a:solidFill>
              </a:rPr>
              <a:t>own interfaces.</a:t>
            </a:r>
            <a:endParaRPr/>
          </a:p>
          <a:p>
            <a:pPr indent="-381000" lvl="3" marL="1692275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 sz="2800"/>
              <a:t>Network addresses the </a:t>
            </a:r>
            <a:r>
              <a:rPr lang="en-US" sz="2800">
                <a:solidFill>
                  <a:srgbClr val="FF0000"/>
                </a:solidFill>
              </a:rPr>
              <a:t>neighbors running the same routing protocol</a:t>
            </a:r>
            <a:r>
              <a:rPr lang="en-US" sz="2800"/>
              <a:t>.</a:t>
            </a:r>
            <a:endParaRPr/>
          </a:p>
        </p:txBody>
      </p:sp>
      <p:sp>
        <p:nvSpPr>
          <p:cNvPr id="219" name="Google Shape;219;p2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v04.jpg" id="224" name="Google Shape;22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1905001"/>
            <a:ext cx="7747000" cy="429736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 txBox="1"/>
          <p:nvPr>
            <p:ph idx="4294967295" type="title"/>
          </p:nvPr>
        </p:nvSpPr>
        <p:spPr>
          <a:xfrm>
            <a:off x="1552550" y="547041"/>
            <a:ext cx="10018713" cy="413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Operation of Distance Vector</a:t>
            </a:r>
            <a:endParaRPr/>
          </a:p>
        </p:txBody>
      </p:sp>
      <p:sp>
        <p:nvSpPr>
          <p:cNvPr id="226" name="Google Shape;226;p27"/>
          <p:cNvSpPr txBox="1"/>
          <p:nvPr>
            <p:ph idx="4294967295" type="body"/>
          </p:nvPr>
        </p:nvSpPr>
        <p:spPr>
          <a:xfrm>
            <a:off x="1676400" y="1295400"/>
            <a:ext cx="8839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lang="en-US">
                <a:solidFill>
                  <a:srgbClr val="FF0000"/>
                </a:solidFill>
              </a:rPr>
              <a:t>Periodic Updates: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grpSp>
        <p:nvGrpSpPr>
          <p:cNvPr id="227" name="Google Shape;227;p27"/>
          <p:cNvGrpSpPr/>
          <p:nvPr/>
        </p:nvGrpSpPr>
        <p:grpSpPr>
          <a:xfrm>
            <a:off x="2895600" y="1295400"/>
            <a:ext cx="5715000" cy="1067082"/>
            <a:chOff x="1371600" y="1295400"/>
            <a:chExt cx="5715000" cy="1067082"/>
          </a:xfrm>
        </p:grpSpPr>
        <p:cxnSp>
          <p:nvCxnSpPr>
            <p:cNvPr id="228" name="Google Shape;228;p27"/>
            <p:cNvCxnSpPr>
              <a:stCxn id="229" idx="1"/>
            </p:cNvCxnSpPr>
            <p:nvPr/>
          </p:nvCxnSpPr>
          <p:spPr>
            <a:xfrm flipH="1">
              <a:off x="1371600" y="1526382"/>
              <a:ext cx="1981200" cy="836100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29" name="Google Shape;229;p27"/>
            <p:cNvSpPr txBox="1"/>
            <p:nvPr/>
          </p:nvSpPr>
          <p:spPr>
            <a:xfrm>
              <a:off x="3352800" y="1295400"/>
              <a:ext cx="3733800" cy="461963"/>
            </a:xfrm>
            <a:prstGeom prst="rect">
              <a:avLst/>
            </a:prstGeom>
            <a:solidFill>
              <a:srgbClr val="80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R1 Update Timer expires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" name="Google Shape;230;p27"/>
          <p:cNvGrpSpPr/>
          <p:nvPr/>
        </p:nvGrpSpPr>
        <p:grpSpPr>
          <a:xfrm>
            <a:off x="2438400" y="1828801"/>
            <a:ext cx="7467600" cy="4729163"/>
            <a:chOff x="914400" y="1828800"/>
            <a:chExt cx="7467600" cy="4728865"/>
          </a:xfrm>
        </p:grpSpPr>
        <p:sp>
          <p:nvSpPr>
            <p:cNvPr id="231" name="Google Shape;231;p27"/>
            <p:cNvSpPr txBox="1"/>
            <p:nvPr/>
          </p:nvSpPr>
          <p:spPr>
            <a:xfrm>
              <a:off x="5943600" y="1828800"/>
              <a:ext cx="2438400" cy="461934"/>
            </a:xfrm>
            <a:prstGeom prst="rect">
              <a:avLst/>
            </a:prstGeom>
            <a:solidFill>
              <a:srgbClr val="003300"/>
            </a:solidFill>
            <a:ln cap="flat" cmpd="sng" w="25400">
              <a:solidFill>
                <a:srgbClr val="66FF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Neighbour of R1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7"/>
            <p:cNvSpPr txBox="1"/>
            <p:nvPr/>
          </p:nvSpPr>
          <p:spPr>
            <a:xfrm>
              <a:off x="914400" y="6095731"/>
              <a:ext cx="2438400" cy="461934"/>
            </a:xfrm>
            <a:prstGeom prst="rect">
              <a:avLst/>
            </a:prstGeom>
            <a:solidFill>
              <a:srgbClr val="003300"/>
            </a:solidFill>
            <a:ln cap="flat" cmpd="sng" w="25400">
              <a:solidFill>
                <a:srgbClr val="66FF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Neighbour of R1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" name="Google Shape;233;p27"/>
          <p:cNvGrpSpPr/>
          <p:nvPr/>
        </p:nvGrpSpPr>
        <p:grpSpPr>
          <a:xfrm>
            <a:off x="4343400" y="3200400"/>
            <a:ext cx="4191000" cy="2743200"/>
            <a:chOff x="2819400" y="3200400"/>
            <a:chExt cx="4191000" cy="2743200"/>
          </a:xfrm>
        </p:grpSpPr>
        <p:sp>
          <p:nvSpPr>
            <p:cNvPr id="234" name="Google Shape;234;p27"/>
            <p:cNvSpPr/>
            <p:nvPr/>
          </p:nvSpPr>
          <p:spPr>
            <a:xfrm rot="-5400000">
              <a:off x="4419600" y="3962400"/>
              <a:ext cx="381000" cy="3581400"/>
            </a:xfrm>
            <a:prstGeom prst="rect">
              <a:avLst/>
            </a:prstGeom>
            <a:solidFill>
              <a:srgbClr val="99CCFF">
                <a:alpha val="50588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6705600" y="3200400"/>
              <a:ext cx="304800" cy="2057400"/>
            </a:xfrm>
            <a:prstGeom prst="rect">
              <a:avLst/>
            </a:prstGeom>
            <a:solidFill>
              <a:srgbClr val="99CCFF">
                <a:alpha val="50588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7"/>
            <p:cNvSpPr txBox="1"/>
            <p:nvPr/>
          </p:nvSpPr>
          <p:spPr>
            <a:xfrm>
              <a:off x="3505200" y="3733800"/>
              <a:ext cx="2971800" cy="830263"/>
            </a:xfrm>
            <a:prstGeom prst="rect">
              <a:avLst/>
            </a:prstGeom>
            <a:solidFill>
              <a:srgbClr val="531A88"/>
            </a:solidFill>
            <a:ln cap="flat" cmpd="sng" w="25400">
              <a:solidFill>
                <a:srgbClr val="99CC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R1 is unaware of R3 and its networks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" name="Google Shape;237;p27"/>
          <p:cNvGrpSpPr/>
          <p:nvPr/>
        </p:nvGrpSpPr>
        <p:grpSpPr>
          <a:xfrm>
            <a:off x="1423987" y="2755899"/>
            <a:ext cx="4343400" cy="2055813"/>
            <a:chOff x="152400" y="2590800"/>
            <a:chExt cx="4343400" cy="2056606"/>
          </a:xfrm>
        </p:grpSpPr>
        <p:cxnSp>
          <p:nvCxnSpPr>
            <p:cNvPr id="238" name="Google Shape;238;p27"/>
            <p:cNvCxnSpPr/>
            <p:nvPr/>
          </p:nvCxnSpPr>
          <p:spPr>
            <a:xfrm>
              <a:off x="2819400" y="3124200"/>
              <a:ext cx="1676400" cy="1588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39" name="Google Shape;239;p27"/>
            <p:cNvCxnSpPr/>
            <p:nvPr/>
          </p:nvCxnSpPr>
          <p:spPr>
            <a:xfrm rot="5400000">
              <a:off x="1981994" y="3961606"/>
              <a:ext cx="1370806" cy="794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0" name="Google Shape;240;p27"/>
            <p:cNvSpPr txBox="1"/>
            <p:nvPr/>
          </p:nvSpPr>
          <p:spPr>
            <a:xfrm>
              <a:off x="152400" y="2971947"/>
              <a:ext cx="1828800" cy="1200613"/>
            </a:xfrm>
            <a:prstGeom prst="rect">
              <a:avLst/>
            </a:prstGeom>
            <a:solidFill>
              <a:srgbClr val="80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Updates sent.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Broadcast!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dv05.jpg" id="241" name="Google Shape;241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05200" y="2590800"/>
              <a:ext cx="685800" cy="4331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v05.jpg" id="242" name="Google Shape;242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28800" y="3505200"/>
              <a:ext cx="685800" cy="4331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3" name="Google Shape;243;p2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idx="4294967295" type="title"/>
          </p:nvPr>
        </p:nvSpPr>
        <p:spPr>
          <a:xfrm>
            <a:off x="1484311" y="685800"/>
            <a:ext cx="10018713" cy="1061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Distance Vector Routing Protocols</a:t>
            </a:r>
            <a:endParaRPr/>
          </a:p>
        </p:txBody>
      </p:sp>
      <p:sp>
        <p:nvSpPr>
          <p:cNvPr id="249" name="Google Shape;249;p28"/>
          <p:cNvSpPr/>
          <p:nvPr/>
        </p:nvSpPr>
        <p:spPr>
          <a:xfrm>
            <a:off x="2438400" y="1447800"/>
            <a:ext cx="74676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Network Discovery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v10.jpg" id="250" name="Google Shape;25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2971800"/>
            <a:ext cx="7880350" cy="30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>
            <p:ph idx="4294967295"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Cold Start</a:t>
            </a:r>
            <a:endParaRPr/>
          </a:p>
        </p:txBody>
      </p:sp>
      <p:sp>
        <p:nvSpPr>
          <p:cNvPr id="257" name="Google Shape;257;p29"/>
          <p:cNvSpPr txBox="1"/>
          <p:nvPr>
            <p:ph idx="4294967295" type="body"/>
          </p:nvPr>
        </p:nvSpPr>
        <p:spPr>
          <a:xfrm>
            <a:off x="1676400" y="3048000"/>
            <a:ext cx="8839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solidFill>
                  <a:srgbClr val="FF0000"/>
                </a:solidFill>
              </a:rPr>
              <a:t>Network Discovery:</a:t>
            </a:r>
            <a:endParaRPr/>
          </a:p>
          <a:p>
            <a:pPr indent="-288925" lvl="1" marL="855663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Is part of the process of the routing protocol algorithm that enables routers to </a:t>
            </a:r>
            <a:r>
              <a:rPr lang="en-US" sz="2800">
                <a:solidFill>
                  <a:srgbClr val="FF0000"/>
                </a:solidFill>
              </a:rPr>
              <a:t>learn about remote networks for the first time.</a:t>
            </a:r>
            <a:endParaRPr/>
          </a:p>
        </p:txBody>
      </p:sp>
      <p:pic>
        <p:nvPicPr>
          <p:cNvPr descr="dv11.jpg" id="258" name="Google Shape;25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295400"/>
            <a:ext cx="883920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v10.jpg" id="264" name="Google Shape;26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295401"/>
            <a:ext cx="8839200" cy="34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0"/>
          <p:cNvSpPr txBox="1"/>
          <p:nvPr>
            <p:ph idx="4294967295" type="title"/>
          </p:nvPr>
        </p:nvSpPr>
        <p:spPr>
          <a:xfrm>
            <a:off x="1543843" y="381001"/>
            <a:ext cx="10018713" cy="45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Cold Start</a:t>
            </a:r>
            <a:endParaRPr/>
          </a:p>
        </p:txBody>
      </p:sp>
      <p:sp>
        <p:nvSpPr>
          <p:cNvPr id="266" name="Google Shape;266;p30"/>
          <p:cNvSpPr txBox="1"/>
          <p:nvPr>
            <p:ph idx="4294967295" type="body"/>
          </p:nvPr>
        </p:nvSpPr>
        <p:spPr>
          <a:xfrm>
            <a:off x="1676400" y="4800600"/>
            <a:ext cx="8839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55000" lnSpcReduction="20000"/>
          </a:bodyPr>
          <a:lstStyle/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63636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186309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solidFill>
                  <a:srgbClr val="FF0000"/>
                </a:solidFill>
              </a:rPr>
              <a:t>When a router powers up: </a:t>
            </a:r>
            <a:endParaRPr/>
          </a:p>
          <a:p>
            <a:pPr indent="-206057" lvl="1" marL="855663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Knows nothing about the network topology.</a:t>
            </a:r>
            <a:endParaRPr/>
          </a:p>
          <a:p>
            <a:pPr indent="-206057" lvl="1" marL="855663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Knows only the information saved in NVRAM.</a:t>
            </a:r>
            <a:endParaRPr/>
          </a:p>
          <a:p>
            <a:pPr indent="-206057" lvl="1" marL="855663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Sends updates about its known networks out all ports. </a:t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grpSp>
        <p:nvGrpSpPr>
          <p:cNvPr id="267" name="Google Shape;267;p30"/>
          <p:cNvGrpSpPr/>
          <p:nvPr/>
        </p:nvGrpSpPr>
        <p:grpSpPr>
          <a:xfrm>
            <a:off x="2057400" y="3505200"/>
            <a:ext cx="2438400" cy="182880"/>
            <a:chOff x="533400" y="3505200"/>
            <a:chExt cx="2438400" cy="182880"/>
          </a:xfrm>
        </p:grpSpPr>
        <p:sp>
          <p:nvSpPr>
            <p:cNvPr id="268" name="Google Shape;268;p30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" name="Google Shape;271;p30"/>
          <p:cNvGrpSpPr/>
          <p:nvPr/>
        </p:nvGrpSpPr>
        <p:grpSpPr>
          <a:xfrm>
            <a:off x="2057400" y="3733800"/>
            <a:ext cx="2438400" cy="210312"/>
            <a:chOff x="533400" y="3505200"/>
            <a:chExt cx="2438400" cy="182880"/>
          </a:xfrm>
        </p:grpSpPr>
        <p:sp>
          <p:nvSpPr>
            <p:cNvPr id="272" name="Google Shape;272;p30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30"/>
          <p:cNvGrpSpPr/>
          <p:nvPr/>
        </p:nvGrpSpPr>
        <p:grpSpPr>
          <a:xfrm>
            <a:off x="2057400" y="4038600"/>
            <a:ext cx="2438400" cy="182880"/>
            <a:chOff x="533400" y="3505200"/>
            <a:chExt cx="2438400" cy="182880"/>
          </a:xfrm>
        </p:grpSpPr>
        <p:sp>
          <p:nvSpPr>
            <p:cNvPr id="276" name="Google Shape;276;p30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" name="Google Shape;279;p30"/>
          <p:cNvGrpSpPr/>
          <p:nvPr/>
        </p:nvGrpSpPr>
        <p:grpSpPr>
          <a:xfrm>
            <a:off x="2057400" y="4343400"/>
            <a:ext cx="2438400" cy="152400"/>
            <a:chOff x="533400" y="4267200"/>
            <a:chExt cx="2438400" cy="152400"/>
          </a:xfrm>
        </p:grpSpPr>
        <p:sp>
          <p:nvSpPr>
            <p:cNvPr id="280" name="Google Shape;280;p30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3" name="Google Shape;283;p30"/>
          <p:cNvGrpSpPr/>
          <p:nvPr/>
        </p:nvGrpSpPr>
        <p:grpSpPr>
          <a:xfrm>
            <a:off x="4876800" y="3505200"/>
            <a:ext cx="2438400" cy="182880"/>
            <a:chOff x="533400" y="3505200"/>
            <a:chExt cx="2438400" cy="182880"/>
          </a:xfrm>
        </p:grpSpPr>
        <p:sp>
          <p:nvSpPr>
            <p:cNvPr id="284" name="Google Shape;284;p30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7" name="Google Shape;287;p30"/>
          <p:cNvGrpSpPr/>
          <p:nvPr/>
        </p:nvGrpSpPr>
        <p:grpSpPr>
          <a:xfrm>
            <a:off x="4876800" y="3733800"/>
            <a:ext cx="2438400" cy="210312"/>
            <a:chOff x="533400" y="3505200"/>
            <a:chExt cx="2438400" cy="182880"/>
          </a:xfrm>
        </p:grpSpPr>
        <p:sp>
          <p:nvSpPr>
            <p:cNvPr id="288" name="Google Shape;288;p30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" name="Google Shape;291;p30"/>
          <p:cNvGrpSpPr/>
          <p:nvPr/>
        </p:nvGrpSpPr>
        <p:grpSpPr>
          <a:xfrm>
            <a:off x="4876800" y="4038600"/>
            <a:ext cx="2438400" cy="182880"/>
            <a:chOff x="533400" y="3505200"/>
            <a:chExt cx="2438400" cy="182880"/>
          </a:xfrm>
        </p:grpSpPr>
        <p:sp>
          <p:nvSpPr>
            <p:cNvPr id="292" name="Google Shape;292;p30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" name="Google Shape;295;p30"/>
          <p:cNvGrpSpPr/>
          <p:nvPr/>
        </p:nvGrpSpPr>
        <p:grpSpPr>
          <a:xfrm>
            <a:off x="4876800" y="4343400"/>
            <a:ext cx="2438400" cy="152400"/>
            <a:chOff x="533400" y="4267200"/>
            <a:chExt cx="2438400" cy="152400"/>
          </a:xfrm>
        </p:grpSpPr>
        <p:sp>
          <p:nvSpPr>
            <p:cNvPr id="296" name="Google Shape;296;p30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9" name="Google Shape;299;p30"/>
          <p:cNvGrpSpPr/>
          <p:nvPr/>
        </p:nvGrpSpPr>
        <p:grpSpPr>
          <a:xfrm>
            <a:off x="7772400" y="3505200"/>
            <a:ext cx="2438400" cy="182880"/>
            <a:chOff x="533400" y="3505200"/>
            <a:chExt cx="2438400" cy="182880"/>
          </a:xfrm>
        </p:grpSpPr>
        <p:sp>
          <p:nvSpPr>
            <p:cNvPr id="300" name="Google Shape;300;p30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30"/>
          <p:cNvGrpSpPr/>
          <p:nvPr/>
        </p:nvGrpSpPr>
        <p:grpSpPr>
          <a:xfrm>
            <a:off x="7772400" y="3733800"/>
            <a:ext cx="2438400" cy="210312"/>
            <a:chOff x="533400" y="3505200"/>
            <a:chExt cx="2438400" cy="182880"/>
          </a:xfrm>
        </p:grpSpPr>
        <p:sp>
          <p:nvSpPr>
            <p:cNvPr id="304" name="Google Shape;304;p30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" name="Google Shape;307;p30"/>
          <p:cNvGrpSpPr/>
          <p:nvPr/>
        </p:nvGrpSpPr>
        <p:grpSpPr>
          <a:xfrm>
            <a:off x="7772400" y="4038600"/>
            <a:ext cx="2438400" cy="182880"/>
            <a:chOff x="533400" y="3505200"/>
            <a:chExt cx="2438400" cy="182880"/>
          </a:xfrm>
        </p:grpSpPr>
        <p:sp>
          <p:nvSpPr>
            <p:cNvPr id="308" name="Google Shape;308;p30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" name="Google Shape;311;p30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</p:grpSpPr>
        <p:sp>
          <p:nvSpPr>
            <p:cNvPr id="312" name="Google Shape;312;p30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5" name="Google Shape;315;p30"/>
          <p:cNvGrpSpPr/>
          <p:nvPr/>
        </p:nvGrpSpPr>
        <p:grpSpPr>
          <a:xfrm>
            <a:off x="1981200" y="1981200"/>
            <a:ext cx="8229600" cy="838200"/>
            <a:chOff x="457200" y="1981200"/>
            <a:chExt cx="8229600" cy="838200"/>
          </a:xfrm>
        </p:grpSpPr>
        <p:sp>
          <p:nvSpPr>
            <p:cNvPr id="316" name="Google Shape;316;p30"/>
            <p:cNvSpPr/>
            <p:nvPr/>
          </p:nvSpPr>
          <p:spPr>
            <a:xfrm>
              <a:off x="914400" y="1981200"/>
              <a:ext cx="1066800" cy="838200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7" name="Google Shape;317;p30"/>
            <p:cNvCxnSpPr/>
            <p:nvPr/>
          </p:nvCxnSpPr>
          <p:spPr>
            <a:xfrm>
              <a:off x="1981200" y="2057400"/>
              <a:ext cx="990600" cy="1588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18" name="Google Shape;318;p30"/>
            <p:cNvCxnSpPr/>
            <p:nvPr/>
          </p:nvCxnSpPr>
          <p:spPr>
            <a:xfrm rot="10800000">
              <a:off x="457200" y="2057400"/>
              <a:ext cx="457200" cy="1588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19" name="Google Shape;319;p30"/>
            <p:cNvSpPr/>
            <p:nvPr/>
          </p:nvSpPr>
          <p:spPr>
            <a:xfrm>
              <a:off x="4038600" y="1981200"/>
              <a:ext cx="990600" cy="838200"/>
            </a:xfrm>
            <a:prstGeom prst="ellipse">
              <a:avLst/>
            </a:prstGeom>
            <a:noFill/>
            <a:ln cap="flat" cmpd="sng" w="38100">
              <a:solidFill>
                <a:srgbClr val="531A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0" name="Google Shape;320;p30"/>
            <p:cNvCxnSpPr/>
            <p:nvPr/>
          </p:nvCxnSpPr>
          <p:spPr>
            <a:xfrm>
              <a:off x="5105400" y="2743200"/>
              <a:ext cx="990600" cy="1588"/>
            </a:xfrm>
            <a:prstGeom prst="straightConnector1">
              <a:avLst/>
            </a:prstGeom>
            <a:noFill/>
            <a:ln cap="flat" cmpd="sng" w="50800">
              <a:solidFill>
                <a:srgbClr val="531A8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1" name="Google Shape;321;p30"/>
            <p:cNvCxnSpPr/>
            <p:nvPr/>
          </p:nvCxnSpPr>
          <p:spPr>
            <a:xfrm rot="10800000">
              <a:off x="2819400" y="2743200"/>
              <a:ext cx="1066800" cy="1588"/>
            </a:xfrm>
            <a:prstGeom prst="straightConnector1">
              <a:avLst/>
            </a:prstGeom>
            <a:noFill/>
            <a:ln cap="flat" cmpd="sng" w="50800">
              <a:solidFill>
                <a:srgbClr val="531A8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22" name="Google Shape;322;p30"/>
            <p:cNvSpPr/>
            <p:nvPr/>
          </p:nvSpPr>
          <p:spPr>
            <a:xfrm>
              <a:off x="7162800" y="1981200"/>
              <a:ext cx="990600" cy="838200"/>
            </a:xfrm>
            <a:prstGeom prst="ellipse">
              <a:avLst/>
            </a:prstGeom>
            <a:noFill/>
            <a:ln cap="flat" cmpd="sng" w="381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3" name="Google Shape;323;p30"/>
            <p:cNvCxnSpPr/>
            <p:nvPr/>
          </p:nvCxnSpPr>
          <p:spPr>
            <a:xfrm>
              <a:off x="8305800" y="2057400"/>
              <a:ext cx="381000" cy="1588"/>
            </a:xfrm>
            <a:prstGeom prst="straightConnector1">
              <a:avLst/>
            </a:prstGeom>
            <a:noFill/>
            <a:ln cap="flat" cmpd="sng" w="50800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4" name="Google Shape;324;p30"/>
            <p:cNvCxnSpPr/>
            <p:nvPr/>
          </p:nvCxnSpPr>
          <p:spPr>
            <a:xfrm rot="10800000">
              <a:off x="6019800" y="2057400"/>
              <a:ext cx="1143000" cy="1588"/>
            </a:xfrm>
            <a:prstGeom prst="straightConnector1">
              <a:avLst/>
            </a:prstGeom>
            <a:noFill/>
            <a:ln cap="flat" cmpd="sng" w="50800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25" name="Google Shape;325;p3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v10.jpg" id="330" name="Google Shape;33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295401"/>
            <a:ext cx="8839200" cy="34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1"/>
          <p:cNvSpPr txBox="1"/>
          <p:nvPr>
            <p:ph idx="4294967295" type="title"/>
          </p:nvPr>
        </p:nvSpPr>
        <p:spPr>
          <a:xfrm>
            <a:off x="1594513" y="457200"/>
            <a:ext cx="10018713" cy="4876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Initial Exchange of Routing Information</a:t>
            </a:r>
            <a:endParaRPr/>
          </a:p>
        </p:txBody>
      </p:sp>
      <p:sp>
        <p:nvSpPr>
          <p:cNvPr id="332" name="Google Shape;332;p31"/>
          <p:cNvSpPr txBox="1"/>
          <p:nvPr>
            <p:ph idx="4294967295" type="body"/>
          </p:nvPr>
        </p:nvSpPr>
        <p:spPr>
          <a:xfrm>
            <a:off x="1676400" y="4800600"/>
            <a:ext cx="8839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Sends an update about network </a:t>
            </a:r>
            <a:r>
              <a:rPr lang="en-US">
                <a:solidFill>
                  <a:srgbClr val="FF0000"/>
                </a:solidFill>
              </a:rPr>
              <a:t>10.1.0.0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/>
              <a:t>out the </a:t>
            </a:r>
            <a:r>
              <a:rPr lang="en-US">
                <a:solidFill>
                  <a:srgbClr val="FF0000"/>
                </a:solidFill>
              </a:rPr>
              <a:t>Serial 0/0/0</a:t>
            </a:r>
            <a:r>
              <a:rPr lang="en-US"/>
              <a:t> interface with a metric of 1.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Sends an update about network </a:t>
            </a:r>
            <a:r>
              <a:rPr lang="en-US">
                <a:solidFill>
                  <a:srgbClr val="FF0000"/>
                </a:solidFill>
              </a:rPr>
              <a:t>10.2.0.0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/>
              <a:t>out the </a:t>
            </a:r>
            <a:r>
              <a:rPr lang="en-US">
                <a:solidFill>
                  <a:srgbClr val="FF0000"/>
                </a:solidFill>
              </a:rPr>
              <a:t>Fa0/0</a:t>
            </a:r>
            <a:r>
              <a:rPr lang="en-US"/>
              <a:t>  interface with a metric of 1.</a:t>
            </a:r>
            <a:endParaRPr/>
          </a:p>
        </p:txBody>
      </p:sp>
      <p:grpSp>
        <p:nvGrpSpPr>
          <p:cNvPr id="333" name="Google Shape;333;p31"/>
          <p:cNvGrpSpPr/>
          <p:nvPr/>
        </p:nvGrpSpPr>
        <p:grpSpPr>
          <a:xfrm>
            <a:off x="2057400" y="4038600"/>
            <a:ext cx="2438400" cy="182880"/>
            <a:chOff x="533400" y="3505200"/>
            <a:chExt cx="2438400" cy="182880"/>
          </a:xfrm>
        </p:grpSpPr>
        <p:sp>
          <p:nvSpPr>
            <p:cNvPr id="334" name="Google Shape;334;p31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7" name="Google Shape;337;p31"/>
          <p:cNvGrpSpPr/>
          <p:nvPr/>
        </p:nvGrpSpPr>
        <p:grpSpPr>
          <a:xfrm>
            <a:off x="2057400" y="4343400"/>
            <a:ext cx="2438400" cy="152400"/>
            <a:chOff x="533400" y="4267200"/>
            <a:chExt cx="2438400" cy="152400"/>
          </a:xfrm>
        </p:grpSpPr>
        <p:sp>
          <p:nvSpPr>
            <p:cNvPr id="338" name="Google Shape;338;p31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1" name="Google Shape;341;p31"/>
          <p:cNvGrpSpPr/>
          <p:nvPr/>
        </p:nvGrpSpPr>
        <p:grpSpPr>
          <a:xfrm>
            <a:off x="4876800" y="4038600"/>
            <a:ext cx="2438400" cy="182880"/>
            <a:chOff x="533400" y="3505200"/>
            <a:chExt cx="2438400" cy="182880"/>
          </a:xfrm>
        </p:grpSpPr>
        <p:sp>
          <p:nvSpPr>
            <p:cNvPr id="342" name="Google Shape;342;p31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5" name="Google Shape;345;p31"/>
          <p:cNvGrpSpPr/>
          <p:nvPr/>
        </p:nvGrpSpPr>
        <p:grpSpPr>
          <a:xfrm>
            <a:off x="4876800" y="4343400"/>
            <a:ext cx="2438400" cy="152400"/>
            <a:chOff x="533400" y="4267200"/>
            <a:chExt cx="2438400" cy="152400"/>
          </a:xfrm>
        </p:grpSpPr>
        <p:sp>
          <p:nvSpPr>
            <p:cNvPr id="346" name="Google Shape;346;p31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9" name="Google Shape;349;p31"/>
          <p:cNvGrpSpPr/>
          <p:nvPr/>
        </p:nvGrpSpPr>
        <p:grpSpPr>
          <a:xfrm>
            <a:off x="7772400" y="4038600"/>
            <a:ext cx="2438400" cy="182880"/>
            <a:chOff x="533400" y="3505200"/>
            <a:chExt cx="2438400" cy="182880"/>
          </a:xfrm>
        </p:grpSpPr>
        <p:sp>
          <p:nvSpPr>
            <p:cNvPr id="350" name="Google Shape;350;p31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3" name="Google Shape;353;p31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</p:grpSpPr>
        <p:sp>
          <p:nvSpPr>
            <p:cNvPr id="354" name="Google Shape;354;p31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7" name="Google Shape;357;p31"/>
          <p:cNvSpPr/>
          <p:nvPr/>
        </p:nvSpPr>
        <p:spPr>
          <a:xfrm>
            <a:off x="2362200" y="1981200"/>
            <a:ext cx="1219200" cy="838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8" name="Google Shape;358;p31"/>
          <p:cNvCxnSpPr/>
          <p:nvPr/>
        </p:nvCxnSpPr>
        <p:spPr>
          <a:xfrm rot="10800000">
            <a:off x="1981200" y="2057400"/>
            <a:ext cx="381000" cy="1588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59" name="Google Shape;359;p31"/>
          <p:cNvGrpSpPr/>
          <p:nvPr/>
        </p:nvGrpSpPr>
        <p:grpSpPr>
          <a:xfrm>
            <a:off x="3581400" y="1981201"/>
            <a:ext cx="1524000" cy="307777"/>
            <a:chOff x="2057400" y="1981201"/>
            <a:chExt cx="1219200" cy="307777"/>
          </a:xfrm>
        </p:grpSpPr>
        <p:cxnSp>
          <p:nvCxnSpPr>
            <p:cNvPr id="360" name="Google Shape;360;p31"/>
            <p:cNvCxnSpPr/>
            <p:nvPr/>
          </p:nvCxnSpPr>
          <p:spPr>
            <a:xfrm>
              <a:off x="2057400" y="2133600"/>
              <a:ext cx="1219200" cy="1588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61" name="Google Shape;361;p31"/>
            <p:cNvSpPr txBox="1"/>
            <p:nvPr/>
          </p:nvSpPr>
          <p:spPr>
            <a:xfrm>
              <a:off x="2209800" y="1981201"/>
              <a:ext cx="838200" cy="307777"/>
            </a:xfrm>
            <a:prstGeom prst="rect">
              <a:avLst/>
            </a:prstGeom>
            <a:solidFill>
              <a:srgbClr val="80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10.1.0.0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2" name="Google Shape;362;p3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"/>
          <p:cNvSpPr txBox="1"/>
          <p:nvPr>
            <p:ph idx="4294967295" type="title"/>
          </p:nvPr>
        </p:nvSpPr>
        <p:spPr>
          <a:xfrm>
            <a:off x="1484311" y="685801"/>
            <a:ext cx="10018713" cy="10461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Initial Exchange of Routing Information</a:t>
            </a:r>
            <a:endParaRPr/>
          </a:p>
        </p:txBody>
      </p:sp>
      <p:grpSp>
        <p:nvGrpSpPr>
          <p:cNvPr id="368" name="Google Shape;368;p32"/>
          <p:cNvGrpSpPr/>
          <p:nvPr/>
        </p:nvGrpSpPr>
        <p:grpSpPr>
          <a:xfrm>
            <a:off x="1687513" y="1974851"/>
            <a:ext cx="8839200" cy="3432175"/>
            <a:chOff x="96" y="823"/>
            <a:chExt cx="5568" cy="2162"/>
          </a:xfrm>
        </p:grpSpPr>
        <p:pic>
          <p:nvPicPr>
            <p:cNvPr descr="dv10.jpg" id="369" name="Google Shape;369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" y="823"/>
              <a:ext cx="5568" cy="21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0" name="Google Shape;370;p32"/>
            <p:cNvGrpSpPr/>
            <p:nvPr/>
          </p:nvGrpSpPr>
          <p:grpSpPr>
            <a:xfrm>
              <a:off x="336" y="2736"/>
              <a:ext cx="1536" cy="96"/>
              <a:chOff x="533400" y="4267200"/>
              <a:chExt cx="2438400" cy="152400"/>
            </a:xfrm>
          </p:grpSpPr>
          <p:sp>
            <p:nvSpPr>
              <p:cNvPr id="371" name="Google Shape;371;p32"/>
              <p:cNvSpPr/>
              <p:nvPr/>
            </p:nvSpPr>
            <p:spPr>
              <a:xfrm>
                <a:off x="533400" y="4267200"/>
                <a:ext cx="685800" cy="15240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1600200" y="4267200"/>
                <a:ext cx="685800" cy="15240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2590800" y="4267200"/>
                <a:ext cx="381000" cy="15240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4" name="Google Shape;374;p32"/>
            <p:cNvGrpSpPr/>
            <p:nvPr/>
          </p:nvGrpSpPr>
          <p:grpSpPr>
            <a:xfrm>
              <a:off x="2112" y="2544"/>
              <a:ext cx="1536" cy="115"/>
              <a:chOff x="533400" y="3505200"/>
              <a:chExt cx="2438400" cy="182880"/>
            </a:xfrm>
          </p:grpSpPr>
          <p:sp>
            <p:nvSpPr>
              <p:cNvPr id="375" name="Google Shape;375;p32"/>
              <p:cNvSpPr/>
              <p:nvPr/>
            </p:nvSpPr>
            <p:spPr>
              <a:xfrm>
                <a:off x="533400" y="3505200"/>
                <a:ext cx="685800" cy="18288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1600200" y="3505200"/>
                <a:ext cx="685800" cy="18288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2590800" y="3505200"/>
                <a:ext cx="381000" cy="18288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8" name="Google Shape;378;p32"/>
            <p:cNvGrpSpPr/>
            <p:nvPr/>
          </p:nvGrpSpPr>
          <p:grpSpPr>
            <a:xfrm>
              <a:off x="2112" y="2736"/>
              <a:ext cx="1536" cy="96"/>
              <a:chOff x="533400" y="4267200"/>
              <a:chExt cx="2438400" cy="152400"/>
            </a:xfrm>
          </p:grpSpPr>
          <p:sp>
            <p:nvSpPr>
              <p:cNvPr id="379" name="Google Shape;379;p32"/>
              <p:cNvSpPr/>
              <p:nvPr/>
            </p:nvSpPr>
            <p:spPr>
              <a:xfrm>
                <a:off x="533400" y="4267200"/>
                <a:ext cx="685800" cy="15240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1600200" y="4267200"/>
                <a:ext cx="685800" cy="15240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>
                <a:off x="2590800" y="4267200"/>
                <a:ext cx="381000" cy="15240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2" name="Google Shape;382;p32"/>
            <p:cNvGrpSpPr/>
            <p:nvPr/>
          </p:nvGrpSpPr>
          <p:grpSpPr>
            <a:xfrm>
              <a:off x="3936" y="2544"/>
              <a:ext cx="1536" cy="115"/>
              <a:chOff x="533400" y="3505200"/>
              <a:chExt cx="2438400" cy="182880"/>
            </a:xfrm>
          </p:grpSpPr>
          <p:sp>
            <p:nvSpPr>
              <p:cNvPr id="383" name="Google Shape;383;p32"/>
              <p:cNvSpPr/>
              <p:nvPr/>
            </p:nvSpPr>
            <p:spPr>
              <a:xfrm>
                <a:off x="533400" y="3505200"/>
                <a:ext cx="685800" cy="18288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1600200" y="3505200"/>
                <a:ext cx="685800" cy="18288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2590800" y="3505200"/>
                <a:ext cx="381000" cy="18288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6" name="Google Shape;386;p32"/>
            <p:cNvGrpSpPr/>
            <p:nvPr/>
          </p:nvGrpSpPr>
          <p:grpSpPr>
            <a:xfrm>
              <a:off x="3936" y="2736"/>
              <a:ext cx="1536" cy="96"/>
              <a:chOff x="533400" y="4267200"/>
              <a:chExt cx="2438400" cy="152400"/>
            </a:xfrm>
          </p:grpSpPr>
          <p:sp>
            <p:nvSpPr>
              <p:cNvPr id="387" name="Google Shape;387;p32"/>
              <p:cNvSpPr/>
              <p:nvPr/>
            </p:nvSpPr>
            <p:spPr>
              <a:xfrm>
                <a:off x="533400" y="4267200"/>
                <a:ext cx="685800" cy="15240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1600200" y="4267200"/>
                <a:ext cx="685800" cy="15240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2590800" y="4267200"/>
                <a:ext cx="381000" cy="15240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0" name="Google Shape;390;p32"/>
            <p:cNvSpPr/>
            <p:nvPr/>
          </p:nvSpPr>
          <p:spPr>
            <a:xfrm>
              <a:off x="2448" y="1248"/>
              <a:ext cx="816" cy="528"/>
            </a:xfrm>
            <a:prstGeom prst="ellipse">
              <a:avLst/>
            </a:prstGeom>
            <a:noFill/>
            <a:ln cap="flat" cmpd="sng" w="38100">
              <a:solidFill>
                <a:srgbClr val="531A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1" name="Google Shape;391;p32"/>
            <p:cNvGrpSpPr/>
            <p:nvPr/>
          </p:nvGrpSpPr>
          <p:grpSpPr>
            <a:xfrm>
              <a:off x="336" y="2544"/>
              <a:ext cx="1536" cy="115"/>
              <a:chOff x="533400" y="3505200"/>
              <a:chExt cx="2438400" cy="182880"/>
            </a:xfrm>
          </p:grpSpPr>
          <p:sp>
            <p:nvSpPr>
              <p:cNvPr id="392" name="Google Shape;392;p32"/>
              <p:cNvSpPr/>
              <p:nvPr/>
            </p:nvSpPr>
            <p:spPr>
              <a:xfrm>
                <a:off x="533400" y="3505200"/>
                <a:ext cx="685800" cy="18288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1600200" y="3505200"/>
                <a:ext cx="685800" cy="18288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2590800" y="3505200"/>
                <a:ext cx="381000" cy="18288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5" name="Google Shape;395;p32"/>
            <p:cNvGrpSpPr/>
            <p:nvPr/>
          </p:nvGrpSpPr>
          <p:grpSpPr>
            <a:xfrm>
              <a:off x="1296" y="1249"/>
              <a:ext cx="912" cy="194"/>
              <a:chOff x="2057400" y="1981201"/>
              <a:chExt cx="1219200" cy="307777"/>
            </a:xfrm>
          </p:grpSpPr>
          <p:cxnSp>
            <p:nvCxnSpPr>
              <p:cNvPr id="396" name="Google Shape;396;p32"/>
              <p:cNvCxnSpPr/>
              <p:nvPr/>
            </p:nvCxnSpPr>
            <p:spPr>
              <a:xfrm>
                <a:off x="2057400" y="2133600"/>
                <a:ext cx="1219200" cy="1588"/>
              </a:xfrm>
              <a:prstGeom prst="straightConnector1">
                <a:avLst/>
              </a:prstGeom>
              <a:noFill/>
              <a:ln cap="flat" cmpd="sng" w="50800">
                <a:solidFill>
                  <a:srgbClr val="FF0000">
                    <a:alpha val="49411"/>
                  </a:srgbClr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97" name="Google Shape;397;p32"/>
              <p:cNvSpPr txBox="1"/>
              <p:nvPr/>
            </p:nvSpPr>
            <p:spPr>
              <a:xfrm>
                <a:off x="2209800" y="1981201"/>
                <a:ext cx="838200" cy="307777"/>
              </a:xfrm>
              <a:prstGeom prst="rect">
                <a:avLst/>
              </a:prstGeom>
              <a:solidFill>
                <a:srgbClr val="800000">
                  <a:alpha val="49411"/>
                </a:srgbClr>
              </a:solidFill>
              <a:ln cap="flat" cmpd="sng" w="25400">
                <a:solidFill>
                  <a:srgbClr val="FF0000">
                    <a:alpha val="4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10.1.0.0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8" name="Google Shape;398;p32"/>
            <p:cNvGrpSpPr/>
            <p:nvPr/>
          </p:nvGrpSpPr>
          <p:grpSpPr>
            <a:xfrm>
              <a:off x="1536" y="1681"/>
              <a:ext cx="912" cy="194"/>
              <a:chOff x="2438400" y="2590800"/>
              <a:chExt cx="1295400" cy="307777"/>
            </a:xfrm>
          </p:grpSpPr>
          <p:cxnSp>
            <p:nvCxnSpPr>
              <p:cNvPr id="399" name="Google Shape;399;p32"/>
              <p:cNvCxnSpPr/>
              <p:nvPr/>
            </p:nvCxnSpPr>
            <p:spPr>
              <a:xfrm rot="10800000">
                <a:off x="2438400" y="2743200"/>
                <a:ext cx="1295400" cy="1587"/>
              </a:xfrm>
              <a:prstGeom prst="straightConnector1">
                <a:avLst/>
              </a:prstGeom>
              <a:noFill/>
              <a:ln cap="flat" cmpd="sng" w="50800">
                <a:solidFill>
                  <a:srgbClr val="7D28CD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400" name="Google Shape;400;p32"/>
              <p:cNvSpPr txBox="1"/>
              <p:nvPr/>
            </p:nvSpPr>
            <p:spPr>
              <a:xfrm>
                <a:off x="2743784" y="2590800"/>
                <a:ext cx="838033" cy="307777"/>
              </a:xfrm>
              <a:prstGeom prst="rect">
                <a:avLst/>
              </a:prstGeom>
              <a:solidFill>
                <a:srgbClr val="531A88"/>
              </a:solidFill>
              <a:ln cap="flat" cmpd="sng" w="25400">
                <a:solidFill>
                  <a:srgbClr val="00B0F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10.3.0.0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1" name="Google Shape;401;p32"/>
            <p:cNvGrpSpPr/>
            <p:nvPr/>
          </p:nvGrpSpPr>
          <p:grpSpPr>
            <a:xfrm>
              <a:off x="3312" y="1681"/>
              <a:ext cx="912" cy="194"/>
              <a:chOff x="5257800" y="2590800"/>
              <a:chExt cx="1295400" cy="307777"/>
            </a:xfrm>
          </p:grpSpPr>
          <p:cxnSp>
            <p:nvCxnSpPr>
              <p:cNvPr id="402" name="Google Shape;402;p32"/>
              <p:cNvCxnSpPr/>
              <p:nvPr/>
            </p:nvCxnSpPr>
            <p:spPr>
              <a:xfrm>
                <a:off x="5257800" y="2743200"/>
                <a:ext cx="1295400" cy="1587"/>
              </a:xfrm>
              <a:prstGeom prst="straightConnector1">
                <a:avLst/>
              </a:prstGeom>
              <a:noFill/>
              <a:ln cap="flat" cmpd="sng" w="50800">
                <a:solidFill>
                  <a:srgbClr val="531A88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403" name="Google Shape;403;p32"/>
              <p:cNvSpPr txBox="1"/>
              <p:nvPr/>
            </p:nvSpPr>
            <p:spPr>
              <a:xfrm>
                <a:off x="5486483" y="2590800"/>
                <a:ext cx="838033" cy="307777"/>
              </a:xfrm>
              <a:prstGeom prst="rect">
                <a:avLst/>
              </a:prstGeom>
              <a:solidFill>
                <a:srgbClr val="531A88"/>
              </a:solidFill>
              <a:ln cap="flat" cmpd="sng" w="25400">
                <a:solidFill>
                  <a:srgbClr val="00B0F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10.2.0.0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4" name="Google Shape;404;p3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 txBox="1"/>
          <p:nvPr>
            <p:ph idx="4294967295" type="title"/>
          </p:nvPr>
        </p:nvSpPr>
        <p:spPr>
          <a:xfrm>
            <a:off x="1484311" y="685801"/>
            <a:ext cx="10018713" cy="916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Initial Exchange of Routing Information</a:t>
            </a:r>
            <a:endParaRPr/>
          </a:p>
        </p:txBody>
      </p:sp>
      <p:cxnSp>
        <p:nvCxnSpPr>
          <p:cNvPr id="410" name="Google Shape;410;p33"/>
          <p:cNvCxnSpPr/>
          <p:nvPr/>
        </p:nvCxnSpPr>
        <p:spPr>
          <a:xfrm>
            <a:off x="9753600" y="2133600"/>
            <a:ext cx="457200" cy="1588"/>
          </a:xfrm>
          <a:prstGeom prst="straightConnector1">
            <a:avLst/>
          </a:prstGeom>
          <a:noFill/>
          <a:ln cap="flat" cmpd="sng" w="50800">
            <a:solidFill>
              <a:srgbClr val="008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411" name="Google Shape;411;p33"/>
          <p:cNvGrpSpPr/>
          <p:nvPr/>
        </p:nvGrpSpPr>
        <p:grpSpPr>
          <a:xfrm>
            <a:off x="1676400" y="2184401"/>
            <a:ext cx="8839200" cy="3432175"/>
            <a:chOff x="96" y="816"/>
            <a:chExt cx="5568" cy="2162"/>
          </a:xfrm>
        </p:grpSpPr>
        <p:pic>
          <p:nvPicPr>
            <p:cNvPr descr="dv10.jpg" id="412" name="Google Shape;412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" y="816"/>
              <a:ext cx="5568" cy="21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3" name="Google Shape;413;p33"/>
            <p:cNvGrpSpPr/>
            <p:nvPr/>
          </p:nvGrpSpPr>
          <p:grpSpPr>
            <a:xfrm>
              <a:off x="3936" y="2736"/>
              <a:ext cx="1536" cy="96"/>
              <a:chOff x="533400" y="4267200"/>
              <a:chExt cx="2438400" cy="152400"/>
            </a:xfrm>
          </p:grpSpPr>
          <p:sp>
            <p:nvSpPr>
              <p:cNvPr id="414" name="Google Shape;414;p33"/>
              <p:cNvSpPr/>
              <p:nvPr/>
            </p:nvSpPr>
            <p:spPr>
              <a:xfrm>
                <a:off x="533400" y="4267200"/>
                <a:ext cx="685800" cy="15240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33"/>
              <p:cNvSpPr/>
              <p:nvPr/>
            </p:nvSpPr>
            <p:spPr>
              <a:xfrm>
                <a:off x="1600200" y="4267200"/>
                <a:ext cx="685800" cy="15240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33"/>
              <p:cNvSpPr/>
              <p:nvPr/>
            </p:nvSpPr>
            <p:spPr>
              <a:xfrm>
                <a:off x="2590800" y="4267200"/>
                <a:ext cx="381000" cy="15240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7" name="Google Shape;417;p33"/>
            <p:cNvGrpSpPr/>
            <p:nvPr/>
          </p:nvGrpSpPr>
          <p:grpSpPr>
            <a:xfrm>
              <a:off x="336" y="1248"/>
              <a:ext cx="5136" cy="1584"/>
              <a:chOff x="336" y="1248"/>
              <a:chExt cx="5136" cy="1584"/>
            </a:xfrm>
          </p:grpSpPr>
          <p:grpSp>
            <p:nvGrpSpPr>
              <p:cNvPr id="418" name="Google Shape;418;p33"/>
              <p:cNvGrpSpPr/>
              <p:nvPr/>
            </p:nvGrpSpPr>
            <p:grpSpPr>
              <a:xfrm>
                <a:off x="336" y="2544"/>
                <a:ext cx="1536" cy="115"/>
                <a:chOff x="533400" y="3505200"/>
                <a:chExt cx="2438400" cy="182880"/>
              </a:xfrm>
            </p:grpSpPr>
            <p:sp>
              <p:nvSpPr>
                <p:cNvPr id="419" name="Google Shape;419;p33"/>
                <p:cNvSpPr/>
                <p:nvPr/>
              </p:nvSpPr>
              <p:spPr>
                <a:xfrm>
                  <a:off x="533400" y="3505200"/>
                  <a:ext cx="685800" cy="18288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0" name="Google Shape;420;p33"/>
                <p:cNvSpPr/>
                <p:nvPr/>
              </p:nvSpPr>
              <p:spPr>
                <a:xfrm>
                  <a:off x="1600200" y="3505200"/>
                  <a:ext cx="685800" cy="18288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" name="Google Shape;421;p33"/>
                <p:cNvSpPr/>
                <p:nvPr/>
              </p:nvSpPr>
              <p:spPr>
                <a:xfrm>
                  <a:off x="2590800" y="3505200"/>
                  <a:ext cx="381000" cy="18288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2" name="Google Shape;422;p33"/>
              <p:cNvGrpSpPr/>
              <p:nvPr/>
            </p:nvGrpSpPr>
            <p:grpSpPr>
              <a:xfrm>
                <a:off x="336" y="2736"/>
                <a:ext cx="1536" cy="96"/>
                <a:chOff x="533400" y="4267200"/>
                <a:chExt cx="2438400" cy="152400"/>
              </a:xfrm>
            </p:grpSpPr>
            <p:sp>
              <p:nvSpPr>
                <p:cNvPr id="423" name="Google Shape;423;p33"/>
                <p:cNvSpPr/>
                <p:nvPr/>
              </p:nvSpPr>
              <p:spPr>
                <a:xfrm>
                  <a:off x="533400" y="4267200"/>
                  <a:ext cx="685800" cy="152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4" name="Google Shape;424;p33"/>
                <p:cNvSpPr/>
                <p:nvPr/>
              </p:nvSpPr>
              <p:spPr>
                <a:xfrm>
                  <a:off x="1600200" y="4267200"/>
                  <a:ext cx="685800" cy="152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5" name="Google Shape;425;p33"/>
                <p:cNvSpPr/>
                <p:nvPr/>
              </p:nvSpPr>
              <p:spPr>
                <a:xfrm>
                  <a:off x="2590800" y="4267200"/>
                  <a:ext cx="381000" cy="152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6" name="Google Shape;426;p33"/>
              <p:cNvGrpSpPr/>
              <p:nvPr/>
            </p:nvGrpSpPr>
            <p:grpSpPr>
              <a:xfrm>
                <a:off x="2112" y="2544"/>
                <a:ext cx="1536" cy="115"/>
                <a:chOff x="533400" y="3505200"/>
                <a:chExt cx="2438400" cy="182880"/>
              </a:xfrm>
            </p:grpSpPr>
            <p:sp>
              <p:nvSpPr>
                <p:cNvPr id="427" name="Google Shape;427;p33"/>
                <p:cNvSpPr/>
                <p:nvPr/>
              </p:nvSpPr>
              <p:spPr>
                <a:xfrm>
                  <a:off x="533400" y="3505200"/>
                  <a:ext cx="685800" cy="18288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" name="Google Shape;428;p33"/>
                <p:cNvSpPr/>
                <p:nvPr/>
              </p:nvSpPr>
              <p:spPr>
                <a:xfrm>
                  <a:off x="1600200" y="3505200"/>
                  <a:ext cx="685800" cy="18288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" name="Google Shape;429;p33"/>
                <p:cNvSpPr/>
                <p:nvPr/>
              </p:nvSpPr>
              <p:spPr>
                <a:xfrm>
                  <a:off x="2590800" y="3505200"/>
                  <a:ext cx="381000" cy="18288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0" name="Google Shape;430;p33"/>
              <p:cNvGrpSpPr/>
              <p:nvPr/>
            </p:nvGrpSpPr>
            <p:grpSpPr>
              <a:xfrm>
                <a:off x="2112" y="2736"/>
                <a:ext cx="1536" cy="96"/>
                <a:chOff x="533400" y="4267200"/>
                <a:chExt cx="2438400" cy="152400"/>
              </a:xfrm>
            </p:grpSpPr>
            <p:sp>
              <p:nvSpPr>
                <p:cNvPr id="431" name="Google Shape;431;p33"/>
                <p:cNvSpPr/>
                <p:nvPr/>
              </p:nvSpPr>
              <p:spPr>
                <a:xfrm>
                  <a:off x="533400" y="4267200"/>
                  <a:ext cx="685800" cy="152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2" name="Google Shape;432;p33"/>
                <p:cNvSpPr/>
                <p:nvPr/>
              </p:nvSpPr>
              <p:spPr>
                <a:xfrm>
                  <a:off x="1600200" y="4267200"/>
                  <a:ext cx="685800" cy="152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3" name="Google Shape;433;p33"/>
                <p:cNvSpPr/>
                <p:nvPr/>
              </p:nvSpPr>
              <p:spPr>
                <a:xfrm>
                  <a:off x="2590800" y="4267200"/>
                  <a:ext cx="381000" cy="152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4" name="Google Shape;434;p33"/>
              <p:cNvGrpSpPr/>
              <p:nvPr/>
            </p:nvGrpSpPr>
            <p:grpSpPr>
              <a:xfrm>
                <a:off x="3936" y="2544"/>
                <a:ext cx="1536" cy="115"/>
                <a:chOff x="533400" y="3505200"/>
                <a:chExt cx="2438400" cy="182880"/>
              </a:xfrm>
            </p:grpSpPr>
            <p:sp>
              <p:nvSpPr>
                <p:cNvPr id="435" name="Google Shape;435;p33"/>
                <p:cNvSpPr/>
                <p:nvPr/>
              </p:nvSpPr>
              <p:spPr>
                <a:xfrm>
                  <a:off x="533400" y="3505200"/>
                  <a:ext cx="685800" cy="18288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" name="Google Shape;436;p33"/>
                <p:cNvSpPr/>
                <p:nvPr/>
              </p:nvSpPr>
              <p:spPr>
                <a:xfrm>
                  <a:off x="1600200" y="3505200"/>
                  <a:ext cx="685800" cy="18288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7" name="Google Shape;437;p33"/>
                <p:cNvSpPr/>
                <p:nvPr/>
              </p:nvSpPr>
              <p:spPr>
                <a:xfrm>
                  <a:off x="2590800" y="3505200"/>
                  <a:ext cx="381000" cy="18288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38" name="Google Shape;438;p33"/>
              <p:cNvSpPr/>
              <p:nvPr/>
            </p:nvSpPr>
            <p:spPr>
              <a:xfrm>
                <a:off x="4464" y="1248"/>
                <a:ext cx="720" cy="528"/>
              </a:xfrm>
              <a:prstGeom prst="ellipse">
                <a:avLst/>
              </a:prstGeom>
              <a:noFill/>
              <a:ln cap="flat" cmpd="sng" w="381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39" name="Google Shape;439;p33"/>
              <p:cNvGrpSpPr/>
              <p:nvPr/>
            </p:nvGrpSpPr>
            <p:grpSpPr>
              <a:xfrm>
                <a:off x="1296" y="1249"/>
                <a:ext cx="816" cy="194"/>
                <a:chOff x="2057400" y="1981201"/>
                <a:chExt cx="1219200" cy="307777"/>
              </a:xfrm>
            </p:grpSpPr>
            <p:cxnSp>
              <p:nvCxnSpPr>
                <p:cNvPr id="440" name="Google Shape;440;p33"/>
                <p:cNvCxnSpPr/>
                <p:nvPr/>
              </p:nvCxnSpPr>
              <p:spPr>
                <a:xfrm>
                  <a:off x="2057400" y="2133600"/>
                  <a:ext cx="1219200" cy="1588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FF0000">
                      <a:alpha val="49411"/>
                    </a:srgbClr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441" name="Google Shape;441;p33"/>
                <p:cNvSpPr txBox="1"/>
                <p:nvPr/>
              </p:nvSpPr>
              <p:spPr>
                <a:xfrm>
                  <a:off x="2209799" y="1981201"/>
                  <a:ext cx="838200" cy="307777"/>
                </a:xfrm>
                <a:prstGeom prst="rect">
                  <a:avLst/>
                </a:prstGeom>
                <a:solidFill>
                  <a:srgbClr val="800000">
                    <a:alpha val="49411"/>
                  </a:srgbClr>
                </a:solidFill>
                <a:ln cap="flat" cmpd="sng" w="25400">
                  <a:solidFill>
                    <a:srgbClr val="FF0000">
                      <a:alpha val="4941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rgbClr val="FFFF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10.1.0.0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2" name="Google Shape;442;p33"/>
              <p:cNvGrpSpPr/>
              <p:nvPr/>
            </p:nvGrpSpPr>
            <p:grpSpPr>
              <a:xfrm>
                <a:off x="1488" y="1681"/>
                <a:ext cx="864" cy="194"/>
                <a:chOff x="2438400" y="2590800"/>
                <a:chExt cx="1295400" cy="307777"/>
              </a:xfrm>
            </p:grpSpPr>
            <p:cxnSp>
              <p:nvCxnSpPr>
                <p:cNvPr id="443" name="Google Shape;443;p33"/>
                <p:cNvCxnSpPr/>
                <p:nvPr/>
              </p:nvCxnSpPr>
              <p:spPr>
                <a:xfrm rot="10800000">
                  <a:off x="2438400" y="2743200"/>
                  <a:ext cx="1295400" cy="1588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B0F0">
                      <a:alpha val="49411"/>
                    </a:srgbClr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444" name="Google Shape;444;p33"/>
                <p:cNvSpPr txBox="1"/>
                <p:nvPr/>
              </p:nvSpPr>
              <p:spPr>
                <a:xfrm>
                  <a:off x="2742759" y="2590800"/>
                  <a:ext cx="838111" cy="307777"/>
                </a:xfrm>
                <a:prstGeom prst="rect">
                  <a:avLst/>
                </a:prstGeom>
                <a:solidFill>
                  <a:srgbClr val="531A88">
                    <a:alpha val="49411"/>
                  </a:srgbClr>
                </a:solidFill>
                <a:ln cap="flat" cmpd="sng" w="25400">
                  <a:solidFill>
                    <a:srgbClr val="00B0F0">
                      <a:alpha val="4941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rgbClr val="FFFF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10.3.0.0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5" name="Google Shape;445;p33"/>
              <p:cNvGrpSpPr/>
              <p:nvPr/>
            </p:nvGrpSpPr>
            <p:grpSpPr>
              <a:xfrm>
                <a:off x="3312" y="1681"/>
                <a:ext cx="912" cy="194"/>
                <a:chOff x="5257799" y="2590800"/>
                <a:chExt cx="1295400" cy="307777"/>
              </a:xfrm>
            </p:grpSpPr>
            <p:cxnSp>
              <p:nvCxnSpPr>
                <p:cNvPr id="446" name="Google Shape;446;p33"/>
                <p:cNvCxnSpPr/>
                <p:nvPr/>
              </p:nvCxnSpPr>
              <p:spPr>
                <a:xfrm>
                  <a:off x="5257799" y="2743200"/>
                  <a:ext cx="1295400" cy="1588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531A88">
                      <a:alpha val="49411"/>
                    </a:srgbClr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447" name="Google Shape;447;p33"/>
                <p:cNvSpPr txBox="1"/>
                <p:nvPr/>
              </p:nvSpPr>
              <p:spPr>
                <a:xfrm>
                  <a:off x="5486483" y="2590800"/>
                  <a:ext cx="838033" cy="307777"/>
                </a:xfrm>
                <a:prstGeom prst="rect">
                  <a:avLst/>
                </a:prstGeom>
                <a:solidFill>
                  <a:srgbClr val="531A88">
                    <a:alpha val="49411"/>
                  </a:srgbClr>
                </a:solidFill>
                <a:ln cap="flat" cmpd="sng" w="25400">
                  <a:solidFill>
                    <a:srgbClr val="00B0F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rgbClr val="FFFF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10.2.0.0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8" name="Google Shape;448;p33"/>
              <p:cNvGrpSpPr/>
              <p:nvPr/>
            </p:nvGrpSpPr>
            <p:grpSpPr>
              <a:xfrm>
                <a:off x="3600" y="1249"/>
                <a:ext cx="960" cy="194"/>
                <a:chOff x="5715000" y="1981200"/>
                <a:chExt cx="1295400" cy="307777"/>
              </a:xfrm>
            </p:grpSpPr>
            <p:cxnSp>
              <p:nvCxnSpPr>
                <p:cNvPr id="449" name="Google Shape;449;p33"/>
                <p:cNvCxnSpPr/>
                <p:nvPr/>
              </p:nvCxnSpPr>
              <p:spPr>
                <a:xfrm rot="10800000">
                  <a:off x="5715000" y="2133600"/>
                  <a:ext cx="1295400" cy="1588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450" name="Google Shape;450;p33"/>
                <p:cNvSpPr txBox="1"/>
                <p:nvPr/>
              </p:nvSpPr>
              <p:spPr>
                <a:xfrm>
                  <a:off x="6019958" y="1981200"/>
                  <a:ext cx="837962" cy="307777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25400">
                  <a:solidFill>
                    <a:srgbClr val="66FF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rgbClr val="FFFF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10.4.0.0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51" name="Google Shape;451;p3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4"/>
          <p:cNvSpPr txBox="1"/>
          <p:nvPr>
            <p:ph idx="4294967295" type="title"/>
          </p:nvPr>
        </p:nvSpPr>
        <p:spPr>
          <a:xfrm>
            <a:off x="1676400" y="457200"/>
            <a:ext cx="10018713" cy="4876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Initial Exchange of Routing Information</a:t>
            </a:r>
            <a:endParaRPr/>
          </a:p>
        </p:txBody>
      </p:sp>
      <p:sp>
        <p:nvSpPr>
          <p:cNvPr id="457" name="Google Shape;457;p34"/>
          <p:cNvSpPr txBox="1"/>
          <p:nvPr>
            <p:ph idx="4294967295" type="body"/>
          </p:nvPr>
        </p:nvSpPr>
        <p:spPr>
          <a:xfrm>
            <a:off x="1676400" y="4800600"/>
            <a:ext cx="8839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Tahoma"/>
              <a:buChar char="•"/>
            </a:pPr>
            <a:r>
              <a:rPr lang="en-US">
                <a:solidFill>
                  <a:srgbClr val="FF0000"/>
                </a:solidFill>
              </a:rPr>
              <a:t>R1 Receives</a:t>
            </a:r>
            <a:r>
              <a:rPr lang="en-US"/>
              <a:t> the update </a:t>
            </a:r>
            <a:r>
              <a:rPr lang="en-US">
                <a:solidFill>
                  <a:srgbClr val="FF9900"/>
                </a:solidFill>
              </a:rPr>
              <a:t>from R2</a:t>
            </a:r>
            <a:r>
              <a:rPr lang="en-US"/>
              <a:t> about network </a:t>
            </a:r>
            <a:r>
              <a:rPr lang="en-US">
                <a:solidFill>
                  <a:srgbClr val="FF0000"/>
                </a:solidFill>
              </a:rPr>
              <a:t>10.3.0.0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/>
              <a:t>and adds it to its routing table.</a:t>
            </a:r>
            <a:endParaRPr/>
          </a:p>
          <a:p>
            <a:pPr indent="-342900" lvl="1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Font typeface="Tahoma"/>
              <a:buChar char="•"/>
            </a:pPr>
            <a:r>
              <a:rPr lang="en-US">
                <a:solidFill>
                  <a:srgbClr val="FF0000"/>
                </a:solidFill>
              </a:rPr>
              <a:t>R3 Receives</a:t>
            </a:r>
            <a:r>
              <a:rPr lang="en-US"/>
              <a:t> the update </a:t>
            </a:r>
            <a:r>
              <a:rPr lang="en-US">
                <a:solidFill>
                  <a:srgbClr val="FF9900"/>
                </a:solidFill>
              </a:rPr>
              <a:t>from R2</a:t>
            </a:r>
            <a:r>
              <a:rPr lang="en-US"/>
              <a:t> about network </a:t>
            </a:r>
            <a:r>
              <a:rPr lang="en-US">
                <a:solidFill>
                  <a:srgbClr val="FF0000"/>
                </a:solidFill>
              </a:rPr>
              <a:t>10.2.0.0 </a:t>
            </a:r>
            <a:r>
              <a:rPr lang="en-US"/>
              <a:t>and adds it to its routing table.</a:t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descr="dv10.jpg" id="458" name="Google Shape;45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295401"/>
            <a:ext cx="8839200" cy="3432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9" name="Google Shape;459;p34"/>
          <p:cNvGrpSpPr/>
          <p:nvPr/>
        </p:nvGrpSpPr>
        <p:grpSpPr>
          <a:xfrm>
            <a:off x="2057400" y="4038600"/>
            <a:ext cx="2438400" cy="182880"/>
            <a:chOff x="533400" y="3505200"/>
            <a:chExt cx="2438400" cy="182880"/>
          </a:xfrm>
        </p:grpSpPr>
        <p:sp>
          <p:nvSpPr>
            <p:cNvPr id="460" name="Google Shape;460;p34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3" name="Google Shape;463;p34"/>
          <p:cNvGrpSpPr/>
          <p:nvPr/>
        </p:nvGrpSpPr>
        <p:grpSpPr>
          <a:xfrm>
            <a:off x="2057400" y="4343400"/>
            <a:ext cx="2438400" cy="152400"/>
            <a:chOff x="533400" y="4267200"/>
            <a:chExt cx="2438400" cy="152400"/>
          </a:xfrm>
        </p:grpSpPr>
        <p:sp>
          <p:nvSpPr>
            <p:cNvPr id="464" name="Google Shape;464;p34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7" name="Google Shape;467;p34"/>
          <p:cNvGrpSpPr/>
          <p:nvPr/>
        </p:nvGrpSpPr>
        <p:grpSpPr>
          <a:xfrm>
            <a:off x="4876800" y="4038600"/>
            <a:ext cx="2438400" cy="182880"/>
            <a:chOff x="533400" y="3505200"/>
            <a:chExt cx="2438400" cy="182880"/>
          </a:xfrm>
        </p:grpSpPr>
        <p:sp>
          <p:nvSpPr>
            <p:cNvPr id="468" name="Google Shape;468;p34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1" name="Google Shape;471;p34"/>
          <p:cNvGrpSpPr/>
          <p:nvPr/>
        </p:nvGrpSpPr>
        <p:grpSpPr>
          <a:xfrm>
            <a:off x="4876800" y="4343400"/>
            <a:ext cx="2438400" cy="152400"/>
            <a:chOff x="533400" y="4267200"/>
            <a:chExt cx="2438400" cy="152400"/>
          </a:xfrm>
        </p:grpSpPr>
        <p:sp>
          <p:nvSpPr>
            <p:cNvPr id="472" name="Google Shape;472;p34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5" name="Google Shape;475;p34"/>
          <p:cNvGrpSpPr/>
          <p:nvPr/>
        </p:nvGrpSpPr>
        <p:grpSpPr>
          <a:xfrm>
            <a:off x="7772400" y="4038600"/>
            <a:ext cx="2438400" cy="182880"/>
            <a:chOff x="533400" y="3505200"/>
            <a:chExt cx="2438400" cy="182880"/>
          </a:xfrm>
        </p:grpSpPr>
        <p:sp>
          <p:nvSpPr>
            <p:cNvPr id="476" name="Google Shape;476;p34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9" name="Google Shape;479;p34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</p:grpSpPr>
        <p:sp>
          <p:nvSpPr>
            <p:cNvPr id="480" name="Google Shape;480;p34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3" name="Google Shape;483;p34"/>
          <p:cNvGrpSpPr/>
          <p:nvPr/>
        </p:nvGrpSpPr>
        <p:grpSpPr>
          <a:xfrm>
            <a:off x="3962400" y="2667000"/>
            <a:ext cx="1295400" cy="304800"/>
            <a:chOff x="2438400" y="2590800"/>
            <a:chExt cx="1295400" cy="304800"/>
          </a:xfrm>
        </p:grpSpPr>
        <p:cxnSp>
          <p:nvCxnSpPr>
            <p:cNvPr id="484" name="Google Shape;484;p34"/>
            <p:cNvCxnSpPr/>
            <p:nvPr/>
          </p:nvCxnSpPr>
          <p:spPr>
            <a:xfrm rot="10800000">
              <a:off x="2438400" y="2743200"/>
              <a:ext cx="1295400" cy="1588"/>
            </a:xfrm>
            <a:prstGeom prst="straightConnector1">
              <a:avLst/>
            </a:prstGeom>
            <a:noFill/>
            <a:ln cap="flat" cmpd="sng" w="50800">
              <a:solidFill>
                <a:srgbClr val="531A8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85" name="Google Shape;485;p34"/>
            <p:cNvSpPr txBox="1"/>
            <p:nvPr/>
          </p:nvSpPr>
          <p:spPr>
            <a:xfrm>
              <a:off x="2743200" y="2590800"/>
              <a:ext cx="838200" cy="304800"/>
            </a:xfrm>
            <a:prstGeom prst="rect">
              <a:avLst/>
            </a:prstGeom>
            <a:solidFill>
              <a:srgbClr val="531A88"/>
            </a:solidFill>
            <a:ln cap="flat" cmpd="sng" w="2540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10.3.0.0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6" name="Google Shape;486;p34"/>
          <p:cNvSpPr/>
          <p:nvPr/>
        </p:nvSpPr>
        <p:spPr>
          <a:xfrm>
            <a:off x="2362200" y="1981200"/>
            <a:ext cx="1219200" cy="838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7" name="Google Shape;487;p34"/>
          <p:cNvGrpSpPr/>
          <p:nvPr/>
        </p:nvGrpSpPr>
        <p:grpSpPr>
          <a:xfrm>
            <a:off x="6781800" y="1981200"/>
            <a:ext cx="2971800" cy="990600"/>
            <a:chOff x="5257800" y="1981200"/>
            <a:chExt cx="2971800" cy="990600"/>
          </a:xfrm>
        </p:grpSpPr>
        <p:grpSp>
          <p:nvGrpSpPr>
            <p:cNvPr id="488" name="Google Shape;488;p34"/>
            <p:cNvGrpSpPr/>
            <p:nvPr/>
          </p:nvGrpSpPr>
          <p:grpSpPr>
            <a:xfrm>
              <a:off x="5257800" y="2667000"/>
              <a:ext cx="1295400" cy="304800"/>
              <a:chOff x="5257800" y="2590800"/>
              <a:chExt cx="1295400" cy="304800"/>
            </a:xfrm>
          </p:grpSpPr>
          <p:cxnSp>
            <p:nvCxnSpPr>
              <p:cNvPr id="489" name="Google Shape;489;p34"/>
              <p:cNvCxnSpPr/>
              <p:nvPr/>
            </p:nvCxnSpPr>
            <p:spPr>
              <a:xfrm>
                <a:off x="5257800" y="2743200"/>
                <a:ext cx="1295400" cy="1588"/>
              </a:xfrm>
              <a:prstGeom prst="straightConnector1">
                <a:avLst/>
              </a:prstGeom>
              <a:noFill/>
              <a:ln cap="flat" cmpd="sng" w="50800">
                <a:solidFill>
                  <a:srgbClr val="531A88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490" name="Google Shape;490;p34"/>
              <p:cNvSpPr txBox="1"/>
              <p:nvPr/>
            </p:nvSpPr>
            <p:spPr>
              <a:xfrm>
                <a:off x="5486400" y="2590800"/>
                <a:ext cx="838200" cy="304800"/>
              </a:xfrm>
              <a:prstGeom prst="rect">
                <a:avLst/>
              </a:prstGeom>
              <a:solidFill>
                <a:srgbClr val="531A88"/>
              </a:solidFill>
              <a:ln cap="flat" cmpd="sng" w="25400">
                <a:solidFill>
                  <a:srgbClr val="00B0F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10.2.0.0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1" name="Google Shape;491;p34"/>
            <p:cNvSpPr/>
            <p:nvPr/>
          </p:nvSpPr>
          <p:spPr>
            <a:xfrm>
              <a:off x="7086600" y="1981200"/>
              <a:ext cx="1143000" cy="838200"/>
            </a:xfrm>
            <a:prstGeom prst="ellipse">
              <a:avLst/>
            </a:prstGeom>
            <a:noFill/>
            <a:ln cap="flat" cmpd="sng" w="381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2" name="Google Shape;492;p3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/>
          <p:nvPr>
            <p:ph type="title"/>
          </p:nvPr>
        </p:nvSpPr>
        <p:spPr>
          <a:xfrm>
            <a:off x="1591925" y="545536"/>
            <a:ext cx="10018713" cy="1223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44" name="Google Shape;144;p2"/>
          <p:cNvSpPr txBox="1"/>
          <p:nvPr>
            <p:ph idx="1" type="body"/>
          </p:nvPr>
        </p:nvSpPr>
        <p:spPr>
          <a:xfrm>
            <a:off x="1591925" y="1768839"/>
            <a:ext cx="10018713" cy="4751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9092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55"/>
              <a:buFont typeface="Arial"/>
              <a:buChar char="•"/>
            </a:pPr>
            <a:r>
              <a:rPr lang="en-US" sz="3900"/>
              <a:t>understand principles behind network layer services:</a:t>
            </a:r>
            <a:endParaRPr/>
          </a:p>
          <a:p>
            <a:pPr indent="-322262" lvl="1" marL="742950" rtl="0" algn="l">
              <a:lnSpc>
                <a:spcPct val="100000"/>
              </a:lnSpc>
              <a:spcBef>
                <a:spcPts val="1195"/>
              </a:spcBef>
              <a:spcAft>
                <a:spcPts val="0"/>
              </a:spcAft>
              <a:buSzPts val="5075"/>
              <a:buFont typeface="Arial"/>
              <a:buChar char="•"/>
            </a:pPr>
            <a:r>
              <a:rPr lang="en-US" sz="3500"/>
              <a:t>routing algorithms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SzPts val="4350"/>
              <a:buChar char="•"/>
            </a:pPr>
            <a:r>
              <a:rPr b="1" lang="en-US" sz="3000"/>
              <a:t>distance vector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SzPts val="4350"/>
              <a:buChar char="•"/>
            </a:pPr>
            <a:r>
              <a:rPr b="1" lang="en-US" sz="3000"/>
              <a:t>link state</a:t>
            </a:r>
            <a:endParaRPr b="1" sz="3000"/>
          </a:p>
          <a:p>
            <a:pPr indent="0" lvl="0" marL="0" rtl="0" algn="l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145" name="Google Shape;145;p2"/>
          <p:cNvSpPr txBox="1"/>
          <p:nvPr>
            <p:ph idx="12" type="sldNum"/>
          </p:nvPr>
        </p:nvSpPr>
        <p:spPr>
          <a:xfrm>
            <a:off x="11176708" y="6047013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6" name="Google Shape;14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v10.jpg" id="497" name="Google Shape;49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295401"/>
            <a:ext cx="8839200" cy="34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5"/>
          <p:cNvSpPr txBox="1"/>
          <p:nvPr>
            <p:ph idx="4294967295" type="title"/>
          </p:nvPr>
        </p:nvSpPr>
        <p:spPr>
          <a:xfrm>
            <a:off x="1620043" y="292101"/>
            <a:ext cx="10018713" cy="45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Initial Exchange of Routing Information</a:t>
            </a:r>
            <a:endParaRPr/>
          </a:p>
        </p:txBody>
      </p:sp>
      <p:sp>
        <p:nvSpPr>
          <p:cNvPr id="499" name="Google Shape;499;p35"/>
          <p:cNvSpPr txBox="1"/>
          <p:nvPr>
            <p:ph idx="4294967295" type="body"/>
          </p:nvPr>
        </p:nvSpPr>
        <p:spPr>
          <a:xfrm>
            <a:off x="1676400" y="4800600"/>
            <a:ext cx="8839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Tahoma"/>
              <a:buChar char="•"/>
            </a:pPr>
            <a:r>
              <a:rPr lang="en-US">
                <a:solidFill>
                  <a:srgbClr val="FF0000"/>
                </a:solidFill>
              </a:rPr>
              <a:t>R2 Receives</a:t>
            </a:r>
            <a:r>
              <a:rPr lang="en-US"/>
              <a:t> the update </a:t>
            </a:r>
            <a:r>
              <a:rPr lang="en-US">
                <a:solidFill>
                  <a:srgbClr val="00B050"/>
                </a:solidFill>
              </a:rPr>
              <a:t>from R1 </a:t>
            </a:r>
            <a:r>
              <a:rPr lang="en-US"/>
              <a:t>about network </a:t>
            </a:r>
            <a:r>
              <a:rPr lang="en-US">
                <a:solidFill>
                  <a:srgbClr val="FF0000"/>
                </a:solidFill>
              </a:rPr>
              <a:t>10.1.0.0 </a:t>
            </a:r>
            <a:r>
              <a:rPr lang="en-US"/>
              <a:t>and adds it to its routing table.</a:t>
            </a:r>
            <a:endParaRPr/>
          </a:p>
          <a:p>
            <a:pPr indent="-342900" lvl="1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Font typeface="Tahoma"/>
              <a:buChar char="•"/>
            </a:pPr>
            <a:r>
              <a:rPr lang="en-US">
                <a:solidFill>
                  <a:srgbClr val="FF0000"/>
                </a:solidFill>
              </a:rPr>
              <a:t>R2 Receives</a:t>
            </a:r>
            <a:r>
              <a:rPr lang="en-US"/>
              <a:t> the update </a:t>
            </a:r>
            <a:r>
              <a:rPr lang="en-US">
                <a:solidFill>
                  <a:srgbClr val="00B050"/>
                </a:solidFill>
              </a:rPr>
              <a:t>from R3 </a:t>
            </a:r>
            <a:r>
              <a:rPr lang="en-US"/>
              <a:t>about network </a:t>
            </a:r>
            <a:r>
              <a:rPr lang="en-US">
                <a:solidFill>
                  <a:srgbClr val="FF0000"/>
                </a:solidFill>
              </a:rPr>
              <a:t>10.4.0.0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/>
              <a:t>and adds it to its routing table.</a:t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grpSp>
        <p:nvGrpSpPr>
          <p:cNvPr id="500" name="Google Shape;500;p35"/>
          <p:cNvGrpSpPr/>
          <p:nvPr/>
        </p:nvGrpSpPr>
        <p:grpSpPr>
          <a:xfrm>
            <a:off x="2057400" y="4343400"/>
            <a:ext cx="2438400" cy="152400"/>
            <a:chOff x="533400" y="4267200"/>
            <a:chExt cx="2438400" cy="152400"/>
          </a:xfrm>
        </p:grpSpPr>
        <p:sp>
          <p:nvSpPr>
            <p:cNvPr id="501" name="Google Shape;501;p35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4" name="Google Shape;504;p35"/>
          <p:cNvGrpSpPr/>
          <p:nvPr/>
        </p:nvGrpSpPr>
        <p:grpSpPr>
          <a:xfrm>
            <a:off x="4876800" y="4038600"/>
            <a:ext cx="2438400" cy="182880"/>
            <a:chOff x="533400" y="3505200"/>
            <a:chExt cx="2438400" cy="182880"/>
          </a:xfrm>
        </p:grpSpPr>
        <p:sp>
          <p:nvSpPr>
            <p:cNvPr id="505" name="Google Shape;505;p35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8" name="Google Shape;508;p35"/>
          <p:cNvGrpSpPr/>
          <p:nvPr/>
        </p:nvGrpSpPr>
        <p:grpSpPr>
          <a:xfrm>
            <a:off x="4876800" y="4343400"/>
            <a:ext cx="2438400" cy="152400"/>
            <a:chOff x="533400" y="4267200"/>
            <a:chExt cx="2438400" cy="152400"/>
          </a:xfrm>
        </p:grpSpPr>
        <p:sp>
          <p:nvSpPr>
            <p:cNvPr id="509" name="Google Shape;509;p35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2" name="Google Shape;512;p35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</p:grpSpPr>
        <p:sp>
          <p:nvSpPr>
            <p:cNvPr id="513" name="Google Shape;513;p35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6" name="Google Shape;516;p35"/>
          <p:cNvSpPr/>
          <p:nvPr/>
        </p:nvSpPr>
        <p:spPr>
          <a:xfrm>
            <a:off x="5410200" y="1981200"/>
            <a:ext cx="1295400" cy="838200"/>
          </a:xfrm>
          <a:prstGeom prst="ellipse">
            <a:avLst/>
          </a:prstGeom>
          <a:noFill/>
          <a:ln cap="flat" cmpd="sng" w="38100">
            <a:solidFill>
              <a:srgbClr val="531A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7" name="Google Shape;517;p35"/>
          <p:cNvGrpSpPr/>
          <p:nvPr/>
        </p:nvGrpSpPr>
        <p:grpSpPr>
          <a:xfrm>
            <a:off x="3581400" y="1981201"/>
            <a:ext cx="1219200" cy="304800"/>
            <a:chOff x="2057400" y="1981201"/>
            <a:chExt cx="1219200" cy="304800"/>
          </a:xfrm>
        </p:grpSpPr>
        <p:cxnSp>
          <p:nvCxnSpPr>
            <p:cNvPr id="518" name="Google Shape;518;p35"/>
            <p:cNvCxnSpPr/>
            <p:nvPr/>
          </p:nvCxnSpPr>
          <p:spPr>
            <a:xfrm>
              <a:off x="2057400" y="2133600"/>
              <a:ext cx="1219200" cy="1588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19" name="Google Shape;519;p35"/>
            <p:cNvSpPr txBox="1"/>
            <p:nvPr/>
          </p:nvSpPr>
          <p:spPr>
            <a:xfrm>
              <a:off x="2209800" y="1981201"/>
              <a:ext cx="838200" cy="304800"/>
            </a:xfrm>
            <a:prstGeom prst="rect">
              <a:avLst/>
            </a:prstGeom>
            <a:solidFill>
              <a:srgbClr val="99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10.1.0.0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0" name="Google Shape;520;p35"/>
          <p:cNvGrpSpPr/>
          <p:nvPr/>
        </p:nvGrpSpPr>
        <p:grpSpPr>
          <a:xfrm>
            <a:off x="7086600" y="1981201"/>
            <a:ext cx="1447800" cy="307777"/>
            <a:chOff x="5715000" y="1981200"/>
            <a:chExt cx="1295400" cy="307777"/>
          </a:xfrm>
        </p:grpSpPr>
        <p:cxnSp>
          <p:nvCxnSpPr>
            <p:cNvPr id="521" name="Google Shape;521;p35"/>
            <p:cNvCxnSpPr/>
            <p:nvPr/>
          </p:nvCxnSpPr>
          <p:spPr>
            <a:xfrm rot="10800000">
              <a:off x="5715000" y="2133600"/>
              <a:ext cx="1295400" cy="1588"/>
            </a:xfrm>
            <a:prstGeom prst="straightConnector1">
              <a:avLst/>
            </a:prstGeom>
            <a:noFill/>
            <a:ln cap="flat" cmpd="sng" w="50800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22" name="Google Shape;522;p35"/>
            <p:cNvSpPr txBox="1"/>
            <p:nvPr/>
          </p:nvSpPr>
          <p:spPr>
            <a:xfrm>
              <a:off x="6020385" y="1981200"/>
              <a:ext cx="838033" cy="307777"/>
            </a:xfrm>
            <a:prstGeom prst="rect">
              <a:avLst/>
            </a:prstGeom>
            <a:solidFill>
              <a:srgbClr val="008000"/>
            </a:solidFill>
            <a:ln cap="flat" cmpd="sng" w="25400">
              <a:solidFill>
                <a:srgbClr val="66FF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10.4.0.0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3" name="Google Shape;523;p3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v10.jpg" id="528" name="Google Shape;52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295401"/>
            <a:ext cx="8839200" cy="34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36"/>
          <p:cNvSpPr txBox="1"/>
          <p:nvPr>
            <p:ph idx="4294967295" type="title"/>
          </p:nvPr>
        </p:nvSpPr>
        <p:spPr>
          <a:xfrm>
            <a:off x="1638300" y="457200"/>
            <a:ext cx="10018713" cy="687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Next Exchange of Routing Information</a:t>
            </a:r>
            <a:endParaRPr/>
          </a:p>
        </p:txBody>
      </p:sp>
      <p:sp>
        <p:nvSpPr>
          <p:cNvPr id="530" name="Google Shape;530;p36"/>
          <p:cNvSpPr txBox="1"/>
          <p:nvPr>
            <p:ph idx="4294967295" type="body"/>
          </p:nvPr>
        </p:nvSpPr>
        <p:spPr>
          <a:xfrm>
            <a:off x="1676400" y="4800600"/>
            <a:ext cx="8839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Sends an update about network </a:t>
            </a:r>
            <a:r>
              <a:rPr lang="en-US">
                <a:solidFill>
                  <a:srgbClr val="FF0000"/>
                </a:solidFill>
              </a:rPr>
              <a:t>10.1.0.0</a:t>
            </a:r>
            <a:r>
              <a:rPr lang="en-US"/>
              <a:t> out the S0/0/0 interface with a metric of 1  -  </a:t>
            </a:r>
            <a:r>
              <a:rPr lang="en-US">
                <a:solidFill>
                  <a:srgbClr val="FF0000"/>
                </a:solidFill>
              </a:rPr>
              <a:t>AGAIN!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solidFill>
                  <a:srgbClr val="00B050"/>
                </a:solidFill>
              </a:rPr>
              <a:t>When R2 receives the update</a:t>
            </a:r>
            <a:r>
              <a:rPr lang="en-US"/>
              <a:t>, there is </a:t>
            </a:r>
            <a:r>
              <a:rPr lang="en-US">
                <a:solidFill>
                  <a:srgbClr val="FF0000"/>
                </a:solidFill>
              </a:rPr>
              <a:t>no change</a:t>
            </a:r>
            <a:r>
              <a:rPr lang="en-US"/>
              <a:t> in information so the update is ignored.</a:t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grpSp>
        <p:nvGrpSpPr>
          <p:cNvPr id="531" name="Google Shape;531;p36"/>
          <p:cNvGrpSpPr/>
          <p:nvPr/>
        </p:nvGrpSpPr>
        <p:grpSpPr>
          <a:xfrm>
            <a:off x="2057400" y="4343400"/>
            <a:ext cx="2438400" cy="152400"/>
            <a:chOff x="533400" y="4267200"/>
            <a:chExt cx="2438400" cy="152400"/>
          </a:xfrm>
        </p:grpSpPr>
        <p:sp>
          <p:nvSpPr>
            <p:cNvPr id="532" name="Google Shape;532;p36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6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</p:grpSpPr>
        <p:sp>
          <p:nvSpPr>
            <p:cNvPr id="536" name="Google Shape;536;p36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9" name="Google Shape;539;p36"/>
          <p:cNvSpPr/>
          <p:nvPr/>
        </p:nvSpPr>
        <p:spPr>
          <a:xfrm>
            <a:off x="2362200" y="1981200"/>
            <a:ext cx="1219200" cy="838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0" name="Google Shape;540;p36"/>
          <p:cNvGrpSpPr/>
          <p:nvPr/>
        </p:nvGrpSpPr>
        <p:grpSpPr>
          <a:xfrm>
            <a:off x="3581400" y="1981201"/>
            <a:ext cx="1219200" cy="304800"/>
            <a:chOff x="2057400" y="1981201"/>
            <a:chExt cx="1219200" cy="304800"/>
          </a:xfrm>
        </p:grpSpPr>
        <p:cxnSp>
          <p:nvCxnSpPr>
            <p:cNvPr id="541" name="Google Shape;541;p36"/>
            <p:cNvCxnSpPr/>
            <p:nvPr/>
          </p:nvCxnSpPr>
          <p:spPr>
            <a:xfrm>
              <a:off x="2057400" y="2133600"/>
              <a:ext cx="1219200" cy="1588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42" name="Google Shape;542;p36"/>
            <p:cNvSpPr txBox="1"/>
            <p:nvPr/>
          </p:nvSpPr>
          <p:spPr>
            <a:xfrm>
              <a:off x="2209800" y="1981201"/>
              <a:ext cx="838200" cy="304800"/>
            </a:xfrm>
            <a:prstGeom prst="rect">
              <a:avLst/>
            </a:prstGeom>
            <a:solidFill>
              <a:srgbClr val="990000"/>
            </a:solidFill>
            <a:ln cap="flat" cmpd="sng" w="25400">
              <a:solidFill>
                <a:srgbClr val="FF0000">
                  <a:alpha val="4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10.1.0.0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3" name="Google Shape;543;p3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v10.jpg" id="548" name="Google Shape;54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295401"/>
            <a:ext cx="8839200" cy="34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37"/>
          <p:cNvSpPr txBox="1"/>
          <p:nvPr>
            <p:ph idx="4294967295" type="title"/>
          </p:nvPr>
        </p:nvSpPr>
        <p:spPr>
          <a:xfrm>
            <a:off x="1620043" y="497229"/>
            <a:ext cx="10018713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Next Exchange of Routing Information</a:t>
            </a:r>
            <a:endParaRPr/>
          </a:p>
        </p:txBody>
      </p:sp>
      <p:sp>
        <p:nvSpPr>
          <p:cNvPr id="550" name="Google Shape;550;p37"/>
          <p:cNvSpPr txBox="1"/>
          <p:nvPr>
            <p:ph idx="4294967295" type="body"/>
          </p:nvPr>
        </p:nvSpPr>
        <p:spPr>
          <a:xfrm>
            <a:off x="1676400" y="5006975"/>
            <a:ext cx="8839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Sends an update about networks </a:t>
            </a:r>
            <a:r>
              <a:rPr lang="en-US" sz="2000">
                <a:solidFill>
                  <a:srgbClr val="FF0000"/>
                </a:solidFill>
              </a:rPr>
              <a:t>10.3.0.0</a:t>
            </a:r>
            <a:r>
              <a:rPr lang="en-US" sz="2000"/>
              <a:t> with a metric of 1 and </a:t>
            </a:r>
            <a:r>
              <a:rPr lang="en-US" sz="2000">
                <a:solidFill>
                  <a:srgbClr val="FF0000"/>
                </a:solidFill>
              </a:rPr>
              <a:t>10.4.0.0</a:t>
            </a:r>
            <a:r>
              <a:rPr lang="en-US" sz="2000"/>
              <a:t> with a metric of 2 out the </a:t>
            </a:r>
            <a:r>
              <a:rPr lang="en-US" sz="2000">
                <a:solidFill>
                  <a:srgbClr val="FF0000"/>
                </a:solidFill>
              </a:rPr>
              <a:t>Serial 0/0/0</a:t>
            </a:r>
            <a:r>
              <a:rPr lang="en-US" sz="2000"/>
              <a:t> interface.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Similarly sends updates about networks </a:t>
            </a:r>
            <a:r>
              <a:rPr lang="en-US" sz="2000">
                <a:solidFill>
                  <a:srgbClr val="FF0000"/>
                </a:solidFill>
              </a:rPr>
              <a:t>10.1.0.0</a:t>
            </a:r>
            <a:r>
              <a:rPr lang="en-US" sz="2000"/>
              <a:t> with a metric of 2 and </a:t>
            </a:r>
            <a:r>
              <a:rPr lang="en-US" sz="2000">
                <a:solidFill>
                  <a:srgbClr val="FF0000"/>
                </a:solidFill>
              </a:rPr>
              <a:t>10.2.0.0</a:t>
            </a:r>
            <a:r>
              <a:rPr lang="en-US" sz="2000"/>
              <a:t> with a metric of 1 out the </a:t>
            </a:r>
            <a:r>
              <a:rPr lang="en-US" sz="2000">
                <a:solidFill>
                  <a:srgbClr val="FF0000"/>
                </a:solidFill>
              </a:rPr>
              <a:t>Serial 0/0/1</a:t>
            </a:r>
            <a:r>
              <a:rPr lang="en-US" sz="2000"/>
              <a:t> interface.</a:t>
            </a:r>
            <a:endParaRPr/>
          </a:p>
        </p:txBody>
      </p:sp>
      <p:grpSp>
        <p:nvGrpSpPr>
          <p:cNvPr id="551" name="Google Shape;551;p37"/>
          <p:cNvGrpSpPr/>
          <p:nvPr/>
        </p:nvGrpSpPr>
        <p:grpSpPr>
          <a:xfrm>
            <a:off x="2057400" y="4343400"/>
            <a:ext cx="2438400" cy="152400"/>
            <a:chOff x="533400" y="4267200"/>
            <a:chExt cx="2438400" cy="152400"/>
          </a:xfrm>
        </p:grpSpPr>
        <p:sp>
          <p:nvSpPr>
            <p:cNvPr id="552" name="Google Shape;552;p37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5" name="Google Shape;555;p37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</p:grpSpPr>
        <p:sp>
          <p:nvSpPr>
            <p:cNvPr id="556" name="Google Shape;556;p37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9" name="Google Shape;559;p37"/>
          <p:cNvSpPr/>
          <p:nvPr/>
        </p:nvSpPr>
        <p:spPr>
          <a:xfrm>
            <a:off x="5486400" y="1981200"/>
            <a:ext cx="1143000" cy="838200"/>
          </a:xfrm>
          <a:prstGeom prst="ellipse">
            <a:avLst/>
          </a:prstGeom>
          <a:noFill/>
          <a:ln cap="flat" cmpd="sng" w="38100">
            <a:solidFill>
              <a:srgbClr val="531A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0" name="Google Shape;560;p37"/>
          <p:cNvGrpSpPr/>
          <p:nvPr/>
        </p:nvGrpSpPr>
        <p:grpSpPr>
          <a:xfrm>
            <a:off x="4648200" y="2743201"/>
            <a:ext cx="1371600" cy="307777"/>
            <a:chOff x="1981200" y="2667000"/>
            <a:chExt cx="1295400" cy="307777"/>
          </a:xfrm>
        </p:grpSpPr>
        <p:cxnSp>
          <p:nvCxnSpPr>
            <p:cNvPr id="561" name="Google Shape;561;p37"/>
            <p:cNvCxnSpPr/>
            <p:nvPr/>
          </p:nvCxnSpPr>
          <p:spPr>
            <a:xfrm rot="10800000">
              <a:off x="1981200" y="2819400"/>
              <a:ext cx="1295400" cy="1588"/>
            </a:xfrm>
            <a:prstGeom prst="straightConnector1">
              <a:avLst/>
            </a:prstGeom>
            <a:solidFill>
              <a:srgbClr val="531A88"/>
            </a:solidFill>
            <a:ln cap="flat" cmpd="sng" w="50800">
              <a:solidFill>
                <a:srgbClr val="531A8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62" name="Google Shape;562;p37"/>
            <p:cNvSpPr txBox="1"/>
            <p:nvPr/>
          </p:nvSpPr>
          <p:spPr>
            <a:xfrm>
              <a:off x="2285560" y="2667000"/>
              <a:ext cx="838111" cy="307777"/>
            </a:xfrm>
            <a:prstGeom prst="rect">
              <a:avLst/>
            </a:prstGeom>
            <a:solidFill>
              <a:srgbClr val="531A88"/>
            </a:solidFill>
            <a:ln cap="flat" cmpd="sng" w="2540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10.4.0.0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3" name="Google Shape;563;p37"/>
          <p:cNvGrpSpPr/>
          <p:nvPr/>
        </p:nvGrpSpPr>
        <p:grpSpPr>
          <a:xfrm>
            <a:off x="3352800" y="2743201"/>
            <a:ext cx="1371600" cy="307777"/>
            <a:chOff x="1981200" y="2667000"/>
            <a:chExt cx="1295400" cy="307777"/>
          </a:xfrm>
        </p:grpSpPr>
        <p:cxnSp>
          <p:nvCxnSpPr>
            <p:cNvPr id="564" name="Google Shape;564;p37"/>
            <p:cNvCxnSpPr/>
            <p:nvPr/>
          </p:nvCxnSpPr>
          <p:spPr>
            <a:xfrm rot="10800000">
              <a:off x="1981200" y="2819400"/>
              <a:ext cx="1295400" cy="1588"/>
            </a:xfrm>
            <a:prstGeom prst="straightConnector1">
              <a:avLst/>
            </a:prstGeom>
            <a:solidFill>
              <a:srgbClr val="531A88"/>
            </a:solidFill>
            <a:ln cap="flat" cmpd="sng" w="50800">
              <a:solidFill>
                <a:srgbClr val="531A8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65" name="Google Shape;565;p37"/>
            <p:cNvSpPr txBox="1"/>
            <p:nvPr/>
          </p:nvSpPr>
          <p:spPr>
            <a:xfrm>
              <a:off x="2285560" y="2667000"/>
              <a:ext cx="838111" cy="307777"/>
            </a:xfrm>
            <a:prstGeom prst="rect">
              <a:avLst/>
            </a:prstGeom>
            <a:solidFill>
              <a:srgbClr val="531A88"/>
            </a:solidFill>
            <a:ln cap="flat" cmpd="sng" w="2540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10.3.0.0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6" name="Google Shape;566;p37"/>
          <p:cNvGrpSpPr/>
          <p:nvPr/>
        </p:nvGrpSpPr>
        <p:grpSpPr>
          <a:xfrm>
            <a:off x="6096000" y="2743201"/>
            <a:ext cx="2743200" cy="307777"/>
            <a:chOff x="4724400" y="2743200"/>
            <a:chExt cx="2590800" cy="307777"/>
          </a:xfrm>
        </p:grpSpPr>
        <p:grpSp>
          <p:nvGrpSpPr>
            <p:cNvPr id="567" name="Google Shape;567;p37"/>
            <p:cNvGrpSpPr/>
            <p:nvPr/>
          </p:nvGrpSpPr>
          <p:grpSpPr>
            <a:xfrm>
              <a:off x="6019800" y="2743200"/>
              <a:ext cx="1295400" cy="307777"/>
              <a:chOff x="5257800" y="2590800"/>
              <a:chExt cx="1295400" cy="307777"/>
            </a:xfrm>
          </p:grpSpPr>
          <p:cxnSp>
            <p:nvCxnSpPr>
              <p:cNvPr id="568" name="Google Shape;568;p37"/>
              <p:cNvCxnSpPr/>
              <p:nvPr/>
            </p:nvCxnSpPr>
            <p:spPr>
              <a:xfrm>
                <a:off x="5257800" y="2743200"/>
                <a:ext cx="1295400" cy="1588"/>
              </a:xfrm>
              <a:prstGeom prst="straightConnector1">
                <a:avLst/>
              </a:prstGeom>
              <a:noFill/>
              <a:ln cap="flat" cmpd="sng" w="50800">
                <a:solidFill>
                  <a:srgbClr val="531A88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569" name="Google Shape;569;p37"/>
              <p:cNvSpPr txBox="1"/>
              <p:nvPr/>
            </p:nvSpPr>
            <p:spPr>
              <a:xfrm>
                <a:off x="5485694" y="2590800"/>
                <a:ext cx="839611" cy="307777"/>
              </a:xfrm>
              <a:prstGeom prst="rect">
                <a:avLst/>
              </a:prstGeom>
              <a:solidFill>
                <a:srgbClr val="531A88"/>
              </a:solidFill>
              <a:ln cap="flat" cmpd="sng" w="25400">
                <a:solidFill>
                  <a:srgbClr val="00B0F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10.2.0.0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0" name="Google Shape;570;p37"/>
            <p:cNvGrpSpPr/>
            <p:nvPr/>
          </p:nvGrpSpPr>
          <p:grpSpPr>
            <a:xfrm>
              <a:off x="4724400" y="2743200"/>
              <a:ext cx="1295400" cy="307777"/>
              <a:chOff x="5257800" y="2590800"/>
              <a:chExt cx="1295400" cy="307777"/>
            </a:xfrm>
          </p:grpSpPr>
          <p:cxnSp>
            <p:nvCxnSpPr>
              <p:cNvPr id="571" name="Google Shape;571;p37"/>
              <p:cNvCxnSpPr/>
              <p:nvPr/>
            </p:nvCxnSpPr>
            <p:spPr>
              <a:xfrm>
                <a:off x="5257800" y="2743200"/>
                <a:ext cx="1295400" cy="1588"/>
              </a:xfrm>
              <a:prstGeom prst="straightConnector1">
                <a:avLst/>
              </a:prstGeom>
              <a:noFill/>
              <a:ln cap="flat" cmpd="sng" w="50800">
                <a:solidFill>
                  <a:srgbClr val="531A88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572" name="Google Shape;572;p37"/>
              <p:cNvSpPr txBox="1"/>
              <p:nvPr/>
            </p:nvSpPr>
            <p:spPr>
              <a:xfrm>
                <a:off x="5485694" y="2590800"/>
                <a:ext cx="839611" cy="307777"/>
              </a:xfrm>
              <a:prstGeom prst="rect">
                <a:avLst/>
              </a:prstGeom>
              <a:solidFill>
                <a:srgbClr val="531A88"/>
              </a:solidFill>
              <a:ln cap="flat" cmpd="sng" w="25400">
                <a:solidFill>
                  <a:srgbClr val="00B0F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10.1.0.0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73" name="Google Shape;573;p37"/>
          <p:cNvGrpSpPr/>
          <p:nvPr/>
        </p:nvGrpSpPr>
        <p:grpSpPr>
          <a:xfrm>
            <a:off x="3581400" y="1752600"/>
            <a:ext cx="4876800" cy="1068388"/>
            <a:chOff x="2057400" y="1752600"/>
            <a:chExt cx="4876800" cy="1067594"/>
          </a:xfrm>
        </p:grpSpPr>
        <p:cxnSp>
          <p:nvCxnSpPr>
            <p:cNvPr id="574" name="Google Shape;574;p37"/>
            <p:cNvCxnSpPr/>
            <p:nvPr/>
          </p:nvCxnSpPr>
          <p:spPr>
            <a:xfrm flipH="1" rot="-5400000">
              <a:off x="2894806" y="2134394"/>
              <a:ext cx="686594" cy="685006"/>
            </a:xfrm>
            <a:prstGeom prst="straightConnector1">
              <a:avLst/>
            </a:prstGeom>
            <a:noFill/>
            <a:ln cap="flat" cmpd="sng" w="50800">
              <a:solidFill>
                <a:srgbClr val="9900F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75" name="Google Shape;575;p37"/>
            <p:cNvSpPr txBox="1"/>
            <p:nvPr/>
          </p:nvSpPr>
          <p:spPr>
            <a:xfrm>
              <a:off x="2057400" y="1752600"/>
              <a:ext cx="914400" cy="399813"/>
            </a:xfrm>
            <a:prstGeom prst="rect">
              <a:avLst/>
            </a:prstGeom>
            <a:solidFill>
              <a:srgbClr val="660033"/>
            </a:solidFill>
            <a:ln cap="flat" cmpd="sng" w="25400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NEW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6" name="Google Shape;576;p37"/>
            <p:cNvCxnSpPr/>
            <p:nvPr/>
          </p:nvCxnSpPr>
          <p:spPr>
            <a:xfrm rot="5400000">
              <a:off x="5524500" y="2247900"/>
              <a:ext cx="609600" cy="533400"/>
            </a:xfrm>
            <a:prstGeom prst="straightConnector1">
              <a:avLst/>
            </a:prstGeom>
            <a:noFill/>
            <a:ln cap="flat" cmpd="sng" w="50800">
              <a:solidFill>
                <a:srgbClr val="9900F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77" name="Google Shape;577;p37"/>
            <p:cNvSpPr txBox="1"/>
            <p:nvPr/>
          </p:nvSpPr>
          <p:spPr>
            <a:xfrm>
              <a:off x="6019800" y="1828743"/>
              <a:ext cx="914400" cy="399813"/>
            </a:xfrm>
            <a:prstGeom prst="rect">
              <a:avLst/>
            </a:prstGeom>
            <a:solidFill>
              <a:srgbClr val="660033"/>
            </a:solidFill>
            <a:ln cap="flat" cmpd="sng" w="25400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NEW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8" name="Google Shape;578;p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v10.jpg" id="583" name="Google Shape;58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295401"/>
            <a:ext cx="8839200" cy="34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38"/>
          <p:cNvSpPr txBox="1"/>
          <p:nvPr>
            <p:ph idx="4294967295" type="title"/>
          </p:nvPr>
        </p:nvSpPr>
        <p:spPr>
          <a:xfrm>
            <a:off x="1676400" y="454024"/>
            <a:ext cx="10018713" cy="609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Next Exchange of Routing Information</a:t>
            </a:r>
            <a:endParaRPr/>
          </a:p>
        </p:txBody>
      </p:sp>
      <p:grpSp>
        <p:nvGrpSpPr>
          <p:cNvPr id="585" name="Google Shape;585;p38"/>
          <p:cNvGrpSpPr/>
          <p:nvPr/>
        </p:nvGrpSpPr>
        <p:grpSpPr>
          <a:xfrm>
            <a:off x="2057400" y="4343400"/>
            <a:ext cx="2438400" cy="152400"/>
            <a:chOff x="533400" y="4267200"/>
            <a:chExt cx="2438400" cy="152400"/>
          </a:xfrm>
        </p:grpSpPr>
        <p:sp>
          <p:nvSpPr>
            <p:cNvPr id="586" name="Google Shape;586;p38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9" name="Google Shape;589;p38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</p:grpSpPr>
        <p:sp>
          <p:nvSpPr>
            <p:cNvPr id="590" name="Google Shape;590;p38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3" name="Google Shape;593;p38"/>
          <p:cNvSpPr/>
          <p:nvPr/>
        </p:nvSpPr>
        <p:spPr>
          <a:xfrm>
            <a:off x="8610600" y="1981200"/>
            <a:ext cx="1143000" cy="838200"/>
          </a:xfrm>
          <a:prstGeom prst="ellipse">
            <a:avLst/>
          </a:prstGeom>
          <a:noFill/>
          <a:ln cap="flat" cmpd="sng" w="381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4" name="Google Shape;594;p38"/>
          <p:cNvGrpSpPr/>
          <p:nvPr/>
        </p:nvGrpSpPr>
        <p:grpSpPr>
          <a:xfrm>
            <a:off x="6934200" y="1981201"/>
            <a:ext cx="1600200" cy="307777"/>
            <a:chOff x="5715000" y="1981200"/>
            <a:chExt cx="1295400" cy="307777"/>
          </a:xfrm>
        </p:grpSpPr>
        <p:cxnSp>
          <p:nvCxnSpPr>
            <p:cNvPr id="595" name="Google Shape;595;p38"/>
            <p:cNvCxnSpPr/>
            <p:nvPr/>
          </p:nvCxnSpPr>
          <p:spPr>
            <a:xfrm rot="10800000">
              <a:off x="5715000" y="2133600"/>
              <a:ext cx="1295400" cy="1588"/>
            </a:xfrm>
            <a:prstGeom prst="straightConnector1">
              <a:avLst/>
            </a:prstGeom>
            <a:noFill/>
            <a:ln cap="flat" cmpd="sng" w="50800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96" name="Google Shape;596;p38"/>
            <p:cNvSpPr txBox="1"/>
            <p:nvPr/>
          </p:nvSpPr>
          <p:spPr>
            <a:xfrm>
              <a:off x="6019574" y="1981200"/>
              <a:ext cx="837898" cy="307777"/>
            </a:xfrm>
            <a:prstGeom prst="rect">
              <a:avLst/>
            </a:prstGeom>
            <a:solidFill>
              <a:srgbClr val="008000"/>
            </a:solidFill>
            <a:ln cap="flat" cmpd="sng" w="25400">
              <a:solidFill>
                <a:srgbClr val="66FF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10.4.0.0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7" name="Google Shape;597;p38"/>
          <p:cNvSpPr/>
          <p:nvPr/>
        </p:nvSpPr>
        <p:spPr>
          <a:xfrm>
            <a:off x="1676400" y="4800600"/>
            <a:ext cx="8839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/>
              <a:buChar char="r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Sends an update about network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10.4.0.0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out the S0/0/0 interface with a metric of 1  - 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AGAIN!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/>
              <a:buChar char="r"/>
            </a:pPr>
            <a:r>
              <a:rPr b="0" i="0" lang="en-US" sz="2800" u="none" cap="none" strike="noStrike">
                <a:solidFill>
                  <a:srgbClr val="00B050"/>
                </a:solidFill>
                <a:latin typeface="Corbel"/>
                <a:ea typeface="Corbel"/>
                <a:cs typeface="Corbel"/>
                <a:sym typeface="Corbel"/>
              </a:rPr>
              <a:t>When R2 receives the update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, there is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no change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in information so the update is ignored.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77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8" name="Google Shape;598;p3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v10.jpg" id="603" name="Google Shape;60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295401"/>
            <a:ext cx="8839200" cy="34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39"/>
          <p:cNvSpPr txBox="1"/>
          <p:nvPr>
            <p:ph idx="4294967295" type="title"/>
          </p:nvPr>
        </p:nvSpPr>
        <p:spPr>
          <a:xfrm>
            <a:off x="1512886" y="383977"/>
            <a:ext cx="10018713" cy="609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Next Exchange of Routing Information</a:t>
            </a:r>
            <a:endParaRPr/>
          </a:p>
        </p:txBody>
      </p:sp>
      <p:sp>
        <p:nvSpPr>
          <p:cNvPr id="605" name="Google Shape;605;p39"/>
          <p:cNvSpPr txBox="1"/>
          <p:nvPr>
            <p:ph idx="4294967295" type="body"/>
          </p:nvPr>
        </p:nvSpPr>
        <p:spPr>
          <a:xfrm>
            <a:off x="1676400" y="4800600"/>
            <a:ext cx="8839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Tahoma"/>
              <a:buChar char="•"/>
            </a:pPr>
            <a:r>
              <a:rPr lang="en-US">
                <a:solidFill>
                  <a:srgbClr val="FF0000"/>
                </a:solidFill>
              </a:rPr>
              <a:t>R1 receives</a:t>
            </a:r>
            <a:r>
              <a:rPr lang="en-US"/>
              <a:t> an update </a:t>
            </a:r>
            <a:r>
              <a:rPr lang="en-US">
                <a:solidFill>
                  <a:srgbClr val="FF9900"/>
                </a:solidFill>
              </a:rPr>
              <a:t>from R2</a:t>
            </a:r>
            <a:r>
              <a:rPr lang="en-US"/>
              <a:t> about network </a:t>
            </a:r>
            <a:r>
              <a:rPr lang="en-US">
                <a:solidFill>
                  <a:srgbClr val="FF0000"/>
                </a:solidFill>
              </a:rPr>
              <a:t>10.3.0.0</a:t>
            </a:r>
            <a:r>
              <a:rPr lang="en-US"/>
              <a:t> and there is no change – </a:t>
            </a:r>
            <a:r>
              <a:rPr lang="en-US">
                <a:solidFill>
                  <a:srgbClr val="FF0000"/>
                </a:solidFill>
              </a:rPr>
              <a:t>update ignored</a:t>
            </a:r>
            <a:r>
              <a:rPr lang="en-US"/>
              <a:t>.</a:t>
            </a:r>
            <a:endParaRPr/>
          </a:p>
          <a:p>
            <a:pPr indent="-342900" lvl="1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Font typeface="Tahoma"/>
              <a:buChar char="•"/>
            </a:pPr>
            <a:r>
              <a:rPr lang="en-US">
                <a:solidFill>
                  <a:srgbClr val="FF0000"/>
                </a:solidFill>
              </a:rPr>
              <a:t>R1 receives</a:t>
            </a:r>
            <a:r>
              <a:rPr lang="en-US"/>
              <a:t> an update </a:t>
            </a:r>
            <a:r>
              <a:rPr lang="en-US">
                <a:solidFill>
                  <a:srgbClr val="FF9900"/>
                </a:solidFill>
              </a:rPr>
              <a:t>from R2</a:t>
            </a:r>
            <a:r>
              <a:rPr lang="en-US"/>
              <a:t> about network </a:t>
            </a:r>
            <a:r>
              <a:rPr lang="en-US">
                <a:solidFill>
                  <a:srgbClr val="FF0000"/>
                </a:solidFill>
              </a:rPr>
              <a:t>10.4.0.0 (new)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adds it to its routing table.</a:t>
            </a:r>
            <a:endParaRPr/>
          </a:p>
        </p:txBody>
      </p:sp>
      <p:grpSp>
        <p:nvGrpSpPr>
          <p:cNvPr id="606" name="Google Shape;606;p39"/>
          <p:cNvGrpSpPr/>
          <p:nvPr/>
        </p:nvGrpSpPr>
        <p:grpSpPr>
          <a:xfrm>
            <a:off x="2057400" y="4343400"/>
            <a:ext cx="2438400" cy="152400"/>
            <a:chOff x="533400" y="4267200"/>
            <a:chExt cx="2438400" cy="152400"/>
          </a:xfrm>
        </p:grpSpPr>
        <p:sp>
          <p:nvSpPr>
            <p:cNvPr id="607" name="Google Shape;607;p39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0" name="Google Shape;610;p39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</p:grpSpPr>
        <p:sp>
          <p:nvSpPr>
            <p:cNvPr id="611" name="Google Shape;611;p39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4" name="Google Shape;614;p39"/>
          <p:cNvSpPr/>
          <p:nvPr/>
        </p:nvSpPr>
        <p:spPr>
          <a:xfrm>
            <a:off x="2362200" y="1981200"/>
            <a:ext cx="1219200" cy="838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5" name="Google Shape;615;p39"/>
          <p:cNvGrpSpPr/>
          <p:nvPr/>
        </p:nvGrpSpPr>
        <p:grpSpPr>
          <a:xfrm>
            <a:off x="4724400" y="2743201"/>
            <a:ext cx="1447800" cy="307777"/>
            <a:chOff x="1981200" y="2667000"/>
            <a:chExt cx="1295400" cy="307777"/>
          </a:xfrm>
        </p:grpSpPr>
        <p:cxnSp>
          <p:nvCxnSpPr>
            <p:cNvPr id="616" name="Google Shape;616;p39"/>
            <p:cNvCxnSpPr/>
            <p:nvPr/>
          </p:nvCxnSpPr>
          <p:spPr>
            <a:xfrm rot="10800000">
              <a:off x="1981200" y="2819400"/>
              <a:ext cx="1295400" cy="1588"/>
            </a:xfrm>
            <a:prstGeom prst="straightConnector1">
              <a:avLst/>
            </a:prstGeom>
            <a:solidFill>
              <a:srgbClr val="531A88"/>
            </a:solidFill>
            <a:ln cap="flat" cmpd="sng" w="50800">
              <a:solidFill>
                <a:srgbClr val="531A8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17" name="Google Shape;617;p39"/>
            <p:cNvSpPr txBox="1"/>
            <p:nvPr/>
          </p:nvSpPr>
          <p:spPr>
            <a:xfrm>
              <a:off x="2286585" y="2667000"/>
              <a:ext cx="838033" cy="307777"/>
            </a:xfrm>
            <a:prstGeom prst="rect">
              <a:avLst/>
            </a:prstGeom>
            <a:solidFill>
              <a:srgbClr val="531A88"/>
            </a:solidFill>
            <a:ln cap="flat" cmpd="sng" w="2540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10.4.0.0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8" name="Google Shape;618;p39"/>
          <p:cNvGrpSpPr/>
          <p:nvPr/>
        </p:nvGrpSpPr>
        <p:grpSpPr>
          <a:xfrm>
            <a:off x="3276600" y="2743201"/>
            <a:ext cx="1447800" cy="307777"/>
            <a:chOff x="1981200" y="2667000"/>
            <a:chExt cx="1295400" cy="307777"/>
          </a:xfrm>
        </p:grpSpPr>
        <p:cxnSp>
          <p:nvCxnSpPr>
            <p:cNvPr id="619" name="Google Shape;619;p39"/>
            <p:cNvCxnSpPr/>
            <p:nvPr/>
          </p:nvCxnSpPr>
          <p:spPr>
            <a:xfrm rot="10800000">
              <a:off x="1981200" y="2819400"/>
              <a:ext cx="1295400" cy="1588"/>
            </a:xfrm>
            <a:prstGeom prst="straightConnector1">
              <a:avLst/>
            </a:prstGeom>
            <a:solidFill>
              <a:srgbClr val="531A88"/>
            </a:solidFill>
            <a:ln cap="flat" cmpd="sng" w="50800">
              <a:solidFill>
                <a:srgbClr val="531A8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20" name="Google Shape;620;p39"/>
            <p:cNvSpPr txBox="1"/>
            <p:nvPr/>
          </p:nvSpPr>
          <p:spPr>
            <a:xfrm>
              <a:off x="2286585" y="2667000"/>
              <a:ext cx="838033" cy="307777"/>
            </a:xfrm>
            <a:prstGeom prst="rect">
              <a:avLst/>
            </a:prstGeom>
            <a:solidFill>
              <a:srgbClr val="531A88"/>
            </a:solidFill>
            <a:ln cap="flat" cmpd="sng" w="2540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10.3.0.0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1" name="Google Shape;621;p3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v10.jpg" id="626" name="Google Shape;62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295401"/>
            <a:ext cx="8839200" cy="34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40"/>
          <p:cNvSpPr txBox="1"/>
          <p:nvPr>
            <p:ph idx="4294967295" type="title"/>
          </p:nvPr>
        </p:nvSpPr>
        <p:spPr>
          <a:xfrm>
            <a:off x="1676400" y="444304"/>
            <a:ext cx="10018713" cy="500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Next Exchange of Routing Information</a:t>
            </a:r>
            <a:endParaRPr/>
          </a:p>
        </p:txBody>
      </p:sp>
      <p:sp>
        <p:nvSpPr>
          <p:cNvPr id="628" name="Google Shape;628;p40"/>
          <p:cNvSpPr txBox="1"/>
          <p:nvPr>
            <p:ph idx="4294967295" type="body"/>
          </p:nvPr>
        </p:nvSpPr>
        <p:spPr>
          <a:xfrm>
            <a:off x="1676400" y="4800600"/>
            <a:ext cx="8839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Tahoma"/>
              <a:buChar char="•"/>
            </a:pPr>
            <a:r>
              <a:rPr lang="en-US">
                <a:solidFill>
                  <a:srgbClr val="FF0000"/>
                </a:solidFill>
              </a:rPr>
              <a:t>R3 receives</a:t>
            </a:r>
            <a:r>
              <a:rPr lang="en-US"/>
              <a:t> an update </a:t>
            </a:r>
            <a:r>
              <a:rPr lang="en-US">
                <a:solidFill>
                  <a:srgbClr val="FF9900"/>
                </a:solidFill>
              </a:rPr>
              <a:t>from R2 </a:t>
            </a:r>
            <a:r>
              <a:rPr lang="en-US"/>
              <a:t>about network </a:t>
            </a:r>
            <a:r>
              <a:rPr lang="en-US">
                <a:solidFill>
                  <a:srgbClr val="FF0000"/>
                </a:solidFill>
              </a:rPr>
              <a:t>10.2.0.0</a:t>
            </a:r>
            <a:r>
              <a:rPr lang="en-US"/>
              <a:t> and there is no change – </a:t>
            </a:r>
            <a:r>
              <a:rPr lang="en-US">
                <a:solidFill>
                  <a:srgbClr val="FF0000"/>
                </a:solidFill>
              </a:rPr>
              <a:t>update ignored</a:t>
            </a:r>
            <a:r>
              <a:rPr lang="en-US"/>
              <a:t>.</a:t>
            </a:r>
            <a:endParaRPr/>
          </a:p>
          <a:p>
            <a:pPr indent="-342900" lvl="1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Font typeface="Tahoma"/>
              <a:buChar char="•"/>
            </a:pPr>
            <a:r>
              <a:rPr lang="en-US">
                <a:solidFill>
                  <a:srgbClr val="FF0000"/>
                </a:solidFill>
              </a:rPr>
              <a:t>R3 receives</a:t>
            </a:r>
            <a:r>
              <a:rPr lang="en-US"/>
              <a:t> an update </a:t>
            </a:r>
            <a:r>
              <a:rPr lang="en-US">
                <a:solidFill>
                  <a:srgbClr val="FF9900"/>
                </a:solidFill>
              </a:rPr>
              <a:t>from R2</a:t>
            </a:r>
            <a:r>
              <a:rPr lang="en-US"/>
              <a:t> about network </a:t>
            </a:r>
            <a:r>
              <a:rPr lang="en-US">
                <a:solidFill>
                  <a:srgbClr val="FF0000"/>
                </a:solidFill>
              </a:rPr>
              <a:t>10.1.0.0 (new)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adds it to its routing table.</a:t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grpSp>
        <p:nvGrpSpPr>
          <p:cNvPr id="629" name="Google Shape;629;p40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</p:grpSpPr>
        <p:sp>
          <p:nvSpPr>
            <p:cNvPr id="630" name="Google Shape;630;p40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3" name="Google Shape;633;p40"/>
          <p:cNvSpPr/>
          <p:nvPr/>
        </p:nvSpPr>
        <p:spPr>
          <a:xfrm>
            <a:off x="8610600" y="1981200"/>
            <a:ext cx="1143000" cy="838200"/>
          </a:xfrm>
          <a:prstGeom prst="ellipse">
            <a:avLst/>
          </a:prstGeom>
          <a:noFill/>
          <a:ln cap="flat" cmpd="sng" w="38100">
            <a:solidFill>
              <a:srgbClr val="00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4" name="Google Shape;634;p40"/>
          <p:cNvGrpSpPr/>
          <p:nvPr/>
        </p:nvGrpSpPr>
        <p:grpSpPr>
          <a:xfrm>
            <a:off x="7391400" y="2743201"/>
            <a:ext cx="1447800" cy="307777"/>
            <a:chOff x="5257800" y="2590800"/>
            <a:chExt cx="1295400" cy="307777"/>
          </a:xfrm>
        </p:grpSpPr>
        <p:cxnSp>
          <p:nvCxnSpPr>
            <p:cNvPr id="635" name="Google Shape;635;p40"/>
            <p:cNvCxnSpPr/>
            <p:nvPr/>
          </p:nvCxnSpPr>
          <p:spPr>
            <a:xfrm>
              <a:off x="5257800" y="2743200"/>
              <a:ext cx="1295400" cy="1588"/>
            </a:xfrm>
            <a:prstGeom prst="straightConnector1">
              <a:avLst/>
            </a:prstGeom>
            <a:noFill/>
            <a:ln cap="flat" cmpd="sng" w="50800">
              <a:solidFill>
                <a:srgbClr val="531A8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36" name="Google Shape;636;p40"/>
            <p:cNvSpPr txBox="1"/>
            <p:nvPr/>
          </p:nvSpPr>
          <p:spPr>
            <a:xfrm>
              <a:off x="5486484" y="2590800"/>
              <a:ext cx="838033" cy="307777"/>
            </a:xfrm>
            <a:prstGeom prst="rect">
              <a:avLst/>
            </a:prstGeom>
            <a:solidFill>
              <a:srgbClr val="531A88"/>
            </a:solidFill>
            <a:ln cap="flat" cmpd="sng" w="2540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10.2.0.0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7" name="Google Shape;637;p40"/>
          <p:cNvGrpSpPr/>
          <p:nvPr/>
        </p:nvGrpSpPr>
        <p:grpSpPr>
          <a:xfrm>
            <a:off x="6096000" y="2743201"/>
            <a:ext cx="1371600" cy="307777"/>
            <a:chOff x="5257800" y="2590800"/>
            <a:chExt cx="1295400" cy="307777"/>
          </a:xfrm>
        </p:grpSpPr>
        <p:cxnSp>
          <p:nvCxnSpPr>
            <p:cNvPr id="638" name="Google Shape;638;p40"/>
            <p:cNvCxnSpPr/>
            <p:nvPr/>
          </p:nvCxnSpPr>
          <p:spPr>
            <a:xfrm>
              <a:off x="5257800" y="2743200"/>
              <a:ext cx="1295400" cy="1588"/>
            </a:xfrm>
            <a:prstGeom prst="straightConnector1">
              <a:avLst/>
            </a:prstGeom>
            <a:noFill/>
            <a:ln cap="flat" cmpd="sng" w="50800">
              <a:solidFill>
                <a:srgbClr val="531A8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39" name="Google Shape;639;p40"/>
            <p:cNvSpPr txBox="1"/>
            <p:nvPr/>
          </p:nvSpPr>
          <p:spPr>
            <a:xfrm>
              <a:off x="5485694" y="2590800"/>
              <a:ext cx="839611" cy="307777"/>
            </a:xfrm>
            <a:prstGeom prst="rect">
              <a:avLst/>
            </a:prstGeom>
            <a:solidFill>
              <a:srgbClr val="531A88"/>
            </a:solidFill>
            <a:ln cap="flat" cmpd="sng" w="2540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10.1.0.0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0" name="Google Shape;640;p4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v10.jpg" id="645" name="Google Shape;64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485901"/>
            <a:ext cx="8839200" cy="34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41"/>
          <p:cNvSpPr txBox="1"/>
          <p:nvPr>
            <p:ph idx="4294967295" type="title"/>
          </p:nvPr>
        </p:nvSpPr>
        <p:spPr>
          <a:xfrm>
            <a:off x="1676400" y="571500"/>
            <a:ext cx="10018713" cy="657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Next Exchange of Routing Information</a:t>
            </a:r>
            <a:endParaRPr/>
          </a:p>
        </p:txBody>
      </p:sp>
      <p:sp>
        <p:nvSpPr>
          <p:cNvPr id="647" name="Google Shape;647;p41"/>
          <p:cNvSpPr txBox="1"/>
          <p:nvPr>
            <p:ph idx="4294967295" type="body"/>
          </p:nvPr>
        </p:nvSpPr>
        <p:spPr>
          <a:xfrm>
            <a:off x="1676400" y="5351463"/>
            <a:ext cx="8839200" cy="13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Tahoma"/>
              <a:buChar char="•"/>
            </a:pPr>
            <a:r>
              <a:rPr lang="en-US"/>
              <a:t>The network has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CONVERGED!</a:t>
            </a:r>
            <a:endParaRPr/>
          </a:p>
          <a:p>
            <a:pPr indent="-342900" lvl="2" marL="796925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Font typeface="Tahoma"/>
              <a:buChar char="•"/>
            </a:pPr>
            <a:r>
              <a:rPr lang="en-US"/>
              <a:t>All routers now know about all of the networks attached to all of their neighbouring routers.</a:t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648" name="Google Shape;648;p4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2"/>
          <p:cNvSpPr txBox="1"/>
          <p:nvPr>
            <p:ph idx="4294967295" type="title"/>
          </p:nvPr>
        </p:nvSpPr>
        <p:spPr>
          <a:xfrm>
            <a:off x="1655761" y="485775"/>
            <a:ext cx="10018713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Convergence</a:t>
            </a:r>
            <a:endParaRPr/>
          </a:p>
        </p:txBody>
      </p:sp>
      <p:sp>
        <p:nvSpPr>
          <p:cNvPr id="654" name="Google Shape;654;p42"/>
          <p:cNvSpPr txBox="1"/>
          <p:nvPr>
            <p:ph idx="4294967295" type="body"/>
          </p:nvPr>
        </p:nvSpPr>
        <p:spPr>
          <a:xfrm>
            <a:off x="1819276" y="1200150"/>
            <a:ext cx="8839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amount of time it</a:t>
            </a:r>
            <a:br>
              <a:rPr lang="en-US"/>
            </a:br>
            <a:r>
              <a:rPr lang="en-US"/>
              <a:t>takes for a network to</a:t>
            </a:r>
            <a:br>
              <a:rPr lang="en-US"/>
            </a:br>
            <a:r>
              <a:rPr lang="en-US"/>
              <a:t>converge is </a:t>
            </a:r>
            <a:r>
              <a:rPr lang="en-US">
                <a:solidFill>
                  <a:srgbClr val="FF0000"/>
                </a:solidFill>
              </a:rPr>
              <a:t>directly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proportional to the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size of that network.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Routing protocols are</a:t>
            </a:r>
            <a:br>
              <a:rPr lang="en-US"/>
            </a:br>
            <a:r>
              <a:rPr lang="en-US"/>
              <a:t>compared based on</a:t>
            </a:r>
            <a:br>
              <a:rPr lang="en-US"/>
            </a:br>
            <a:r>
              <a:rPr lang="en-US"/>
              <a:t>how fast they can</a:t>
            </a:r>
            <a:br>
              <a:rPr lang="en-US"/>
            </a:br>
            <a:r>
              <a:rPr lang="en-US"/>
              <a:t>propagate this information - their </a:t>
            </a:r>
            <a:r>
              <a:rPr lang="en-US">
                <a:solidFill>
                  <a:srgbClr val="FF0000"/>
                </a:solidFill>
              </a:rPr>
              <a:t>speed to convergence.</a:t>
            </a:r>
            <a:br>
              <a:rPr lang="en-US">
                <a:solidFill>
                  <a:srgbClr val="FF0000"/>
                </a:solidFill>
              </a:rPr>
            </a:br>
            <a:endParaRPr>
              <a:solidFill>
                <a:srgbClr val="FF0000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 network is not completely operable until it has converged. </a:t>
            </a:r>
            <a:endParaRPr/>
          </a:p>
          <a:p>
            <a:pPr indent="-288925" lvl="1" marL="855663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Network administrators prefer routing protocols with shorter convergence times.</a:t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descr="dv12.jpg" id="655" name="Google Shape;65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9101" y="1200150"/>
            <a:ext cx="4957763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4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3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THE END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 txBox="1"/>
          <p:nvPr>
            <p:ph type="title"/>
          </p:nvPr>
        </p:nvSpPr>
        <p:spPr>
          <a:xfrm>
            <a:off x="1591925" y="545537"/>
            <a:ext cx="10018713" cy="938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Popular Routing Protocols</a:t>
            </a:r>
            <a:endParaRPr/>
          </a:p>
        </p:txBody>
      </p:sp>
      <p:sp>
        <p:nvSpPr>
          <p:cNvPr id="153" name="Google Shape;153;p3"/>
          <p:cNvSpPr txBox="1"/>
          <p:nvPr>
            <p:ph idx="12" type="sldNum"/>
          </p:nvPr>
        </p:nvSpPr>
        <p:spPr>
          <a:xfrm>
            <a:off x="11290174" y="612355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4" name="Google Shape;15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1925" y="2374782"/>
            <a:ext cx="9504000" cy="33750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/>
          <p:nvPr>
            <p:ph type="title"/>
          </p:nvPr>
        </p:nvSpPr>
        <p:spPr>
          <a:xfrm>
            <a:off x="1484311" y="685800"/>
            <a:ext cx="10018713" cy="91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Autonomous Systems</a:t>
            </a:r>
            <a:endParaRPr/>
          </a:p>
        </p:txBody>
      </p:sp>
      <p:sp>
        <p:nvSpPr>
          <p:cNvPr id="161" name="Google Shape;161;p4"/>
          <p:cNvSpPr txBox="1"/>
          <p:nvPr>
            <p:ph idx="1" type="body"/>
          </p:nvPr>
        </p:nvSpPr>
        <p:spPr>
          <a:xfrm>
            <a:off x="1484310" y="1879748"/>
            <a:ext cx="10018713" cy="3987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464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Arimo"/>
                <a:ea typeface="Arimo"/>
                <a:cs typeface="Arimo"/>
                <a:sym typeface="Arimo"/>
              </a:rPr>
              <a:t>Internet is divided into autonomous systems. </a:t>
            </a:r>
            <a:endParaRPr sz="3200">
              <a:latin typeface="Arimo"/>
              <a:ea typeface="Arimo"/>
              <a:cs typeface="Arimo"/>
              <a:sym typeface="Arimo"/>
            </a:endParaRPr>
          </a:p>
          <a:p>
            <a:pPr indent="-294640" lvl="0" marL="285750" rtl="0" algn="just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Arimo"/>
                <a:ea typeface="Arimo"/>
                <a:cs typeface="Arimo"/>
                <a:sym typeface="Arimo"/>
              </a:rPr>
              <a:t>An autonomous system (AS) is a group of networks and routers under the authority of a single administration. </a:t>
            </a:r>
            <a:endParaRPr sz="3200">
              <a:latin typeface="Arimo"/>
              <a:ea typeface="Arimo"/>
              <a:cs typeface="Arimo"/>
              <a:sym typeface="Arimo"/>
            </a:endParaRPr>
          </a:p>
          <a:p>
            <a:pPr indent="-294640" lvl="0" marL="285750" rtl="0" algn="just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Arimo"/>
                <a:ea typeface="Arimo"/>
                <a:cs typeface="Arimo"/>
                <a:sym typeface="Arimo"/>
              </a:rPr>
              <a:t>Routing </a:t>
            </a:r>
            <a:r>
              <a:rPr b="1" i="1" lang="en-US" sz="3200">
                <a:latin typeface="Arimo"/>
                <a:ea typeface="Arimo"/>
                <a:cs typeface="Arimo"/>
                <a:sym typeface="Arimo"/>
              </a:rPr>
              <a:t>inside</a:t>
            </a:r>
            <a:r>
              <a:rPr lang="en-US" sz="3200">
                <a:latin typeface="Arimo"/>
                <a:ea typeface="Arimo"/>
                <a:cs typeface="Arimo"/>
                <a:sym typeface="Arimo"/>
              </a:rPr>
              <a:t> an autonomous system is called </a:t>
            </a:r>
            <a:r>
              <a:rPr b="1" lang="en-US" sz="3200">
                <a:latin typeface="Arimo"/>
                <a:ea typeface="Arimo"/>
                <a:cs typeface="Arimo"/>
                <a:sym typeface="Arimo"/>
              </a:rPr>
              <a:t>intra-domain routing</a:t>
            </a:r>
            <a:r>
              <a:rPr lang="en-US" sz="3200">
                <a:latin typeface="Arimo"/>
                <a:ea typeface="Arimo"/>
                <a:cs typeface="Arimo"/>
                <a:sym typeface="Arimo"/>
              </a:rPr>
              <a:t>. Routing </a:t>
            </a:r>
            <a:r>
              <a:rPr b="1" i="1" lang="en-US" sz="3200">
                <a:latin typeface="Arimo"/>
                <a:ea typeface="Arimo"/>
                <a:cs typeface="Arimo"/>
                <a:sym typeface="Arimo"/>
              </a:rPr>
              <a:t>between</a:t>
            </a:r>
            <a:r>
              <a:rPr lang="en-US" sz="3200">
                <a:latin typeface="Arimo"/>
                <a:ea typeface="Arimo"/>
                <a:cs typeface="Arimo"/>
                <a:sym typeface="Arimo"/>
              </a:rPr>
              <a:t> autonomous systems is called </a:t>
            </a:r>
            <a:r>
              <a:rPr b="1" lang="en-US" sz="3200">
                <a:latin typeface="Arimo"/>
                <a:ea typeface="Arimo"/>
                <a:cs typeface="Arimo"/>
                <a:sym typeface="Arimo"/>
              </a:rPr>
              <a:t>inter-domain routing.</a:t>
            </a:r>
            <a:endParaRPr b="1" sz="320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162" name="Google Shape;162;p4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/>
          <p:nvPr>
            <p:ph type="title"/>
          </p:nvPr>
        </p:nvSpPr>
        <p:spPr>
          <a:xfrm>
            <a:off x="1484310" y="263524"/>
            <a:ext cx="10018713" cy="955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Autonomous Systems</a:t>
            </a:r>
            <a:endParaRPr/>
          </a:p>
        </p:txBody>
      </p:sp>
      <p:sp>
        <p:nvSpPr>
          <p:cNvPr id="169" name="Google Shape;169;p5"/>
          <p:cNvSpPr txBox="1"/>
          <p:nvPr>
            <p:ph idx="12" type="sldNum"/>
          </p:nvPr>
        </p:nvSpPr>
        <p:spPr>
          <a:xfrm>
            <a:off x="10951856" y="6049693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0" name="Google Shape;17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3527" y="1460827"/>
            <a:ext cx="8624616" cy="477142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5"/>
          <p:cNvSpPr txBox="1"/>
          <p:nvPr/>
        </p:nvSpPr>
        <p:spPr>
          <a:xfrm>
            <a:off x="9368850" y="2323475"/>
            <a:ext cx="1379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RIP/ OSPF</a:t>
            </a:r>
            <a:endParaRPr b="1" i="0" sz="1800" u="none" cap="none" strike="noStrik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>
            <p:ph type="title"/>
          </p:nvPr>
        </p:nvSpPr>
        <p:spPr>
          <a:xfrm>
            <a:off x="1591925" y="545536"/>
            <a:ext cx="10018713" cy="1223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Routing Algorithms</a:t>
            </a:r>
            <a:endParaRPr/>
          </a:p>
        </p:txBody>
      </p:sp>
      <p:sp>
        <p:nvSpPr>
          <p:cNvPr id="178" name="Google Shape;178;p6"/>
          <p:cNvSpPr txBox="1"/>
          <p:nvPr>
            <p:ph idx="1" type="body"/>
          </p:nvPr>
        </p:nvSpPr>
        <p:spPr>
          <a:xfrm>
            <a:off x="1591925" y="1768839"/>
            <a:ext cx="10018713" cy="4751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147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20"/>
              <a:buChar char="•"/>
            </a:pPr>
            <a:r>
              <a:rPr lang="en-US" sz="3600"/>
              <a:t>Given a set of routers and links connecting the routers.</a:t>
            </a:r>
            <a:endParaRPr/>
          </a:p>
          <a:p>
            <a:pPr indent="-331470" lvl="0" marL="28575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SzPts val="5220"/>
              <a:buChar char="•"/>
            </a:pPr>
            <a:r>
              <a:rPr lang="en-US" sz="3600"/>
              <a:t>Routing algorithm finds a “</a:t>
            </a:r>
            <a:r>
              <a:rPr lang="en-US" sz="3600">
                <a:solidFill>
                  <a:srgbClr val="FF0000"/>
                </a:solidFill>
              </a:rPr>
              <a:t>good</a:t>
            </a:r>
            <a:r>
              <a:rPr lang="en-US" sz="3600"/>
              <a:t>” path from the source to destination router.</a:t>
            </a:r>
            <a:endParaRPr/>
          </a:p>
          <a:p>
            <a:pPr indent="-331470" lvl="0" marL="28575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SzPts val="5220"/>
              <a:buChar char="•"/>
            </a:pPr>
            <a:r>
              <a:rPr lang="en-US" sz="3600"/>
              <a:t>Good path = Least cost path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 txBox="1"/>
          <p:nvPr>
            <p:ph idx="12" type="sldNum"/>
          </p:nvPr>
        </p:nvSpPr>
        <p:spPr>
          <a:xfrm>
            <a:off x="11176708" y="6047013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0" name="Google Shape;18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/>
          <p:nvPr>
            <p:ph type="title"/>
          </p:nvPr>
        </p:nvSpPr>
        <p:spPr>
          <a:xfrm>
            <a:off x="1591925" y="545536"/>
            <a:ext cx="10018713" cy="1223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Routing Algorithm classification</a:t>
            </a:r>
            <a:endParaRPr/>
          </a:p>
        </p:txBody>
      </p:sp>
      <p:sp>
        <p:nvSpPr>
          <p:cNvPr id="187" name="Google Shape;187;p8"/>
          <p:cNvSpPr txBox="1"/>
          <p:nvPr>
            <p:ph idx="1" type="body"/>
          </p:nvPr>
        </p:nvSpPr>
        <p:spPr>
          <a:xfrm>
            <a:off x="1591888" y="1660139"/>
            <a:ext cx="10018800" cy="47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Font typeface="Arial"/>
              <a:buNone/>
            </a:pPr>
            <a:r>
              <a:rPr lang="en-US" sz="3200">
                <a:solidFill>
                  <a:srgbClr val="FF0000"/>
                </a:solidFill>
              </a:rPr>
              <a:t>Global and Decentralized</a:t>
            </a:r>
            <a:r>
              <a:rPr lang="en-US">
                <a:solidFill>
                  <a:srgbClr val="FF0000"/>
                </a:solidFill>
              </a:rPr>
              <a:t>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145000"/>
              <a:buFont typeface="Arial"/>
              <a:buNone/>
            </a:pPr>
            <a:r>
              <a:rPr lang="en-US" sz="3200">
                <a:solidFill>
                  <a:schemeClr val="accent2"/>
                </a:solidFill>
              </a:rPr>
              <a:t>Global:</a:t>
            </a:r>
            <a:endParaRPr sz="3200"/>
          </a:p>
          <a:p>
            <a:pPr indent="-269176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all routers have complete topology and link cost info</a:t>
            </a:r>
            <a:endParaRPr/>
          </a:p>
          <a:p>
            <a:pPr indent="-269176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solidFill>
                  <a:srgbClr val="FF0000"/>
                </a:solidFill>
              </a:rPr>
              <a:t>“link state” algorithms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145000"/>
              <a:buFont typeface="Arial"/>
              <a:buNone/>
            </a:pPr>
            <a:r>
              <a:rPr lang="en-US" sz="3200">
                <a:solidFill>
                  <a:schemeClr val="accent2"/>
                </a:solidFill>
              </a:rPr>
              <a:t>Decentralized:</a:t>
            </a:r>
            <a:r>
              <a:rPr lang="en-US" sz="2000"/>
              <a:t> </a:t>
            </a:r>
            <a:endParaRPr/>
          </a:p>
          <a:p>
            <a:pPr indent="-269176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router knows physically-connected neighbors, link costs to neighbors</a:t>
            </a:r>
            <a:endParaRPr/>
          </a:p>
          <a:p>
            <a:pPr indent="-269176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iterative process of computation, exchange of info with neighbors</a:t>
            </a:r>
            <a:endParaRPr/>
          </a:p>
          <a:p>
            <a:pPr indent="-269176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solidFill>
                  <a:srgbClr val="FF0000"/>
                </a:solidFill>
              </a:rPr>
              <a:t>“distance vector” algorithms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sp>
        <p:nvSpPr>
          <p:cNvPr id="188" name="Google Shape;188;p8"/>
          <p:cNvSpPr txBox="1"/>
          <p:nvPr>
            <p:ph idx="12" type="sldNum"/>
          </p:nvPr>
        </p:nvSpPr>
        <p:spPr>
          <a:xfrm>
            <a:off x="11176708" y="6047013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9" name="Google Shape;18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Distance Vector Algorithm</a:t>
            </a:r>
            <a:endParaRPr/>
          </a:p>
        </p:txBody>
      </p:sp>
      <p:sp>
        <p:nvSpPr>
          <p:cNvPr id="195" name="Google Shape;195;p12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/>
          <p:nvPr>
            <p:ph type="title"/>
          </p:nvPr>
        </p:nvSpPr>
        <p:spPr>
          <a:xfrm>
            <a:off x="1718392" y="251086"/>
            <a:ext cx="10018713" cy="1412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Distance Vector Algorithm </a:t>
            </a:r>
            <a:endParaRPr/>
          </a:p>
        </p:txBody>
      </p:sp>
      <p:sp>
        <p:nvSpPr>
          <p:cNvPr id="202" name="Google Shape;202;p15"/>
          <p:cNvSpPr txBox="1"/>
          <p:nvPr>
            <p:ph idx="1" type="body"/>
          </p:nvPr>
        </p:nvSpPr>
        <p:spPr>
          <a:xfrm>
            <a:off x="1315034" y="1203158"/>
            <a:ext cx="10876965" cy="5108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40"/>
              <a:buFont typeface="Arial"/>
              <a:buNone/>
            </a:pPr>
            <a:r>
              <a:rPr lang="en-US" sz="3200" u="sng">
                <a:solidFill>
                  <a:schemeClr val="dk2"/>
                </a:solidFill>
              </a:rPr>
              <a:t>Based on </a:t>
            </a:r>
            <a:r>
              <a:rPr b="1" lang="en-US" sz="3200" u="sng">
                <a:solidFill>
                  <a:srgbClr val="FF0000"/>
                </a:solidFill>
              </a:rPr>
              <a:t>Bellman-Ford Algorithm</a:t>
            </a:r>
            <a:endParaRPr b="1"/>
          </a:p>
          <a:p>
            <a:pPr indent="-294640" lvl="0" marL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Font typeface="Noto Sans Symbols"/>
              <a:buChar char="❑"/>
            </a:pPr>
            <a:r>
              <a:rPr lang="en-US" sz="3200"/>
              <a:t>computes </a:t>
            </a:r>
            <a:r>
              <a:rPr lang="en-US" sz="3200">
                <a:solidFill>
                  <a:srgbClr val="7D28CD"/>
                </a:solidFill>
              </a:rPr>
              <a:t>shortest paths </a:t>
            </a:r>
            <a:r>
              <a:rPr lang="en-US" sz="3200"/>
              <a:t>from a single source node to all of the other nodes in a </a:t>
            </a:r>
            <a:r>
              <a:rPr lang="en-US" sz="3200">
                <a:solidFill>
                  <a:srgbClr val="0070C0"/>
                </a:solidFill>
              </a:rPr>
              <a:t>weighted topology.</a:t>
            </a:r>
            <a:endParaRPr/>
          </a:p>
          <a:p>
            <a:pPr indent="-294640" lvl="0" marL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Font typeface="Noto Sans Symbols"/>
              <a:buChar char="❑"/>
            </a:pPr>
            <a:r>
              <a:rPr lang="en-US" sz="3200">
                <a:solidFill>
                  <a:schemeClr val="dk2"/>
                </a:solidFill>
              </a:rPr>
              <a:t>Shortest paths are based on the cost calculated from source node to destination node. </a:t>
            </a:r>
            <a:endParaRPr/>
          </a:p>
          <a:p>
            <a:pPr indent="-294640" lvl="0" marL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Font typeface="Noto Sans Symbols"/>
              <a:buChar char="❑"/>
            </a:pPr>
            <a:r>
              <a:rPr lang="en-US" sz="3200">
                <a:solidFill>
                  <a:schemeClr val="dk2"/>
                </a:solidFill>
              </a:rPr>
              <a:t>Cost for now is arbitrary. It can be calculated using hop counts, link delay, link bandwidth etc.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Font typeface="Noto Sans Symbols"/>
              <a:buNone/>
            </a:pPr>
            <a:r>
              <a:t/>
            </a:r>
            <a:endParaRPr sz="3200"/>
          </a:p>
          <a:p>
            <a:pPr indent="-294640" lvl="0" marL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Font typeface="Noto Sans Symbols"/>
              <a:buChar char="❑"/>
            </a:pPr>
            <a:r>
              <a:rPr lang="en-US" sz="3200"/>
              <a:t>Distributed route computation using only neighbor’s info</a:t>
            </a:r>
            <a:endParaRPr sz="3200"/>
          </a:p>
        </p:txBody>
      </p: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Mehnaz Seraj</dc:creator>
</cp:coreProperties>
</file>