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12192000"/>
  <p:notesSz cx="6858000" cy="9144000"/>
  <p:embeddedFontLst>
    <p:embeddedFont>
      <p:font typeface="Corbel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grUUJB0uWlB0Z0fnMFmjq2mcZ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80205E-D60B-45EA-99D4-1E1F3F1298A8}">
  <a:tblStyle styleId="{3980205E-D60B-45EA-99D4-1E1F3F1298A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dk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dk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Corbel-bold.fntdata"/><Relationship Id="rId10" Type="http://schemas.openxmlformats.org/officeDocument/2006/relationships/slide" Target="slides/slide3.xml"/><Relationship Id="rId32" Type="http://schemas.openxmlformats.org/officeDocument/2006/relationships/font" Target="fonts/Corbel-regular.fntdata"/><Relationship Id="rId13" Type="http://schemas.openxmlformats.org/officeDocument/2006/relationships/slide" Target="slides/slide6.xml"/><Relationship Id="rId35" Type="http://schemas.openxmlformats.org/officeDocument/2006/relationships/font" Target="fonts/Corbel-boldItalic.fntdata"/><Relationship Id="rId12" Type="http://schemas.openxmlformats.org/officeDocument/2006/relationships/slide" Target="slides/slide5.xml"/><Relationship Id="rId34" Type="http://schemas.openxmlformats.org/officeDocument/2006/relationships/font" Target="fonts/Corbel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solidFill>
                  <a:srgbClr val="66FF33"/>
                </a:solidFill>
                <a:latin typeface="Arial"/>
                <a:ea typeface="Arial"/>
                <a:cs typeface="Arial"/>
                <a:sym typeface="Arial"/>
              </a:rPr>
              <a:t>How does a link-state routing protocol work?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24" name="Google Shape;24;p3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4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4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pic>
        <p:nvPicPr>
          <p:cNvPr id="30" name="Google Shape;3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0188" y="201613"/>
            <a:ext cx="1143000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4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1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6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3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3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6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6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5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5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orbe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5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5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0" name="Google Shape;120;p65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6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6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6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7" name="Google Shape;127;p66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6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7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4" name="Google Shape;134;p6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8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80663" y="304800"/>
            <a:ext cx="1143000" cy="1049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4" name="Google Shape;164;p3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9"/>
          <p:cNvGrpSpPr/>
          <p:nvPr/>
        </p:nvGrpSpPr>
        <p:grpSpPr>
          <a:xfrm>
            <a:off x="546100" y="-4763"/>
            <a:ext cx="5014913" cy="6862763"/>
            <a:chOff x="2928938" y="-4763"/>
            <a:chExt cx="5014912" cy="6862763"/>
          </a:xfrm>
        </p:grpSpPr>
        <p:sp>
          <p:nvSpPr>
            <p:cNvPr id="169" name="Google Shape;169;p39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2928938" y="-4763"/>
              <a:ext cx="1035050" cy="2673351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1" name="Google Shape;171;p39"/>
            <p:cNvSpPr/>
            <p:nvPr/>
          </p:nvSpPr>
          <p:spPr>
            <a:xfrm>
              <a:off x="2928938" y="2582863"/>
              <a:ext cx="2693987" cy="4275137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2" name="Google Shape;172;p39"/>
            <p:cNvSpPr/>
            <p:nvPr/>
          </p:nvSpPr>
          <p:spPr>
            <a:xfrm>
              <a:off x="3371851" y="2692400"/>
              <a:ext cx="3332161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3" name="Google Shape;173;p39"/>
            <p:cNvSpPr/>
            <p:nvPr/>
          </p:nvSpPr>
          <p:spPr>
            <a:xfrm>
              <a:off x="3367088" y="2687638"/>
              <a:ext cx="4576762" cy="4170362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4" name="Google Shape;174;p39"/>
            <p:cNvSpPr/>
            <p:nvPr/>
          </p:nvSpPr>
          <p:spPr>
            <a:xfrm>
              <a:off x="2928938" y="2578100"/>
              <a:ext cx="3584574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5" name="Google Shape;175;p39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9"/>
          <p:cNvSpPr txBox="1"/>
          <p:nvPr>
            <p:ph idx="1" type="subTitle"/>
          </p:nvPr>
        </p:nvSpPr>
        <p:spPr>
          <a:xfrm>
            <a:off x="4515378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SzPts val="2284"/>
              <a:buNone/>
              <a:defRPr sz="1575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p3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11" type="ftr"/>
          </p:nvPr>
        </p:nvSpPr>
        <p:spPr>
          <a:xfrm>
            <a:off x="5332413" y="5883275"/>
            <a:ext cx="43243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89" name="Google Shape;189;p4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0" name="Google Shape;190;p4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96" name="Google Shape;196;p4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7" name="Google Shape;197;p42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198" name="Google Shape;198;p4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199" name="Google Shape;199;p4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205" name="Google Shape;205;p43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06" name="Google Shape;206;p4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4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44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13" name="Google Shape;213;p4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5"/>
          <p:cNvSpPr txBox="1"/>
          <p:nvPr>
            <p:ph type="title"/>
          </p:nvPr>
        </p:nvSpPr>
        <p:spPr>
          <a:xfrm>
            <a:off x="1484312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5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5"/>
          <p:cNvSpPr txBox="1"/>
          <p:nvPr>
            <p:ph idx="1" type="body"/>
          </p:nvPr>
        </p:nvSpPr>
        <p:spPr>
          <a:xfrm>
            <a:off x="1484312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SzPts val="1523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220" name="Google Shape;220;p4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>
            <p:ph type="title"/>
          </p:nvPr>
        </p:nvSpPr>
        <p:spPr>
          <a:xfrm>
            <a:off x="1484314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6"/>
          <p:cNvSpPr txBox="1"/>
          <p:nvPr>
            <p:ph idx="1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6" name="Google Shape;226;p4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4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4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7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7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7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2436813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Font typeface="Corbel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85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5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34" name="Google Shape;234;p47"/>
          <p:cNvSpPr txBox="1"/>
          <p:nvPr>
            <p:ph idx="2" type="body"/>
          </p:nvPr>
        </p:nvSpPr>
        <p:spPr>
          <a:xfrm>
            <a:off x="1484312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4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4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1484312" y="4777381"/>
            <a:ext cx="1001871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1" name="Google Shape;241;p4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2572280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2572279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54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/>
        </p:nvSpPr>
        <p:spPr>
          <a:xfrm>
            <a:off x="1598613" y="863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49"/>
          <p:cNvSpPr txBox="1"/>
          <p:nvPr/>
        </p:nvSpPr>
        <p:spPr>
          <a:xfrm>
            <a:off x="10893425" y="28194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9"/>
          <p:cNvSpPr txBox="1"/>
          <p:nvPr>
            <p:ph type="title"/>
          </p:nvPr>
        </p:nvSpPr>
        <p:spPr>
          <a:xfrm>
            <a:off x="2208213" y="685801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9"/>
          <p:cNvSpPr txBox="1"/>
          <p:nvPr>
            <p:ph idx="1" type="body"/>
          </p:nvPr>
        </p:nvSpPr>
        <p:spPr>
          <a:xfrm>
            <a:off x="1484314" y="3886200"/>
            <a:ext cx="10018711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b="0" sz="1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9" name="Google Shape;249;p49"/>
          <p:cNvSpPr txBox="1"/>
          <p:nvPr>
            <p:ph idx="2" type="body"/>
          </p:nvPr>
        </p:nvSpPr>
        <p:spPr>
          <a:xfrm>
            <a:off x="1484312" y="4775200"/>
            <a:ext cx="1001871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0" name="Google Shape;250;p4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1484313" y="685802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1484313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56" name="Google Shape;256;p50"/>
          <p:cNvSpPr txBox="1"/>
          <p:nvPr>
            <p:ph idx="2" type="body"/>
          </p:nvPr>
        </p:nvSpPr>
        <p:spPr>
          <a:xfrm>
            <a:off x="1484313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7" name="Google Shape;257;p5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1"/>
          <p:cNvSpPr txBox="1"/>
          <p:nvPr>
            <p:ph idx="1" type="body"/>
          </p:nvPr>
        </p:nvSpPr>
        <p:spPr>
          <a:xfrm rot="5400000">
            <a:off x="4931569" y="-780256"/>
            <a:ext cx="3124200" cy="100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3" name="Google Shape;263;p51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2"/>
          <p:cNvSpPr txBox="1"/>
          <p:nvPr>
            <p:ph type="title"/>
          </p:nvPr>
        </p:nvSpPr>
        <p:spPr>
          <a:xfrm rot="5400000">
            <a:off x="8065142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2"/>
          <p:cNvSpPr txBox="1"/>
          <p:nvPr>
            <p:ph idx="1" type="body"/>
          </p:nvPr>
        </p:nvSpPr>
        <p:spPr>
          <a:xfrm rot="5400000">
            <a:off x="2941485" y="-771371"/>
            <a:ext cx="5105400" cy="80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9" name="Google Shape;269;p52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2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type="title"/>
          </p:nvPr>
        </p:nvSpPr>
        <p:spPr>
          <a:xfrm>
            <a:off x="1484313" y="685802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1484314" y="2667001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1" name="Google Shape;51;p5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2" name="Google Shape;52;p5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6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58" name="Google Shape;58;p5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59" name="Google Shape;59;p56"/>
          <p:cNvSpPr txBox="1"/>
          <p:nvPr>
            <p:ph idx="3" type="body"/>
          </p:nvPr>
        </p:nvSpPr>
        <p:spPr>
          <a:xfrm>
            <a:off x="6880489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b="0" sz="21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175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740"/>
              <a:buNone/>
              <a:defRPr b="1" sz="1200"/>
            </a:lvl9pPr>
          </a:lstStyle>
          <a:p/>
        </p:txBody>
      </p:sp>
      <p:sp>
        <p:nvSpPr>
          <p:cNvPr id="60" name="Google Shape;60;p5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933" lvl="0" marL="4572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Char char="•"/>
              <a:defRPr sz="1350"/>
            </a:lvl1pPr>
            <a:lvl2pPr indent="-33909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2pPr>
            <a:lvl3pPr indent="-32531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3pPr>
            <a:lvl4pPr indent="-311467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4pPr>
            <a:lvl5pPr indent="-311467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5pPr>
            <a:lvl6pPr indent="-311467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6pPr>
            <a:lvl7pPr indent="-311467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7pPr>
            <a:lvl8pPr indent="-311467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Char char="•"/>
              <a:defRPr sz="900"/>
            </a:lvl8pPr>
            <a:lvl9pPr indent="-311467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305"/>
              <a:buChar char="•"/>
              <a:defRPr sz="900"/>
            </a:lvl9pPr>
          </a:lstStyle>
          <a:p/>
        </p:txBody>
      </p:sp>
      <p:sp>
        <p:nvSpPr>
          <p:cNvPr id="61" name="Google Shape;61;p56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9"/>
          <p:cNvSpPr txBox="1"/>
          <p:nvPr>
            <p:ph type="title"/>
          </p:nvPr>
        </p:nvSpPr>
        <p:spPr>
          <a:xfrm>
            <a:off x="1484313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" type="body"/>
          </p:nvPr>
        </p:nvSpPr>
        <p:spPr>
          <a:xfrm>
            <a:off x="5262034" y="685801"/>
            <a:ext cx="6240991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6712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75"/>
              <a:buChar char="•"/>
              <a:defRPr sz="1500"/>
            </a:lvl1pPr>
            <a:lvl2pPr indent="-352933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958"/>
              <a:buChar char="•"/>
              <a:defRPr sz="1350"/>
            </a:lvl2pPr>
            <a:lvl3pPr indent="-339089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740"/>
              <a:buChar char="•"/>
              <a:defRPr sz="1200"/>
            </a:lvl3pPr>
            <a:lvl4pPr indent="-32531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4pPr>
            <a:lvl5pPr indent="-32531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5pPr>
            <a:lvl6pPr indent="-32531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6pPr>
            <a:lvl7pPr indent="-32531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7pPr>
            <a:lvl8pPr indent="-32531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523"/>
              <a:buChar char="•"/>
              <a:defRPr sz="1050"/>
            </a:lvl8pPr>
            <a:lvl9pPr indent="-32531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1523"/>
              <a:buChar char="•"/>
              <a:defRPr sz="1050"/>
            </a:lvl9pPr>
          </a:lstStyle>
          <a:p/>
        </p:txBody>
      </p:sp>
      <p:sp>
        <p:nvSpPr>
          <p:cNvPr id="76" name="Google Shape;76;p59"/>
          <p:cNvSpPr txBox="1"/>
          <p:nvPr>
            <p:ph idx="2" type="body"/>
          </p:nvPr>
        </p:nvSpPr>
        <p:spPr>
          <a:xfrm>
            <a:off x="1484313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74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type="title"/>
          </p:nvPr>
        </p:nvSpPr>
        <p:spPr>
          <a:xfrm>
            <a:off x="1482725" y="1752599"/>
            <a:ext cx="542615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0"/>
          <p:cNvSpPr/>
          <p:nvPr>
            <p:ph idx="2" type="pic"/>
          </p:nvPr>
        </p:nvSpPr>
        <p:spPr>
          <a:xfrm>
            <a:off x="7594682" y="914400"/>
            <a:ext cx="3280975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0"/>
          <p:cNvSpPr txBox="1"/>
          <p:nvPr>
            <p:ph idx="1" type="body"/>
          </p:nvPr>
        </p:nvSpPr>
        <p:spPr>
          <a:xfrm>
            <a:off x="1482725" y="3124199"/>
            <a:ext cx="542615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958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305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088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979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SzPts val="979"/>
              <a:buNone/>
              <a:defRPr sz="675"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1" name="Google Shape;11;p3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3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3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5"/>
          <p:cNvGrpSpPr/>
          <p:nvPr/>
        </p:nvGrpSpPr>
        <p:grpSpPr>
          <a:xfrm>
            <a:off x="150813" y="0"/>
            <a:ext cx="2436812" cy="6858000"/>
            <a:chOff x="1320800" y="0"/>
            <a:chExt cx="2436813" cy="6858001"/>
          </a:xfrm>
        </p:grpSpPr>
        <p:sp>
          <p:nvSpPr>
            <p:cNvPr id="145" name="Google Shape;145;p35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5"/>
            <p:cNvSpPr/>
            <p:nvPr/>
          </p:nvSpPr>
          <p:spPr>
            <a:xfrm>
              <a:off x="1320800" y="0"/>
              <a:ext cx="1117600" cy="5276851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7" name="Google Shape;147;p35"/>
            <p:cNvSpPr/>
            <p:nvPr/>
          </p:nvSpPr>
          <p:spPr>
            <a:xfrm>
              <a:off x="1320800" y="5238751"/>
              <a:ext cx="1228726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8" name="Google Shape;148;p35"/>
            <p:cNvSpPr/>
            <p:nvPr/>
          </p:nvSpPr>
          <p:spPr>
            <a:xfrm>
              <a:off x="1627187" y="5291139"/>
              <a:ext cx="1495426" cy="1566862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49" name="Google Shape;149;p35"/>
            <p:cNvSpPr/>
            <p:nvPr/>
          </p:nvSpPr>
          <p:spPr>
            <a:xfrm>
              <a:off x="1627187" y="5286376"/>
              <a:ext cx="2130426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0" name="Google Shape;150;p35"/>
            <p:cNvSpPr/>
            <p:nvPr/>
          </p:nvSpPr>
          <p:spPr>
            <a:xfrm>
              <a:off x="1320800" y="5238751"/>
              <a:ext cx="1695451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1" name="Google Shape;151;p35"/>
          <p:cNvSpPr txBox="1"/>
          <p:nvPr>
            <p:ph type="title"/>
          </p:nvPr>
        </p:nvSpPr>
        <p:spPr>
          <a:xfrm>
            <a:off x="1484313" y="685800"/>
            <a:ext cx="100187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35"/>
          <p:cNvSpPr txBox="1"/>
          <p:nvPr>
            <p:ph idx="1" type="body"/>
          </p:nvPr>
        </p:nvSpPr>
        <p:spPr>
          <a:xfrm>
            <a:off x="1484313" y="2667000"/>
            <a:ext cx="10018712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66712" lvl="1" marL="914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2175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8297" lvl="2" marL="1371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885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20675" lvl="4" marL="22860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287C3"/>
              </a:buClr>
              <a:buSzPts val="145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25310" lvl="5" marL="2743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25310" lvl="6" marL="32004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25310" lvl="7" marL="36576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25310" lvl="8" marL="4114800" marR="0" rtl="0" algn="l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1186C3"/>
              </a:buClr>
              <a:buSzPts val="1523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0" type="dt"/>
          </p:nvPr>
        </p:nvSpPr>
        <p:spPr>
          <a:xfrm>
            <a:off x="9732963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5"/>
          <p:cNvSpPr txBox="1"/>
          <p:nvPr>
            <p:ph idx="11" type="ftr"/>
          </p:nvPr>
        </p:nvSpPr>
        <p:spPr>
          <a:xfrm>
            <a:off x="2571750" y="5883275"/>
            <a:ext cx="70850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Relationship Id="rId4" Type="http://schemas.openxmlformats.org/officeDocument/2006/relationships/image" Target="../media/image24.jpg"/><Relationship Id="rId5" Type="http://schemas.openxmlformats.org/officeDocument/2006/relationships/image" Target="../media/image29.jpg"/><Relationship Id="rId6" Type="http://schemas.openxmlformats.org/officeDocument/2006/relationships/image" Target="../media/image25.jpg"/><Relationship Id="rId7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2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jp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9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2928938" y="1379538"/>
            <a:ext cx="857408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/>
              <a:t>Network Layer</a:t>
            </a:r>
            <a:br>
              <a:rPr lang="en-US" sz="5400"/>
            </a:br>
            <a:r>
              <a:rPr lang="en-US" sz="3200"/>
              <a:t>Routing Algorithm</a:t>
            </a:r>
            <a:br>
              <a:rPr lang="en-US" sz="2800"/>
            </a:br>
            <a:r>
              <a:rPr b="1" i="1" lang="en-US" sz="2400"/>
              <a:t>Link State Routing</a:t>
            </a:r>
            <a:endParaRPr b="1" i="1" sz="4800"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5481638" y="3995738"/>
            <a:ext cx="6035675" cy="138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Lecture 12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None/>
            </a:pPr>
            <a:r>
              <a:rPr lang="en-US" sz="2000"/>
              <a:t>Department of Computer Science and Engineering</a:t>
            </a:r>
            <a:br>
              <a:rPr lang="en-US" sz="2000"/>
            </a:br>
            <a:r>
              <a:rPr lang="en-US" sz="2000"/>
              <a:t>School of Data &amp;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 txBox="1"/>
          <p:nvPr>
            <p:ph idx="4294967295" type="title"/>
          </p:nvPr>
        </p:nvSpPr>
        <p:spPr>
          <a:xfrm>
            <a:off x="1828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365" name="Google Shape;365;p18"/>
          <p:cNvSpPr txBox="1"/>
          <p:nvPr>
            <p:ph idx="4294967295" type="body"/>
          </p:nvPr>
        </p:nvSpPr>
        <p:spPr>
          <a:xfrm>
            <a:off x="1714500" y="1806726"/>
            <a:ext cx="3886200" cy="40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46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Char char="•"/>
            </a:pPr>
            <a:r>
              <a:rPr lang="en-US" sz="1900"/>
              <a:t>A</a:t>
            </a:r>
            <a:r>
              <a:rPr lang="en-US" sz="1900">
                <a:solidFill>
                  <a:srgbClr val="FFFF00"/>
                </a:solidFill>
              </a:rPr>
              <a:t> </a:t>
            </a:r>
            <a:r>
              <a:rPr lang="en-US" sz="1900">
                <a:solidFill>
                  <a:srgbClr val="FF0000"/>
                </a:solidFill>
              </a:rPr>
              <a:t>neighbor</a:t>
            </a:r>
            <a:r>
              <a:rPr lang="en-US" sz="1900"/>
              <a:t> is any other router that is enabled with the </a:t>
            </a:r>
            <a:r>
              <a:rPr lang="en-US" sz="1900">
                <a:solidFill>
                  <a:srgbClr val="FF0000"/>
                </a:solidFill>
              </a:rPr>
              <a:t>same link-state routing protocol</a:t>
            </a:r>
            <a:r>
              <a:rPr lang="en-US" sz="1900"/>
              <a:t>.</a:t>
            </a:r>
            <a:endParaRPr/>
          </a:p>
          <a:p>
            <a:pPr indent="-221440" lvl="0" marL="214313" rtl="0" algn="l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small Hello packets continue to be exchanged between two adjacent neighbors.</a:t>
            </a:r>
            <a:endParaRPr/>
          </a:p>
          <a:p>
            <a:pPr indent="-221440" lvl="0" marL="214313" rtl="0" algn="l">
              <a:lnSpc>
                <a:spcPct val="100000"/>
              </a:lnSpc>
              <a:spcBef>
                <a:spcPts val="931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lang="en-US" sz="2600"/>
              <a:t>These packets serve as a </a:t>
            </a:r>
            <a:r>
              <a:rPr lang="en-US" sz="2600">
                <a:solidFill>
                  <a:srgbClr val="FF0000"/>
                </a:solidFill>
              </a:rPr>
              <a:t>keep alive </a:t>
            </a:r>
            <a:r>
              <a:rPr lang="en-US" sz="2600"/>
              <a:t>function to monitor the state of the neighbor.</a:t>
            </a:r>
            <a:endParaRPr/>
          </a:p>
          <a:p>
            <a:pPr indent="-215190" lvl="1" marL="342900" rtl="0" algn="l">
              <a:lnSpc>
                <a:spcPct val="100000"/>
              </a:lnSpc>
              <a:spcBef>
                <a:spcPts val="727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Tahoma"/>
              <a:buNone/>
            </a:pPr>
            <a:r>
              <a:t/>
            </a:r>
            <a:endParaRPr/>
          </a:p>
        </p:txBody>
      </p:sp>
      <p:pic>
        <p:nvPicPr>
          <p:cNvPr descr="ls17.jpg" id="366" name="Google Shape;3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300" y="1790700"/>
            <a:ext cx="5334000" cy="45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8"/>
          <p:cNvCxnSpPr/>
          <p:nvPr/>
        </p:nvCxnSpPr>
        <p:spPr>
          <a:xfrm flipH="1" rot="10800000">
            <a:off x="7810500" y="3438158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8" name="Google Shape;368;p18"/>
          <p:cNvCxnSpPr/>
          <p:nvPr/>
        </p:nvCxnSpPr>
        <p:spPr>
          <a:xfrm>
            <a:off x="8115300" y="4053160"/>
            <a:ext cx="762000" cy="1588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8039100" y="4479250"/>
            <a:ext cx="685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0" name="Google Shape;370;p1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3: Build the Link-State Packet </a:t>
            </a:r>
            <a:endParaRPr/>
          </a:p>
        </p:txBody>
      </p:sp>
      <p:sp>
        <p:nvSpPr>
          <p:cNvPr id="376" name="Google Shape;376;p19"/>
          <p:cNvSpPr txBox="1"/>
          <p:nvPr>
            <p:ph idx="4294967295" type="body"/>
          </p:nvPr>
        </p:nvSpPr>
        <p:spPr>
          <a:xfrm>
            <a:off x="2057400" y="464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builds a </a:t>
            </a:r>
            <a:r>
              <a:rPr lang="en-US" sz="2000">
                <a:solidFill>
                  <a:srgbClr val="FF0000"/>
                </a:solidFill>
              </a:rPr>
              <a:t>link-state packet (LSP)</a:t>
            </a:r>
            <a:r>
              <a:rPr b="1" i="1" lang="en-US" sz="2000"/>
              <a:t> </a:t>
            </a:r>
            <a:r>
              <a:rPr lang="en-US" sz="2000"/>
              <a:t>containing the state of each directly connected link.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</a:t>
            </a:r>
            <a:r>
              <a:rPr lang="en-US" sz="2000">
                <a:solidFill>
                  <a:srgbClr val="FF0000"/>
                </a:solidFill>
              </a:rPr>
              <a:t> LSP contains the link-state information</a:t>
            </a:r>
            <a:r>
              <a:rPr lang="en-US" sz="2000"/>
              <a:t> about the sending router’s links. 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</a:t>
            </a:r>
            <a:r>
              <a:rPr lang="en-US" sz="2000">
                <a:solidFill>
                  <a:srgbClr val="FF0000"/>
                </a:solidFill>
              </a:rPr>
              <a:t>only sends LSPs</a:t>
            </a:r>
            <a:r>
              <a:rPr lang="en-US" sz="2000"/>
              <a:t> out interfaces where it has </a:t>
            </a:r>
            <a:r>
              <a:rPr lang="en-US" sz="2000">
                <a:solidFill>
                  <a:srgbClr val="FF0000"/>
                </a:solidFill>
              </a:rPr>
              <a:t>established adjacencies</a:t>
            </a:r>
            <a:r>
              <a:rPr lang="en-US" sz="2000"/>
              <a:t> with other routers.</a:t>
            </a:r>
            <a:endParaRPr/>
          </a:p>
        </p:txBody>
      </p:sp>
      <p:pic>
        <p:nvPicPr>
          <p:cNvPr descr="ls18.jpg"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9636" y="1524000"/>
            <a:ext cx="64770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0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384" name="Google Shape;384;p20"/>
          <p:cNvSpPr txBox="1"/>
          <p:nvPr>
            <p:ph idx="4294967295" type="body"/>
          </p:nvPr>
        </p:nvSpPr>
        <p:spPr>
          <a:xfrm>
            <a:off x="2209800" y="5302534"/>
            <a:ext cx="8839200" cy="13268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Tahoma"/>
              <a:buChar char="•"/>
            </a:pPr>
            <a:r>
              <a:rPr lang="en-US" sz="1800">
                <a:solidFill>
                  <a:srgbClr val="FF0000"/>
                </a:solidFill>
              </a:rPr>
              <a:t>Each router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floods the LSP to all neighbors</a:t>
            </a:r>
            <a:r>
              <a:rPr lang="en-US" sz="1800"/>
              <a:t>, who then store all LSPs received in a database.</a:t>
            </a:r>
            <a:endParaRPr/>
          </a:p>
          <a:p>
            <a:pPr indent="-342900" lvl="2" marL="796925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Tahoma"/>
              <a:buChar char="•"/>
            </a:pPr>
            <a:r>
              <a:rPr lang="en-US" sz="1600"/>
              <a:t>Whenever a router receives an LSP from a neighboring router, it immediately sends that LSP out all other interfaces, </a:t>
            </a:r>
            <a:r>
              <a:rPr lang="en-US" sz="1600">
                <a:solidFill>
                  <a:srgbClr val="FF0000"/>
                </a:solidFill>
              </a:rPr>
              <a:t>except the interface that received the LSP. </a:t>
            </a:r>
            <a:endParaRPr/>
          </a:p>
        </p:txBody>
      </p:sp>
      <p:pic>
        <p:nvPicPr>
          <p:cNvPr descr="ls19.jpg" id="385" name="Google Shape;3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314734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0"/>
          <p:cNvGrpSpPr/>
          <p:nvPr/>
        </p:nvGrpSpPr>
        <p:grpSpPr>
          <a:xfrm>
            <a:off x="4331269" y="2014254"/>
            <a:ext cx="1752600" cy="2286000"/>
            <a:chOff x="2743200" y="1524000"/>
            <a:chExt cx="1752600" cy="2286000"/>
          </a:xfrm>
        </p:grpSpPr>
        <p:cxnSp>
          <p:nvCxnSpPr>
            <p:cNvPr id="387" name="Google Shape;387;p20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8" name="Google Shape;388;p20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89" name="Google Shape;389;p20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390" name="Google Shape;39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391" name="Google Shape;39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392" name="Google Shape;392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20"/>
          <p:cNvSpPr txBox="1"/>
          <p:nvPr/>
        </p:nvSpPr>
        <p:spPr>
          <a:xfrm>
            <a:off x="7391400" y="1496704"/>
            <a:ext cx="2895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Flooding of R1 LSP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4" name="Google Shape;394;p20"/>
          <p:cNvGrpSpPr/>
          <p:nvPr/>
        </p:nvGrpSpPr>
        <p:grpSpPr>
          <a:xfrm>
            <a:off x="1524000" y="1479266"/>
            <a:ext cx="3124200" cy="1677987"/>
            <a:chOff x="457200" y="990600"/>
            <a:chExt cx="3124200" cy="1677193"/>
          </a:xfrm>
        </p:grpSpPr>
        <p:cxnSp>
          <p:nvCxnSpPr>
            <p:cNvPr id="395" name="Google Shape;395;p20"/>
            <p:cNvCxnSpPr/>
            <p:nvPr/>
          </p:nvCxnSpPr>
          <p:spPr>
            <a:xfrm rot="5400000">
              <a:off x="1600453" y="2133058"/>
              <a:ext cx="1066295" cy="3175"/>
            </a:xfrm>
            <a:prstGeom prst="straightConnector1">
              <a:avLst/>
            </a:prstGeom>
            <a:noFill/>
            <a:ln cap="flat" cmpd="sng" w="50800">
              <a:solidFill>
                <a:srgbClr val="531A8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96" name="Google Shape;396;p20"/>
            <p:cNvSpPr txBox="1"/>
            <p:nvPr/>
          </p:nvSpPr>
          <p:spPr>
            <a:xfrm>
              <a:off x="457200" y="990600"/>
              <a:ext cx="3124200" cy="831456"/>
            </a:xfrm>
            <a:prstGeom prst="rect">
              <a:avLst/>
            </a:prstGeom>
            <a:solidFill>
              <a:srgbClr val="531A88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response to Hello – no LSP sent.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20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/>
          <p:nvPr>
            <p:ph idx="4294967295" type="title"/>
          </p:nvPr>
        </p:nvSpPr>
        <p:spPr>
          <a:xfrm>
            <a:off x="1676400" y="24234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03" name="Google Shape;403;p21"/>
          <p:cNvSpPr txBox="1"/>
          <p:nvPr>
            <p:ph idx="4294967295" type="body"/>
          </p:nvPr>
        </p:nvSpPr>
        <p:spPr>
          <a:xfrm>
            <a:off x="2286000" y="5038988"/>
            <a:ext cx="8763000" cy="1666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Link-state routing protocols calculate the SPF algorithm </a:t>
            </a:r>
            <a:r>
              <a:rPr lang="en-US" sz="2400">
                <a:solidFill>
                  <a:srgbClr val="FF0000"/>
                </a:solidFill>
              </a:rPr>
              <a:t>after the flooding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is complete. 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As a result, link-state routing protocols </a:t>
            </a:r>
            <a:r>
              <a:rPr lang="en-US" sz="2400">
                <a:solidFill>
                  <a:srgbClr val="FF0000"/>
                </a:solidFill>
              </a:rPr>
              <a:t>reach convergence much faster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than distance vector routing protocols.</a:t>
            </a:r>
            <a:endParaRPr/>
          </a:p>
        </p:txBody>
      </p:sp>
      <p:pic>
        <p:nvPicPr>
          <p:cNvPr descr="ls19.jpg" id="404" name="Google Shape;4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731" y="1083150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21"/>
          <p:cNvGrpSpPr/>
          <p:nvPr/>
        </p:nvGrpSpPr>
        <p:grpSpPr>
          <a:xfrm>
            <a:off x="6019800" y="2971800"/>
            <a:ext cx="611188" cy="673100"/>
            <a:chOff x="4495800" y="2971800"/>
            <a:chExt cx="611188" cy="673100"/>
          </a:xfrm>
        </p:grpSpPr>
        <p:pic>
          <p:nvPicPr>
            <p:cNvPr descr="ls20.jpg" id="406" name="Google Shape;40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2971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07" name="Google Shape;40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3352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p21"/>
            <p:cNvCxnSpPr/>
            <p:nvPr/>
          </p:nvCxnSpPr>
          <p:spPr>
            <a:xfrm rot="5400000">
              <a:off x="48013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409" name="Google Shape;409;p21"/>
            <p:cNvCxnSpPr/>
            <p:nvPr/>
          </p:nvCxnSpPr>
          <p:spPr>
            <a:xfrm rot="5400000">
              <a:off x="4191794" y="3275806"/>
              <a:ext cx="6096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10" name="Google Shape;410;p21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11" name="Google Shape;411;p21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2" name="Google Shape;412;p21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13" name="Google Shape;413;p21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414" name="Google Shape;41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15" name="Google Shape;415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16" name="Google Shape;416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7" name="Google Shape;417;p21"/>
          <p:cNvCxnSpPr/>
          <p:nvPr/>
        </p:nvCxnSpPr>
        <p:spPr>
          <a:xfrm>
            <a:off x="6705600" y="1600200"/>
            <a:ext cx="1676400" cy="914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21"/>
          <p:cNvCxnSpPr/>
          <p:nvPr/>
        </p:nvCxnSpPr>
        <p:spPr>
          <a:xfrm flipH="1" rot="10800000">
            <a:off x="6629400" y="2959100"/>
            <a:ext cx="1752600" cy="8509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ls20.jpg" id="419" name="Google Shape;41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1752600"/>
            <a:ext cx="4445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0.jpg" id="420" name="Google Shape;4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9000" y="3124200"/>
            <a:ext cx="444500" cy="292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21"/>
          <p:cNvCxnSpPr/>
          <p:nvPr/>
        </p:nvCxnSpPr>
        <p:spPr>
          <a:xfrm rot="10800000">
            <a:off x="4178300" y="2971800"/>
            <a:ext cx="1752600" cy="990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21"/>
          <p:cNvCxnSpPr/>
          <p:nvPr/>
        </p:nvCxnSpPr>
        <p:spPr>
          <a:xfrm rot="10800000">
            <a:off x="6540500" y="1816100"/>
            <a:ext cx="1587500" cy="803275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p21"/>
          <p:cNvCxnSpPr/>
          <p:nvPr/>
        </p:nvCxnSpPr>
        <p:spPr>
          <a:xfrm flipH="1">
            <a:off x="6629400" y="2819400"/>
            <a:ext cx="1600200" cy="76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21"/>
          <p:cNvCxnSpPr/>
          <p:nvPr/>
        </p:nvCxnSpPr>
        <p:spPr>
          <a:xfrm flipH="1">
            <a:off x="4648200" y="1816100"/>
            <a:ext cx="1447800" cy="698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5" name="Google Shape;425;p21"/>
          <p:cNvCxnSpPr/>
          <p:nvPr/>
        </p:nvCxnSpPr>
        <p:spPr>
          <a:xfrm flipH="1">
            <a:off x="4432300" y="2806700"/>
            <a:ext cx="1535113" cy="12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6" name="Google Shape;426;p21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2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4: Flooding Link-State Packets</a:t>
            </a:r>
            <a:endParaRPr/>
          </a:p>
        </p:txBody>
      </p:sp>
      <p:sp>
        <p:nvSpPr>
          <p:cNvPr id="432" name="Google Shape;432;p22"/>
          <p:cNvSpPr txBox="1"/>
          <p:nvPr>
            <p:ph idx="4294967295" type="body"/>
          </p:nvPr>
        </p:nvSpPr>
        <p:spPr>
          <a:xfrm>
            <a:off x="1981200" y="4829175"/>
            <a:ext cx="88392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14313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LSP</a:t>
            </a:r>
            <a:r>
              <a:rPr lang="en-US"/>
              <a:t> needs to be sent only: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During </a:t>
            </a:r>
            <a:r>
              <a:rPr lang="en-US" sz="2000">
                <a:solidFill>
                  <a:srgbClr val="FF0000"/>
                </a:solidFill>
              </a:rPr>
              <a:t>initial startup</a:t>
            </a:r>
            <a:r>
              <a:rPr lang="en-US" sz="2000">
                <a:solidFill>
                  <a:srgbClr val="FFFF00"/>
                </a:solidFill>
              </a:rPr>
              <a:t> </a:t>
            </a:r>
            <a:r>
              <a:rPr lang="en-US" sz="2000"/>
              <a:t>of the router or routing protocol.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Whenever there is a </a:t>
            </a:r>
            <a:r>
              <a:rPr lang="en-US" sz="2000">
                <a:solidFill>
                  <a:srgbClr val="FF0000"/>
                </a:solidFill>
              </a:rPr>
              <a:t>change in the topology</a:t>
            </a:r>
            <a:r>
              <a:rPr lang="en-US" sz="2000"/>
              <a:t> (link going down or coming up) or a neighbor adjacency being established or broken.</a:t>
            </a:r>
            <a:endParaRPr/>
          </a:p>
        </p:txBody>
      </p:sp>
      <p:pic>
        <p:nvPicPr>
          <p:cNvPr descr="ls19.jpg" id="433" name="Google Shape;4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4588"/>
            <a:ext cx="6705600" cy="391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4" name="Google Shape;434;p22"/>
          <p:cNvGrpSpPr/>
          <p:nvPr/>
        </p:nvGrpSpPr>
        <p:grpSpPr>
          <a:xfrm>
            <a:off x="4267200" y="1524000"/>
            <a:ext cx="1752600" cy="2286000"/>
            <a:chOff x="2743200" y="1524000"/>
            <a:chExt cx="1752600" cy="2286000"/>
          </a:xfrm>
        </p:grpSpPr>
        <p:cxnSp>
          <p:nvCxnSpPr>
            <p:cNvPr id="435" name="Google Shape;435;p22"/>
            <p:cNvCxnSpPr/>
            <p:nvPr/>
          </p:nvCxnSpPr>
          <p:spPr>
            <a:xfrm flipH="1" rot="10800000">
              <a:off x="2743200" y="1524000"/>
              <a:ext cx="17526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6" name="Google Shape;436;p22"/>
            <p:cNvCxnSpPr/>
            <p:nvPr/>
          </p:nvCxnSpPr>
          <p:spPr>
            <a:xfrm>
              <a:off x="2895600" y="2667000"/>
              <a:ext cx="1524000" cy="1588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7" name="Google Shape;437;p22"/>
            <p:cNvCxnSpPr/>
            <p:nvPr/>
          </p:nvCxnSpPr>
          <p:spPr>
            <a:xfrm>
              <a:off x="2743200" y="2895600"/>
              <a:ext cx="1676400" cy="91440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descr="ls20.jpg" id="438" name="Google Shape;438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1336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39" name="Google Shape;43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25908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s20.jpg" id="440" name="Google Shape;44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4200" y="3048000"/>
              <a:ext cx="444500" cy="292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447" name="Google Shape;447;p23"/>
          <p:cNvSpPr txBox="1"/>
          <p:nvPr>
            <p:ph idx="4294967295" type="body"/>
          </p:nvPr>
        </p:nvSpPr>
        <p:spPr>
          <a:xfrm>
            <a:off x="2514600" y="5245100"/>
            <a:ext cx="8839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Tahoma"/>
              <a:buChar char="•"/>
            </a:pPr>
            <a:r>
              <a:rPr lang="en-US" sz="2800"/>
              <a:t>Each router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uses the LSPs to </a:t>
            </a:r>
            <a:r>
              <a:rPr lang="en-US" sz="2800">
                <a:solidFill>
                  <a:srgbClr val="FF0000"/>
                </a:solidFill>
              </a:rPr>
              <a:t>construct a database</a:t>
            </a:r>
            <a:r>
              <a:rPr lang="en-US" sz="2800"/>
              <a:t> that is a </a:t>
            </a:r>
            <a:r>
              <a:rPr lang="en-US" sz="2800">
                <a:solidFill>
                  <a:srgbClr val="FF0000"/>
                </a:solidFill>
              </a:rPr>
              <a:t>complete map of the topology and computes the best path </a:t>
            </a:r>
            <a:r>
              <a:rPr lang="en-US" sz="2800"/>
              <a:t>to each destination network.</a:t>
            </a:r>
            <a:endParaRPr sz="2800">
              <a:solidFill>
                <a:srgbClr val="FFFF00"/>
              </a:solidFill>
            </a:endParaRPr>
          </a:p>
        </p:txBody>
      </p:sp>
      <p:pic>
        <p:nvPicPr>
          <p:cNvPr descr="ls19.jpg" id="448" name="Google Shape;4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400" y="1143000"/>
            <a:ext cx="6705600" cy="39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pic>
        <p:nvPicPr>
          <p:cNvPr descr="ls22.jpg" id="455" name="Google Shape;4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3.jpg" id="456" name="Google Shape;4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371600"/>
            <a:ext cx="8451850" cy="5138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4.jpg" id="457" name="Google Shape;4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5.jpg" id="458" name="Google Shape;4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6.jpg" id="459" name="Google Shape;45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0" y="1371600"/>
            <a:ext cx="8458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5: Constructing a Link-State Database</a:t>
            </a:r>
            <a:endParaRPr/>
          </a:p>
        </p:txBody>
      </p:sp>
      <p:sp>
        <p:nvSpPr>
          <p:cNvPr id="466" name="Google Shape;466;p25"/>
          <p:cNvSpPr txBox="1"/>
          <p:nvPr>
            <p:ph idx="4294967295" type="body"/>
          </p:nvPr>
        </p:nvSpPr>
        <p:spPr>
          <a:xfrm>
            <a:off x="19812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175"/>
              <a:buFont typeface="Tahoma"/>
              <a:buChar char="•"/>
            </a:pPr>
            <a:r>
              <a:rPr lang="en-US"/>
              <a:t>As a result of the flooding process, router R1 has learned the link-state information for each router in its routing area.</a:t>
            </a:r>
            <a:endParaRPr/>
          </a:p>
        </p:txBody>
      </p:sp>
      <p:pic>
        <p:nvPicPr>
          <p:cNvPr descr="ls19.jpg" id="467" name="Google Shape;4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910" y="2384675"/>
            <a:ext cx="391953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21.jpg" id="468" name="Google Shape;4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536" y="1013075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25"/>
          <p:cNvSpPr/>
          <p:nvPr/>
        </p:nvSpPr>
        <p:spPr>
          <a:xfrm>
            <a:off x="6529316" y="1165475"/>
            <a:ext cx="838200" cy="4724400"/>
          </a:xfrm>
          <a:prstGeom prst="rightBrace">
            <a:avLst>
              <a:gd fmla="val 65151" name="adj1"/>
              <a:gd fmla="val 50000" name="adj2"/>
            </a:avLst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2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3209"/>
              <a:buNone/>
            </a:pPr>
            <a:r>
              <a:rPr lang="en-US" sz="3600"/>
              <a:t>Step 5: Constructing a Link-State Database</a:t>
            </a:r>
            <a:endParaRPr/>
          </a:p>
        </p:txBody>
      </p:sp>
      <p:sp>
        <p:nvSpPr>
          <p:cNvPr id="476" name="Google Shape;476;p26"/>
          <p:cNvSpPr txBox="1"/>
          <p:nvPr>
            <p:ph idx="4294967295" type="body"/>
          </p:nvPr>
        </p:nvSpPr>
        <p:spPr>
          <a:xfrm>
            <a:off x="1981200" y="5316538"/>
            <a:ext cx="883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With a complete link-state database, R1 can now use the database and the shortest path first (SPF) algorithm to calculate the preferred path or </a:t>
            </a:r>
            <a:r>
              <a:rPr lang="en-US" sz="2400">
                <a:solidFill>
                  <a:srgbClr val="FF0000"/>
                </a:solidFill>
              </a:rPr>
              <a:t>shortest path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to each network.</a:t>
            </a:r>
            <a:endParaRPr/>
          </a:p>
        </p:txBody>
      </p:sp>
      <p:pic>
        <p:nvPicPr>
          <p:cNvPr descr="ls19.jpg" id="477" name="Google Shape;4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2133600"/>
            <a:ext cx="5291138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6.jpg" id="478" name="Google Shape;4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066800"/>
            <a:ext cx="56261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26"/>
          <p:cNvSpPr txBox="1"/>
          <p:nvPr/>
        </p:nvSpPr>
        <p:spPr>
          <a:xfrm>
            <a:off x="1828800" y="3276600"/>
            <a:ext cx="3048000" cy="1938338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Each router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topology determines the shortest path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from its own perspective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R1: Building the SPF Tree</a:t>
            </a:r>
            <a:endParaRPr/>
          </a:p>
        </p:txBody>
      </p:sp>
      <p:sp>
        <p:nvSpPr>
          <p:cNvPr id="486" name="Google Shape;486;p27"/>
          <p:cNvSpPr txBox="1"/>
          <p:nvPr>
            <p:ph idx="4294967295" type="body"/>
          </p:nvPr>
        </p:nvSpPr>
        <p:spPr>
          <a:xfrm>
            <a:off x="2209800" y="602539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/>
              <a:t>All LSPs have been processed using the SPF algorithm and R1 has now constructed the complete SPF tree.</a:t>
            </a:r>
            <a:endParaRPr/>
          </a:p>
          <a:p>
            <a:pPr indent="-12192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None/>
            </a:pPr>
            <a:r>
              <a:t/>
            </a:r>
            <a:endParaRPr sz="2400"/>
          </a:p>
        </p:txBody>
      </p:sp>
      <p:pic>
        <p:nvPicPr>
          <p:cNvPr descr="ls27.jpg" id="487" name="Google Shape;4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0596" y="1232563"/>
            <a:ext cx="6477000" cy="467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8" name="Google Shape;488;p27"/>
          <p:cNvCxnSpPr/>
          <p:nvPr/>
        </p:nvCxnSpPr>
        <p:spPr>
          <a:xfrm flipH="1" rot="10800000">
            <a:off x="3559223" y="3603245"/>
            <a:ext cx="838200" cy="6858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9" name="Google Shape;489;p27"/>
          <p:cNvSpPr txBox="1"/>
          <p:nvPr/>
        </p:nvSpPr>
        <p:spPr>
          <a:xfrm>
            <a:off x="2562937" y="4058063"/>
            <a:ext cx="990600" cy="461963"/>
          </a:xfrm>
          <a:prstGeom prst="rect">
            <a:avLst/>
          </a:prstGeom>
          <a:solidFill>
            <a:srgbClr val="80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/>
          <p:nvPr>
            <p:ph idx="4294967295" type="title"/>
          </p:nvPr>
        </p:nvSpPr>
        <p:spPr>
          <a:xfrm>
            <a:off x="1752600" y="2555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Chapter 4: Network Layer</a:t>
            </a:r>
            <a:endParaRPr/>
          </a:p>
        </p:txBody>
      </p:sp>
      <p:sp>
        <p:nvSpPr>
          <p:cNvPr id="286" name="Google Shape;286;p2"/>
          <p:cNvSpPr txBox="1"/>
          <p:nvPr>
            <p:ph idx="4294967295" type="body"/>
          </p:nvPr>
        </p:nvSpPr>
        <p:spPr>
          <a:xfrm>
            <a:off x="2057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 1 Introduction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4.2 Virtual circuit and datagram networks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4.3 What’s inside a router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4.4 IP: Internet Protocol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Datagram format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IPv4 addressing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ICMP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IPv6</a:t>
            </a:r>
            <a:endParaRPr/>
          </a:p>
        </p:txBody>
      </p:sp>
      <p:sp>
        <p:nvSpPr>
          <p:cNvPr id="287" name="Google Shape;287;p2"/>
          <p:cNvSpPr txBox="1"/>
          <p:nvPr>
            <p:ph idx="4294967295" type="body"/>
          </p:nvPr>
        </p:nvSpPr>
        <p:spPr>
          <a:xfrm>
            <a:off x="6705600" y="139858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FF0000"/>
                </a:solidFill>
              </a:rPr>
              <a:t>4.5 Routing algorithms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Distance Vector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>
                <a:solidFill>
                  <a:srgbClr val="FF0000"/>
                </a:solidFill>
              </a:rPr>
              <a:t>Link state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Hierarchical routing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4.6 Routing in the Internet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RIP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OSPF</a:t>
            </a:r>
            <a:endParaRPr/>
          </a:p>
          <a:p>
            <a:pPr indent="-214312" lvl="1" marL="55721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000"/>
              <a:t>BGP</a:t>
            </a:r>
            <a:endParaRPr/>
          </a:p>
        </p:txBody>
      </p:sp>
      <p:sp>
        <p:nvSpPr>
          <p:cNvPr id="288" name="Google Shape;288;p2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Generating a Routing Table</a:t>
            </a:r>
            <a:endParaRPr/>
          </a:p>
        </p:txBody>
      </p:sp>
      <p:pic>
        <p:nvPicPr>
          <p:cNvPr descr="ls28.jpg" id="496" name="Google Shape;4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170" y="1066800"/>
            <a:ext cx="8970963" cy="5421313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8"/>
          <p:cNvSpPr/>
          <p:nvPr/>
        </p:nvSpPr>
        <p:spPr>
          <a:xfrm>
            <a:off x="2057400" y="3048000"/>
            <a:ext cx="4572000" cy="3352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s27.jpg" id="499" name="Google Shape;49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971800"/>
            <a:ext cx="4932362" cy="340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/>
          <p:nvPr>
            <p:ph type="title"/>
          </p:nvPr>
        </p:nvSpPr>
        <p:spPr>
          <a:xfrm>
            <a:off x="1484313" y="685800"/>
            <a:ext cx="10018712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400"/>
              <a:t>Building Routing Table</a:t>
            </a:r>
            <a:endParaRPr sz="4400"/>
          </a:p>
        </p:txBody>
      </p:sp>
      <p:sp>
        <p:nvSpPr>
          <p:cNvPr id="505" name="Google Shape;505;p29"/>
          <p:cNvSpPr txBox="1"/>
          <p:nvPr>
            <p:ph idx="1" type="body"/>
          </p:nvPr>
        </p:nvSpPr>
        <p:spPr>
          <a:xfrm>
            <a:off x="1484313" y="1676400"/>
            <a:ext cx="1001871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Creation of the states of the links by each node, called the link state packets (LSP)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Dissemination of LSPs to every other routers, called flooding (efficiently)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 Constructing a Link-State Database using LSPs</a:t>
            </a:r>
            <a:endParaRPr sz="2800"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Formation of a shortest path tree for each node</a:t>
            </a:r>
            <a:endParaRPr/>
          </a:p>
          <a:p>
            <a:pPr indent="-257809" lvl="0" marL="214313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Calculation of a routing table based on the shortest path tree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0"/>
          <p:cNvSpPr txBox="1"/>
          <p:nvPr>
            <p:ph type="title"/>
          </p:nvPr>
        </p:nvSpPr>
        <p:spPr>
          <a:xfrm>
            <a:off x="1484313" y="533400"/>
            <a:ext cx="1001871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Advantages: Link-State Routing</a:t>
            </a:r>
            <a:endParaRPr/>
          </a:p>
        </p:txBody>
      </p:sp>
      <p:sp>
        <p:nvSpPr>
          <p:cNvPr id="513" name="Google Shape;513;p30"/>
          <p:cNvSpPr txBox="1"/>
          <p:nvPr>
            <p:ph idx="1" type="body"/>
          </p:nvPr>
        </p:nvSpPr>
        <p:spPr>
          <a:xfrm>
            <a:off x="1491570" y="1438729"/>
            <a:ext cx="1001871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4313" lvl="0" marL="214313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Fast Network Convergence</a:t>
            </a:r>
            <a:r>
              <a:rPr lang="en-US"/>
              <a:t>– On receiving an LSP, link-state routing protocols immediately flood the LSP out all interfaces without any changes except for the interface from which the LSP was received.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Topological Map</a:t>
            </a:r>
            <a:r>
              <a:rPr lang="en-US"/>
              <a:t>– Using the SPF tree, each router can separately determine the shortest path to every network.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Hierarchical Design</a:t>
            </a:r>
            <a:r>
              <a:rPr lang="en-US"/>
              <a:t>– Link-state routing protocols use multiple areas and create a hierarchical design to networks areas. The multiple areas allow better route summarization.</a:t>
            </a:r>
            <a:endParaRPr/>
          </a:p>
          <a:p>
            <a:pPr indent="-214313" lvl="0" marL="214313" rtl="0" algn="just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b="1" lang="en-US" sz="2000"/>
              <a:t>Event-driven Updates</a:t>
            </a:r>
            <a:r>
              <a:rPr lang="en-US"/>
              <a:t>– After initial flooding of LSPs, the LSPs are sent only when there is a change in the topology and contain only the information regarding that change. The LSP contains only the information about the affected link. The link-state never sends periodic updates.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514" name="Google Shape;514;p30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5" name="Google Shape;5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1"/>
          <p:cNvSpPr txBox="1"/>
          <p:nvPr>
            <p:ph type="title"/>
          </p:nvPr>
        </p:nvSpPr>
        <p:spPr>
          <a:xfrm>
            <a:off x="1741714" y="685800"/>
            <a:ext cx="100187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521" name="Google Shape;521;p31"/>
          <p:cNvGraphicFramePr/>
          <p:nvPr/>
        </p:nvGraphicFramePr>
        <p:xfrm>
          <a:off x="1905000" y="17526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{3980205E-D60B-45EA-99D4-1E1F3F1298A8}</a:tableStyleId>
              </a:tblPr>
              <a:tblGrid>
                <a:gridCol w="2002150"/>
                <a:gridCol w="3010175"/>
                <a:gridCol w="3674475"/>
              </a:tblGrid>
              <a:tr h="49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Distance Vector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Link State</a:t>
                      </a:r>
                      <a:endParaRPr sz="1400" u="none" cap="none" strike="noStrike"/>
                    </a:p>
                  </a:txBody>
                  <a:tcPr marT="0" marB="0" marR="68575" marL="68575"/>
                </a:tc>
              </a:tr>
              <a:tr h="84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view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Topology knowledge from the neighbor point of view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Common and complete knowledge of the network topology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Best Path Calculation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fewest number of hops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Based on the link cost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Full routing table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Link State Updates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Algorithm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Bellman-Ford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Dijsktra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CPU and Memory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Low utilization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Intensive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hierarchical Structure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Yes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42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Convergence time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Moderate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Fast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522" name="Google Shape;522;p31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3" name="Google Shape;5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4238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type="ctrTitle"/>
          </p:nvPr>
        </p:nvSpPr>
        <p:spPr>
          <a:xfrm>
            <a:off x="2928402" y="1380070"/>
            <a:ext cx="8574623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"/>
          <p:cNvSpPr txBox="1"/>
          <p:nvPr>
            <p:ph idx="4294967295" type="title"/>
          </p:nvPr>
        </p:nvSpPr>
        <p:spPr>
          <a:xfrm>
            <a:off x="1754188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Link-State Routing Protocols</a:t>
            </a:r>
            <a:endParaRPr/>
          </a:p>
        </p:txBody>
      </p:sp>
      <p:sp>
        <p:nvSpPr>
          <p:cNvPr id="294" name="Google Shape;294;p3"/>
          <p:cNvSpPr txBox="1"/>
          <p:nvPr>
            <p:ph idx="4294967295" type="body"/>
          </p:nvPr>
        </p:nvSpPr>
        <p:spPr>
          <a:xfrm>
            <a:off x="2209800" y="3840163"/>
            <a:ext cx="88392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0980" lvl="0" marL="214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Distance Vector</a:t>
            </a:r>
            <a:r>
              <a:rPr lang="en-US" sz="2400">
                <a:solidFill>
                  <a:srgbClr val="FFFF00"/>
                </a:solidFill>
              </a:rPr>
              <a:t> </a:t>
            </a:r>
            <a:r>
              <a:rPr lang="en-US" sz="2400"/>
              <a:t>routing protocols are like road signs.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Routers must make preferred path decisions based on a distance or metric to a network.</a:t>
            </a:r>
            <a:endParaRPr/>
          </a:p>
          <a:p>
            <a:pPr indent="-220980" lvl="0" marL="214313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Link-State</a:t>
            </a:r>
            <a:r>
              <a:rPr lang="en-US" sz="2400"/>
              <a:t> routing protocols are more like a road map.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They create a topological map of the network and each router uses this map to determine the shortest path to each network.</a:t>
            </a:r>
            <a:endParaRPr/>
          </a:p>
        </p:txBody>
      </p:sp>
      <p:pic>
        <p:nvPicPr>
          <p:cNvPr descr="ls03.jpg" id="295" name="Google Shape;2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173163"/>
            <a:ext cx="2233613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s04.jpg" id="296" name="Google Shape;2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700" y="1133475"/>
            <a:ext cx="3733800" cy="27066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1752599" y="1600200"/>
            <a:ext cx="9199563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809" lvl="0" marL="21431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1" lvl="1" marL="671513" marR="0" rtl="0" algn="l">
              <a:lnSpc>
                <a:spcPct val="80000"/>
              </a:lnSpc>
              <a:spcBef>
                <a:spcPts val="8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computes the least-cost path using complete, global knowledge about the network.</a:t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0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Link-state routing protocols are also known as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shortest path first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261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 Link state routing protocol uses Dijkstra's algorithm which is used to find the shortest path from one node to every other node in the network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809" lvl="0" marL="214313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1287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While they have the reputation of being much more complex than distance vector, the basic functionality and configuration of link state routing protocols are not complex.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0000"/>
              </a:lnSpc>
              <a:spcBef>
                <a:spcPts val="10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Link-State 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228600"/>
            <a:ext cx="124618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 txBox="1"/>
          <p:nvPr>
            <p:ph idx="12" type="sldNum"/>
          </p:nvPr>
        </p:nvSpPr>
        <p:spPr>
          <a:xfrm>
            <a:off x="10952163" y="5867400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A Link-State Routing Algorithm</a:t>
            </a:r>
            <a:endParaRPr/>
          </a:p>
        </p:txBody>
      </p:sp>
      <p:sp>
        <p:nvSpPr>
          <p:cNvPr id="313" name="Google Shape;313;p69"/>
          <p:cNvSpPr txBox="1"/>
          <p:nvPr>
            <p:ph idx="4294967295" type="body"/>
          </p:nvPr>
        </p:nvSpPr>
        <p:spPr>
          <a:xfrm>
            <a:off x="1444625" y="1371600"/>
            <a:ext cx="1005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b="1" lang="en-US" sz="36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Centralized Routing Algorithm</a:t>
            </a:r>
            <a:endParaRPr b="1" sz="1800"/>
          </a:p>
          <a:p>
            <a:pPr indent="-24003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-571500" lvl="0" marL="5715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b="1" lang="en-US" sz="3600">
                <a:solidFill>
                  <a:schemeClr val="dk2"/>
                </a:solidFill>
              </a:rPr>
              <a:t>Uses</a:t>
            </a:r>
            <a:r>
              <a:rPr b="1" lang="en-US" sz="3600">
                <a:solidFill>
                  <a:srgbClr val="FF0000"/>
                </a:solidFill>
              </a:rPr>
              <a:t> Dijkstra’s algorithm- Shortest Path First</a:t>
            </a:r>
            <a:endParaRPr b="1" sz="3600"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net topology, link costs known to all nodes</a:t>
            </a:r>
            <a:endParaRPr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computes least cost paths from one node (“source”) to all other nodes</a:t>
            </a:r>
            <a:endParaRPr/>
          </a:p>
          <a:p>
            <a:pPr indent="-214312" lvl="2" marL="1014413" rtl="0" algn="l">
              <a:lnSpc>
                <a:spcPct val="80000"/>
              </a:lnSpc>
              <a:spcBef>
                <a:spcPts val="85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gives </a:t>
            </a:r>
            <a:r>
              <a:rPr b="1" lang="en-US" sz="2800">
                <a:solidFill>
                  <a:srgbClr val="0070C0"/>
                </a:solidFill>
              </a:rPr>
              <a:t>forwarding/routing table</a:t>
            </a:r>
            <a:r>
              <a:rPr lang="en-US" sz="2800">
                <a:solidFill>
                  <a:srgbClr val="0070C0"/>
                </a:solidFill>
              </a:rPr>
              <a:t> </a:t>
            </a:r>
            <a:r>
              <a:rPr lang="en-US" sz="2800"/>
              <a:t>for that node</a:t>
            </a:r>
            <a:endParaRPr sz="1800"/>
          </a:p>
          <a:p>
            <a:pPr indent="-331470" lvl="1" marL="671513" rtl="0" algn="l">
              <a:lnSpc>
                <a:spcPct val="80000"/>
              </a:lnSpc>
              <a:spcBef>
                <a:spcPts val="1170"/>
              </a:spcBef>
              <a:spcAft>
                <a:spcPts val="0"/>
              </a:spcAft>
              <a:buSzPts val="5220"/>
              <a:buChar char="•"/>
            </a:pPr>
            <a:r>
              <a:rPr lang="en-US" sz="3300"/>
              <a:t>iterative: after k iterations, know least cost path to k destinations</a:t>
            </a:r>
            <a:endParaRPr/>
          </a:p>
        </p:txBody>
      </p:sp>
      <p:sp>
        <p:nvSpPr>
          <p:cNvPr id="314" name="Google Shape;314;p69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>
            <p:ph idx="4294967295" type="title"/>
          </p:nvPr>
        </p:nvSpPr>
        <p:spPr>
          <a:xfrm>
            <a:off x="1905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Link-State Routing Process</a:t>
            </a:r>
            <a:endParaRPr/>
          </a:p>
        </p:txBody>
      </p:sp>
      <p:sp>
        <p:nvSpPr>
          <p:cNvPr id="321" name="Google Shape;321;p14"/>
          <p:cNvSpPr txBox="1"/>
          <p:nvPr>
            <p:ph idx="4294967295" type="body"/>
          </p:nvPr>
        </p:nvSpPr>
        <p:spPr>
          <a:xfrm>
            <a:off x="1676400" y="1219200"/>
            <a:ext cx="9525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/>
              <a:t>5 Step Process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1"/>
                </a:solidFill>
              </a:rPr>
              <a:t>directly connected networks.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is responsible for </a:t>
            </a:r>
            <a:r>
              <a:rPr lang="en-US" sz="2400">
                <a:solidFill>
                  <a:schemeClr val="accent1"/>
                </a:solidFill>
              </a:rPr>
              <a:t>contacting its neighbors (exchange Hello packet) </a:t>
            </a:r>
            <a:r>
              <a:rPr lang="en-US" sz="2400"/>
              <a:t>on directly connected networks.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builds a </a:t>
            </a:r>
            <a:r>
              <a:rPr lang="en-US" sz="2400">
                <a:solidFill>
                  <a:schemeClr val="accent1"/>
                </a:solidFill>
              </a:rPr>
              <a:t>link-state packet (LSP)</a:t>
            </a:r>
            <a:r>
              <a:rPr b="1" i="1" lang="en-US" sz="2400"/>
              <a:t> </a:t>
            </a:r>
            <a:r>
              <a:rPr lang="en-US" sz="2400"/>
              <a:t>containing the state of each directly connected link.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</a:t>
            </a:r>
            <a:r>
              <a:rPr lang="en-US" sz="2400">
                <a:solidFill>
                  <a:schemeClr val="accent1"/>
                </a:solidFill>
              </a:rPr>
              <a:t>floods the LSP to all routers</a:t>
            </a:r>
            <a:r>
              <a:rPr lang="en-US" sz="2400"/>
              <a:t>, who then store all LSPs received in a database.</a:t>
            </a:r>
            <a:endParaRPr/>
          </a:p>
          <a:p>
            <a:pPr indent="-457200" lvl="1" marL="1023938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SzPts val="3480"/>
              <a:buFont typeface="Corbe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Each router </a:t>
            </a:r>
            <a:r>
              <a:rPr lang="en-US" sz="2400"/>
              <a:t>uses the LSPs to </a:t>
            </a:r>
            <a:r>
              <a:rPr lang="en-US" sz="2400">
                <a:solidFill>
                  <a:schemeClr val="accent1"/>
                </a:solidFill>
              </a:rPr>
              <a:t>construct a database</a:t>
            </a:r>
            <a:r>
              <a:rPr lang="en-US" sz="2400"/>
              <a:t> that is a </a:t>
            </a:r>
            <a:r>
              <a:rPr lang="en-US" sz="2400">
                <a:solidFill>
                  <a:schemeClr val="accent1"/>
                </a:solidFill>
              </a:rPr>
              <a:t>complete map of the topology and computes the best path</a:t>
            </a:r>
            <a:r>
              <a:rPr lang="en-US" sz="2400"/>
              <a:t> to each destination network.</a:t>
            </a:r>
            <a:endParaRPr sz="2400">
              <a:solidFill>
                <a:srgbClr val="FFFF00"/>
              </a:solidFill>
            </a:endParaRPr>
          </a:p>
        </p:txBody>
      </p:sp>
      <p:sp>
        <p:nvSpPr>
          <p:cNvPr id="322" name="Google Shape;322;p14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Step 1: Directly Connected Networks</a:t>
            </a:r>
            <a:endParaRPr/>
          </a:p>
        </p:txBody>
      </p:sp>
      <p:sp>
        <p:nvSpPr>
          <p:cNvPr id="328" name="Google Shape;328;p15"/>
          <p:cNvSpPr txBox="1"/>
          <p:nvPr>
            <p:ph idx="4294967295" type="body"/>
          </p:nvPr>
        </p:nvSpPr>
        <p:spPr>
          <a:xfrm>
            <a:off x="1752600" y="4414707"/>
            <a:ext cx="9982200" cy="2214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Tahoma"/>
              <a:buChar char="•"/>
            </a:pPr>
            <a:r>
              <a:rPr lang="en-US" sz="2400">
                <a:solidFill>
                  <a:srgbClr val="FF0000"/>
                </a:solidFill>
              </a:rPr>
              <a:t>Each router</a:t>
            </a:r>
            <a:r>
              <a:rPr lang="en-US" sz="2400"/>
              <a:t> learns about its own </a:t>
            </a:r>
            <a:r>
              <a:rPr lang="en-US" sz="2400">
                <a:solidFill>
                  <a:schemeClr val="accent2"/>
                </a:solidFill>
              </a:rPr>
              <a:t>directly connected networks.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/>
              <a:t>When a router interface is configured with an IP address and subnet mask and activated, the interface becomes part of that network.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</a:rPr>
              <a:t>Regardless of the routing protocols used</a:t>
            </a:r>
            <a:r>
              <a:rPr lang="en-US" sz="2400"/>
              <a:t>, these directly connected networks are now part of the routing table.</a:t>
            </a:r>
            <a:endParaRPr/>
          </a:p>
        </p:txBody>
      </p:sp>
      <p:pic>
        <p:nvPicPr>
          <p:cNvPr descr="ls05.jpg" id="329" name="Google Shape;3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175" y="1422732"/>
            <a:ext cx="4794250" cy="281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15"/>
          <p:cNvGrpSpPr/>
          <p:nvPr/>
        </p:nvGrpSpPr>
        <p:grpSpPr>
          <a:xfrm>
            <a:off x="2552700" y="1544175"/>
            <a:ext cx="7315200" cy="2576513"/>
            <a:chOff x="685800" y="4114800"/>
            <a:chExt cx="7315200" cy="2576299"/>
          </a:xfrm>
        </p:grpSpPr>
        <p:pic>
          <p:nvPicPr>
            <p:cNvPr descr="ls11.jpg" id="331" name="Google Shape;33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6800" y="4114800"/>
              <a:ext cx="3124200" cy="2576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15"/>
            <p:cNvSpPr txBox="1"/>
            <p:nvPr/>
          </p:nvSpPr>
          <p:spPr>
            <a:xfrm>
              <a:off x="685800" y="4571962"/>
              <a:ext cx="3505200" cy="1569908"/>
            </a:xfrm>
            <a:prstGeom prst="rect">
              <a:avLst/>
            </a:prstGeom>
            <a:solidFill>
              <a:srgbClr val="800000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We will focus on the Link-State routing process from the perspective of R1.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15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 txBox="1"/>
          <p:nvPr>
            <p:ph idx="4294967295" type="title"/>
          </p:nvPr>
        </p:nvSpPr>
        <p:spPr>
          <a:xfrm>
            <a:off x="1752600" y="28319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sp>
        <p:nvSpPr>
          <p:cNvPr id="339" name="Google Shape;339;p16"/>
          <p:cNvSpPr txBox="1"/>
          <p:nvPr>
            <p:ph idx="4294967295" type="body"/>
          </p:nvPr>
        </p:nvSpPr>
        <p:spPr>
          <a:xfrm>
            <a:off x="1524000" y="4485564"/>
            <a:ext cx="9753600" cy="2143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Tahoma"/>
              <a:buChar char="•"/>
            </a:pPr>
            <a:r>
              <a:rPr lang="en-US" sz="2000">
                <a:solidFill>
                  <a:srgbClr val="FF0000"/>
                </a:solidFill>
              </a:rPr>
              <a:t>Each router</a:t>
            </a:r>
            <a:r>
              <a:rPr lang="en-US" sz="2000"/>
              <a:t> is responsible for </a:t>
            </a:r>
            <a:r>
              <a:rPr lang="en-US" sz="2000">
                <a:solidFill>
                  <a:srgbClr val="FF0000"/>
                </a:solidFill>
              </a:rPr>
              <a:t>contacting its neighbors</a:t>
            </a:r>
            <a:r>
              <a:rPr lang="en-US" sz="2000"/>
              <a:t> on directly connected networks.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The router will not be aware of any neighbor routers on the link until it receives a </a:t>
            </a:r>
            <a:r>
              <a:rPr lang="en-US" sz="2000">
                <a:solidFill>
                  <a:srgbClr val="FF0000"/>
                </a:solidFill>
              </a:rPr>
              <a:t>Hello packet</a:t>
            </a:r>
            <a:r>
              <a:rPr lang="en-US" sz="2000"/>
              <a:t> from that neighbor.</a:t>
            </a:r>
            <a:endParaRPr/>
          </a:p>
          <a:p>
            <a:pPr indent="-342900" lvl="1" marL="3429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lang="en-US" sz="2000"/>
              <a:t>At that time, it establishes an adjacency with the neighboring router.</a:t>
            </a:r>
            <a:endParaRPr/>
          </a:p>
        </p:txBody>
      </p:sp>
      <p:pic>
        <p:nvPicPr>
          <p:cNvPr descr="ls13.jpg" id="340" name="Google Shape;3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431877"/>
            <a:ext cx="37560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6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/>
          <p:nvPr>
            <p:ph idx="4294967295" type="title"/>
          </p:nvPr>
        </p:nvSpPr>
        <p:spPr>
          <a:xfrm>
            <a:off x="1524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Step 2: Hello Packets</a:t>
            </a:r>
            <a:endParaRPr/>
          </a:p>
        </p:txBody>
      </p:sp>
      <p:pic>
        <p:nvPicPr>
          <p:cNvPr descr="ls14.jpg" id="347" name="Google Shape;3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219200"/>
            <a:ext cx="6311900" cy="541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" name="Google Shape;348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5.jpg" id="349" name="Google Shape;34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0" name="Google Shape;350;p17"/>
            <p:cNvCxnSpPr/>
            <p:nvPr/>
          </p:nvCxnSpPr>
          <p:spPr>
            <a:xfrm flipH="1" rot="10800000">
              <a:off x="4419600" y="3124200"/>
              <a:ext cx="685800" cy="3810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1" name="Google Shape;351;p17"/>
            <p:cNvCxnSpPr/>
            <p:nvPr/>
          </p:nvCxnSpPr>
          <p:spPr>
            <a:xfrm>
              <a:off x="4572000" y="4038600"/>
              <a:ext cx="7620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2" name="Google Shape;352;p17"/>
            <p:cNvCxnSpPr/>
            <p:nvPr/>
          </p:nvCxnSpPr>
          <p:spPr>
            <a:xfrm>
              <a:off x="4495800" y="4724400"/>
              <a:ext cx="609600" cy="3048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3" name="Google Shape;353;p17"/>
            <p:cNvCxnSpPr/>
            <p:nvPr/>
          </p:nvCxnSpPr>
          <p:spPr>
            <a:xfrm rot="10800000">
              <a:off x="2209800" y="4495800"/>
              <a:ext cx="6858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54" name="Google Shape;354;p17"/>
          <p:cNvGrpSpPr/>
          <p:nvPr/>
        </p:nvGrpSpPr>
        <p:grpSpPr>
          <a:xfrm>
            <a:off x="2971800" y="1219200"/>
            <a:ext cx="6311900" cy="5410200"/>
            <a:chOff x="1447800" y="1219200"/>
            <a:chExt cx="6311900" cy="5410200"/>
          </a:xfrm>
        </p:grpSpPr>
        <p:pic>
          <p:nvPicPr>
            <p:cNvPr descr="ls16.jpg" id="355" name="Google Shape;355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47800" y="1219200"/>
              <a:ext cx="6311900" cy="5410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Google Shape;356;p17"/>
            <p:cNvCxnSpPr/>
            <p:nvPr/>
          </p:nvCxnSpPr>
          <p:spPr>
            <a:xfrm flipH="1">
              <a:off x="5486400" y="2438400"/>
              <a:ext cx="7620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7" name="Google Shape;357;p17"/>
            <p:cNvCxnSpPr/>
            <p:nvPr/>
          </p:nvCxnSpPr>
          <p:spPr>
            <a:xfrm rot="10800000">
              <a:off x="5410200" y="4038600"/>
              <a:ext cx="914400" cy="1588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8" name="Google Shape;358;p17"/>
            <p:cNvCxnSpPr/>
            <p:nvPr/>
          </p:nvCxnSpPr>
          <p:spPr>
            <a:xfrm rot="10800000">
              <a:off x="5257800" y="5638800"/>
              <a:ext cx="838200" cy="45720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59" name="Google Shape;359;p17"/>
          <p:cNvSpPr txBox="1"/>
          <p:nvPr>
            <p:ph idx="12" type="sldNum"/>
          </p:nvPr>
        </p:nvSpPr>
        <p:spPr>
          <a:xfrm>
            <a:off x="10952163" y="5883275"/>
            <a:ext cx="550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emeCSE421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2011-10-16T10:21:50Z</dcterms:created>
  <dc:creator>Sadia</dc:creator>
</cp:coreProperties>
</file>