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y="6858000" cx="12192000"/>
  <p:notesSz cx="6858000" cy="9144000"/>
  <p:embeddedFontLst>
    <p:embeddedFont>
      <p:font typeface="Corbel"/>
      <p:regular r:id="rId48"/>
      <p:bold r:id="rId49"/>
      <p:italic r:id="rId50"/>
      <p:boldItalic r:id="rId51"/>
    </p:embeddedFont>
    <p:embeddedFont>
      <p:font typeface="Tahoma"/>
      <p:regular r:id="rId52"/>
      <p:bold r:id="rId53"/>
    </p:embeddedFont>
    <p:embeddedFont>
      <p:font typeface="Gill Sans"/>
      <p:regular r:id="rId54"/>
      <p:bold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56" roundtripDataSignature="AMtx7mjbb/R1KjXXRqlkr+caurSiQohk2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FD57533-902F-4214-9DC0-ADB52AF9DEAC}">
  <a:tblStyle styleId="{BFD57533-902F-4214-9DC0-ADB52AF9DEAC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1FB"/>
          </a:solidFill>
        </a:fill>
      </a:tcStyle>
    </a:wholeTbl>
    <a:band1H>
      <a:tcTxStyle b="off" i="off"/>
      <a:tcStyle>
        <a:fill>
          <a:solidFill>
            <a:srgbClr val="CCE2F8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CE2F8"/>
          </a:solidFill>
        </a:fill>
      </a:tcStyle>
    </a:band1V>
    <a:band2V>
      <a:tcTxStyle b="off" i="off"/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Corbel-regular.fntdata"/><Relationship Id="rId47" Type="http://schemas.openxmlformats.org/officeDocument/2006/relationships/slide" Target="slides/slide42.xml"/><Relationship Id="rId49" Type="http://schemas.openxmlformats.org/officeDocument/2006/relationships/font" Target="fonts/Corbel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Corbel-boldItalic.fntdata"/><Relationship Id="rId50" Type="http://schemas.openxmlformats.org/officeDocument/2006/relationships/font" Target="fonts/Corbel-italic.fntdata"/><Relationship Id="rId53" Type="http://schemas.openxmlformats.org/officeDocument/2006/relationships/font" Target="fonts/Tahoma-bold.fntdata"/><Relationship Id="rId52" Type="http://schemas.openxmlformats.org/officeDocument/2006/relationships/font" Target="fonts/Tahoma-regular.fntdata"/><Relationship Id="rId11" Type="http://schemas.openxmlformats.org/officeDocument/2006/relationships/slide" Target="slides/slide6.xml"/><Relationship Id="rId55" Type="http://schemas.openxmlformats.org/officeDocument/2006/relationships/font" Target="fonts/GillSans-bold.fntdata"/><Relationship Id="rId10" Type="http://schemas.openxmlformats.org/officeDocument/2006/relationships/slide" Target="slides/slide5.xml"/><Relationship Id="rId54" Type="http://schemas.openxmlformats.org/officeDocument/2006/relationships/font" Target="fonts/GillSans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7" name="Google Shape;29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5" name="Google Shape;30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2" name="Google Shape;312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1" name="Google Shape;32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2" name="Google Shape;32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0" name="Google Shape;33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0" name="Google Shape;35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2" name="Google Shape;37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1" name="Google Shape;381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0" name="Google Shape;390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9" name="Google Shape;39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0" name="Google Shape;40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4" name="Google Shape;444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5" name="Google Shape;44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6" name="Google Shape;496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7" name="Google Shape;507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8" name="Google Shape;508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3" name="Google Shape;573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4" name="Google Shape;574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ill Sans"/>
              <a:buNone/>
            </a:pPr>
            <a:r>
              <a:rPr lang="en-US" sz="1200">
                <a:latin typeface="Gill Sans"/>
                <a:ea typeface="Gill Sans"/>
                <a:cs typeface="Gill Sans"/>
                <a:sym typeface="Gill Sans"/>
              </a:rPr>
              <a:t>until information becomes old (times out)</a:t>
            </a:r>
            <a:r>
              <a:rPr lang="en-US" sz="1100"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3" name="Google Shape;583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4" name="Google Shape;584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3" name="Google Shape;663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4" name="Google Shape;664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5" name="Google Shape;745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6" name="Google Shape;746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7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49" name="Google Shape;849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50" name="Google Shape;850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8" name="Google Shape;958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9" name="Google Shape;959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2" name="Google Shape;1072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3" name="Google Shape;1073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6" name="Google Shape;16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2" name="Google Shape;1182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3" name="Google Shape;1183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4" name="Google Shape;1184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4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7" name="Google Shape;1287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88" name="Google Shape;1288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3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4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5" name="Google Shape;1295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6" name="Google Shape;1296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1" name="Shape 1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4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3" name="Google Shape;1303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4" name="Google Shape;1304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0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4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2" name="Google Shape;1362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3" name="Google Shape;1363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4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3" name="Google Shape;1423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4" name="Google Shape;1424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9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4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1" name="Google Shape;1501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02" name="Google Shape;1502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7" name="Shape 1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8" name="Google Shape;1508;p4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9" name="Google Shape;1509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0" name="Google Shape;1510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2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4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4" name="Google Shape;1624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25" name="Google Shape;1625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9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0" name="Google Shape;1690;p5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1" name="Google Shape;1691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92" name="Google Shape;1692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6" name="Shape 1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" name="Google Shape;1757;p5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8" name="Google Shape;1758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59" name="Google Shape;1759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0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5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2" name="Google Shape;1912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13" name="Google Shape;1913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3" name="Google Shape;1983;p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8" name="Google Shape;20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Google Shape;22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2" name="Google Shape;23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1" name="Google Shape;24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55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4" name="Google Shape;24;p55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Google Shape;25;p55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Google Shape;26;p55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Google Shape;27;p55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8" name="Google Shape;28;p55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9" name="Google Shape;29;p55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30" name="Google Shape;30;p55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5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4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5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5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4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64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64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90" name="Google Shape;90;p6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6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6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5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65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6" name="Google Shape;96;p6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6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6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6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66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66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66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480"/>
              <a:buFont typeface="Corbel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4" name="Google Shape;104;p66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6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6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6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7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67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1" name="Google Shape;111;p6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6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6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8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68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68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68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9" name="Google Shape;119;p68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0" name="Google Shape;120;p6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6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6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9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69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6" name="Google Shape;126;p69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7" name="Google Shape;127;p6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6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6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0"/>
          <p:cNvSpPr txBox="1"/>
          <p:nvPr>
            <p:ph type="title"/>
          </p:nvPr>
        </p:nvSpPr>
        <p:spPr>
          <a:xfrm>
            <a:off x="1484309" y="190501"/>
            <a:ext cx="10018713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70"/>
          <p:cNvSpPr txBox="1"/>
          <p:nvPr>
            <p:ph idx="1" type="body"/>
          </p:nvPr>
        </p:nvSpPr>
        <p:spPr>
          <a:xfrm rot="5400000">
            <a:off x="4632675" y="-2033941"/>
            <a:ext cx="3721979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3" name="Google Shape;133;p7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7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7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1"/>
          <p:cNvSpPr txBox="1"/>
          <p:nvPr>
            <p:ph type="title"/>
          </p:nvPr>
        </p:nvSpPr>
        <p:spPr>
          <a:xfrm rot="5400000">
            <a:off x="8065140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71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9" name="Google Shape;139;p7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7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7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7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2" name="Google Shape;42;p57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3" name="Google Shape;43;p5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8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8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9" name="Google Shape;49;p5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9"/>
          <p:cNvSpPr txBox="1"/>
          <p:nvPr>
            <p:ph type="title"/>
          </p:nvPr>
        </p:nvSpPr>
        <p:spPr>
          <a:xfrm>
            <a:off x="1484309" y="190501"/>
            <a:ext cx="10018713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9"/>
          <p:cNvSpPr txBox="1"/>
          <p:nvPr>
            <p:ph idx="1" type="body"/>
          </p:nvPr>
        </p:nvSpPr>
        <p:spPr>
          <a:xfrm>
            <a:off x="1484308" y="1114426"/>
            <a:ext cx="10018713" cy="3721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55" name="Google Shape;55;p5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9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0"/>
          <p:cNvSpPr txBox="1"/>
          <p:nvPr>
            <p:ph type="title"/>
          </p:nvPr>
        </p:nvSpPr>
        <p:spPr>
          <a:xfrm>
            <a:off x="1484309" y="190501"/>
            <a:ext cx="10018713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1"/>
          <p:cNvSpPr txBox="1"/>
          <p:nvPr>
            <p:ph type="title"/>
          </p:nvPr>
        </p:nvSpPr>
        <p:spPr>
          <a:xfrm>
            <a:off x="1484309" y="190501"/>
            <a:ext cx="10018713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1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66" name="Google Shape;66;p61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7" name="Google Shape;67;p61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68" name="Google Shape;68;p61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9" name="Google Shape;69;p6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2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2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75" name="Google Shape;75;p62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6" name="Google Shape;76;p6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6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3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63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63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3" name="Google Shape;83;p6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6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6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54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Google Shape;11;p54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Google Shape;12;p54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Google Shape;13;p54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Google Shape;14;p54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5" name="Google Shape;15;p54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6" name="Google Shape;16;p54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" name="Google Shape;17;p54"/>
          <p:cNvSpPr txBox="1"/>
          <p:nvPr>
            <p:ph type="title"/>
          </p:nvPr>
        </p:nvSpPr>
        <p:spPr>
          <a:xfrm>
            <a:off x="1484309" y="190501"/>
            <a:ext cx="10018713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54"/>
          <p:cNvSpPr txBox="1"/>
          <p:nvPr>
            <p:ph idx="1" type="body"/>
          </p:nvPr>
        </p:nvSpPr>
        <p:spPr>
          <a:xfrm>
            <a:off x="1484308" y="1114426"/>
            <a:ext cx="10018713" cy="3721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8641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186C3"/>
              </a:buClr>
              <a:buSzPts val="406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4958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9300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94335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7592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5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0" name="Google Shape;20;p5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" name="Google Shape;21;p5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5" Type="http://schemas.openxmlformats.org/officeDocument/2006/relationships/image" Target="../media/image20.png"/><Relationship Id="rId6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2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3.jpg"/><Relationship Id="rId5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9.png"/><Relationship Id="rId6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3.jpg"/><Relationship Id="rId4" Type="http://schemas.openxmlformats.org/officeDocument/2006/relationships/image" Target="../media/image16.png"/><Relationship Id="rId5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9.png"/><Relationship Id="rId6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28.png"/><Relationship Id="rId6" Type="http://schemas.openxmlformats.org/officeDocument/2006/relationships/image" Target="../media/image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28.png"/><Relationship Id="rId6" Type="http://schemas.openxmlformats.org/officeDocument/2006/relationships/image" Target="../media/image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28.png"/><Relationship Id="rId6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9.png"/><Relationship Id="rId4" Type="http://schemas.openxmlformats.org/officeDocument/2006/relationships/image" Target="../media/image14.png"/><Relationship Id="rId5" Type="http://schemas.openxmlformats.org/officeDocument/2006/relationships/image" Target="../media/image28.png"/><Relationship Id="rId6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4.png"/><Relationship Id="rId4" Type="http://schemas.openxmlformats.org/officeDocument/2006/relationships/image" Target="../media/image28.png"/><Relationship Id="rId5" Type="http://schemas.openxmlformats.org/officeDocument/2006/relationships/image" Target="../media/image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/>
              <a:t>Data Link Layer</a:t>
            </a:r>
            <a:endParaRPr/>
          </a:p>
        </p:txBody>
      </p:sp>
      <p:sp>
        <p:nvSpPr>
          <p:cNvPr id="148" name="Google Shape;148;p1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en-US"/>
              <a:t>Lecture 14 | </a:t>
            </a:r>
            <a:r>
              <a:rPr lang="en-US"/>
              <a:t>CSE421 –Computer Networks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SzPts val="3045"/>
              <a:buNone/>
            </a:pPr>
            <a:r>
              <a:rPr lang="en-US"/>
              <a:t>Department of Computer Science and Engineering</a:t>
            </a:r>
            <a:br>
              <a:rPr lang="en-US"/>
            </a:br>
            <a:r>
              <a:rPr lang="en-US"/>
              <a:t>School of Data &amp; Science</a:t>
            </a:r>
            <a:endParaRPr/>
          </a:p>
        </p:txBody>
      </p:sp>
      <p:pic>
        <p:nvPicPr>
          <p:cNvPr id="149" name="Google Shape;14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6333" y="217086"/>
            <a:ext cx="1639334" cy="1504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line_base" id="299" name="Google Shape;29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9163" y="1039813"/>
            <a:ext cx="7187487" cy="183862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1"/>
          <p:cNvSpPr txBox="1"/>
          <p:nvPr>
            <p:ph idx="1" type="body"/>
          </p:nvPr>
        </p:nvSpPr>
        <p:spPr>
          <a:xfrm>
            <a:off x="2057401" y="1371600"/>
            <a:ext cx="8471409" cy="4855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80"/>
              <a:buFont typeface="Noto Sans Symbols"/>
              <a:buNone/>
            </a:pPr>
            <a:r>
              <a:rPr i="1" lang="en-US" sz="4400">
                <a:solidFill>
                  <a:srgbClr val="990033"/>
                </a:solidFill>
                <a:latin typeface="Gill Sans"/>
                <a:ea typeface="Gill Sans"/>
                <a:cs typeface="Gill Sans"/>
                <a:sym typeface="Gill Sans"/>
              </a:rPr>
              <a:t>Our objectives</a:t>
            </a:r>
            <a:endParaRPr i="1" sz="4400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31470" lvl="0" marL="285750" rtl="0" algn="l">
              <a:lnSpc>
                <a:spcPct val="100000"/>
              </a:lnSpc>
              <a:spcBef>
                <a:spcPts val="1158"/>
              </a:spcBef>
              <a:spcAft>
                <a:spcPts val="0"/>
              </a:spcAft>
              <a:buSzPts val="5220"/>
              <a:buChar char="•"/>
            </a:pP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Link Layer Addressing</a:t>
            </a:r>
            <a:endParaRPr/>
          </a:p>
          <a:p>
            <a:pPr indent="-313055" lvl="1" marL="742950" rtl="0" algn="l">
              <a:lnSpc>
                <a:spcPct val="100000"/>
              </a:lnSpc>
              <a:spcBef>
                <a:spcPts val="1127"/>
              </a:spcBef>
              <a:spcAft>
                <a:spcPts val="0"/>
              </a:spcAft>
              <a:buSzPts val="4930"/>
              <a:buChar char="•"/>
            </a:pPr>
            <a:r>
              <a:rPr lang="en-US" sz="3400">
                <a:latin typeface="Gill Sans"/>
                <a:ea typeface="Gill Sans"/>
                <a:cs typeface="Gill Sans"/>
                <a:sym typeface="Gill Sans"/>
              </a:rPr>
              <a:t>MAC Address</a:t>
            </a:r>
            <a:endParaRPr/>
          </a:p>
          <a:p>
            <a:pPr indent="-313055" lvl="1" marL="742950" rtl="0" algn="l">
              <a:lnSpc>
                <a:spcPct val="100000"/>
              </a:lnSpc>
              <a:spcBef>
                <a:spcPts val="1127"/>
              </a:spcBef>
              <a:spcAft>
                <a:spcPts val="0"/>
              </a:spcAft>
              <a:buSzPts val="4930"/>
              <a:buChar char="•"/>
            </a:pPr>
            <a:r>
              <a:rPr lang="en-US" sz="3400">
                <a:latin typeface="Gill Sans"/>
                <a:ea typeface="Gill Sans"/>
                <a:cs typeface="Gill Sans"/>
                <a:sym typeface="Gill Sans"/>
              </a:rPr>
              <a:t>Types of MAC Addresses</a:t>
            </a:r>
            <a:endParaRPr/>
          </a:p>
          <a:p>
            <a:pPr indent="-331470" lvl="0" marL="285750" rtl="0" algn="l">
              <a:lnSpc>
                <a:spcPct val="100000"/>
              </a:lnSpc>
              <a:spcBef>
                <a:spcPts val="1158"/>
              </a:spcBef>
              <a:spcAft>
                <a:spcPts val="0"/>
              </a:spcAft>
              <a:buSzPts val="5220"/>
              <a:buChar char="•"/>
            </a:pP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ARP</a:t>
            </a:r>
            <a:endParaRPr/>
          </a:p>
          <a:p>
            <a:pPr indent="-331470" lvl="0" marL="285750" rtl="0" algn="l">
              <a:lnSpc>
                <a:spcPct val="100000"/>
              </a:lnSpc>
              <a:spcBef>
                <a:spcPts val="1158"/>
              </a:spcBef>
              <a:spcAft>
                <a:spcPts val="0"/>
              </a:spcAft>
              <a:buSzPts val="5220"/>
              <a:buChar char="•"/>
            </a:pP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ARP within LAN</a:t>
            </a:r>
            <a:endParaRPr/>
          </a:p>
          <a:p>
            <a:pPr indent="-294640" lvl="0" marL="285750" rtl="0" algn="l">
              <a:lnSpc>
                <a:spcPct val="100000"/>
              </a:lnSpc>
              <a:spcBef>
                <a:spcPts val="1096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latin typeface="Gill Sans"/>
                <a:ea typeface="Gill Sans"/>
                <a:cs typeface="Gill Sans"/>
                <a:sym typeface="Gill Sans"/>
              </a:rPr>
              <a:t>LAN Switch</a:t>
            </a:r>
            <a:endParaRPr/>
          </a:p>
          <a:p>
            <a:pPr indent="-85946" lvl="0" marL="285750" rtl="0" algn="l">
              <a:lnSpc>
                <a:spcPct val="100000"/>
              </a:lnSpc>
              <a:spcBef>
                <a:spcPts val="1034"/>
              </a:spcBef>
              <a:spcAft>
                <a:spcPts val="0"/>
              </a:spcAft>
              <a:buSzPts val="4060"/>
              <a:buNone/>
            </a:pPr>
            <a:r>
              <a:t/>
            </a:r>
            <a:endParaRPr sz="2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1" name="Google Shape;301;p11"/>
          <p:cNvSpPr txBox="1"/>
          <p:nvPr/>
        </p:nvSpPr>
        <p:spPr>
          <a:xfrm>
            <a:off x="1484311" y="289046"/>
            <a:ext cx="10018713" cy="782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Objectives – Part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1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2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US" sz="4400"/>
              <a:t>Link Layer Addressing</a:t>
            </a:r>
            <a:endParaRPr/>
          </a:p>
        </p:txBody>
      </p:sp>
      <p:sp>
        <p:nvSpPr>
          <p:cNvPr id="308" name="Google Shape;308;p12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t/>
            </a:r>
            <a:endParaRPr/>
          </a:p>
        </p:txBody>
      </p:sp>
      <p:sp>
        <p:nvSpPr>
          <p:cNvPr id="309" name="Google Shape;309;p1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3"/>
          <p:cNvSpPr txBox="1"/>
          <p:nvPr>
            <p:ph idx="1" type="body"/>
          </p:nvPr>
        </p:nvSpPr>
        <p:spPr>
          <a:xfrm>
            <a:off x="1484310" y="1543592"/>
            <a:ext cx="4895055" cy="48572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None/>
            </a:pPr>
            <a:r>
              <a:rPr lang="en-US" sz="3500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IP address</a:t>
            </a:r>
            <a:endParaRPr/>
          </a:p>
          <a:p>
            <a:pPr indent="-219456" lvl="0" marL="285750" rtl="0" algn="l">
              <a:lnSpc>
                <a:spcPct val="100000"/>
              </a:lnSpc>
              <a:spcBef>
                <a:spcPts val="1192"/>
              </a:spcBef>
              <a:spcAft>
                <a:spcPts val="0"/>
              </a:spcAft>
              <a:buSzPct val="145000"/>
              <a:buChar char="•"/>
            </a:pPr>
            <a:r>
              <a:rPr lang="en-US" sz="3200">
                <a:latin typeface="Gill Sans"/>
                <a:ea typeface="Gill Sans"/>
                <a:cs typeface="Gill Sans"/>
                <a:sym typeface="Gill Sans"/>
              </a:rPr>
              <a:t>32 bits</a:t>
            </a:r>
            <a:endParaRPr/>
          </a:p>
          <a:p>
            <a:pPr indent="-219456" lvl="0" marL="285750" rtl="0" algn="l">
              <a:lnSpc>
                <a:spcPct val="100000"/>
              </a:lnSpc>
              <a:spcBef>
                <a:spcPts val="1192"/>
              </a:spcBef>
              <a:spcAft>
                <a:spcPts val="0"/>
              </a:spcAft>
              <a:buSzPct val="145000"/>
              <a:buChar char="•"/>
            </a:pPr>
            <a:r>
              <a:rPr lang="en-US" sz="3200">
                <a:latin typeface="Gill Sans"/>
                <a:ea typeface="Gill Sans"/>
                <a:cs typeface="Gill Sans"/>
                <a:sym typeface="Gill Sans"/>
              </a:rPr>
              <a:t>Dotted decimal notation</a:t>
            </a:r>
            <a:endParaRPr/>
          </a:p>
          <a:p>
            <a:pPr indent="-223599" lvl="1" marL="742950" rtl="0" algn="l">
              <a:lnSpc>
                <a:spcPct val="100000"/>
              </a:lnSpc>
              <a:spcBef>
                <a:spcPts val="1155"/>
              </a:spcBef>
              <a:spcAft>
                <a:spcPts val="0"/>
              </a:spcAft>
              <a:buSzPct val="145000"/>
              <a:buChar char="•"/>
            </a:pPr>
            <a:r>
              <a:rPr lang="en-US" sz="3000">
                <a:latin typeface="Gill Sans"/>
                <a:ea typeface="Gill Sans"/>
                <a:cs typeface="Gill Sans"/>
                <a:sym typeface="Gill Sans"/>
              </a:rPr>
              <a:t>Example : </a:t>
            </a:r>
            <a:r>
              <a:rPr lang="en-US" sz="30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192.168.10.1</a:t>
            </a:r>
            <a:endParaRPr sz="320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23599" lvl="0" marL="285750" rtl="0" algn="l">
              <a:lnSpc>
                <a:spcPct val="100000"/>
              </a:lnSpc>
              <a:spcBef>
                <a:spcPts val="1155"/>
              </a:spcBef>
              <a:spcAft>
                <a:spcPts val="0"/>
              </a:spcAft>
              <a:buSzPct val="145000"/>
              <a:buChar char="•"/>
            </a:pPr>
            <a:r>
              <a:rPr i="1" lang="en-US" sz="3000">
                <a:latin typeface="Gill Sans"/>
                <a:ea typeface="Gill Sans"/>
                <a:cs typeface="Gill Sans"/>
                <a:sym typeface="Gill Sans"/>
              </a:rPr>
              <a:t>Network-layer</a:t>
            </a:r>
            <a:r>
              <a:rPr lang="en-US" sz="3000">
                <a:latin typeface="Gill Sans"/>
                <a:ea typeface="Gill Sans"/>
                <a:cs typeface="Gill Sans"/>
                <a:sym typeface="Gill Sans"/>
              </a:rPr>
              <a:t> address for interface</a:t>
            </a:r>
            <a:endParaRPr/>
          </a:p>
          <a:p>
            <a:pPr indent="-223599" lvl="0" marL="285750" rtl="0" algn="l">
              <a:lnSpc>
                <a:spcPct val="100000"/>
              </a:lnSpc>
              <a:spcBef>
                <a:spcPts val="1155"/>
              </a:spcBef>
              <a:spcAft>
                <a:spcPts val="0"/>
              </a:spcAft>
              <a:buSzPct val="145000"/>
              <a:buChar char="•"/>
            </a:pPr>
            <a:r>
              <a:rPr lang="en-US" sz="3000">
                <a:latin typeface="Gill Sans"/>
                <a:ea typeface="Gill Sans"/>
                <a:cs typeface="Gill Sans"/>
                <a:sym typeface="Gill Sans"/>
              </a:rPr>
              <a:t>Hierarchical</a:t>
            </a:r>
            <a:endParaRPr/>
          </a:p>
          <a:p>
            <a:pPr indent="-227742" lvl="1" marL="742950" rtl="0" algn="l">
              <a:lnSpc>
                <a:spcPct val="100000"/>
              </a:lnSpc>
              <a:spcBef>
                <a:spcPts val="1118"/>
              </a:spcBef>
              <a:spcAft>
                <a:spcPts val="0"/>
              </a:spcAft>
              <a:buSzPct val="145000"/>
              <a:buChar char="•"/>
            </a:pP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Not portable</a:t>
            </a:r>
            <a:endParaRPr/>
          </a:p>
          <a:p>
            <a:pPr indent="-223599" lvl="0" marL="285750" rtl="0" algn="l">
              <a:lnSpc>
                <a:spcPct val="100000"/>
              </a:lnSpc>
              <a:spcBef>
                <a:spcPts val="1155"/>
              </a:spcBef>
              <a:spcAft>
                <a:spcPts val="0"/>
              </a:spcAft>
              <a:buSzPct val="145000"/>
              <a:buChar char="•"/>
            </a:pPr>
            <a:r>
              <a:rPr lang="en-US" sz="3000">
                <a:latin typeface="Gill Sans"/>
                <a:ea typeface="Gill Sans"/>
                <a:cs typeface="Gill Sans"/>
                <a:sym typeface="Gill Sans"/>
              </a:rPr>
              <a:t>Function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155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 sz="3000">
              <a:latin typeface="Gill Sans"/>
              <a:ea typeface="Gill Sans"/>
              <a:cs typeface="Gill Sans"/>
              <a:sym typeface="Gill Sans"/>
            </a:endParaRPr>
          </a:p>
          <a:p>
            <a:pPr indent="-132445" lvl="0" marL="285750" rtl="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/>
          </a:p>
        </p:txBody>
      </p:sp>
      <p:sp>
        <p:nvSpPr>
          <p:cNvPr id="315" name="Google Shape;315;p13"/>
          <p:cNvSpPr txBox="1"/>
          <p:nvPr/>
        </p:nvSpPr>
        <p:spPr>
          <a:xfrm>
            <a:off x="6493666" y="1131024"/>
            <a:ext cx="5445785" cy="5113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None/>
            </a:pPr>
            <a:r>
              <a:rPr b="0" i="0" lang="en-US" sz="35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MAC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158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48 bits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158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12 Hexadecimal digits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158"/>
              </a:spcBef>
              <a:spcAft>
                <a:spcPts val="0"/>
              </a:spcAft>
              <a:buClr>
                <a:srgbClr val="FF9300"/>
              </a:buClr>
              <a:buSzPct val="145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Example : </a:t>
            </a:r>
            <a:r>
              <a:rPr b="0" i="0" lang="en-US" sz="3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1A-2F-BB-76-09-AD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158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b="0" i="1" lang="en-US" sz="3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Data Link-layer</a:t>
            </a:r>
            <a:r>
              <a:rPr b="0" i="0" lang="en-US" sz="3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address for interface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158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Flat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158"/>
              </a:spcBef>
              <a:spcAft>
                <a:spcPts val="0"/>
              </a:spcAft>
              <a:buClr>
                <a:srgbClr val="FF9300"/>
              </a:buClr>
              <a:buSzPct val="145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portable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158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Function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7305" lvl="0" marL="285750" marR="0" rtl="0" algn="l">
              <a:lnSpc>
                <a:spcPct val="100000"/>
              </a:lnSpc>
              <a:spcBef>
                <a:spcPts val="879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16" name="Google Shape;316;p13"/>
          <p:cNvSpPr txBox="1"/>
          <p:nvPr>
            <p:ph type="title"/>
          </p:nvPr>
        </p:nvSpPr>
        <p:spPr>
          <a:xfrm>
            <a:off x="1484311" y="289046"/>
            <a:ext cx="10018713" cy="782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IP Address vs MAC Address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underline_base" id="317" name="Google Shape;31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6912" y="902314"/>
            <a:ext cx="59420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line_base" id="324" name="Google Shape;32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4502" y="1151388"/>
            <a:ext cx="54848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14"/>
          <p:cNvSpPr txBox="1"/>
          <p:nvPr>
            <p:ph type="title"/>
          </p:nvPr>
        </p:nvSpPr>
        <p:spPr>
          <a:xfrm>
            <a:off x="2482082" y="9490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MAC or LAN  or Physical or Ethernet addresses (more)</a:t>
            </a:r>
            <a:endParaRPr/>
          </a:p>
        </p:txBody>
      </p:sp>
      <p:sp>
        <p:nvSpPr>
          <p:cNvPr id="326" name="Google Shape;326;p14"/>
          <p:cNvSpPr txBox="1"/>
          <p:nvPr>
            <p:ph idx="1" type="body"/>
          </p:nvPr>
        </p:nvSpPr>
        <p:spPr>
          <a:xfrm>
            <a:off x="1608999" y="1568010"/>
            <a:ext cx="10018713" cy="5195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48 bits MAC address (for most LANs) burned in NIC ROM, also sometimes software settable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MAC address allocation administered by IEEE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Manufacturer buys portion of MAC address space (to assure uniqueness)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Analogy: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MAC address: like </a:t>
            </a:r>
            <a:r>
              <a:rPr lang="en-US">
                <a:solidFill>
                  <a:srgbClr val="A93023"/>
                </a:solidFill>
                <a:latin typeface="Gill Sans"/>
                <a:ea typeface="Gill Sans"/>
                <a:cs typeface="Gill Sans"/>
                <a:sym typeface="Gill Sans"/>
              </a:rPr>
              <a:t>National ID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IP address: like </a:t>
            </a:r>
            <a:r>
              <a:rPr lang="en-US">
                <a:solidFill>
                  <a:srgbClr val="A93023"/>
                </a:solidFill>
                <a:latin typeface="Gill Sans"/>
                <a:ea typeface="Gill Sans"/>
                <a:cs typeface="Gill Sans"/>
                <a:sym typeface="Gill Sans"/>
              </a:rPr>
              <a:t>Postal Address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32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7" name="Google Shape;327;p14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2" name="Google Shape;332;p15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8079" y="2121071"/>
            <a:ext cx="4514944" cy="1079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3402" y="1743809"/>
            <a:ext cx="5496201" cy="4629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09977" y="4271162"/>
            <a:ext cx="4493046" cy="1568161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15"/>
          <p:cNvSpPr/>
          <p:nvPr/>
        </p:nvSpPr>
        <p:spPr>
          <a:xfrm>
            <a:off x="1203174" y="1306565"/>
            <a:ext cx="10479024" cy="757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1" marL="800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48 bits MAC address (for most LANs) burned in NIC ROM, also sometimes software settable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5"/>
          <p:cNvSpPr txBox="1"/>
          <p:nvPr/>
        </p:nvSpPr>
        <p:spPr>
          <a:xfrm>
            <a:off x="7313950" y="3370217"/>
            <a:ext cx="374464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hexadecimal (base 16) notation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(each “numeral” represents 4 bits)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5"/>
          <p:cNvSpPr txBox="1"/>
          <p:nvPr>
            <p:ph type="title"/>
          </p:nvPr>
        </p:nvSpPr>
        <p:spPr>
          <a:xfrm>
            <a:off x="1484311" y="289046"/>
            <a:ext cx="10018713" cy="782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MAC Address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underline_base" id="338" name="Google Shape;338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16912" y="902314"/>
            <a:ext cx="59420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1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0" name="Google Shape;340;p15"/>
          <p:cNvSpPr/>
          <p:nvPr/>
        </p:nvSpPr>
        <p:spPr>
          <a:xfrm>
            <a:off x="7210697" y="2121071"/>
            <a:ext cx="378823" cy="556815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341" name="Google Shape;341;p15"/>
          <p:cNvGrpSpPr/>
          <p:nvPr/>
        </p:nvGrpSpPr>
        <p:grpSpPr>
          <a:xfrm>
            <a:off x="7589520" y="1510058"/>
            <a:ext cx="1569405" cy="757130"/>
            <a:chOff x="7589520" y="1510058"/>
            <a:chExt cx="1569405" cy="757130"/>
          </a:xfrm>
        </p:grpSpPr>
        <p:sp>
          <p:nvSpPr>
            <p:cNvPr id="342" name="Google Shape;342;p15"/>
            <p:cNvSpPr txBox="1"/>
            <p:nvPr/>
          </p:nvSpPr>
          <p:spPr>
            <a:xfrm>
              <a:off x="8029556" y="1510058"/>
              <a:ext cx="1129369" cy="584775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0" i="0" lang="en-US" sz="32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0000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3" name="Google Shape;343;p15"/>
            <p:cNvCxnSpPr/>
            <p:nvPr/>
          </p:nvCxnSpPr>
          <p:spPr>
            <a:xfrm flipH="1">
              <a:off x="7589520" y="2063695"/>
              <a:ext cx="407851" cy="203493"/>
            </a:xfrm>
            <a:prstGeom prst="straightConnector1">
              <a:avLst/>
            </a:prstGeom>
            <a:noFill/>
            <a:ln cap="flat" cmpd="sng" w="44450">
              <a:solidFill>
                <a:schemeClr val="accent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344" name="Google Shape;344;p15"/>
          <p:cNvSpPr/>
          <p:nvPr/>
        </p:nvSpPr>
        <p:spPr>
          <a:xfrm>
            <a:off x="9228697" y="2143715"/>
            <a:ext cx="378823" cy="556815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345" name="Google Shape;345;p15"/>
          <p:cNvGrpSpPr/>
          <p:nvPr/>
        </p:nvGrpSpPr>
        <p:grpSpPr>
          <a:xfrm>
            <a:off x="9607520" y="1532702"/>
            <a:ext cx="1569405" cy="757130"/>
            <a:chOff x="7589520" y="1510058"/>
            <a:chExt cx="1569405" cy="757130"/>
          </a:xfrm>
        </p:grpSpPr>
        <p:sp>
          <p:nvSpPr>
            <p:cNvPr id="346" name="Google Shape;346;p15"/>
            <p:cNvSpPr txBox="1"/>
            <p:nvPr/>
          </p:nvSpPr>
          <p:spPr>
            <a:xfrm>
              <a:off x="8029556" y="1510058"/>
              <a:ext cx="1129369" cy="584775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0" i="0" lang="en-US" sz="32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1100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7" name="Google Shape;347;p15"/>
            <p:cNvCxnSpPr/>
            <p:nvPr/>
          </p:nvCxnSpPr>
          <p:spPr>
            <a:xfrm flipH="1">
              <a:off x="7589520" y="2063695"/>
              <a:ext cx="407851" cy="203493"/>
            </a:xfrm>
            <a:prstGeom prst="straightConnector1">
              <a:avLst/>
            </a:prstGeom>
            <a:noFill/>
            <a:ln cap="flat" cmpd="sng" w="44450">
              <a:solidFill>
                <a:schemeClr val="accent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6"/>
          <p:cNvSpPr txBox="1"/>
          <p:nvPr>
            <p:ph type="title"/>
          </p:nvPr>
        </p:nvSpPr>
        <p:spPr>
          <a:xfrm>
            <a:off x="1484311" y="289046"/>
            <a:ext cx="10018713" cy="782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Types of MAC Address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underline_base" id="353" name="Google Shape;35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6912" y="902314"/>
            <a:ext cx="5942013" cy="1730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4" name="Google Shape;354;p16"/>
          <p:cNvGrpSpPr/>
          <p:nvPr/>
        </p:nvGrpSpPr>
        <p:grpSpPr>
          <a:xfrm>
            <a:off x="3555080" y="1150287"/>
            <a:ext cx="5081842" cy="5418667"/>
            <a:chOff x="1523079" y="-1"/>
            <a:chExt cx="5081841" cy="5418667"/>
          </a:xfrm>
        </p:grpSpPr>
        <p:sp>
          <p:nvSpPr>
            <p:cNvPr id="355" name="Google Shape;355;p16"/>
            <p:cNvSpPr/>
            <p:nvPr/>
          </p:nvSpPr>
          <p:spPr>
            <a:xfrm>
              <a:off x="2552625" y="2709333"/>
              <a:ext cx="675382" cy="128693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cap="rnd" cmpd="sng" w="15875">
              <a:solidFill>
                <a:srgbClr val="2488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6"/>
            <p:cNvSpPr txBox="1"/>
            <p:nvPr/>
          </p:nvSpPr>
          <p:spPr>
            <a:xfrm>
              <a:off x="2853982" y="3316465"/>
              <a:ext cx="72669" cy="726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orbel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7" name="Google Shape;357;p16"/>
            <p:cNvSpPr/>
            <p:nvPr/>
          </p:nvSpPr>
          <p:spPr>
            <a:xfrm>
              <a:off x="2552625" y="2663613"/>
              <a:ext cx="675382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rnd" cmpd="sng" w="15875">
              <a:solidFill>
                <a:srgbClr val="2488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6"/>
            <p:cNvSpPr txBox="1"/>
            <p:nvPr/>
          </p:nvSpPr>
          <p:spPr>
            <a:xfrm>
              <a:off x="2873432" y="2692448"/>
              <a:ext cx="33769" cy="337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orbel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59" name="Google Shape;359;p16"/>
            <p:cNvSpPr/>
            <p:nvPr/>
          </p:nvSpPr>
          <p:spPr>
            <a:xfrm>
              <a:off x="2552625" y="1422400"/>
              <a:ext cx="675382" cy="1286933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cap="rnd" cmpd="sng" w="15875">
              <a:solidFill>
                <a:srgbClr val="2488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6"/>
            <p:cNvSpPr txBox="1"/>
            <p:nvPr/>
          </p:nvSpPr>
          <p:spPr>
            <a:xfrm>
              <a:off x="2853982" y="2029532"/>
              <a:ext cx="72669" cy="726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orbel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61" name="Google Shape;361;p16"/>
            <p:cNvSpPr/>
            <p:nvPr/>
          </p:nvSpPr>
          <p:spPr>
            <a:xfrm rot="-5400000">
              <a:off x="-671481" y="2194560"/>
              <a:ext cx="5418667" cy="1029546"/>
            </a:xfrm>
            <a:prstGeom prst="rect">
              <a:avLst/>
            </a:prstGeom>
            <a:solidFill>
              <a:srgbClr val="2FACEA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6"/>
            <p:cNvSpPr txBox="1"/>
            <p:nvPr/>
          </p:nvSpPr>
          <p:spPr>
            <a:xfrm rot="-5400000">
              <a:off x="-671481" y="2194560"/>
              <a:ext cx="5418667" cy="10295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275" lIns="41275" spcFirstLastPara="1" rIns="41275" wrap="square" tIns="41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500"/>
                <a:buFont typeface="Corbel"/>
                <a:buNone/>
              </a:pPr>
              <a:r>
                <a:rPr b="0" i="0" lang="en-US" sz="65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MAC Address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6"/>
            <p:cNvSpPr/>
            <p:nvPr/>
          </p:nvSpPr>
          <p:spPr>
            <a:xfrm>
              <a:off x="3228008" y="907626"/>
              <a:ext cx="3376913" cy="1029546"/>
            </a:xfrm>
            <a:prstGeom prst="rect">
              <a:avLst/>
            </a:prstGeom>
            <a:solidFill>
              <a:srgbClr val="FFFF00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6"/>
            <p:cNvSpPr txBox="1"/>
            <p:nvPr/>
          </p:nvSpPr>
          <p:spPr>
            <a:xfrm>
              <a:off x="3228008" y="907626"/>
              <a:ext cx="3376913" cy="10295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9350" lIns="39350" spcFirstLastPara="1" rIns="39350" wrap="square" tIns="39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1A88"/>
                </a:buClr>
                <a:buSzPts val="6200"/>
                <a:buFont typeface="Corbel"/>
                <a:buNone/>
              </a:pPr>
              <a:r>
                <a:rPr b="0" i="0" lang="en-US" sz="6200" u="none" cap="none" strike="noStrike">
                  <a:solidFill>
                    <a:srgbClr val="531A88"/>
                  </a:solidFill>
                  <a:latin typeface="Corbel"/>
                  <a:ea typeface="Corbel"/>
                  <a:cs typeface="Corbel"/>
                  <a:sym typeface="Corbel"/>
                </a:rPr>
                <a:t>Unicast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6"/>
            <p:cNvSpPr/>
            <p:nvPr/>
          </p:nvSpPr>
          <p:spPr>
            <a:xfrm>
              <a:off x="3228008" y="2194560"/>
              <a:ext cx="3376913" cy="1029546"/>
            </a:xfrm>
            <a:prstGeom prst="rect">
              <a:avLst/>
            </a:prstGeom>
            <a:solidFill>
              <a:srgbClr val="EDC38A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6"/>
            <p:cNvSpPr txBox="1"/>
            <p:nvPr/>
          </p:nvSpPr>
          <p:spPr>
            <a:xfrm>
              <a:off x="3228008" y="2194560"/>
              <a:ext cx="3376913" cy="10295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9350" lIns="39350" spcFirstLastPara="1" rIns="39350" wrap="square" tIns="39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1A88"/>
                </a:buClr>
                <a:buSzPts val="6200"/>
                <a:buFont typeface="Corbel"/>
                <a:buNone/>
              </a:pPr>
              <a:r>
                <a:rPr b="0" i="0" lang="en-US" sz="6200" u="none" cap="none" strike="noStrike">
                  <a:solidFill>
                    <a:srgbClr val="531A88"/>
                  </a:solidFill>
                  <a:latin typeface="Corbel"/>
                  <a:ea typeface="Corbel"/>
                  <a:cs typeface="Corbel"/>
                  <a:sym typeface="Corbel"/>
                </a:rPr>
                <a:t>Multicast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6"/>
            <p:cNvSpPr/>
            <p:nvPr/>
          </p:nvSpPr>
          <p:spPr>
            <a:xfrm>
              <a:off x="3228008" y="3481493"/>
              <a:ext cx="3376913" cy="1029546"/>
            </a:xfrm>
            <a:prstGeom prst="rect">
              <a:avLst/>
            </a:prstGeom>
            <a:solidFill>
              <a:srgbClr val="B1DB93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6"/>
            <p:cNvSpPr txBox="1"/>
            <p:nvPr/>
          </p:nvSpPr>
          <p:spPr>
            <a:xfrm>
              <a:off x="3228008" y="3481493"/>
              <a:ext cx="3376913" cy="10295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9350" lIns="39350" spcFirstLastPara="1" rIns="39350" wrap="square" tIns="39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1A88"/>
                </a:buClr>
                <a:buSzPts val="6200"/>
                <a:buFont typeface="Corbel"/>
                <a:buNone/>
              </a:pPr>
              <a:r>
                <a:rPr b="0" i="0" lang="en-US" sz="6200" u="none" cap="none" strike="noStrike">
                  <a:solidFill>
                    <a:srgbClr val="531A88"/>
                  </a:solidFill>
                  <a:latin typeface="Corbel"/>
                  <a:ea typeface="Corbel"/>
                  <a:cs typeface="Corbel"/>
                  <a:sym typeface="Corbel"/>
                </a:rPr>
                <a:t>Broadcast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9" name="Google Shape;369;p1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17"/>
          <p:cNvSpPr txBox="1"/>
          <p:nvPr>
            <p:ph type="title"/>
          </p:nvPr>
        </p:nvSpPr>
        <p:spPr>
          <a:xfrm>
            <a:off x="1484309" y="190501"/>
            <a:ext cx="10018713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Unicast MAC Addresses</a:t>
            </a:r>
            <a:endParaRPr/>
          </a:p>
        </p:txBody>
      </p:sp>
      <p:sp>
        <p:nvSpPr>
          <p:cNvPr id="375" name="Google Shape;375;p17"/>
          <p:cNvSpPr txBox="1"/>
          <p:nvPr>
            <p:ph idx="1" type="body"/>
          </p:nvPr>
        </p:nvSpPr>
        <p:spPr>
          <a:xfrm>
            <a:off x="1484308" y="1114427"/>
            <a:ext cx="10591578" cy="1817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>
                <a:solidFill>
                  <a:srgbClr val="000000"/>
                </a:solidFill>
              </a:rPr>
              <a:t>The unique address used when a frame is sent from a single transmitting device to a single destination device.</a:t>
            </a:r>
            <a:endParaRPr/>
          </a:p>
          <a:p>
            <a:pPr indent="-2794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None/>
            </a:pPr>
            <a:r>
              <a:t/>
            </a:r>
            <a:endParaRPr/>
          </a:p>
        </p:txBody>
      </p:sp>
      <p:pic>
        <p:nvPicPr>
          <p:cNvPr id="376" name="Google Shape;37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5185" y="2160926"/>
            <a:ext cx="6781629" cy="45065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derline_base" id="377" name="Google Shape;37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16912" y="902314"/>
            <a:ext cx="59420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17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8"/>
          <p:cNvSpPr txBox="1"/>
          <p:nvPr>
            <p:ph idx="1" type="body"/>
          </p:nvPr>
        </p:nvSpPr>
        <p:spPr>
          <a:xfrm>
            <a:off x="1513336" y="1114427"/>
            <a:ext cx="10018713" cy="14546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>
                <a:solidFill>
                  <a:srgbClr val="000000"/>
                </a:solidFill>
              </a:rPr>
              <a:t>“ 01-00-5E” i</a:t>
            </a:r>
            <a:r>
              <a:rPr lang="en-US">
                <a:solidFill>
                  <a:srgbClr val="000000"/>
                </a:solidFill>
              </a:rPr>
              <a:t>n</a:t>
            </a:r>
            <a:r>
              <a:rPr lang="en-US">
                <a:solidFill>
                  <a:srgbClr val="000000"/>
                </a:solidFill>
              </a:rPr>
              <a:t> an IPv4 multicast packet </a:t>
            </a:r>
            <a:endParaRPr/>
          </a:p>
          <a:p>
            <a:pPr indent="-2794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None/>
            </a:pPr>
            <a:r>
              <a:t/>
            </a:r>
            <a:endParaRPr/>
          </a:p>
        </p:txBody>
      </p:sp>
      <p:pic>
        <p:nvPicPr>
          <p:cNvPr id="384" name="Google Shape;38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8341" y="2032347"/>
            <a:ext cx="6739041" cy="4635152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18"/>
          <p:cNvSpPr txBox="1"/>
          <p:nvPr>
            <p:ph type="title"/>
          </p:nvPr>
        </p:nvSpPr>
        <p:spPr>
          <a:xfrm>
            <a:off x="1484309" y="190501"/>
            <a:ext cx="10018713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Multicast MAC Addresses</a:t>
            </a:r>
            <a:endParaRPr/>
          </a:p>
        </p:txBody>
      </p:sp>
      <p:pic>
        <p:nvPicPr>
          <p:cNvPr descr="underline_base" id="386" name="Google Shape;38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16912" y="902314"/>
            <a:ext cx="59420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18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9"/>
          <p:cNvSpPr txBox="1"/>
          <p:nvPr>
            <p:ph type="title"/>
          </p:nvPr>
        </p:nvSpPr>
        <p:spPr>
          <a:xfrm>
            <a:off x="1484309" y="190501"/>
            <a:ext cx="10018713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Broadcast MAC Address</a:t>
            </a:r>
            <a:endParaRPr/>
          </a:p>
        </p:txBody>
      </p:sp>
      <p:sp>
        <p:nvSpPr>
          <p:cNvPr id="393" name="Google Shape;393;p19"/>
          <p:cNvSpPr txBox="1"/>
          <p:nvPr>
            <p:ph idx="1" type="body"/>
          </p:nvPr>
        </p:nvSpPr>
        <p:spPr>
          <a:xfrm>
            <a:off x="1484308" y="1332140"/>
            <a:ext cx="10018713" cy="10191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-285748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solidFill>
                  <a:srgbClr val="000000"/>
                </a:solidFill>
              </a:rPr>
              <a:t>A destination MAC address of FF-FF-FF-FF-FF-FF</a:t>
            </a:r>
            <a:endParaRPr/>
          </a:p>
          <a:p>
            <a:pPr indent="-285748" lvl="0" marL="285750" rtl="0" algn="l">
              <a:lnSpc>
                <a:spcPct val="100000"/>
              </a:lnSpc>
              <a:spcBef>
                <a:spcPts val="1118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solidFill>
                  <a:srgbClr val="000000"/>
                </a:solidFill>
              </a:rPr>
              <a:t>To be processed by all devices in the network</a:t>
            </a:r>
            <a:endParaRPr/>
          </a:p>
          <a:p>
            <a:pPr indent="-47274" lvl="0" marL="285750" rtl="0" algn="l">
              <a:lnSpc>
                <a:spcPct val="100000"/>
              </a:lnSpc>
              <a:spcBef>
                <a:spcPts val="1118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/>
          </a:p>
        </p:txBody>
      </p:sp>
      <p:pic>
        <p:nvPicPr>
          <p:cNvPr descr="underline_base" id="394" name="Google Shape;394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6912" y="902314"/>
            <a:ext cx="5942013" cy="173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78439" y="2090058"/>
            <a:ext cx="7039636" cy="4577442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19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0"/>
          <p:cNvSpPr txBox="1"/>
          <p:nvPr>
            <p:ph type="title"/>
          </p:nvPr>
        </p:nvSpPr>
        <p:spPr>
          <a:xfrm>
            <a:off x="2057400" y="13566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LAN addresses and ARP</a:t>
            </a:r>
            <a:endParaRPr/>
          </a:p>
        </p:txBody>
      </p:sp>
      <p:sp>
        <p:nvSpPr>
          <p:cNvPr id="403" name="Google Shape;403;p20"/>
          <p:cNvSpPr txBox="1"/>
          <p:nvPr/>
        </p:nvSpPr>
        <p:spPr>
          <a:xfrm>
            <a:off x="2109789" y="1309688"/>
            <a:ext cx="689927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each adapter on LAN has unique </a:t>
            </a:r>
            <a:r>
              <a:rPr b="0" i="1" lang="en-US" sz="28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LAN</a:t>
            </a: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20"/>
          <p:cNvSpPr txBox="1"/>
          <p:nvPr/>
        </p:nvSpPr>
        <p:spPr>
          <a:xfrm>
            <a:off x="8442325" y="3890963"/>
            <a:ext cx="958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adapter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20"/>
          <p:cNvSpPr/>
          <p:nvPr/>
        </p:nvSpPr>
        <p:spPr>
          <a:xfrm>
            <a:off x="3676650" y="3262313"/>
            <a:ext cx="2046288" cy="2049462"/>
          </a:xfrm>
          <a:custGeom>
            <a:rect b="b" l="l" r="r" t="t"/>
            <a:pathLst>
              <a:path extrusionOk="0" h="1255" w="1292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406" name="Google Shape;406;p20"/>
          <p:cNvCxnSpPr/>
          <p:nvPr/>
        </p:nvCxnSpPr>
        <p:spPr>
          <a:xfrm>
            <a:off x="2824163" y="3940175"/>
            <a:ext cx="901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7" name="Google Shape;407;p20"/>
          <p:cNvCxnSpPr/>
          <p:nvPr/>
        </p:nvCxnSpPr>
        <p:spPr>
          <a:xfrm>
            <a:off x="4833938" y="2808289"/>
            <a:ext cx="0" cy="6556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8" name="Google Shape;408;p20"/>
          <p:cNvCxnSpPr/>
          <p:nvPr/>
        </p:nvCxnSpPr>
        <p:spPr>
          <a:xfrm rot="10800000">
            <a:off x="5697539" y="4108450"/>
            <a:ext cx="7969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9" name="Google Shape;409;p20"/>
          <p:cNvCxnSpPr/>
          <p:nvPr/>
        </p:nvCxnSpPr>
        <p:spPr>
          <a:xfrm rot="10800000">
            <a:off x="4795838" y="5113338"/>
            <a:ext cx="0" cy="4381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0" name="Google Shape;410;p20"/>
          <p:cNvSpPr txBox="1"/>
          <p:nvPr/>
        </p:nvSpPr>
        <p:spPr>
          <a:xfrm>
            <a:off x="5154614" y="2513013"/>
            <a:ext cx="17811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1A-2F-BB-76-09-AD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1" name="Google Shape;411;p20"/>
          <p:cNvCxnSpPr/>
          <p:nvPr/>
        </p:nvCxnSpPr>
        <p:spPr>
          <a:xfrm rot="10800000">
            <a:off x="4973639" y="2652713"/>
            <a:ext cx="257175" cy="1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12" name="Google Shape;412;p20"/>
          <p:cNvCxnSpPr/>
          <p:nvPr/>
        </p:nvCxnSpPr>
        <p:spPr>
          <a:xfrm rot="10800000">
            <a:off x="6523038" y="4289426"/>
            <a:ext cx="0" cy="3730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13" name="Google Shape;413;p20"/>
          <p:cNvSpPr txBox="1"/>
          <p:nvPr/>
        </p:nvSpPr>
        <p:spPr>
          <a:xfrm>
            <a:off x="6003925" y="4662488"/>
            <a:ext cx="1739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58-23-D7-FA-20-B0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4" name="Google Shape;414;p20"/>
          <p:cNvCxnSpPr/>
          <p:nvPr/>
        </p:nvCxnSpPr>
        <p:spPr>
          <a:xfrm rot="10800000">
            <a:off x="4899026" y="5667375"/>
            <a:ext cx="36036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15" name="Google Shape;415;p20"/>
          <p:cNvSpPr txBox="1"/>
          <p:nvPr/>
        </p:nvSpPr>
        <p:spPr>
          <a:xfrm>
            <a:off x="5321301" y="5551488"/>
            <a:ext cx="17494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0C-C4-11-6F-E3-98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6" name="Google Shape;416;p20"/>
          <p:cNvCxnSpPr/>
          <p:nvPr/>
        </p:nvCxnSpPr>
        <p:spPr>
          <a:xfrm rot="10800000">
            <a:off x="2760663" y="4095751"/>
            <a:ext cx="0" cy="3730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17" name="Google Shape;417;p20"/>
          <p:cNvSpPr txBox="1"/>
          <p:nvPr/>
        </p:nvSpPr>
        <p:spPr>
          <a:xfrm>
            <a:off x="1843088" y="4470400"/>
            <a:ext cx="16891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71-65-F7-2B-08-53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0"/>
          <p:cNvSpPr txBox="1"/>
          <p:nvPr/>
        </p:nvSpPr>
        <p:spPr>
          <a:xfrm>
            <a:off x="4160838" y="3621089"/>
            <a:ext cx="1085850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LAN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(wired 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wireless)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0"/>
          <p:cNvSpPr/>
          <p:nvPr/>
        </p:nvSpPr>
        <p:spPr>
          <a:xfrm>
            <a:off x="8251825" y="3941764"/>
            <a:ext cx="160338" cy="255587"/>
          </a:xfrm>
          <a:prstGeom prst="rect">
            <a:avLst/>
          </a:prstGeom>
          <a:gradFill>
            <a:gsLst>
              <a:gs pos="0">
                <a:srgbClr val="008000"/>
              </a:gs>
              <a:gs pos="50000">
                <a:schemeClr val="lt1"/>
              </a:gs>
              <a:gs pos="100000">
                <a:srgbClr val="008000"/>
              </a:gs>
            </a:gsLst>
            <a:lin ang="0" scaled="0"/>
          </a:gradFill>
          <a:ln cap="flat" cmpd="sng" w="9525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420" name="Google Shape;420;p20"/>
          <p:cNvGrpSpPr/>
          <p:nvPr/>
        </p:nvGrpSpPr>
        <p:grpSpPr>
          <a:xfrm>
            <a:off x="1947864" y="3562351"/>
            <a:ext cx="922337" cy="658813"/>
            <a:chOff x="267" y="2244"/>
            <a:chExt cx="581" cy="415"/>
          </a:xfrm>
        </p:grpSpPr>
        <p:sp>
          <p:nvSpPr>
            <p:cNvPr id="421" name="Google Shape;421;p20"/>
            <p:cNvSpPr/>
            <p:nvPr/>
          </p:nvSpPr>
          <p:spPr>
            <a:xfrm rot="-5400000">
              <a:off x="717" y="2400"/>
              <a:ext cx="101" cy="161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422" name="Google Shape;422;p20"/>
            <p:cNvGrpSpPr/>
            <p:nvPr/>
          </p:nvGrpSpPr>
          <p:grpSpPr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descr="desktop_computer_stylized_medium" id="423" name="Google Shape;423;p2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24" name="Google Shape;424;p2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</p:grpSp>
      <p:grpSp>
        <p:nvGrpSpPr>
          <p:cNvPr id="425" name="Google Shape;425;p20"/>
          <p:cNvGrpSpPr/>
          <p:nvPr/>
        </p:nvGrpSpPr>
        <p:grpSpPr>
          <a:xfrm>
            <a:off x="4268788" y="5559425"/>
            <a:ext cx="812800" cy="833438"/>
            <a:chOff x="1729" y="3502"/>
            <a:chExt cx="512" cy="525"/>
          </a:xfrm>
        </p:grpSpPr>
        <p:sp>
          <p:nvSpPr>
            <p:cNvPr id="426" name="Google Shape;426;p20"/>
            <p:cNvSpPr/>
            <p:nvPr/>
          </p:nvSpPr>
          <p:spPr>
            <a:xfrm>
              <a:off x="2021" y="3502"/>
              <a:ext cx="101" cy="161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427" name="Google Shape;427;p20"/>
            <p:cNvGrpSpPr/>
            <p:nvPr/>
          </p:nvGrpSpPr>
          <p:grpSpPr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descr="desktop_computer_stylized_medium" id="428" name="Google Shape;428;p2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29" name="Google Shape;429;p2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</p:grpSp>
      <p:grpSp>
        <p:nvGrpSpPr>
          <p:cNvPr id="430" name="Google Shape;430;p20"/>
          <p:cNvGrpSpPr/>
          <p:nvPr/>
        </p:nvGrpSpPr>
        <p:grpSpPr>
          <a:xfrm>
            <a:off x="4294188" y="2025650"/>
            <a:ext cx="812800" cy="776288"/>
            <a:chOff x="1745" y="1276"/>
            <a:chExt cx="512" cy="489"/>
          </a:xfrm>
        </p:grpSpPr>
        <p:sp>
          <p:nvSpPr>
            <p:cNvPr id="431" name="Google Shape;431;p20"/>
            <p:cNvSpPr/>
            <p:nvPr/>
          </p:nvSpPr>
          <p:spPr>
            <a:xfrm>
              <a:off x="2039" y="1604"/>
              <a:ext cx="101" cy="161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432" name="Google Shape;432;p20"/>
            <p:cNvGrpSpPr/>
            <p:nvPr/>
          </p:nvGrpSpPr>
          <p:grpSpPr>
            <a:xfrm>
              <a:off x="1745" y="1276"/>
              <a:ext cx="512" cy="415"/>
              <a:chOff x="-44" y="1473"/>
              <a:chExt cx="981" cy="1105"/>
            </a:xfrm>
          </p:grpSpPr>
          <p:pic>
            <p:nvPicPr>
              <p:cNvPr descr="desktop_computer_stylized_medium" id="433" name="Google Shape;433;p2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34" name="Google Shape;434;p2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</p:grpSp>
      <p:grpSp>
        <p:nvGrpSpPr>
          <p:cNvPr id="435" name="Google Shape;435;p20"/>
          <p:cNvGrpSpPr/>
          <p:nvPr/>
        </p:nvGrpSpPr>
        <p:grpSpPr>
          <a:xfrm>
            <a:off x="6392863" y="3836988"/>
            <a:ext cx="812800" cy="658812"/>
            <a:chOff x="3067" y="2417"/>
            <a:chExt cx="512" cy="415"/>
          </a:xfrm>
        </p:grpSpPr>
        <p:sp>
          <p:nvSpPr>
            <p:cNvPr id="436" name="Google Shape;436;p20"/>
            <p:cNvSpPr/>
            <p:nvPr/>
          </p:nvSpPr>
          <p:spPr>
            <a:xfrm rot="-5400000">
              <a:off x="3162" y="2514"/>
              <a:ext cx="101" cy="161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437" name="Google Shape;437;p20"/>
            <p:cNvGrpSpPr/>
            <p:nvPr/>
          </p:nvGrpSpPr>
          <p:grpSpPr>
            <a:xfrm>
              <a:off x="3067" y="2417"/>
              <a:ext cx="512" cy="415"/>
              <a:chOff x="-44" y="1473"/>
              <a:chExt cx="981" cy="1105"/>
            </a:xfrm>
          </p:grpSpPr>
          <p:pic>
            <p:nvPicPr>
              <p:cNvPr descr="desktop_computer_stylized_medium" id="438" name="Google Shape;438;p2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39" name="Google Shape;439;p2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</p:grpSp>
      <p:pic>
        <p:nvPicPr>
          <p:cNvPr descr="underline_base" id="440" name="Google Shape;44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5188" y="953224"/>
            <a:ext cx="54848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20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/>
          <p:nvPr/>
        </p:nvSpPr>
        <p:spPr>
          <a:xfrm>
            <a:off x="8710638" y="3671886"/>
            <a:ext cx="3260725" cy="286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93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rgbClr val="008000"/>
                </a:solidFill>
                <a:latin typeface="Corbel"/>
                <a:ea typeface="Corbel"/>
                <a:cs typeface="Corbel"/>
                <a:sym typeface="Corbel"/>
              </a:rPr>
              <a:t>Computer Networking: A Top Down Approach </a:t>
            </a:r>
            <a:br>
              <a:rPr b="0" i="0" lang="en-US" sz="2800" u="none" cap="none" strike="noStrike">
                <a:solidFill>
                  <a:srgbClr val="008000"/>
                </a:solidFill>
                <a:latin typeface="Corbel"/>
                <a:ea typeface="Corbel"/>
                <a:cs typeface="Corbel"/>
                <a:sym typeface="Corbel"/>
              </a:rPr>
            </a:br>
            <a:endParaRPr b="0" i="0" sz="2000" u="none" cap="none" strike="noStrike">
              <a:solidFill>
                <a:srgbClr val="008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2473835" y="6096495"/>
            <a:ext cx="5378450" cy="6186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3038" lvl="0" marL="17303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3038" lvl="0" marL="1730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All material copyright 1996-2016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3038" lvl="0" marL="1730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J.F Kurose and K.W. Ross, All Rights Reserved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2352" y="6282464"/>
            <a:ext cx="187325" cy="187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urose7e_cover_small.jpg" id="157" name="Google Shape;15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10638" y="325439"/>
            <a:ext cx="3087687" cy="381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"/>
          <p:cNvSpPr/>
          <p:nvPr/>
        </p:nvSpPr>
        <p:spPr>
          <a:xfrm>
            <a:off x="8710638" y="4630736"/>
            <a:ext cx="3260725" cy="286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8000"/>
                </a:solidFill>
                <a:latin typeface="Corbel"/>
                <a:ea typeface="Corbel"/>
                <a:cs typeface="Corbel"/>
                <a:sym typeface="Corbel"/>
              </a:rPr>
              <a:t>7</a:t>
            </a:r>
            <a:r>
              <a:rPr b="0" baseline="30000" i="0" lang="en-US" sz="1800" u="none" cap="none" strike="noStrike">
                <a:solidFill>
                  <a:srgbClr val="008000"/>
                </a:solidFill>
                <a:latin typeface="Corbel"/>
                <a:ea typeface="Corbel"/>
                <a:cs typeface="Corbel"/>
                <a:sym typeface="Corbel"/>
              </a:rPr>
              <a:t>th</a:t>
            </a:r>
            <a:r>
              <a:rPr b="0" i="0" lang="en-US" sz="1800" u="none" cap="none" strike="noStrike">
                <a:solidFill>
                  <a:srgbClr val="008000"/>
                </a:solidFill>
                <a:latin typeface="Corbel"/>
                <a:ea typeface="Corbel"/>
                <a:cs typeface="Corbel"/>
                <a:sym typeface="Corbel"/>
              </a:rPr>
              <a:t> edition </a:t>
            </a:r>
            <a:br>
              <a:rPr b="0" i="0" lang="en-US" sz="1800" u="none" cap="none" strike="noStrike">
                <a:solidFill>
                  <a:srgbClr val="008000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b="0" i="0" lang="en-US" sz="1800" u="none" cap="none" strike="noStrike">
                <a:solidFill>
                  <a:srgbClr val="008000"/>
                </a:solidFill>
                <a:latin typeface="Corbel"/>
                <a:ea typeface="Corbel"/>
                <a:cs typeface="Corbel"/>
                <a:sym typeface="Corbel"/>
              </a:rPr>
              <a:t>Jim Kurose, Keith Ross</a:t>
            </a:r>
            <a:br>
              <a:rPr b="0" i="0" lang="en-US" sz="1800" u="none" cap="none" strike="noStrike">
                <a:solidFill>
                  <a:srgbClr val="008000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b="0" i="0" lang="en-US" sz="1400" u="none" cap="none" strike="noStrike">
                <a:solidFill>
                  <a:srgbClr val="008000"/>
                </a:solidFill>
                <a:latin typeface="Corbel"/>
                <a:ea typeface="Corbel"/>
                <a:cs typeface="Corbel"/>
                <a:sym typeface="Corbel"/>
              </a:rPr>
              <a:t>Pearson/Addison Wesley</a:t>
            </a:r>
            <a:br>
              <a:rPr b="0" i="0" lang="en-US" sz="1400" u="none" cap="none" strike="noStrike">
                <a:solidFill>
                  <a:srgbClr val="008000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b="0" i="0" lang="en-US" sz="1400" u="none" cap="none" strike="noStrike">
                <a:solidFill>
                  <a:srgbClr val="008000"/>
                </a:solidFill>
                <a:latin typeface="Corbel"/>
                <a:ea typeface="Corbel"/>
                <a:cs typeface="Corbel"/>
                <a:sym typeface="Corbel"/>
              </a:rPr>
              <a:t>April 2016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"/>
          <p:cNvSpPr/>
          <p:nvPr/>
        </p:nvSpPr>
        <p:spPr>
          <a:xfrm>
            <a:off x="1451658" y="715964"/>
            <a:ext cx="6400627" cy="167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Based on Chapter 6</a:t>
            </a:r>
            <a:br>
              <a:rPr b="0" i="0" lang="en-US" sz="48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44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The Link Layer and LANs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derline_base" id="160" name="Google Shape;160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76438" y="2389189"/>
            <a:ext cx="4790122" cy="44545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"/>
          <p:cNvSpPr txBox="1"/>
          <p:nvPr/>
        </p:nvSpPr>
        <p:spPr>
          <a:xfrm>
            <a:off x="1451658" y="4989093"/>
            <a:ext cx="6952934" cy="862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85748" lvl="0" marL="28575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b="0" i="1" lang="en-US" sz="28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The slides are adapted from Kurose and Ross, Computer Networks 7th edition, Kurose and Ross.</a:t>
            </a:r>
            <a:endParaRPr b="0" i="0" sz="2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2" name="Google Shape;162;p2"/>
          <p:cNvSpPr txBox="1"/>
          <p:nvPr>
            <p:ph idx="12" type="sldNum"/>
          </p:nvPr>
        </p:nvSpPr>
        <p:spPr>
          <a:xfrm>
            <a:off x="11121673" y="6167436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sz="1800"/>
              <a:t>‹#›</a:t>
            </a:fld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line_base" id="447" name="Google Shape;44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0413" y="919164"/>
            <a:ext cx="7313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21"/>
          <p:cNvSpPr txBox="1"/>
          <p:nvPr>
            <p:ph type="title"/>
          </p:nvPr>
        </p:nvSpPr>
        <p:spPr>
          <a:xfrm>
            <a:off x="2025650" y="241300"/>
            <a:ext cx="8191500" cy="9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ARP: address resolution protocol</a:t>
            </a:r>
            <a:endParaRPr/>
          </a:p>
        </p:txBody>
      </p:sp>
      <p:sp>
        <p:nvSpPr>
          <p:cNvPr id="449" name="Google Shape;449;p21"/>
          <p:cNvSpPr txBox="1"/>
          <p:nvPr>
            <p:ph idx="1" type="body"/>
          </p:nvPr>
        </p:nvSpPr>
        <p:spPr>
          <a:xfrm>
            <a:off x="7061199" y="1298575"/>
            <a:ext cx="4789475" cy="5318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i="1" lang="en-US">
                <a:latin typeface="Gill Sans"/>
                <a:ea typeface="Gill Sans"/>
                <a:cs typeface="Gill Sans"/>
                <a:sym typeface="Gill Sans"/>
              </a:rPr>
              <a:t>ARP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Mapping _</a:t>
            </a:r>
            <a:r>
              <a:rPr i="1" lang="en-US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IP Add</a:t>
            </a: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___ to _</a:t>
            </a:r>
            <a:r>
              <a:rPr i="1" lang="en-US">
                <a:solidFill>
                  <a:srgbClr val="5E9934"/>
                </a:solidFill>
                <a:latin typeface="Gill Sans"/>
                <a:ea typeface="Gill Sans"/>
                <a:cs typeface="Gill Sans"/>
                <a:sym typeface="Gill Sans"/>
              </a:rPr>
              <a:t>MAC Add</a:t>
            </a: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____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ARP table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IP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MAC address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TTL (Time To Live) Or Age</a:t>
            </a:r>
            <a:endParaRPr/>
          </a:p>
          <a:p>
            <a:pPr indent="-285750" lvl="2" marL="12001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time after which address mapping will be forgotten (typically 20 min)</a:t>
            </a:r>
            <a:endParaRPr/>
          </a:p>
        </p:txBody>
      </p:sp>
      <p:grpSp>
        <p:nvGrpSpPr>
          <p:cNvPr id="450" name="Google Shape;450;p21"/>
          <p:cNvGrpSpPr/>
          <p:nvPr/>
        </p:nvGrpSpPr>
        <p:grpSpPr>
          <a:xfrm>
            <a:off x="1930399" y="1298575"/>
            <a:ext cx="4789475" cy="1277938"/>
            <a:chOff x="145" y="937"/>
            <a:chExt cx="2612" cy="805"/>
          </a:xfrm>
        </p:grpSpPr>
        <p:sp>
          <p:nvSpPr>
            <p:cNvPr id="451" name="Google Shape;451;p21"/>
            <p:cNvSpPr txBox="1"/>
            <p:nvPr/>
          </p:nvSpPr>
          <p:spPr>
            <a:xfrm>
              <a:off x="232" y="947"/>
              <a:ext cx="2525" cy="7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1" lang="en-US" sz="24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Question:</a:t>
              </a: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how to determine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interface’s MAC address, knowing its IP address?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1"/>
            <p:cNvSpPr/>
            <p:nvPr/>
          </p:nvSpPr>
          <p:spPr>
            <a:xfrm>
              <a:off x="145" y="937"/>
              <a:ext cx="2609" cy="805"/>
            </a:xfrm>
            <a:prstGeom prst="rect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453" name="Google Shape;453;p21"/>
          <p:cNvSpPr/>
          <p:nvPr/>
        </p:nvSpPr>
        <p:spPr>
          <a:xfrm>
            <a:off x="3324226" y="3944939"/>
            <a:ext cx="1393825" cy="1525587"/>
          </a:xfrm>
          <a:custGeom>
            <a:rect b="b" l="l" r="r" t="t"/>
            <a:pathLst>
              <a:path extrusionOk="0" h="1255" w="1292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454" name="Google Shape;454;p21"/>
          <p:cNvCxnSpPr/>
          <p:nvPr/>
        </p:nvCxnSpPr>
        <p:spPr>
          <a:xfrm>
            <a:off x="2881313" y="4449763"/>
            <a:ext cx="4762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5" name="Google Shape;455;p21"/>
          <p:cNvCxnSpPr/>
          <p:nvPr/>
        </p:nvCxnSpPr>
        <p:spPr>
          <a:xfrm>
            <a:off x="4111625" y="3606800"/>
            <a:ext cx="0" cy="4889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6" name="Google Shape;456;p21"/>
          <p:cNvCxnSpPr/>
          <p:nvPr/>
        </p:nvCxnSpPr>
        <p:spPr>
          <a:xfrm rot="10800000">
            <a:off x="4700589" y="4575175"/>
            <a:ext cx="4476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7" name="Google Shape;457;p21"/>
          <p:cNvCxnSpPr/>
          <p:nvPr/>
        </p:nvCxnSpPr>
        <p:spPr>
          <a:xfrm rot="10800000">
            <a:off x="4086225" y="5322889"/>
            <a:ext cx="0" cy="3270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8" name="Google Shape;458;p21"/>
          <p:cNvSpPr txBox="1"/>
          <p:nvPr/>
        </p:nvSpPr>
        <p:spPr>
          <a:xfrm>
            <a:off x="4330701" y="3386138"/>
            <a:ext cx="17811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1A-2F-BB-76-09-AD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9" name="Google Shape;459;p21"/>
          <p:cNvCxnSpPr/>
          <p:nvPr/>
        </p:nvCxnSpPr>
        <p:spPr>
          <a:xfrm rot="10800000">
            <a:off x="4202114" y="3538538"/>
            <a:ext cx="20478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60" name="Google Shape;460;p21"/>
          <p:cNvCxnSpPr/>
          <p:nvPr/>
        </p:nvCxnSpPr>
        <p:spPr>
          <a:xfrm rot="10800000">
            <a:off x="5157788" y="4651376"/>
            <a:ext cx="0" cy="3730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61" name="Google Shape;461;p21"/>
          <p:cNvSpPr txBox="1"/>
          <p:nvPr/>
        </p:nvSpPr>
        <p:spPr>
          <a:xfrm>
            <a:off x="4711700" y="4953000"/>
            <a:ext cx="1739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58-23-D7-FA-20-B0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2" name="Google Shape;462;p21"/>
          <p:cNvCxnSpPr/>
          <p:nvPr/>
        </p:nvCxnSpPr>
        <p:spPr>
          <a:xfrm rot="10800000">
            <a:off x="4156076" y="5735638"/>
            <a:ext cx="24606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63" name="Google Shape;463;p21"/>
          <p:cNvSpPr txBox="1"/>
          <p:nvPr/>
        </p:nvSpPr>
        <p:spPr>
          <a:xfrm>
            <a:off x="4340226" y="5578475"/>
            <a:ext cx="17494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0C-C4-11-6F-E3-98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4" name="Google Shape;464;p21"/>
          <p:cNvCxnSpPr/>
          <p:nvPr/>
        </p:nvCxnSpPr>
        <p:spPr>
          <a:xfrm rot="10800000">
            <a:off x="2844800" y="4552950"/>
            <a:ext cx="0" cy="3317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65" name="Google Shape;465;p21"/>
          <p:cNvSpPr txBox="1"/>
          <p:nvPr/>
        </p:nvSpPr>
        <p:spPr>
          <a:xfrm>
            <a:off x="1690688" y="4811713"/>
            <a:ext cx="16891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71-65-F7-2B-08-53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21"/>
          <p:cNvSpPr txBox="1"/>
          <p:nvPr/>
        </p:nvSpPr>
        <p:spPr>
          <a:xfrm>
            <a:off x="3536950" y="4430713"/>
            <a:ext cx="819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LAN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21"/>
          <p:cNvSpPr txBox="1"/>
          <p:nvPr/>
        </p:nvSpPr>
        <p:spPr>
          <a:xfrm>
            <a:off x="1887538" y="3665538"/>
            <a:ext cx="12176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137.196.7.23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68" name="Google Shape;468;p21"/>
          <p:cNvCxnSpPr/>
          <p:nvPr/>
        </p:nvCxnSpPr>
        <p:spPr>
          <a:xfrm>
            <a:off x="2533650" y="3921126"/>
            <a:ext cx="0" cy="2460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69" name="Google Shape;469;p21"/>
          <p:cNvSpPr txBox="1"/>
          <p:nvPr/>
        </p:nvSpPr>
        <p:spPr>
          <a:xfrm>
            <a:off x="4468813" y="2987675"/>
            <a:ext cx="12176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137.196.7.78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0" name="Google Shape;470;p21"/>
          <p:cNvCxnSpPr/>
          <p:nvPr/>
        </p:nvCxnSpPr>
        <p:spPr>
          <a:xfrm rot="10800000">
            <a:off x="4298950" y="3125788"/>
            <a:ext cx="2349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71" name="Google Shape;471;p21"/>
          <p:cNvCxnSpPr/>
          <p:nvPr/>
        </p:nvCxnSpPr>
        <p:spPr>
          <a:xfrm>
            <a:off x="5478463" y="4121151"/>
            <a:ext cx="0" cy="2460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72" name="Google Shape;472;p21"/>
          <p:cNvSpPr txBox="1"/>
          <p:nvPr/>
        </p:nvSpPr>
        <p:spPr>
          <a:xfrm>
            <a:off x="4868863" y="3887788"/>
            <a:ext cx="12176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137.196.7.14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3" name="Google Shape;473;p21"/>
          <p:cNvCxnSpPr/>
          <p:nvPr/>
        </p:nvCxnSpPr>
        <p:spPr>
          <a:xfrm>
            <a:off x="3660776" y="6002338"/>
            <a:ext cx="2317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74" name="Google Shape;474;p21"/>
          <p:cNvSpPr txBox="1"/>
          <p:nvPr/>
        </p:nvSpPr>
        <p:spPr>
          <a:xfrm>
            <a:off x="2479676" y="5848350"/>
            <a:ext cx="1217613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137.196.7.88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1"/>
          <p:cNvSpPr/>
          <p:nvPr/>
        </p:nvSpPr>
        <p:spPr>
          <a:xfrm rot="-5400000">
            <a:off x="5183982" y="4482307"/>
            <a:ext cx="127000" cy="195263"/>
          </a:xfrm>
          <a:prstGeom prst="rect">
            <a:avLst/>
          </a:prstGeom>
          <a:gradFill>
            <a:gsLst>
              <a:gs pos="0">
                <a:srgbClr val="008000"/>
              </a:gs>
              <a:gs pos="50000">
                <a:schemeClr val="lt1"/>
              </a:gs>
              <a:gs pos="100000">
                <a:srgbClr val="008000"/>
              </a:gs>
            </a:gsLst>
            <a:lin ang="0" scaled="0"/>
          </a:gradFill>
          <a:ln cap="flat" cmpd="sng" w="9525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476" name="Google Shape;476;p21"/>
          <p:cNvGrpSpPr/>
          <p:nvPr/>
        </p:nvGrpSpPr>
        <p:grpSpPr>
          <a:xfrm>
            <a:off x="5086350" y="4357688"/>
            <a:ext cx="598488" cy="520700"/>
            <a:chOff x="-44" y="1473"/>
            <a:chExt cx="981" cy="1105"/>
          </a:xfrm>
        </p:grpSpPr>
        <p:pic>
          <p:nvPicPr>
            <p:cNvPr descr="desktop_computer_stylized_medium" id="477" name="Google Shape;477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8" name="Google Shape;478;p2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479" name="Google Shape;479;p21"/>
          <p:cNvGrpSpPr/>
          <p:nvPr/>
        </p:nvGrpSpPr>
        <p:grpSpPr>
          <a:xfrm>
            <a:off x="2181226" y="4160838"/>
            <a:ext cx="709613" cy="520700"/>
            <a:chOff x="267" y="2244"/>
            <a:chExt cx="581" cy="415"/>
          </a:xfrm>
        </p:grpSpPr>
        <p:sp>
          <p:nvSpPr>
            <p:cNvPr id="480" name="Google Shape;480;p21"/>
            <p:cNvSpPr/>
            <p:nvPr/>
          </p:nvSpPr>
          <p:spPr>
            <a:xfrm rot="-5400000">
              <a:off x="717" y="2400"/>
              <a:ext cx="101" cy="161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481" name="Google Shape;481;p21"/>
            <p:cNvGrpSpPr/>
            <p:nvPr/>
          </p:nvGrpSpPr>
          <p:grpSpPr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descr="desktop_computer_stylized_medium" id="482" name="Google Shape;482;p21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83" name="Google Shape;483;p21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</p:grpSp>
      <p:grpSp>
        <p:nvGrpSpPr>
          <p:cNvPr id="484" name="Google Shape;484;p21"/>
          <p:cNvGrpSpPr/>
          <p:nvPr/>
        </p:nvGrpSpPr>
        <p:grpSpPr>
          <a:xfrm>
            <a:off x="3681414" y="3048000"/>
            <a:ext cx="631825" cy="554038"/>
            <a:chOff x="1745" y="1276"/>
            <a:chExt cx="512" cy="489"/>
          </a:xfrm>
        </p:grpSpPr>
        <p:sp>
          <p:nvSpPr>
            <p:cNvPr id="485" name="Google Shape;485;p21"/>
            <p:cNvSpPr/>
            <p:nvPr/>
          </p:nvSpPr>
          <p:spPr>
            <a:xfrm>
              <a:off x="2040" y="1604"/>
              <a:ext cx="100" cy="161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486" name="Google Shape;486;p21"/>
            <p:cNvGrpSpPr/>
            <p:nvPr/>
          </p:nvGrpSpPr>
          <p:grpSpPr>
            <a:xfrm>
              <a:off x="1745" y="1276"/>
              <a:ext cx="512" cy="415"/>
              <a:chOff x="-44" y="1473"/>
              <a:chExt cx="981" cy="1105"/>
            </a:xfrm>
          </p:grpSpPr>
          <p:pic>
            <p:nvPicPr>
              <p:cNvPr descr="desktop_computer_stylized_medium" id="487" name="Google Shape;487;p21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88" name="Google Shape;488;p21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</p:grpSp>
      <p:sp>
        <p:nvSpPr>
          <p:cNvPr id="489" name="Google Shape;489;p21"/>
          <p:cNvSpPr/>
          <p:nvPr/>
        </p:nvSpPr>
        <p:spPr>
          <a:xfrm>
            <a:off x="4025901" y="5645151"/>
            <a:ext cx="123825" cy="182563"/>
          </a:xfrm>
          <a:prstGeom prst="rect">
            <a:avLst/>
          </a:prstGeom>
          <a:gradFill>
            <a:gsLst>
              <a:gs pos="0">
                <a:srgbClr val="008000"/>
              </a:gs>
              <a:gs pos="50000">
                <a:schemeClr val="lt1"/>
              </a:gs>
              <a:gs pos="100000">
                <a:srgbClr val="008000"/>
              </a:gs>
            </a:gsLst>
            <a:lin ang="0" scaled="0"/>
          </a:gradFill>
          <a:ln cap="flat" cmpd="sng" w="9525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490" name="Google Shape;490;p21"/>
          <p:cNvGrpSpPr/>
          <p:nvPr/>
        </p:nvGrpSpPr>
        <p:grpSpPr>
          <a:xfrm>
            <a:off x="3690938" y="5784850"/>
            <a:ext cx="584200" cy="469900"/>
            <a:chOff x="-44" y="1473"/>
            <a:chExt cx="981" cy="1105"/>
          </a:xfrm>
        </p:grpSpPr>
        <p:pic>
          <p:nvPicPr>
            <p:cNvPr descr="desktop_computer_stylized_medium" id="491" name="Google Shape;491;p2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2" name="Google Shape;492;p2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493" name="Google Shape;493;p21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2"/>
          <p:cNvSpPr txBox="1"/>
          <p:nvPr>
            <p:ph type="title"/>
          </p:nvPr>
        </p:nvSpPr>
        <p:spPr>
          <a:xfrm>
            <a:off x="1484309" y="190501"/>
            <a:ext cx="10018713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ARP Tables</a:t>
            </a:r>
            <a:endParaRPr/>
          </a:p>
        </p:txBody>
      </p:sp>
      <p:pic>
        <p:nvPicPr>
          <p:cNvPr id="499" name="Google Shape;49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6538" y="1097699"/>
            <a:ext cx="6672720" cy="2782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4403271"/>
            <a:ext cx="10668000" cy="1705769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22"/>
          <p:cNvSpPr txBox="1"/>
          <p:nvPr/>
        </p:nvSpPr>
        <p:spPr>
          <a:xfrm>
            <a:off x="3933372" y="3880051"/>
            <a:ext cx="19449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C00000"/>
                </a:solidFill>
                <a:latin typeface="Corbel"/>
                <a:ea typeface="Corbel"/>
                <a:cs typeface="Corbel"/>
                <a:sym typeface="Corbel"/>
              </a:rPr>
              <a:t>Host or PC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2"/>
          <p:cNvSpPr txBox="1"/>
          <p:nvPr/>
        </p:nvSpPr>
        <p:spPr>
          <a:xfrm>
            <a:off x="4020457" y="6139183"/>
            <a:ext cx="19449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C00000"/>
                </a:solidFill>
                <a:latin typeface="Corbel"/>
                <a:ea typeface="Corbel"/>
                <a:cs typeface="Corbel"/>
                <a:sym typeface="Corbel"/>
              </a:rPr>
              <a:t>Router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derline_base" id="503" name="Google Shape;503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30413" y="919164"/>
            <a:ext cx="7313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22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line_base" id="510" name="Google Shape;51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0413" y="919164"/>
            <a:ext cx="7313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511" name="Google Shape;511;p23"/>
          <p:cNvSpPr txBox="1"/>
          <p:nvPr>
            <p:ph type="title"/>
          </p:nvPr>
        </p:nvSpPr>
        <p:spPr>
          <a:xfrm>
            <a:off x="2025650" y="241300"/>
            <a:ext cx="8191500" cy="9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ARP: address resolution protocol</a:t>
            </a:r>
            <a:endParaRPr/>
          </a:p>
        </p:txBody>
      </p:sp>
      <p:cxnSp>
        <p:nvCxnSpPr>
          <p:cNvPr id="512" name="Google Shape;512;p23"/>
          <p:cNvCxnSpPr/>
          <p:nvPr/>
        </p:nvCxnSpPr>
        <p:spPr>
          <a:xfrm>
            <a:off x="3897936" y="5134567"/>
            <a:ext cx="346334" cy="800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13" name="Google Shape;513;p23"/>
          <p:cNvSpPr/>
          <p:nvPr/>
        </p:nvSpPr>
        <p:spPr>
          <a:xfrm rot="-5400000">
            <a:off x="5821580" y="3442722"/>
            <a:ext cx="127000" cy="195263"/>
          </a:xfrm>
          <a:prstGeom prst="rect">
            <a:avLst/>
          </a:prstGeom>
          <a:gradFill>
            <a:gsLst>
              <a:gs pos="0">
                <a:srgbClr val="008000"/>
              </a:gs>
              <a:gs pos="50000">
                <a:schemeClr val="lt1"/>
              </a:gs>
              <a:gs pos="100000">
                <a:srgbClr val="008000"/>
              </a:gs>
            </a:gsLst>
            <a:lin ang="0" scaled="0"/>
          </a:gradFill>
          <a:ln cap="flat" cmpd="sng" w="9525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14" name="Google Shape;514;p23"/>
          <p:cNvSpPr/>
          <p:nvPr/>
        </p:nvSpPr>
        <p:spPr>
          <a:xfrm>
            <a:off x="4455394" y="4813878"/>
            <a:ext cx="123825" cy="182563"/>
          </a:xfrm>
          <a:prstGeom prst="rect">
            <a:avLst/>
          </a:prstGeom>
          <a:gradFill>
            <a:gsLst>
              <a:gs pos="0">
                <a:srgbClr val="008000"/>
              </a:gs>
              <a:gs pos="50000">
                <a:schemeClr val="lt1"/>
              </a:gs>
              <a:gs pos="100000">
                <a:srgbClr val="008000"/>
              </a:gs>
            </a:gsLst>
            <a:lin ang="0" scaled="0"/>
          </a:gradFill>
          <a:ln cap="flat" cmpd="sng" w="9525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515" name="Google Shape;515;p23"/>
          <p:cNvGrpSpPr/>
          <p:nvPr/>
        </p:nvGrpSpPr>
        <p:grpSpPr>
          <a:xfrm>
            <a:off x="1565996" y="1689100"/>
            <a:ext cx="5804621" cy="3870325"/>
            <a:chOff x="1690688" y="2987675"/>
            <a:chExt cx="4760912" cy="3267075"/>
          </a:xfrm>
        </p:grpSpPr>
        <p:cxnSp>
          <p:nvCxnSpPr>
            <p:cNvPr id="516" name="Google Shape;516;p23"/>
            <p:cNvCxnSpPr/>
            <p:nvPr/>
          </p:nvCxnSpPr>
          <p:spPr>
            <a:xfrm>
              <a:off x="2881313" y="4449763"/>
              <a:ext cx="47625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7" name="Google Shape;517;p23"/>
            <p:cNvCxnSpPr/>
            <p:nvPr/>
          </p:nvCxnSpPr>
          <p:spPr>
            <a:xfrm rot="10800000">
              <a:off x="4700589" y="4575175"/>
              <a:ext cx="44767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8" name="Google Shape;518;p23"/>
            <p:cNvCxnSpPr/>
            <p:nvPr/>
          </p:nvCxnSpPr>
          <p:spPr>
            <a:xfrm rot="10800000">
              <a:off x="4086225" y="5322889"/>
              <a:ext cx="0" cy="3270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519" name="Google Shape;519;p23"/>
            <p:cNvGrpSpPr/>
            <p:nvPr/>
          </p:nvGrpSpPr>
          <p:grpSpPr>
            <a:xfrm>
              <a:off x="1690688" y="2987675"/>
              <a:ext cx="4760912" cy="3267075"/>
              <a:chOff x="1690688" y="2987675"/>
              <a:chExt cx="4760912" cy="3267075"/>
            </a:xfrm>
          </p:grpSpPr>
          <p:cxnSp>
            <p:nvCxnSpPr>
              <p:cNvPr id="520" name="Google Shape;520;p23"/>
              <p:cNvCxnSpPr/>
              <p:nvPr/>
            </p:nvCxnSpPr>
            <p:spPr>
              <a:xfrm rot="10800000">
                <a:off x="4202114" y="3538538"/>
                <a:ext cx="204787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521" name="Google Shape;521;p23"/>
              <p:cNvCxnSpPr/>
              <p:nvPr/>
            </p:nvCxnSpPr>
            <p:spPr>
              <a:xfrm rot="10800000">
                <a:off x="5157788" y="4651376"/>
                <a:ext cx="0" cy="37306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522" name="Google Shape;522;p23"/>
              <p:cNvCxnSpPr/>
              <p:nvPr/>
            </p:nvCxnSpPr>
            <p:spPr>
              <a:xfrm rot="10800000">
                <a:off x="4156076" y="5735638"/>
                <a:ext cx="24606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523" name="Google Shape;523;p23"/>
              <p:cNvCxnSpPr/>
              <p:nvPr/>
            </p:nvCxnSpPr>
            <p:spPr>
              <a:xfrm rot="10800000">
                <a:off x="2844800" y="4552950"/>
                <a:ext cx="0" cy="33178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524" name="Google Shape;524;p23"/>
              <p:cNvCxnSpPr/>
              <p:nvPr/>
            </p:nvCxnSpPr>
            <p:spPr>
              <a:xfrm>
                <a:off x="2533650" y="3921126"/>
                <a:ext cx="0" cy="24606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525" name="Google Shape;525;p23"/>
              <p:cNvCxnSpPr/>
              <p:nvPr/>
            </p:nvCxnSpPr>
            <p:spPr>
              <a:xfrm rot="10800000">
                <a:off x="4298950" y="3125788"/>
                <a:ext cx="23495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526" name="Google Shape;526;p23"/>
              <p:cNvCxnSpPr/>
              <p:nvPr/>
            </p:nvCxnSpPr>
            <p:spPr>
              <a:xfrm>
                <a:off x="5478463" y="4121151"/>
                <a:ext cx="0" cy="24606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grpSp>
            <p:nvGrpSpPr>
              <p:cNvPr id="527" name="Google Shape;527;p23"/>
              <p:cNvGrpSpPr/>
              <p:nvPr/>
            </p:nvGrpSpPr>
            <p:grpSpPr>
              <a:xfrm>
                <a:off x="1690688" y="2987675"/>
                <a:ext cx="4760912" cy="3267075"/>
                <a:chOff x="1690688" y="2987675"/>
                <a:chExt cx="4760912" cy="3267075"/>
              </a:xfrm>
            </p:grpSpPr>
            <p:sp>
              <p:nvSpPr>
                <p:cNvPr id="528" name="Google Shape;528;p23"/>
                <p:cNvSpPr/>
                <p:nvPr/>
              </p:nvSpPr>
              <p:spPr>
                <a:xfrm>
                  <a:off x="3324226" y="3944939"/>
                  <a:ext cx="1393825" cy="1525587"/>
                </a:xfrm>
                <a:custGeom>
                  <a:rect b="b" l="l" r="r" t="t"/>
                  <a:pathLst>
                    <a:path extrusionOk="0" h="1255" w="1292">
                      <a:moveTo>
                        <a:pt x="239" y="7"/>
                      </a:moveTo>
                      <a:cubicBezTo>
                        <a:pt x="120" y="14"/>
                        <a:pt x="70" y="71"/>
                        <a:pt x="35" y="157"/>
                      </a:cubicBezTo>
                      <a:cubicBezTo>
                        <a:pt x="0" y="243"/>
                        <a:pt x="26" y="411"/>
                        <a:pt x="29" y="523"/>
                      </a:cubicBezTo>
                      <a:cubicBezTo>
                        <a:pt x="32" y="635"/>
                        <a:pt x="17" y="771"/>
                        <a:pt x="53" y="829"/>
                      </a:cubicBezTo>
                      <a:cubicBezTo>
                        <a:pt x="89" y="887"/>
                        <a:pt x="146" y="821"/>
                        <a:pt x="245" y="871"/>
                      </a:cubicBezTo>
                      <a:cubicBezTo>
                        <a:pt x="344" y="921"/>
                        <a:pt x="522" y="1068"/>
                        <a:pt x="647" y="1129"/>
                      </a:cubicBezTo>
                      <a:cubicBezTo>
                        <a:pt x="772" y="1190"/>
                        <a:pt x="903" y="1255"/>
                        <a:pt x="995" y="1237"/>
                      </a:cubicBezTo>
                      <a:cubicBezTo>
                        <a:pt x="1087" y="1219"/>
                        <a:pt x="1153" y="1153"/>
                        <a:pt x="1199" y="1021"/>
                      </a:cubicBezTo>
                      <a:cubicBezTo>
                        <a:pt x="1245" y="889"/>
                        <a:pt x="1270" y="580"/>
                        <a:pt x="1271" y="445"/>
                      </a:cubicBezTo>
                      <a:cubicBezTo>
                        <a:pt x="1272" y="310"/>
                        <a:pt x="1292" y="266"/>
                        <a:pt x="1205" y="211"/>
                      </a:cubicBezTo>
                      <a:cubicBezTo>
                        <a:pt x="1118" y="156"/>
                        <a:pt x="908" y="150"/>
                        <a:pt x="749" y="115"/>
                      </a:cubicBezTo>
                      <a:cubicBezTo>
                        <a:pt x="590" y="80"/>
                        <a:pt x="358" y="0"/>
                        <a:pt x="239" y="7"/>
                      </a:cubicBezTo>
                      <a:close/>
                    </a:path>
                  </a:pathLst>
                </a:custGeom>
                <a:solidFill>
                  <a:srgbClr val="00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cxnSp>
              <p:nvCxnSpPr>
                <p:cNvPr id="529" name="Google Shape;529;p23"/>
                <p:cNvCxnSpPr/>
                <p:nvPr/>
              </p:nvCxnSpPr>
              <p:spPr>
                <a:xfrm>
                  <a:off x="4111625" y="3606800"/>
                  <a:ext cx="0" cy="48895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530" name="Google Shape;530;p23"/>
                <p:cNvSpPr txBox="1"/>
                <p:nvPr/>
              </p:nvSpPr>
              <p:spPr>
                <a:xfrm>
                  <a:off x="4330701" y="3386138"/>
                  <a:ext cx="1781175" cy="30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1A-2F-BB-76-09-AD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1" name="Google Shape;531;p23"/>
                <p:cNvSpPr txBox="1"/>
                <p:nvPr/>
              </p:nvSpPr>
              <p:spPr>
                <a:xfrm>
                  <a:off x="4711700" y="4953000"/>
                  <a:ext cx="1739900" cy="30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58-23-D7-FA-20-B0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2" name="Google Shape;532;p23"/>
                <p:cNvSpPr txBox="1"/>
                <p:nvPr/>
              </p:nvSpPr>
              <p:spPr>
                <a:xfrm>
                  <a:off x="4340226" y="5578475"/>
                  <a:ext cx="1749425" cy="30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0C-C4-11-6F-E3-98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3" name="Google Shape;533;p23"/>
                <p:cNvSpPr txBox="1"/>
                <p:nvPr/>
              </p:nvSpPr>
              <p:spPr>
                <a:xfrm>
                  <a:off x="1690688" y="4811713"/>
                  <a:ext cx="1689100" cy="30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71-65-F7-2B-08-53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4" name="Google Shape;534;p23"/>
                <p:cNvSpPr txBox="1"/>
                <p:nvPr/>
              </p:nvSpPr>
              <p:spPr>
                <a:xfrm>
                  <a:off x="1887538" y="3665538"/>
                  <a:ext cx="1217612" cy="30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137.196.7.23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5" name="Google Shape;535;p23"/>
                <p:cNvSpPr txBox="1"/>
                <p:nvPr/>
              </p:nvSpPr>
              <p:spPr>
                <a:xfrm>
                  <a:off x="4468813" y="2987675"/>
                  <a:ext cx="1217612" cy="30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137.196.7.78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6" name="Google Shape;536;p23"/>
                <p:cNvSpPr txBox="1"/>
                <p:nvPr/>
              </p:nvSpPr>
              <p:spPr>
                <a:xfrm>
                  <a:off x="4868863" y="3887788"/>
                  <a:ext cx="1217612" cy="30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137.196.7.14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7" name="Google Shape;537;p23"/>
                <p:cNvSpPr txBox="1"/>
                <p:nvPr/>
              </p:nvSpPr>
              <p:spPr>
                <a:xfrm>
                  <a:off x="2631672" y="5814759"/>
                  <a:ext cx="1217613" cy="30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137.196.7.88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538" name="Google Shape;538;p23"/>
                <p:cNvGrpSpPr/>
                <p:nvPr/>
              </p:nvGrpSpPr>
              <p:grpSpPr>
                <a:xfrm>
                  <a:off x="5086350" y="4357688"/>
                  <a:ext cx="598488" cy="520700"/>
                  <a:chOff x="-44" y="1473"/>
                  <a:chExt cx="981" cy="1105"/>
                </a:xfrm>
              </p:grpSpPr>
              <p:pic>
                <p:nvPicPr>
                  <p:cNvPr descr="desktop_computer_stylized_medium" id="539" name="Google Shape;539;p23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540" name="Google Shape;540;p23"/>
                  <p:cNvSpPr/>
                  <p:nvPr/>
                </p:nvSpPr>
                <p:spPr>
                  <a:xfrm flipH="1">
                    <a:off x="374" y="1579"/>
                    <a:ext cx="477" cy="506"/>
                  </a:xfrm>
                  <a:custGeom>
                    <a:rect b="b" l="l" r="r" t="t"/>
                    <a:pathLst>
                      <a:path extrusionOk="0" h="368" w="356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0099"/>
                      </a:gs>
                      <a:gs pos="100000">
                        <a:schemeClr val="lt1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grpSp>
              <p:nvGrpSpPr>
                <p:cNvPr id="541" name="Google Shape;541;p23"/>
                <p:cNvGrpSpPr/>
                <p:nvPr/>
              </p:nvGrpSpPr>
              <p:grpSpPr>
                <a:xfrm>
                  <a:off x="2181226" y="4160838"/>
                  <a:ext cx="709613" cy="520700"/>
                  <a:chOff x="267" y="2244"/>
                  <a:chExt cx="581" cy="415"/>
                </a:xfrm>
              </p:grpSpPr>
              <p:sp>
                <p:nvSpPr>
                  <p:cNvPr id="542" name="Google Shape;542;p23"/>
                  <p:cNvSpPr/>
                  <p:nvPr/>
                </p:nvSpPr>
                <p:spPr>
                  <a:xfrm rot="-5400000">
                    <a:off x="717" y="2400"/>
                    <a:ext cx="101" cy="161"/>
                  </a:xfrm>
                  <a:prstGeom prst="rect">
                    <a:avLst/>
                  </a:prstGeom>
                  <a:gradFill>
                    <a:gsLst>
                      <a:gs pos="0">
                        <a:srgbClr val="008000"/>
                      </a:gs>
                      <a:gs pos="50000">
                        <a:schemeClr val="lt1"/>
                      </a:gs>
                      <a:gs pos="100000">
                        <a:srgbClr val="008000"/>
                      </a:gs>
                    </a:gsLst>
                    <a:lin ang="0" scaled="0"/>
                  </a:gradFill>
                  <a:ln cap="flat" cmpd="sng" w="9525">
                    <a:solidFill>
                      <a:srgbClr val="008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grpSp>
                <p:nvGrpSpPr>
                  <p:cNvPr id="543" name="Google Shape;543;p23"/>
                  <p:cNvGrpSpPr/>
                  <p:nvPr/>
                </p:nvGrpSpPr>
                <p:grpSpPr>
                  <a:xfrm>
                    <a:off x="267" y="2244"/>
                    <a:ext cx="512" cy="415"/>
                    <a:chOff x="-44" y="1473"/>
                    <a:chExt cx="981" cy="1105"/>
                  </a:xfrm>
                </p:grpSpPr>
                <p:pic>
                  <p:nvPicPr>
                    <p:cNvPr descr="desktop_computer_stylized_medium" id="544" name="Google Shape;544;p23"/>
                    <p:cNvPicPr preferRelativeResize="0"/>
                    <p:nvPr/>
                  </p:nvPicPr>
                  <p:blipFill rotWithShape="1">
                    <a:blip r:embed="rId5">
                      <a:alphaModFix/>
                    </a:blip>
                    <a:srcRect b="0" l="0" r="0" t="0"/>
                    <a:stretch/>
                  </p:blipFill>
                  <p:spPr>
                    <a:xfrm flipH="1">
                      <a:off x="-44" y="1473"/>
                      <a:ext cx="981" cy="110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545" name="Google Shape;545;p23"/>
                    <p:cNvSpPr/>
                    <p:nvPr/>
                  </p:nvSpPr>
                  <p:spPr>
                    <a:xfrm flipH="1">
                      <a:off x="374" y="1579"/>
                      <a:ext cx="477" cy="506"/>
                    </a:xfrm>
                    <a:custGeom>
                      <a:rect b="b" l="l" r="r" t="t"/>
                      <a:pathLst>
                        <a:path extrusionOk="0" h="368" w="356">
                          <a:moveTo>
                            <a:pt x="0" y="0"/>
                          </a:moveTo>
                          <a:lnTo>
                            <a:pt x="300" y="14"/>
                          </a:lnTo>
                          <a:lnTo>
                            <a:pt x="356" y="294"/>
                          </a:lnTo>
                          <a:lnTo>
                            <a:pt x="78" y="36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000099"/>
                        </a:gs>
                        <a:gs pos="100000">
                          <a:schemeClr val="lt1"/>
                        </a:gs>
                      </a:gsLst>
                      <a:lin ang="2700000" scaled="0"/>
                    </a:grad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p:txBody>
                </p:sp>
              </p:grpSp>
            </p:grpSp>
            <p:grpSp>
              <p:nvGrpSpPr>
                <p:cNvPr id="546" name="Google Shape;546;p23"/>
                <p:cNvGrpSpPr/>
                <p:nvPr/>
              </p:nvGrpSpPr>
              <p:grpSpPr>
                <a:xfrm>
                  <a:off x="3681414" y="3048000"/>
                  <a:ext cx="631825" cy="554038"/>
                  <a:chOff x="1745" y="1276"/>
                  <a:chExt cx="512" cy="489"/>
                </a:xfrm>
              </p:grpSpPr>
              <p:sp>
                <p:nvSpPr>
                  <p:cNvPr id="547" name="Google Shape;547;p23"/>
                  <p:cNvSpPr/>
                  <p:nvPr/>
                </p:nvSpPr>
                <p:spPr>
                  <a:xfrm>
                    <a:off x="2040" y="1604"/>
                    <a:ext cx="100" cy="161"/>
                  </a:xfrm>
                  <a:prstGeom prst="rect">
                    <a:avLst/>
                  </a:prstGeom>
                  <a:gradFill>
                    <a:gsLst>
                      <a:gs pos="0">
                        <a:srgbClr val="008000"/>
                      </a:gs>
                      <a:gs pos="50000">
                        <a:schemeClr val="lt1"/>
                      </a:gs>
                      <a:gs pos="100000">
                        <a:srgbClr val="008000"/>
                      </a:gs>
                    </a:gsLst>
                    <a:lin ang="0" scaled="0"/>
                  </a:gradFill>
                  <a:ln cap="flat" cmpd="sng" w="9525">
                    <a:solidFill>
                      <a:srgbClr val="008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grpSp>
                <p:nvGrpSpPr>
                  <p:cNvPr id="548" name="Google Shape;548;p23"/>
                  <p:cNvGrpSpPr/>
                  <p:nvPr/>
                </p:nvGrpSpPr>
                <p:grpSpPr>
                  <a:xfrm>
                    <a:off x="1745" y="1276"/>
                    <a:ext cx="512" cy="415"/>
                    <a:chOff x="-44" y="1473"/>
                    <a:chExt cx="981" cy="1105"/>
                  </a:xfrm>
                </p:grpSpPr>
                <p:pic>
                  <p:nvPicPr>
                    <p:cNvPr descr="desktop_computer_stylized_medium" id="549" name="Google Shape;549;p23"/>
                    <p:cNvPicPr preferRelativeResize="0"/>
                    <p:nvPr/>
                  </p:nvPicPr>
                  <p:blipFill rotWithShape="1">
                    <a:blip r:embed="rId5">
                      <a:alphaModFix/>
                    </a:blip>
                    <a:srcRect b="0" l="0" r="0" t="0"/>
                    <a:stretch/>
                  </p:blipFill>
                  <p:spPr>
                    <a:xfrm flipH="1">
                      <a:off x="-44" y="1473"/>
                      <a:ext cx="981" cy="110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550" name="Google Shape;550;p23"/>
                    <p:cNvSpPr/>
                    <p:nvPr/>
                  </p:nvSpPr>
                  <p:spPr>
                    <a:xfrm flipH="1">
                      <a:off x="374" y="1579"/>
                      <a:ext cx="477" cy="506"/>
                    </a:xfrm>
                    <a:custGeom>
                      <a:rect b="b" l="l" r="r" t="t"/>
                      <a:pathLst>
                        <a:path extrusionOk="0" h="368" w="356">
                          <a:moveTo>
                            <a:pt x="0" y="0"/>
                          </a:moveTo>
                          <a:lnTo>
                            <a:pt x="300" y="14"/>
                          </a:lnTo>
                          <a:lnTo>
                            <a:pt x="356" y="294"/>
                          </a:lnTo>
                          <a:lnTo>
                            <a:pt x="78" y="36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000099"/>
                        </a:gs>
                        <a:gs pos="100000">
                          <a:schemeClr val="lt1"/>
                        </a:gs>
                      </a:gsLst>
                      <a:lin ang="2700000" scaled="0"/>
                    </a:grad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p:txBody>
                </p:sp>
              </p:grpSp>
            </p:grpSp>
            <p:grpSp>
              <p:nvGrpSpPr>
                <p:cNvPr id="551" name="Google Shape;551;p23"/>
                <p:cNvGrpSpPr/>
                <p:nvPr/>
              </p:nvGrpSpPr>
              <p:grpSpPr>
                <a:xfrm>
                  <a:off x="3690938" y="5784850"/>
                  <a:ext cx="584200" cy="469900"/>
                  <a:chOff x="-44" y="1473"/>
                  <a:chExt cx="981" cy="1105"/>
                </a:xfrm>
              </p:grpSpPr>
              <p:pic>
                <p:nvPicPr>
                  <p:cNvPr descr="desktop_computer_stylized_medium" id="552" name="Google Shape;552;p23"/>
                  <p:cNvPicPr preferRelativeResize="0"/>
                  <p:nvPr/>
                </p:nvPicPr>
                <p:blipFill rotWithShape="1">
                  <a:blip r:embed="rId6">
                    <a:alphaModFix/>
                  </a:blip>
                  <a:srcRect b="0" l="0" r="0" t="0"/>
                  <a:stretch/>
                </p:blipFill>
                <p:spPr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553" name="Google Shape;553;p23"/>
                  <p:cNvSpPr/>
                  <p:nvPr/>
                </p:nvSpPr>
                <p:spPr>
                  <a:xfrm flipH="1">
                    <a:off x="374" y="1579"/>
                    <a:ext cx="477" cy="506"/>
                  </a:xfrm>
                  <a:custGeom>
                    <a:rect b="b" l="l" r="r" t="t"/>
                    <a:pathLst>
                      <a:path extrusionOk="0" h="368" w="356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0099"/>
                      </a:gs>
                      <a:gs pos="100000">
                        <a:schemeClr val="lt1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</p:grpSp>
        </p:grpSp>
      </p:grpSp>
      <p:sp>
        <p:nvSpPr>
          <p:cNvPr id="554" name="Google Shape;554;p23"/>
          <p:cNvSpPr txBox="1"/>
          <p:nvPr/>
        </p:nvSpPr>
        <p:spPr>
          <a:xfrm>
            <a:off x="3937008" y="3327288"/>
            <a:ext cx="819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LAN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23"/>
          <p:cNvSpPr/>
          <p:nvPr/>
        </p:nvSpPr>
        <p:spPr>
          <a:xfrm>
            <a:off x="2507906" y="3092043"/>
            <a:ext cx="3048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556" name="Google Shape;556;p23"/>
          <p:cNvSpPr/>
          <p:nvPr/>
        </p:nvSpPr>
        <p:spPr>
          <a:xfrm>
            <a:off x="5998974" y="3341317"/>
            <a:ext cx="3048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aphicFrame>
        <p:nvGraphicFramePr>
          <p:cNvPr id="557" name="Google Shape;557;p23"/>
          <p:cNvGraphicFramePr/>
          <p:nvPr/>
        </p:nvGraphicFramePr>
        <p:xfrm>
          <a:off x="1590195" y="60412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{BFD57533-902F-4214-9DC0-ADB52AF9DEAC}</a:tableStyleId>
              </a:tblPr>
              <a:tblGrid>
                <a:gridCol w="1821175"/>
                <a:gridCol w="1802325"/>
                <a:gridCol w="1802325"/>
                <a:gridCol w="1802325"/>
                <a:gridCol w="1802325"/>
              </a:tblGrid>
              <a:tr h="33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orbel"/>
                        <a:buNone/>
                      </a:pPr>
                      <a:r>
                        <a:t/>
                      </a:r>
                      <a:endParaRPr i="0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i="0" lang="en-US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71-65-F7-2B-08-53</a:t>
                      </a:r>
                      <a:endParaRPr sz="1400" u="none" cap="none" strike="noStrike"/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</a:rPr>
                        <a:t>137.196.7.14</a:t>
                      </a:r>
                      <a:endParaRPr sz="1400" u="none" cap="none" strike="noStrike"/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</a:rPr>
                        <a:t>137.196.7.23</a:t>
                      </a:r>
                      <a:endParaRPr sz="1400" u="none" cap="none" strike="noStrike"/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ARP Request</a:t>
                      </a:r>
                      <a:endParaRPr sz="1400" u="none" cap="none" strike="noStrike"/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8" name="Google Shape;558;p23"/>
          <p:cNvGraphicFramePr/>
          <p:nvPr/>
        </p:nvGraphicFramePr>
        <p:xfrm>
          <a:off x="1590195" y="55537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{BFD57533-902F-4214-9DC0-ADB52AF9DEAC}</a:tableStyleId>
              </a:tblPr>
              <a:tblGrid>
                <a:gridCol w="1802325"/>
                <a:gridCol w="1802325"/>
                <a:gridCol w="1802325"/>
                <a:gridCol w="1802325"/>
                <a:gridCol w="1802325"/>
              </a:tblGrid>
              <a:tr h="352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71-65-F7-2B-08-53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58-23-D7-FA-20-B0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137.196.7.23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137.196.7.14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ARP Reply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9" name="Google Shape;559;p23"/>
          <p:cNvGraphicFramePr/>
          <p:nvPr/>
        </p:nvGraphicFramePr>
        <p:xfrm>
          <a:off x="1617905" y="64033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{BFD57533-902F-4214-9DC0-ADB52AF9DEAC}</a:tableStyleId>
              </a:tblPr>
              <a:tblGrid>
                <a:gridCol w="1802325"/>
                <a:gridCol w="1802325"/>
                <a:gridCol w="1802325"/>
                <a:gridCol w="1802325"/>
                <a:gridCol w="1802325"/>
              </a:tblGrid>
              <a:tr h="325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93023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-US" sz="1400" u="none" cap="none" strike="noStrike">
                          <a:solidFill>
                            <a:srgbClr val="A930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Dest MAC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93023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A930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Source MAC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A93023"/>
                          </a:solidFill>
                        </a:rPr>
                        <a:t>Dest IP Add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A93023"/>
                          </a:solidFill>
                        </a:rPr>
                        <a:t>Source IP Add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A93023"/>
                          </a:solidFill>
                        </a:rPr>
                        <a:t>ARP Req/Reply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60" name="Google Shape;560;p23"/>
          <p:cNvSpPr/>
          <p:nvPr/>
        </p:nvSpPr>
        <p:spPr>
          <a:xfrm>
            <a:off x="2590439" y="2743203"/>
            <a:ext cx="558421" cy="458872"/>
          </a:xfrm>
          <a:prstGeom prst="roundRect">
            <a:avLst>
              <a:gd fmla="val 16667" name="adj"/>
            </a:avLst>
          </a:prstGeom>
          <a:solidFill>
            <a:srgbClr val="5E9934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ARP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23"/>
          <p:cNvSpPr/>
          <p:nvPr/>
        </p:nvSpPr>
        <p:spPr>
          <a:xfrm>
            <a:off x="1666267" y="6067100"/>
            <a:ext cx="17892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FF-FF-FF-FF-FF-FF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23"/>
          <p:cNvSpPr/>
          <p:nvPr/>
        </p:nvSpPr>
        <p:spPr>
          <a:xfrm>
            <a:off x="4041904" y="3393423"/>
            <a:ext cx="558421" cy="458872"/>
          </a:xfrm>
          <a:prstGeom prst="roundRect">
            <a:avLst>
              <a:gd fmla="val 16667" name="adj"/>
            </a:avLst>
          </a:prstGeom>
          <a:solidFill>
            <a:srgbClr val="5E9934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ARP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23"/>
          <p:cNvSpPr/>
          <p:nvPr/>
        </p:nvSpPr>
        <p:spPr>
          <a:xfrm>
            <a:off x="4153784" y="3436187"/>
            <a:ext cx="558421" cy="458872"/>
          </a:xfrm>
          <a:prstGeom prst="roundRect">
            <a:avLst>
              <a:gd fmla="val 16667" name="adj"/>
            </a:avLst>
          </a:prstGeom>
          <a:solidFill>
            <a:srgbClr val="5E9934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ARP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23"/>
          <p:cNvSpPr/>
          <p:nvPr/>
        </p:nvSpPr>
        <p:spPr>
          <a:xfrm>
            <a:off x="4235161" y="3462177"/>
            <a:ext cx="558421" cy="458872"/>
          </a:xfrm>
          <a:prstGeom prst="roundRect">
            <a:avLst>
              <a:gd fmla="val 16667" name="adj"/>
            </a:avLst>
          </a:prstGeom>
          <a:solidFill>
            <a:srgbClr val="5E9934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ARP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23"/>
          <p:cNvSpPr txBox="1"/>
          <p:nvPr/>
        </p:nvSpPr>
        <p:spPr>
          <a:xfrm>
            <a:off x="3875887" y="1661241"/>
            <a:ext cx="55549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23"/>
          <p:cNvSpPr txBox="1"/>
          <p:nvPr/>
        </p:nvSpPr>
        <p:spPr>
          <a:xfrm>
            <a:off x="4718556" y="5042695"/>
            <a:ext cx="55549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23"/>
          <p:cNvSpPr txBox="1"/>
          <p:nvPr/>
        </p:nvSpPr>
        <p:spPr>
          <a:xfrm>
            <a:off x="6572119" y="3199765"/>
            <a:ext cx="55549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5E9934"/>
                </a:solidFill>
                <a:latin typeface="Corbel"/>
                <a:ea typeface="Corbel"/>
                <a:cs typeface="Corbel"/>
                <a:sym typeface="Corbel"/>
              </a:rPr>
              <a:t>✔️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23"/>
          <p:cNvSpPr/>
          <p:nvPr/>
        </p:nvSpPr>
        <p:spPr>
          <a:xfrm>
            <a:off x="5508648" y="3138054"/>
            <a:ext cx="607561" cy="426029"/>
          </a:xfrm>
          <a:prstGeom prst="roundRect">
            <a:avLst>
              <a:gd fmla="val 16667" name="adj"/>
            </a:avLst>
          </a:prstGeom>
          <a:solidFill>
            <a:srgbClr val="EDC38A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ARP Reply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23"/>
          <p:cNvSpPr/>
          <p:nvPr/>
        </p:nvSpPr>
        <p:spPr>
          <a:xfrm>
            <a:off x="7370617" y="1820864"/>
            <a:ext cx="406713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A93023"/>
                </a:solidFill>
                <a:latin typeface="Gill Sans"/>
                <a:ea typeface="Gill Sans"/>
                <a:cs typeface="Gill Sans"/>
                <a:sym typeface="Gill Sans"/>
              </a:rPr>
              <a:t>A wants to send datagram to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23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24"/>
          <p:cNvSpPr txBox="1"/>
          <p:nvPr>
            <p:ph type="title"/>
          </p:nvPr>
        </p:nvSpPr>
        <p:spPr>
          <a:xfrm>
            <a:off x="2057400" y="666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ARP protocol: same LAN</a:t>
            </a:r>
            <a:endParaRPr/>
          </a:p>
        </p:txBody>
      </p:sp>
      <p:sp>
        <p:nvSpPr>
          <p:cNvPr id="577" name="Google Shape;577;p24"/>
          <p:cNvSpPr txBox="1"/>
          <p:nvPr>
            <p:ph idx="1" type="body"/>
          </p:nvPr>
        </p:nvSpPr>
        <p:spPr>
          <a:xfrm>
            <a:off x="1792436" y="1199140"/>
            <a:ext cx="4037610" cy="548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/>
          </a:bodyPr>
          <a:lstStyle/>
          <a:p>
            <a:pPr indent="-231775" lvl="0" marL="231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A wants to send datagram to B</a:t>
            </a:r>
            <a:endParaRPr/>
          </a:p>
          <a:p>
            <a:pPr indent="-223836" lvl="1" marL="681038" rtl="0" algn="l">
              <a:lnSpc>
                <a:spcPct val="100000"/>
              </a:lnSpc>
              <a:spcBef>
                <a:spcPts val="970"/>
              </a:spcBef>
              <a:spcAft>
                <a:spcPts val="0"/>
              </a:spcAft>
              <a:buSzPct val="145000"/>
              <a:buChar char="•"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B’s MAC address not in A’s ARP table.</a:t>
            </a:r>
            <a:endParaRPr/>
          </a:p>
          <a:p>
            <a:pPr indent="-231775" lvl="0" marL="231775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A </a:t>
            </a:r>
            <a:r>
              <a:rPr lang="en-US" sz="2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broadcasts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 ARP query packet, containing B's IP address </a:t>
            </a:r>
            <a:endParaRPr/>
          </a:p>
          <a:p>
            <a:pPr indent="-223836" lvl="1" marL="681038" rtl="0" algn="l">
              <a:lnSpc>
                <a:spcPct val="100000"/>
              </a:lnSpc>
              <a:spcBef>
                <a:spcPts val="970"/>
              </a:spcBef>
              <a:spcAft>
                <a:spcPts val="0"/>
              </a:spcAft>
              <a:buSzPct val="145000"/>
              <a:buChar char="•"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destination MAC address = FF-FF-FF-FF-FF-FF</a:t>
            </a:r>
            <a:endParaRPr/>
          </a:p>
          <a:p>
            <a:pPr indent="-223836" lvl="1" marL="681038" rtl="0" algn="l">
              <a:lnSpc>
                <a:spcPct val="100000"/>
              </a:lnSpc>
              <a:spcBef>
                <a:spcPts val="970"/>
              </a:spcBef>
              <a:spcAft>
                <a:spcPts val="0"/>
              </a:spcAft>
              <a:buSzPct val="145000"/>
              <a:buChar char="•"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all nodes on LAN receive ARP query </a:t>
            </a:r>
            <a:endParaRPr/>
          </a:p>
          <a:p>
            <a:pPr indent="-231775" lvl="0" marL="231775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B receives ARP packet, replies to A with its (B's) MAC address</a:t>
            </a:r>
            <a:endParaRPr/>
          </a:p>
          <a:p>
            <a:pPr indent="-223836" lvl="1" marL="681038" rtl="0" algn="l">
              <a:lnSpc>
                <a:spcPct val="100000"/>
              </a:lnSpc>
              <a:spcBef>
                <a:spcPts val="970"/>
              </a:spcBef>
              <a:spcAft>
                <a:spcPts val="0"/>
              </a:spcAft>
              <a:buSzPct val="145000"/>
              <a:buChar char="•"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frame sent to A’s MAC address (unicast)</a:t>
            </a:r>
            <a:endParaRPr/>
          </a:p>
          <a:p>
            <a:pPr indent="-81343" lvl="0" marL="285750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78" name="Google Shape;578;p24"/>
          <p:cNvSpPr txBox="1"/>
          <p:nvPr>
            <p:ph idx="2" type="body"/>
          </p:nvPr>
        </p:nvSpPr>
        <p:spPr>
          <a:xfrm>
            <a:off x="6564307" y="1209675"/>
            <a:ext cx="4934965" cy="534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57809" lvl="0" marL="231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A caches (saves) IP-to-MAC address pair in its ARP table </a:t>
            </a:r>
            <a:endParaRPr/>
          </a:p>
          <a:p>
            <a:pPr indent="-231775" lvl="1" marL="68897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Soft state: information that times out (goes away) unless refreshed</a:t>
            </a:r>
            <a:endParaRPr/>
          </a:p>
          <a:p>
            <a:pPr indent="-257809" lvl="0" marL="231775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ARP is “</a:t>
            </a:r>
            <a:r>
              <a:rPr lang="en-US" sz="2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plug-and-play</a:t>
            </a: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”:</a:t>
            </a:r>
            <a:endParaRPr/>
          </a:p>
          <a:p>
            <a:pPr indent="-220980" lvl="1" marL="681038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nodes create their ARP tables </a:t>
            </a:r>
            <a:r>
              <a:rPr i="1" lang="en-US" sz="2400">
                <a:latin typeface="Gill Sans"/>
                <a:ea typeface="Gill Sans"/>
                <a:cs typeface="Gill Sans"/>
                <a:sym typeface="Gill Sans"/>
              </a:rPr>
              <a:t>without intervention from net administrator</a:t>
            </a:r>
            <a:endParaRPr/>
          </a:p>
        </p:txBody>
      </p:sp>
      <p:pic>
        <p:nvPicPr>
          <p:cNvPr descr="underline_base" id="579" name="Google Shape;57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9313" y="876300"/>
            <a:ext cx="5942012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2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25"/>
          <p:cNvSpPr txBox="1"/>
          <p:nvPr>
            <p:ph idx="1" type="body"/>
          </p:nvPr>
        </p:nvSpPr>
        <p:spPr>
          <a:xfrm>
            <a:off x="1876425" y="1057274"/>
            <a:ext cx="8675688" cy="2155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62500" lnSpcReduction="20000"/>
          </a:bodyPr>
          <a:lstStyle/>
          <a:p>
            <a:pPr indent="-111125" lvl="0" marL="111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None/>
            </a:pPr>
            <a:r>
              <a:rPr lang="en-US" sz="4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Send datagram from A to B via R</a:t>
            </a:r>
            <a:endParaRPr/>
          </a:p>
          <a:p>
            <a:pPr indent="-230187" lvl="1" marL="4572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45000"/>
              <a:buFont typeface="Noto Sans Symbols"/>
              <a:buChar char="▪"/>
            </a:pPr>
            <a:r>
              <a:rPr lang="en-US" sz="4000"/>
              <a:t>focus on addressing – at IP (datagram) and MAC layer (frame)</a:t>
            </a:r>
            <a:endParaRPr/>
          </a:p>
          <a:p>
            <a:pPr indent="-230187" lvl="1" marL="4572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45000"/>
              <a:buFont typeface="Noto Sans Symbols"/>
              <a:buChar char="▪"/>
            </a:pPr>
            <a:r>
              <a:rPr lang="en-US" sz="4000"/>
              <a:t>assume A knows B’s IP address</a:t>
            </a:r>
            <a:endParaRPr/>
          </a:p>
          <a:p>
            <a:pPr indent="-230187" lvl="1" marL="4572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45000"/>
              <a:buFont typeface="Noto Sans Symbols"/>
              <a:buChar char="▪"/>
            </a:pPr>
            <a:r>
              <a:rPr lang="en-US" sz="4000"/>
              <a:t>What will be the destination MAC Address?</a:t>
            </a:r>
            <a:endParaRPr/>
          </a:p>
        </p:txBody>
      </p:sp>
      <p:sp>
        <p:nvSpPr>
          <p:cNvPr id="587" name="Google Shape;587;p25"/>
          <p:cNvSpPr txBox="1"/>
          <p:nvPr>
            <p:ph type="title"/>
          </p:nvPr>
        </p:nvSpPr>
        <p:spPr>
          <a:xfrm>
            <a:off x="2057400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Addressing: routing to another LAN</a:t>
            </a:r>
            <a:endParaRPr/>
          </a:p>
        </p:txBody>
      </p:sp>
      <p:grpSp>
        <p:nvGrpSpPr>
          <p:cNvPr id="588" name="Google Shape;588;p25"/>
          <p:cNvGrpSpPr/>
          <p:nvPr/>
        </p:nvGrpSpPr>
        <p:grpSpPr>
          <a:xfrm>
            <a:off x="2096293" y="3451226"/>
            <a:ext cx="9034513" cy="2349500"/>
            <a:chOff x="709613" y="3962400"/>
            <a:chExt cx="9034513" cy="2349500"/>
          </a:xfrm>
        </p:grpSpPr>
        <p:grpSp>
          <p:nvGrpSpPr>
            <p:cNvPr id="589" name="Google Shape;589;p25"/>
            <p:cNvGrpSpPr/>
            <p:nvPr/>
          </p:nvGrpSpPr>
          <p:grpSpPr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590" name="Google Shape;590;p25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591" name="Google Shape;591;p25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592" name="Google Shape;592;p25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593" name="Google Shape;593;p25"/>
              <p:cNvSpPr/>
              <p:nvPr/>
            </p:nvSpPr>
            <p:spPr>
              <a:xfrm rot="-5400000">
                <a:off x="7439930" y="4308572"/>
                <a:ext cx="126470" cy="19607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594" name="Google Shape;594;p25"/>
            <p:cNvGrpSpPr/>
            <p:nvPr/>
          </p:nvGrpSpPr>
          <p:grpSpPr>
            <a:xfrm>
              <a:off x="1046480" y="3962400"/>
              <a:ext cx="1026795" cy="761428"/>
              <a:chOff x="1046480" y="3962400"/>
              <a:chExt cx="1026795" cy="761428"/>
            </a:xfrm>
          </p:grpSpPr>
          <p:sp>
            <p:nvSpPr>
              <p:cNvPr id="595" name="Google Shape;595;p25"/>
              <p:cNvSpPr/>
              <p:nvPr/>
            </p:nvSpPr>
            <p:spPr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596" name="Google Shape;596;p25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597" name="Google Shape;597;p2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598" name="Google Shape;598;p25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sp>
          <p:nvSpPr>
            <p:cNvPr id="599" name="Google Shape;599;p25"/>
            <p:cNvSpPr txBox="1"/>
            <p:nvPr/>
          </p:nvSpPr>
          <p:spPr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R</a:t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00" name="Google Shape;600;p25"/>
            <p:cNvSpPr txBox="1"/>
            <p:nvPr/>
          </p:nvSpPr>
          <p:spPr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1A-23-F9-CD-06-9B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25"/>
            <p:cNvSpPr txBox="1"/>
            <p:nvPr/>
          </p:nvSpPr>
          <p:spPr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02" name="Google Shape;602;p25"/>
            <p:cNvGrpSpPr/>
            <p:nvPr/>
          </p:nvGrpSpPr>
          <p:grpSpPr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603" name="Google Shape;603;p25"/>
              <p:cNvSpPr txBox="1"/>
              <p:nvPr/>
            </p:nvSpPr>
            <p:spPr>
              <a:xfrm>
                <a:off x="1934" y="2405"/>
                <a:ext cx="790" cy="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111.111.111.110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25"/>
              <p:cNvSpPr txBox="1"/>
              <p:nvPr/>
            </p:nvSpPr>
            <p:spPr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E6-E9-00-17-BB-4B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05" name="Google Shape;605;p25"/>
            <p:cNvSpPr txBox="1"/>
            <p:nvPr/>
          </p:nvSpPr>
          <p:spPr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CC-49-DE-D0-AB-7D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25"/>
            <p:cNvSpPr txBox="1"/>
            <p:nvPr/>
          </p:nvSpPr>
          <p:spPr>
            <a:xfrm>
              <a:off x="942975" y="5854700"/>
              <a:ext cx="12541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25"/>
            <p:cNvSpPr txBox="1"/>
            <p:nvPr/>
          </p:nvSpPr>
          <p:spPr>
            <a:xfrm>
              <a:off x="709613" y="4741863"/>
              <a:ext cx="124271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25"/>
            <p:cNvSpPr txBox="1"/>
            <p:nvPr/>
          </p:nvSpPr>
          <p:spPr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74-29-9C-E8-FF-55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25"/>
            <p:cNvSpPr/>
            <p:nvPr/>
          </p:nvSpPr>
          <p:spPr>
            <a:xfrm>
              <a:off x="2365375" y="4437063"/>
              <a:ext cx="839788" cy="1069975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610" name="Google Shape;610;p25"/>
            <p:cNvCxnSpPr/>
            <p:nvPr/>
          </p:nvCxnSpPr>
          <p:spPr>
            <a:xfrm>
              <a:off x="2062163" y="4416425"/>
              <a:ext cx="438150" cy="2301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1" name="Google Shape;611;p25"/>
            <p:cNvCxnSpPr/>
            <p:nvPr/>
          </p:nvCxnSpPr>
          <p:spPr>
            <a:xfrm flipH="1" rot="10800000">
              <a:off x="2185988" y="5360988"/>
              <a:ext cx="231775" cy="2555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2" name="Google Shape;612;p25"/>
            <p:cNvCxnSpPr/>
            <p:nvPr/>
          </p:nvCxnSpPr>
          <p:spPr>
            <a:xfrm>
              <a:off x="3184525" y="4954588"/>
              <a:ext cx="584200" cy="95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3" name="Google Shape;613;p25"/>
            <p:cNvCxnSpPr/>
            <p:nvPr/>
          </p:nvCxnSpPr>
          <p:spPr>
            <a:xfrm rot="10800000">
              <a:off x="2101850" y="5711825"/>
              <a:ext cx="0" cy="1635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14" name="Google Shape;614;p25"/>
            <p:cNvCxnSpPr/>
            <p:nvPr/>
          </p:nvCxnSpPr>
          <p:spPr>
            <a:xfrm rot="10800000">
              <a:off x="1976438" y="4489450"/>
              <a:ext cx="0" cy="39846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15" name="Google Shape;615;p25"/>
            <p:cNvCxnSpPr/>
            <p:nvPr/>
          </p:nvCxnSpPr>
          <p:spPr>
            <a:xfrm>
              <a:off x="3854450" y="5021263"/>
              <a:ext cx="0" cy="7508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616" name="Google Shape;616;p25"/>
            <p:cNvCxnSpPr/>
            <p:nvPr/>
          </p:nvCxnSpPr>
          <p:spPr>
            <a:xfrm rot="10800000">
              <a:off x="4935538" y="5011738"/>
              <a:ext cx="4762" cy="2206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17" name="Google Shape;617;p25"/>
            <p:cNvSpPr txBox="1"/>
            <p:nvPr/>
          </p:nvSpPr>
          <p:spPr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18" name="Google Shape;618;p25"/>
            <p:cNvCxnSpPr/>
            <p:nvPr/>
          </p:nvCxnSpPr>
          <p:spPr>
            <a:xfrm>
              <a:off x="5045075" y="4921250"/>
              <a:ext cx="119856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619" name="Google Shape;619;p25"/>
            <p:cNvGrpSpPr/>
            <p:nvPr/>
          </p:nvGrpSpPr>
          <p:grpSpPr>
            <a:xfrm>
              <a:off x="7373940" y="4845050"/>
              <a:ext cx="2370186" cy="786400"/>
              <a:chOff x="4352" y="2786"/>
              <a:chExt cx="1493" cy="495"/>
            </a:xfrm>
          </p:grpSpPr>
          <p:sp>
            <p:nvSpPr>
              <p:cNvPr id="620" name="Google Shape;620;p25"/>
              <p:cNvSpPr txBox="1"/>
              <p:nvPr/>
            </p:nvSpPr>
            <p:spPr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222.222.222.222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25"/>
              <p:cNvSpPr txBox="1"/>
              <p:nvPr/>
            </p:nvSpPr>
            <p:spPr>
              <a:xfrm>
                <a:off x="4945" y="2981"/>
                <a:ext cx="9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49-BD-D2-C7-56-2A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622" name="Google Shape;622;p25"/>
            <p:cNvCxnSpPr/>
            <p:nvPr/>
          </p:nvCxnSpPr>
          <p:spPr>
            <a:xfrm flipH="1" rot="10800000">
              <a:off x="6943725" y="4416425"/>
              <a:ext cx="450850" cy="317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3" name="Google Shape;623;p25"/>
            <p:cNvCxnSpPr/>
            <p:nvPr/>
          </p:nvCxnSpPr>
          <p:spPr>
            <a:xfrm rot="10800000">
              <a:off x="7469188" y="4492625"/>
              <a:ext cx="11112" cy="38893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24" name="Google Shape;624;p25"/>
            <p:cNvSpPr txBox="1"/>
            <p:nvPr/>
          </p:nvSpPr>
          <p:spPr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25"/>
            <p:cNvSpPr txBox="1"/>
            <p:nvPr/>
          </p:nvSpPr>
          <p:spPr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88-B2-2F-54-1A-0F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26" name="Google Shape;626;p25"/>
            <p:cNvCxnSpPr/>
            <p:nvPr/>
          </p:nvCxnSpPr>
          <p:spPr>
            <a:xfrm rot="10800000">
              <a:off x="6873875" y="5313363"/>
              <a:ext cx="254000" cy="250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7" name="Google Shape;627;p25"/>
            <p:cNvCxnSpPr/>
            <p:nvPr/>
          </p:nvCxnSpPr>
          <p:spPr>
            <a:xfrm flipH="1">
              <a:off x="7208838" y="5654675"/>
              <a:ext cx="4762" cy="2016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628" name="Google Shape;628;p25"/>
            <p:cNvSpPr/>
            <p:nvPr/>
          </p:nvSpPr>
          <p:spPr>
            <a:xfrm>
              <a:off x="6203950" y="4440238"/>
              <a:ext cx="765175" cy="1081088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29" name="Google Shape;629;p25"/>
            <p:cNvSpPr txBox="1"/>
            <p:nvPr/>
          </p:nvSpPr>
          <p:spPr>
            <a:xfrm>
              <a:off x="8307388" y="4073525"/>
              <a:ext cx="3674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30" name="Google Shape;630;p25"/>
            <p:cNvGrpSpPr/>
            <p:nvPr/>
          </p:nvGrpSpPr>
          <p:grpSpPr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631" name="Google Shape;631;p25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632" name="Google Shape;632;p25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33" name="Google Shape;633;p25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634" name="Google Shape;634;p25"/>
              <p:cNvSpPr/>
              <p:nvPr/>
            </p:nvSpPr>
            <p:spPr>
              <a:xfrm rot="-5400000">
                <a:off x="7438232" y="4309268"/>
                <a:ext cx="127000" cy="195263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635" name="Google Shape;635;p25"/>
            <p:cNvGrpSpPr/>
            <p:nvPr/>
          </p:nvGrpSpPr>
          <p:grpSpPr>
            <a:xfrm>
              <a:off x="3757613" y="4714240"/>
              <a:ext cx="1292225" cy="426719"/>
              <a:chOff x="4011622" y="3379152"/>
              <a:chExt cx="1262683" cy="390207"/>
            </a:xfrm>
          </p:grpSpPr>
          <p:sp>
            <p:nvSpPr>
              <p:cNvPr id="636" name="Google Shape;636;p25"/>
              <p:cNvSpPr/>
              <p:nvPr/>
            </p:nvSpPr>
            <p:spPr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637" name="Google Shape;637;p25"/>
              <p:cNvGrpSpPr/>
              <p:nvPr/>
            </p:nvGrpSpPr>
            <p:grpSpPr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638" name="Google Shape;638;p25"/>
                <p:cNvSpPr/>
                <p:nvPr/>
              </p:nvSpPr>
              <p:spPr>
                <a:xfrm>
                  <a:off x="4651" y="1171"/>
                  <a:ext cx="244" cy="53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639" name="Google Shape;639;p25"/>
                <p:cNvSpPr/>
                <p:nvPr/>
              </p:nvSpPr>
              <p:spPr>
                <a:xfrm>
                  <a:off x="4651" y="1165"/>
                  <a:ext cx="245" cy="33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640" name="Google Shape;640;p25"/>
                <p:cNvSpPr/>
                <p:nvPr/>
              </p:nvSpPr>
              <p:spPr>
                <a:xfrm>
                  <a:off x="4650" y="1129"/>
                  <a:ext cx="244" cy="62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641" name="Google Shape;641;p25"/>
                <p:cNvGrpSpPr/>
                <p:nvPr/>
              </p:nvGrpSpPr>
              <p:grpSpPr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642" name="Google Shape;642;p25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rect b="b" l="l" r="r" t="t"/>
                    <a:pathLst>
                      <a:path extrusionOk="0" h="60" w="31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  <p:sp>
                <p:nvSpPr>
                  <p:cNvPr id="643" name="Google Shape;643;p25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rect b="b" l="l" r="r" t="t"/>
                    <a:pathLst>
                      <a:path extrusionOk="0" h="60" w="282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cxnSp>
              <p:nvCxnSpPr>
                <p:cNvPr id="644" name="Google Shape;644;p25"/>
                <p:cNvCxnSpPr/>
                <p:nvPr/>
              </p:nvCxnSpPr>
              <p:spPr>
                <a:xfrm>
                  <a:off x="4651" y="1158"/>
                  <a:ext cx="0" cy="4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645" name="Google Shape;645;p25"/>
                <p:cNvCxnSpPr/>
                <p:nvPr/>
              </p:nvCxnSpPr>
              <p:spPr>
                <a:xfrm>
                  <a:off x="4894" y="1160"/>
                  <a:ext cx="0" cy="4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646" name="Google Shape;646;p25"/>
              <p:cNvSpPr/>
              <p:nvPr/>
            </p:nvSpPr>
            <p:spPr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647" name="Google Shape;647;p25"/>
            <p:cNvGrpSpPr/>
            <p:nvPr/>
          </p:nvGrpSpPr>
          <p:grpSpPr>
            <a:xfrm>
              <a:off x="1483360" y="5313680"/>
              <a:ext cx="701040" cy="517588"/>
              <a:chOff x="1046480" y="3962400"/>
              <a:chExt cx="1026158" cy="761428"/>
            </a:xfrm>
          </p:grpSpPr>
          <p:sp>
            <p:nvSpPr>
              <p:cNvPr id="648" name="Google Shape;648;p25"/>
              <p:cNvSpPr/>
              <p:nvPr/>
            </p:nvSpPr>
            <p:spPr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649" name="Google Shape;649;p25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650" name="Google Shape;650;p2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51" name="Google Shape;651;p25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</p:grpSp>
      <p:pic>
        <p:nvPicPr>
          <p:cNvPr descr="underline_base" id="652" name="Google Shape;652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65339" y="794569"/>
            <a:ext cx="7769225" cy="17303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53" name="Google Shape;653;p25"/>
          <p:cNvGraphicFramePr/>
          <p:nvPr/>
        </p:nvGraphicFramePr>
        <p:xfrm>
          <a:off x="1894997" y="58888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{BFD57533-902F-4214-9DC0-ADB52AF9DEAC}</a:tableStyleId>
              </a:tblPr>
              <a:tblGrid>
                <a:gridCol w="1821175"/>
                <a:gridCol w="1802325"/>
                <a:gridCol w="1802325"/>
                <a:gridCol w="1802325"/>
                <a:gridCol w="1802325"/>
              </a:tblGrid>
              <a:tr h="33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orbel"/>
                        <a:buNone/>
                      </a:pPr>
                      <a:r>
                        <a:t/>
                      </a:r>
                      <a:endParaRPr i="0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orbel"/>
                        <a:buNone/>
                      </a:pPr>
                      <a:r>
                        <a:t/>
                      </a:r>
                      <a:endParaRPr i="0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</a:rPr>
                        <a:t>222.222.222.222</a:t>
                      </a:r>
                      <a:endParaRPr sz="1400" u="none" cap="none" strike="noStrike"/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</a:rPr>
                        <a:t>111.111.111.111</a:t>
                      </a:r>
                      <a:endParaRPr sz="1400" u="none" cap="none" strike="noStrike"/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A to B Packet</a:t>
                      </a:r>
                      <a:endParaRPr sz="1400" u="none" cap="none" strike="noStrike"/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54" name="Google Shape;654;p25"/>
          <p:cNvGraphicFramePr/>
          <p:nvPr/>
        </p:nvGraphicFramePr>
        <p:xfrm>
          <a:off x="1904805" y="63057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{BFD57533-902F-4214-9DC0-ADB52AF9DEAC}</a:tableStyleId>
              </a:tblPr>
              <a:tblGrid>
                <a:gridCol w="1802325"/>
                <a:gridCol w="1802325"/>
                <a:gridCol w="1802325"/>
                <a:gridCol w="1802325"/>
                <a:gridCol w="1802325"/>
              </a:tblGrid>
              <a:tr h="325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93023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-US" sz="1400" u="none" cap="none" strike="noStrike">
                          <a:solidFill>
                            <a:srgbClr val="A930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Dest MAC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93023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A930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Source MAC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A93023"/>
                          </a:solidFill>
                        </a:rPr>
                        <a:t>Dest IP Add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A93023"/>
                          </a:solidFill>
                        </a:rPr>
                        <a:t>Source IP Add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A93023"/>
                          </a:solidFill>
                        </a:rPr>
                        <a:t>Packet Type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55" name="Google Shape;655;p25"/>
          <p:cNvSpPr/>
          <p:nvPr/>
        </p:nvSpPr>
        <p:spPr>
          <a:xfrm>
            <a:off x="3795629" y="5927979"/>
            <a:ext cx="17443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74-29-9C-E8-FF-55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25"/>
          <p:cNvSpPr/>
          <p:nvPr/>
        </p:nvSpPr>
        <p:spPr>
          <a:xfrm>
            <a:off x="2496343" y="5913564"/>
            <a:ext cx="51167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???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25"/>
          <p:cNvSpPr/>
          <p:nvPr/>
        </p:nvSpPr>
        <p:spPr>
          <a:xfrm>
            <a:off x="4069227" y="3162857"/>
            <a:ext cx="4557017" cy="4001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1125" lvl="0" marL="111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Gill Sans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Routers never forward broadcast packets!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25"/>
          <p:cNvSpPr/>
          <p:nvPr/>
        </p:nvSpPr>
        <p:spPr>
          <a:xfrm>
            <a:off x="1706153" y="5889140"/>
            <a:ext cx="215738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Default Gateway’s MAC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25"/>
          <p:cNvSpPr/>
          <p:nvPr/>
        </p:nvSpPr>
        <p:spPr>
          <a:xfrm>
            <a:off x="4949825" y="4178027"/>
            <a:ext cx="617638" cy="515651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60" name="Google Shape;660;p25"/>
          <p:cNvSpPr/>
          <p:nvPr/>
        </p:nvSpPr>
        <p:spPr>
          <a:xfrm>
            <a:off x="9807744" y="2135185"/>
            <a:ext cx="2143421" cy="1323439"/>
          </a:xfrm>
          <a:prstGeom prst="rect">
            <a:avLst/>
          </a:prstGeom>
          <a:solidFill>
            <a:srgbClr val="B1DB9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1125" lvl="0" marL="111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Gill Sans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ARP- To know B’s MAC address as B’s IP address is known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6"/>
          <p:cNvSpPr txBox="1"/>
          <p:nvPr>
            <p:ph idx="1" type="body"/>
          </p:nvPr>
        </p:nvSpPr>
        <p:spPr>
          <a:xfrm>
            <a:off x="1876424" y="1057274"/>
            <a:ext cx="9972686" cy="2155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-111125" lvl="0" marL="111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None/>
            </a:pPr>
            <a:r>
              <a:rPr lang="en-US" sz="4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Send datagram from A to B via R</a:t>
            </a:r>
            <a:endParaRPr/>
          </a:p>
          <a:p>
            <a:pPr indent="-285432" lvl="1" marL="457200" rtl="0" algn="l">
              <a:lnSpc>
                <a:spcPct val="100000"/>
              </a:lnSpc>
              <a:spcBef>
                <a:spcPts val="1220"/>
              </a:spcBef>
              <a:spcAft>
                <a:spcPts val="0"/>
              </a:spcAft>
              <a:buSzPct val="145000"/>
              <a:buFont typeface="Noto Sans Symbols"/>
              <a:buChar char="▪"/>
            </a:pPr>
            <a:r>
              <a:rPr lang="en-US" sz="4000"/>
              <a:t>Does A know the IP address of first hop router, R which is also known as </a:t>
            </a:r>
            <a:r>
              <a:rPr b="1" lang="en-US" sz="4000">
                <a:solidFill>
                  <a:srgbClr val="0070C0"/>
                </a:solidFill>
              </a:rPr>
              <a:t>Default Gateway</a:t>
            </a:r>
            <a:r>
              <a:rPr lang="en-US" sz="4000"/>
              <a:t>?  (how?)</a:t>
            </a:r>
            <a:endParaRPr/>
          </a:p>
          <a:p>
            <a:pPr indent="-285432" lvl="1" marL="457200" rtl="0" algn="l">
              <a:lnSpc>
                <a:spcPct val="100000"/>
              </a:lnSpc>
              <a:spcBef>
                <a:spcPts val="1220"/>
              </a:spcBef>
              <a:spcAft>
                <a:spcPts val="0"/>
              </a:spcAft>
              <a:buSzPct val="145000"/>
              <a:buFont typeface="Noto Sans Symbols"/>
              <a:buChar char="▪"/>
            </a:pPr>
            <a:r>
              <a:rPr lang="en-US" sz="4000"/>
              <a:t>Will A know R’s MAC address?</a:t>
            </a:r>
            <a:endParaRPr/>
          </a:p>
        </p:txBody>
      </p:sp>
      <p:sp>
        <p:nvSpPr>
          <p:cNvPr id="667" name="Google Shape;667;p26"/>
          <p:cNvSpPr txBox="1"/>
          <p:nvPr>
            <p:ph type="title"/>
          </p:nvPr>
        </p:nvSpPr>
        <p:spPr>
          <a:xfrm>
            <a:off x="2057400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Addressing: routing to another LAN</a:t>
            </a:r>
            <a:endParaRPr/>
          </a:p>
        </p:txBody>
      </p:sp>
      <p:grpSp>
        <p:nvGrpSpPr>
          <p:cNvPr id="668" name="Google Shape;668;p26"/>
          <p:cNvGrpSpPr/>
          <p:nvPr/>
        </p:nvGrpSpPr>
        <p:grpSpPr>
          <a:xfrm>
            <a:off x="2233613" y="3962400"/>
            <a:ext cx="8235952" cy="2349500"/>
            <a:chOff x="709613" y="3962400"/>
            <a:chExt cx="8235952" cy="2349500"/>
          </a:xfrm>
        </p:grpSpPr>
        <p:grpSp>
          <p:nvGrpSpPr>
            <p:cNvPr id="669" name="Google Shape;669;p26"/>
            <p:cNvGrpSpPr/>
            <p:nvPr/>
          </p:nvGrpSpPr>
          <p:grpSpPr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670" name="Google Shape;670;p26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671" name="Google Shape;671;p2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72" name="Google Shape;672;p26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673" name="Google Shape;673;p26"/>
              <p:cNvSpPr/>
              <p:nvPr/>
            </p:nvSpPr>
            <p:spPr>
              <a:xfrm rot="-5400000">
                <a:off x="7439930" y="4308572"/>
                <a:ext cx="126470" cy="19607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674" name="Google Shape;674;p26"/>
            <p:cNvGrpSpPr/>
            <p:nvPr/>
          </p:nvGrpSpPr>
          <p:grpSpPr>
            <a:xfrm>
              <a:off x="1046480" y="3962400"/>
              <a:ext cx="1026795" cy="761428"/>
              <a:chOff x="1046480" y="3962400"/>
              <a:chExt cx="1026795" cy="761428"/>
            </a:xfrm>
          </p:grpSpPr>
          <p:sp>
            <p:nvSpPr>
              <p:cNvPr id="675" name="Google Shape;675;p26"/>
              <p:cNvSpPr/>
              <p:nvPr/>
            </p:nvSpPr>
            <p:spPr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676" name="Google Shape;676;p26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677" name="Google Shape;677;p2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78" name="Google Shape;678;p26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sp>
          <p:nvSpPr>
            <p:cNvPr id="679" name="Google Shape;679;p26"/>
            <p:cNvSpPr txBox="1"/>
            <p:nvPr/>
          </p:nvSpPr>
          <p:spPr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R</a:t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80" name="Google Shape;680;p26"/>
            <p:cNvSpPr txBox="1"/>
            <p:nvPr/>
          </p:nvSpPr>
          <p:spPr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1A-23-F9-CD-06-9B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26"/>
            <p:cNvSpPr txBox="1"/>
            <p:nvPr/>
          </p:nvSpPr>
          <p:spPr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82" name="Google Shape;682;p26"/>
            <p:cNvGrpSpPr/>
            <p:nvPr/>
          </p:nvGrpSpPr>
          <p:grpSpPr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683" name="Google Shape;683;p26"/>
              <p:cNvSpPr txBox="1"/>
              <p:nvPr/>
            </p:nvSpPr>
            <p:spPr>
              <a:xfrm>
                <a:off x="1934" y="2405"/>
                <a:ext cx="790" cy="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111.111.111.110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4" name="Google Shape;684;p26"/>
              <p:cNvSpPr txBox="1"/>
              <p:nvPr/>
            </p:nvSpPr>
            <p:spPr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E6-E9-00-17-BB-4B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85" name="Google Shape;685;p26"/>
            <p:cNvSpPr txBox="1"/>
            <p:nvPr/>
          </p:nvSpPr>
          <p:spPr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CC-49-DE-D0-AB-7D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26"/>
            <p:cNvSpPr txBox="1"/>
            <p:nvPr/>
          </p:nvSpPr>
          <p:spPr>
            <a:xfrm>
              <a:off x="942975" y="5854700"/>
              <a:ext cx="12541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26"/>
            <p:cNvSpPr txBox="1"/>
            <p:nvPr/>
          </p:nvSpPr>
          <p:spPr>
            <a:xfrm>
              <a:off x="709613" y="4741863"/>
              <a:ext cx="124271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26"/>
            <p:cNvSpPr txBox="1"/>
            <p:nvPr/>
          </p:nvSpPr>
          <p:spPr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74-29-9C-E8-FF-55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9" name="Google Shape;689;p26"/>
            <p:cNvSpPr/>
            <p:nvPr/>
          </p:nvSpPr>
          <p:spPr>
            <a:xfrm>
              <a:off x="2365375" y="4437063"/>
              <a:ext cx="839788" cy="1069975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690" name="Google Shape;690;p26"/>
            <p:cNvCxnSpPr/>
            <p:nvPr/>
          </p:nvCxnSpPr>
          <p:spPr>
            <a:xfrm>
              <a:off x="2062163" y="4416425"/>
              <a:ext cx="438150" cy="2301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1" name="Google Shape;691;p26"/>
            <p:cNvCxnSpPr/>
            <p:nvPr/>
          </p:nvCxnSpPr>
          <p:spPr>
            <a:xfrm flipH="1" rot="10800000">
              <a:off x="2185988" y="5360988"/>
              <a:ext cx="231775" cy="2555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2" name="Google Shape;692;p26"/>
            <p:cNvCxnSpPr/>
            <p:nvPr/>
          </p:nvCxnSpPr>
          <p:spPr>
            <a:xfrm>
              <a:off x="3184525" y="4954588"/>
              <a:ext cx="584200" cy="95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3" name="Google Shape;693;p26"/>
            <p:cNvCxnSpPr/>
            <p:nvPr/>
          </p:nvCxnSpPr>
          <p:spPr>
            <a:xfrm rot="10800000">
              <a:off x="2101850" y="5711825"/>
              <a:ext cx="0" cy="1635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94" name="Google Shape;694;p26"/>
            <p:cNvCxnSpPr/>
            <p:nvPr/>
          </p:nvCxnSpPr>
          <p:spPr>
            <a:xfrm rot="10800000">
              <a:off x="1976438" y="4489450"/>
              <a:ext cx="0" cy="39846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95" name="Google Shape;695;p26"/>
            <p:cNvCxnSpPr/>
            <p:nvPr/>
          </p:nvCxnSpPr>
          <p:spPr>
            <a:xfrm>
              <a:off x="3854450" y="5021263"/>
              <a:ext cx="0" cy="7508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696" name="Google Shape;696;p26"/>
            <p:cNvCxnSpPr/>
            <p:nvPr/>
          </p:nvCxnSpPr>
          <p:spPr>
            <a:xfrm rot="10800000">
              <a:off x="4935538" y="5011738"/>
              <a:ext cx="4762" cy="2206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97" name="Google Shape;697;p26"/>
            <p:cNvSpPr txBox="1"/>
            <p:nvPr/>
          </p:nvSpPr>
          <p:spPr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98" name="Google Shape;698;p26"/>
            <p:cNvCxnSpPr/>
            <p:nvPr/>
          </p:nvCxnSpPr>
          <p:spPr>
            <a:xfrm>
              <a:off x="5045075" y="4921250"/>
              <a:ext cx="119856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699" name="Google Shape;699;p26"/>
            <p:cNvGrpSpPr/>
            <p:nvPr/>
          </p:nvGrpSpPr>
          <p:grpSpPr>
            <a:xfrm>
              <a:off x="7372352" y="4845050"/>
              <a:ext cx="1573213" cy="463550"/>
              <a:chOff x="4351" y="2786"/>
              <a:chExt cx="991" cy="292"/>
            </a:xfrm>
          </p:grpSpPr>
          <p:sp>
            <p:nvSpPr>
              <p:cNvPr id="700" name="Google Shape;700;p26"/>
              <p:cNvSpPr txBox="1"/>
              <p:nvPr/>
            </p:nvSpPr>
            <p:spPr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222.222.222.222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Google Shape;701;p26"/>
              <p:cNvSpPr txBox="1"/>
              <p:nvPr/>
            </p:nvSpPr>
            <p:spPr>
              <a:xfrm>
                <a:off x="4351" y="2904"/>
                <a:ext cx="991" cy="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49-BD-D2-C7-56-2A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702" name="Google Shape;702;p26"/>
            <p:cNvCxnSpPr/>
            <p:nvPr/>
          </p:nvCxnSpPr>
          <p:spPr>
            <a:xfrm flipH="1" rot="10800000">
              <a:off x="6943725" y="4416425"/>
              <a:ext cx="450850" cy="317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03" name="Google Shape;703;p26"/>
            <p:cNvCxnSpPr/>
            <p:nvPr/>
          </p:nvCxnSpPr>
          <p:spPr>
            <a:xfrm rot="10800000">
              <a:off x="7469188" y="4492625"/>
              <a:ext cx="11112" cy="38893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704" name="Google Shape;704;p26"/>
            <p:cNvSpPr txBox="1"/>
            <p:nvPr/>
          </p:nvSpPr>
          <p:spPr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26"/>
            <p:cNvSpPr txBox="1"/>
            <p:nvPr/>
          </p:nvSpPr>
          <p:spPr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88-B2-2F-54-1A-0F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06" name="Google Shape;706;p26"/>
            <p:cNvCxnSpPr/>
            <p:nvPr/>
          </p:nvCxnSpPr>
          <p:spPr>
            <a:xfrm rot="10800000">
              <a:off x="6873875" y="5313363"/>
              <a:ext cx="254000" cy="250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07" name="Google Shape;707;p26"/>
            <p:cNvCxnSpPr/>
            <p:nvPr/>
          </p:nvCxnSpPr>
          <p:spPr>
            <a:xfrm flipH="1">
              <a:off x="7208838" y="5654675"/>
              <a:ext cx="4762" cy="2016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708" name="Google Shape;708;p26"/>
            <p:cNvSpPr/>
            <p:nvPr/>
          </p:nvSpPr>
          <p:spPr>
            <a:xfrm>
              <a:off x="6203950" y="4440238"/>
              <a:ext cx="765175" cy="1081088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9" name="Google Shape;709;p26"/>
            <p:cNvSpPr txBox="1"/>
            <p:nvPr/>
          </p:nvSpPr>
          <p:spPr>
            <a:xfrm>
              <a:off x="8307388" y="4073525"/>
              <a:ext cx="3674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10" name="Google Shape;710;p26"/>
            <p:cNvGrpSpPr/>
            <p:nvPr/>
          </p:nvGrpSpPr>
          <p:grpSpPr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711" name="Google Shape;711;p26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712" name="Google Shape;712;p2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13" name="Google Shape;713;p26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714" name="Google Shape;714;p26"/>
              <p:cNvSpPr/>
              <p:nvPr/>
            </p:nvSpPr>
            <p:spPr>
              <a:xfrm rot="-5400000">
                <a:off x="7438232" y="4309268"/>
                <a:ext cx="127000" cy="195263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715" name="Google Shape;715;p26"/>
            <p:cNvGrpSpPr/>
            <p:nvPr/>
          </p:nvGrpSpPr>
          <p:grpSpPr>
            <a:xfrm>
              <a:off x="3757613" y="4714240"/>
              <a:ext cx="1292225" cy="426719"/>
              <a:chOff x="4011622" y="3379152"/>
              <a:chExt cx="1262683" cy="390207"/>
            </a:xfrm>
          </p:grpSpPr>
          <p:sp>
            <p:nvSpPr>
              <p:cNvPr id="716" name="Google Shape;716;p26"/>
              <p:cNvSpPr/>
              <p:nvPr/>
            </p:nvSpPr>
            <p:spPr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717" name="Google Shape;717;p26"/>
              <p:cNvGrpSpPr/>
              <p:nvPr/>
            </p:nvGrpSpPr>
            <p:grpSpPr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718" name="Google Shape;718;p26"/>
                <p:cNvSpPr/>
                <p:nvPr/>
              </p:nvSpPr>
              <p:spPr>
                <a:xfrm>
                  <a:off x="4651" y="1171"/>
                  <a:ext cx="244" cy="53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19" name="Google Shape;719;p26"/>
                <p:cNvSpPr/>
                <p:nvPr/>
              </p:nvSpPr>
              <p:spPr>
                <a:xfrm>
                  <a:off x="4651" y="1165"/>
                  <a:ext cx="245" cy="33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20" name="Google Shape;720;p26"/>
                <p:cNvSpPr/>
                <p:nvPr/>
              </p:nvSpPr>
              <p:spPr>
                <a:xfrm>
                  <a:off x="4650" y="1129"/>
                  <a:ext cx="244" cy="62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721" name="Google Shape;721;p26"/>
                <p:cNvGrpSpPr/>
                <p:nvPr/>
              </p:nvGrpSpPr>
              <p:grpSpPr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722" name="Google Shape;722;p26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rect b="b" l="l" r="r" t="t"/>
                    <a:pathLst>
                      <a:path extrusionOk="0" h="60" w="31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  <p:sp>
                <p:nvSpPr>
                  <p:cNvPr id="723" name="Google Shape;723;p26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rect b="b" l="l" r="r" t="t"/>
                    <a:pathLst>
                      <a:path extrusionOk="0" h="60" w="282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cxnSp>
              <p:nvCxnSpPr>
                <p:cNvPr id="724" name="Google Shape;724;p26"/>
                <p:cNvCxnSpPr/>
                <p:nvPr/>
              </p:nvCxnSpPr>
              <p:spPr>
                <a:xfrm>
                  <a:off x="4651" y="1158"/>
                  <a:ext cx="0" cy="4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25" name="Google Shape;725;p26"/>
                <p:cNvCxnSpPr/>
                <p:nvPr/>
              </p:nvCxnSpPr>
              <p:spPr>
                <a:xfrm>
                  <a:off x="4894" y="1160"/>
                  <a:ext cx="0" cy="4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726" name="Google Shape;726;p26"/>
              <p:cNvSpPr/>
              <p:nvPr/>
            </p:nvSpPr>
            <p:spPr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727" name="Google Shape;727;p26"/>
            <p:cNvGrpSpPr/>
            <p:nvPr/>
          </p:nvGrpSpPr>
          <p:grpSpPr>
            <a:xfrm>
              <a:off x="1483360" y="5313680"/>
              <a:ext cx="701040" cy="517588"/>
              <a:chOff x="1046480" y="3962400"/>
              <a:chExt cx="1026158" cy="761428"/>
            </a:xfrm>
          </p:grpSpPr>
          <p:sp>
            <p:nvSpPr>
              <p:cNvPr id="728" name="Google Shape;728;p26"/>
              <p:cNvSpPr/>
              <p:nvPr/>
            </p:nvSpPr>
            <p:spPr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729" name="Google Shape;729;p26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730" name="Google Shape;730;p2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31" name="Google Shape;731;p26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</p:grpSp>
      <p:pic>
        <p:nvPicPr>
          <p:cNvPr descr="underline_base" id="732" name="Google Shape;732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65339" y="794569"/>
            <a:ext cx="7769225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733" name="Google Shape;733;p26"/>
          <p:cNvSpPr txBox="1"/>
          <p:nvPr>
            <p:ph idx="12" type="sldNum"/>
          </p:nvPr>
        </p:nvSpPr>
        <p:spPr>
          <a:xfrm>
            <a:off x="9980155" y="6522366"/>
            <a:ext cx="548655" cy="272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i="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6-</a:t>
            </a:r>
            <a:fld id="{00000000-1234-1234-1234-123412341234}" type="slidenum">
              <a:rPr b="0" i="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34" name="Google Shape;734;p26"/>
          <p:cNvSpPr txBox="1"/>
          <p:nvPr>
            <p:ph idx="11" type="ftr"/>
          </p:nvPr>
        </p:nvSpPr>
        <p:spPr>
          <a:xfrm>
            <a:off x="7899497" y="6521552"/>
            <a:ext cx="2177473" cy="2415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Link Layer and LANs</a:t>
            </a:r>
            <a:endParaRPr/>
          </a:p>
        </p:txBody>
      </p:sp>
      <p:pic>
        <p:nvPicPr>
          <p:cNvPr id="735" name="Google Shape;735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57528" y="3143975"/>
            <a:ext cx="5091584" cy="3284266"/>
          </a:xfrm>
          <a:prstGeom prst="rect">
            <a:avLst/>
          </a:prstGeom>
          <a:noFill/>
          <a:ln>
            <a:noFill/>
          </a:ln>
        </p:spPr>
      </p:pic>
      <p:sp>
        <p:nvSpPr>
          <p:cNvPr id="736" name="Google Shape;736;p26"/>
          <p:cNvSpPr/>
          <p:nvPr/>
        </p:nvSpPr>
        <p:spPr>
          <a:xfrm>
            <a:off x="9259094" y="5993199"/>
            <a:ext cx="1976942" cy="435042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37" name="Google Shape;737;p26"/>
          <p:cNvSpPr/>
          <p:nvPr/>
        </p:nvSpPr>
        <p:spPr>
          <a:xfrm>
            <a:off x="2876898" y="3850958"/>
            <a:ext cx="558421" cy="458872"/>
          </a:xfrm>
          <a:prstGeom prst="roundRect">
            <a:avLst>
              <a:gd fmla="val 16667" name="adj"/>
            </a:avLst>
          </a:prstGeom>
          <a:solidFill>
            <a:srgbClr val="5E9934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ARP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26"/>
          <p:cNvSpPr/>
          <p:nvPr/>
        </p:nvSpPr>
        <p:spPr>
          <a:xfrm>
            <a:off x="4110229" y="4710300"/>
            <a:ext cx="558421" cy="458872"/>
          </a:xfrm>
          <a:prstGeom prst="roundRect">
            <a:avLst>
              <a:gd fmla="val 16667" name="adj"/>
            </a:avLst>
          </a:prstGeom>
          <a:solidFill>
            <a:srgbClr val="5E9934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ARP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26"/>
          <p:cNvSpPr/>
          <p:nvPr/>
        </p:nvSpPr>
        <p:spPr>
          <a:xfrm>
            <a:off x="4178837" y="4725152"/>
            <a:ext cx="558421" cy="458872"/>
          </a:xfrm>
          <a:prstGeom prst="roundRect">
            <a:avLst>
              <a:gd fmla="val 16667" name="adj"/>
            </a:avLst>
          </a:prstGeom>
          <a:solidFill>
            <a:srgbClr val="5E9934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ARP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0" name="Google Shape;740;p26"/>
          <p:cNvSpPr/>
          <p:nvPr/>
        </p:nvSpPr>
        <p:spPr>
          <a:xfrm>
            <a:off x="5508648" y="4689789"/>
            <a:ext cx="607561" cy="426029"/>
          </a:xfrm>
          <a:prstGeom prst="roundRect">
            <a:avLst>
              <a:gd fmla="val 16667" name="adj"/>
            </a:avLst>
          </a:prstGeom>
          <a:solidFill>
            <a:srgbClr val="EDC38A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ARP Reply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41" name="Google Shape;741;p26"/>
          <p:cNvGraphicFramePr/>
          <p:nvPr/>
        </p:nvGraphicFramePr>
        <p:xfrm>
          <a:off x="2024064" y="63462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{BFD57533-902F-4214-9DC0-ADB52AF9DEAC}</a:tableStyleId>
              </a:tblPr>
              <a:tblGrid>
                <a:gridCol w="1821175"/>
                <a:gridCol w="1802325"/>
                <a:gridCol w="1802325"/>
                <a:gridCol w="1802325"/>
                <a:gridCol w="1802325"/>
              </a:tblGrid>
              <a:tr h="33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orbel"/>
                        <a:buNone/>
                      </a:pPr>
                      <a:r>
                        <a:t/>
                      </a:r>
                      <a:endParaRPr i="0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74-29-9C-E8-FF-55</a:t>
                      </a:r>
                      <a:endParaRPr sz="1400" u="none" cap="none" strike="noStrike"/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</a:rPr>
                        <a:t>222.222.222.222</a:t>
                      </a:r>
                      <a:endParaRPr sz="1400" u="none" cap="none" strike="noStrike"/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</a:rPr>
                        <a:t>111.111.111.111</a:t>
                      </a:r>
                      <a:endParaRPr sz="1400" u="none" cap="none" strike="noStrike"/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A to B Packet</a:t>
                      </a:r>
                      <a:endParaRPr sz="1400" u="none" cap="none" strike="noStrike"/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</a:tr>
            </a:tbl>
          </a:graphicData>
        </a:graphic>
      </p:graphicFrame>
      <p:sp>
        <p:nvSpPr>
          <p:cNvPr id="742" name="Google Shape;742;p26"/>
          <p:cNvSpPr/>
          <p:nvPr/>
        </p:nvSpPr>
        <p:spPr>
          <a:xfrm>
            <a:off x="2047822" y="6385434"/>
            <a:ext cx="180690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E6-E9-00-17-BB-4B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8" name="Google Shape;748;p27"/>
          <p:cNvGrpSpPr/>
          <p:nvPr/>
        </p:nvGrpSpPr>
        <p:grpSpPr>
          <a:xfrm>
            <a:off x="2233613" y="3962400"/>
            <a:ext cx="8661715" cy="2664488"/>
            <a:chOff x="709613" y="3962400"/>
            <a:chExt cx="8661715" cy="2664488"/>
          </a:xfrm>
        </p:grpSpPr>
        <p:grpSp>
          <p:nvGrpSpPr>
            <p:cNvPr id="749" name="Google Shape;749;p27"/>
            <p:cNvGrpSpPr/>
            <p:nvPr/>
          </p:nvGrpSpPr>
          <p:grpSpPr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750" name="Google Shape;750;p27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751" name="Google Shape;751;p27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52" name="Google Shape;752;p27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753" name="Google Shape;753;p27"/>
              <p:cNvSpPr/>
              <p:nvPr/>
            </p:nvSpPr>
            <p:spPr>
              <a:xfrm rot="-5400000">
                <a:off x="7439930" y="4308572"/>
                <a:ext cx="126470" cy="19607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754" name="Google Shape;754;p27"/>
            <p:cNvGrpSpPr/>
            <p:nvPr/>
          </p:nvGrpSpPr>
          <p:grpSpPr>
            <a:xfrm>
              <a:off x="1046480" y="3962400"/>
              <a:ext cx="1026795" cy="761428"/>
              <a:chOff x="1046480" y="3962400"/>
              <a:chExt cx="1026795" cy="761428"/>
            </a:xfrm>
          </p:grpSpPr>
          <p:sp>
            <p:nvSpPr>
              <p:cNvPr id="755" name="Google Shape;755;p27"/>
              <p:cNvSpPr/>
              <p:nvPr/>
            </p:nvSpPr>
            <p:spPr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756" name="Google Shape;756;p27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757" name="Google Shape;757;p27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58" name="Google Shape;758;p27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sp>
          <p:nvSpPr>
            <p:cNvPr id="759" name="Google Shape;759;p27"/>
            <p:cNvSpPr txBox="1"/>
            <p:nvPr/>
          </p:nvSpPr>
          <p:spPr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R</a:t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60" name="Google Shape;760;p27"/>
            <p:cNvSpPr txBox="1"/>
            <p:nvPr/>
          </p:nvSpPr>
          <p:spPr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1A-23-F9-CD-06-9B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27"/>
            <p:cNvSpPr txBox="1"/>
            <p:nvPr/>
          </p:nvSpPr>
          <p:spPr>
            <a:xfrm>
              <a:off x="4586300" y="5701650"/>
              <a:ext cx="1501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62" name="Google Shape;762;p27"/>
            <p:cNvGrpSpPr/>
            <p:nvPr/>
          </p:nvGrpSpPr>
          <p:grpSpPr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763" name="Google Shape;763;p27"/>
              <p:cNvSpPr txBox="1"/>
              <p:nvPr/>
            </p:nvSpPr>
            <p:spPr>
              <a:xfrm>
                <a:off x="1934" y="2405"/>
                <a:ext cx="790" cy="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111.111.111.110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4" name="Google Shape;764;p27"/>
              <p:cNvSpPr txBox="1"/>
              <p:nvPr/>
            </p:nvSpPr>
            <p:spPr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E6-E9-00-17-BB-4B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65" name="Google Shape;765;p27"/>
            <p:cNvSpPr txBox="1"/>
            <p:nvPr/>
          </p:nvSpPr>
          <p:spPr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CC-49-DE-D0-AB-7D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27"/>
            <p:cNvSpPr txBox="1"/>
            <p:nvPr/>
          </p:nvSpPr>
          <p:spPr>
            <a:xfrm>
              <a:off x="942975" y="5854700"/>
              <a:ext cx="12541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27"/>
            <p:cNvSpPr txBox="1"/>
            <p:nvPr/>
          </p:nvSpPr>
          <p:spPr>
            <a:xfrm>
              <a:off x="709613" y="4741863"/>
              <a:ext cx="124271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27"/>
            <p:cNvSpPr txBox="1"/>
            <p:nvPr/>
          </p:nvSpPr>
          <p:spPr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74-29-9C-E8-FF-55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27"/>
            <p:cNvSpPr/>
            <p:nvPr/>
          </p:nvSpPr>
          <p:spPr>
            <a:xfrm>
              <a:off x="2365375" y="4437063"/>
              <a:ext cx="839788" cy="1069975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770" name="Google Shape;770;p27"/>
            <p:cNvCxnSpPr/>
            <p:nvPr/>
          </p:nvCxnSpPr>
          <p:spPr>
            <a:xfrm>
              <a:off x="2062163" y="4416425"/>
              <a:ext cx="438150" cy="2301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1" name="Google Shape;771;p27"/>
            <p:cNvCxnSpPr/>
            <p:nvPr/>
          </p:nvCxnSpPr>
          <p:spPr>
            <a:xfrm flipH="1" rot="10800000">
              <a:off x="2185988" y="5360988"/>
              <a:ext cx="231775" cy="2555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2" name="Google Shape;772;p27"/>
            <p:cNvCxnSpPr/>
            <p:nvPr/>
          </p:nvCxnSpPr>
          <p:spPr>
            <a:xfrm>
              <a:off x="3184525" y="4954588"/>
              <a:ext cx="584200" cy="95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3" name="Google Shape;773;p27"/>
            <p:cNvCxnSpPr/>
            <p:nvPr/>
          </p:nvCxnSpPr>
          <p:spPr>
            <a:xfrm rot="10800000">
              <a:off x="2101850" y="5711825"/>
              <a:ext cx="0" cy="1635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774" name="Google Shape;774;p27"/>
            <p:cNvCxnSpPr/>
            <p:nvPr/>
          </p:nvCxnSpPr>
          <p:spPr>
            <a:xfrm rot="10800000">
              <a:off x="1976438" y="4489450"/>
              <a:ext cx="0" cy="39846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775" name="Google Shape;775;p27"/>
            <p:cNvCxnSpPr/>
            <p:nvPr/>
          </p:nvCxnSpPr>
          <p:spPr>
            <a:xfrm>
              <a:off x="3854450" y="5021263"/>
              <a:ext cx="0" cy="7508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776" name="Google Shape;776;p27"/>
            <p:cNvCxnSpPr/>
            <p:nvPr/>
          </p:nvCxnSpPr>
          <p:spPr>
            <a:xfrm rot="10800000">
              <a:off x="4935538" y="5011738"/>
              <a:ext cx="4762" cy="2206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777" name="Google Shape;777;p27"/>
            <p:cNvSpPr txBox="1"/>
            <p:nvPr/>
          </p:nvSpPr>
          <p:spPr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78" name="Google Shape;778;p27"/>
            <p:cNvCxnSpPr/>
            <p:nvPr/>
          </p:nvCxnSpPr>
          <p:spPr>
            <a:xfrm>
              <a:off x="5045075" y="4921250"/>
              <a:ext cx="119856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779" name="Google Shape;779;p27"/>
            <p:cNvGrpSpPr/>
            <p:nvPr/>
          </p:nvGrpSpPr>
          <p:grpSpPr>
            <a:xfrm>
              <a:off x="7373951" y="4845050"/>
              <a:ext cx="1997377" cy="743264"/>
              <a:chOff x="4352" y="2786"/>
              <a:chExt cx="1258" cy="468"/>
            </a:xfrm>
          </p:grpSpPr>
          <p:sp>
            <p:nvSpPr>
              <p:cNvPr id="780" name="Google Shape;780;p27"/>
              <p:cNvSpPr txBox="1"/>
              <p:nvPr/>
            </p:nvSpPr>
            <p:spPr>
              <a:xfrm>
                <a:off x="4352" y="2786"/>
                <a:ext cx="9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222.222.222.222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1" name="Google Shape;781;p27"/>
              <p:cNvSpPr txBox="1"/>
              <p:nvPr/>
            </p:nvSpPr>
            <p:spPr>
              <a:xfrm>
                <a:off x="4710" y="2954"/>
                <a:ext cx="9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49-BD-D2-C7-56-2A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782" name="Google Shape;782;p27"/>
            <p:cNvCxnSpPr/>
            <p:nvPr/>
          </p:nvCxnSpPr>
          <p:spPr>
            <a:xfrm flipH="1" rot="10800000">
              <a:off x="6943725" y="4416425"/>
              <a:ext cx="450850" cy="317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3" name="Google Shape;783;p27"/>
            <p:cNvCxnSpPr/>
            <p:nvPr/>
          </p:nvCxnSpPr>
          <p:spPr>
            <a:xfrm rot="10800000">
              <a:off x="7469188" y="4492625"/>
              <a:ext cx="11112" cy="38893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784" name="Google Shape;784;p27"/>
            <p:cNvSpPr txBox="1"/>
            <p:nvPr/>
          </p:nvSpPr>
          <p:spPr>
            <a:xfrm>
              <a:off x="7073900" y="5811850"/>
              <a:ext cx="1501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27"/>
            <p:cNvSpPr txBox="1"/>
            <p:nvPr/>
          </p:nvSpPr>
          <p:spPr>
            <a:xfrm>
              <a:off x="7740213" y="6165188"/>
              <a:ext cx="1501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88-B2-2F-54-1A-0F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86" name="Google Shape;786;p27"/>
            <p:cNvCxnSpPr/>
            <p:nvPr/>
          </p:nvCxnSpPr>
          <p:spPr>
            <a:xfrm rot="10800000">
              <a:off x="6873875" y="5313363"/>
              <a:ext cx="254000" cy="250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7" name="Google Shape;787;p27"/>
            <p:cNvCxnSpPr/>
            <p:nvPr/>
          </p:nvCxnSpPr>
          <p:spPr>
            <a:xfrm flipH="1">
              <a:off x="7208838" y="5654675"/>
              <a:ext cx="4762" cy="2016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788" name="Google Shape;788;p27"/>
            <p:cNvSpPr/>
            <p:nvPr/>
          </p:nvSpPr>
          <p:spPr>
            <a:xfrm>
              <a:off x="6203950" y="4440238"/>
              <a:ext cx="765175" cy="1081088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89" name="Google Shape;789;p27"/>
            <p:cNvSpPr txBox="1"/>
            <p:nvPr/>
          </p:nvSpPr>
          <p:spPr>
            <a:xfrm>
              <a:off x="8307388" y="4073525"/>
              <a:ext cx="3674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90" name="Google Shape;790;p27"/>
            <p:cNvGrpSpPr/>
            <p:nvPr/>
          </p:nvGrpSpPr>
          <p:grpSpPr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791" name="Google Shape;791;p27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792" name="Google Shape;792;p27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93" name="Google Shape;793;p27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794" name="Google Shape;794;p27"/>
              <p:cNvSpPr/>
              <p:nvPr/>
            </p:nvSpPr>
            <p:spPr>
              <a:xfrm rot="-5400000">
                <a:off x="7438232" y="4309268"/>
                <a:ext cx="127000" cy="195263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795" name="Google Shape;795;p27"/>
            <p:cNvGrpSpPr/>
            <p:nvPr/>
          </p:nvGrpSpPr>
          <p:grpSpPr>
            <a:xfrm>
              <a:off x="3757613" y="4714240"/>
              <a:ext cx="1292225" cy="426719"/>
              <a:chOff x="4011622" y="3379152"/>
              <a:chExt cx="1262683" cy="390207"/>
            </a:xfrm>
          </p:grpSpPr>
          <p:sp>
            <p:nvSpPr>
              <p:cNvPr id="796" name="Google Shape;796;p27"/>
              <p:cNvSpPr/>
              <p:nvPr/>
            </p:nvSpPr>
            <p:spPr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797" name="Google Shape;797;p27"/>
              <p:cNvGrpSpPr/>
              <p:nvPr/>
            </p:nvGrpSpPr>
            <p:grpSpPr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798" name="Google Shape;798;p27"/>
                <p:cNvSpPr/>
                <p:nvPr/>
              </p:nvSpPr>
              <p:spPr>
                <a:xfrm>
                  <a:off x="4651" y="1171"/>
                  <a:ext cx="244" cy="53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99" name="Google Shape;799;p27"/>
                <p:cNvSpPr/>
                <p:nvPr/>
              </p:nvSpPr>
              <p:spPr>
                <a:xfrm>
                  <a:off x="4651" y="1165"/>
                  <a:ext cx="245" cy="33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00" name="Google Shape;800;p27"/>
                <p:cNvSpPr/>
                <p:nvPr/>
              </p:nvSpPr>
              <p:spPr>
                <a:xfrm>
                  <a:off x="4650" y="1129"/>
                  <a:ext cx="244" cy="62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801" name="Google Shape;801;p27"/>
                <p:cNvGrpSpPr/>
                <p:nvPr/>
              </p:nvGrpSpPr>
              <p:grpSpPr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802" name="Google Shape;802;p27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rect b="b" l="l" r="r" t="t"/>
                    <a:pathLst>
                      <a:path extrusionOk="0" h="60" w="31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  <p:sp>
                <p:nvSpPr>
                  <p:cNvPr id="803" name="Google Shape;803;p27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rect b="b" l="l" r="r" t="t"/>
                    <a:pathLst>
                      <a:path extrusionOk="0" h="60" w="282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cxnSp>
              <p:nvCxnSpPr>
                <p:cNvPr id="804" name="Google Shape;804;p27"/>
                <p:cNvCxnSpPr/>
                <p:nvPr/>
              </p:nvCxnSpPr>
              <p:spPr>
                <a:xfrm>
                  <a:off x="4651" y="1158"/>
                  <a:ext cx="0" cy="4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05" name="Google Shape;805;p27"/>
                <p:cNvCxnSpPr/>
                <p:nvPr/>
              </p:nvCxnSpPr>
              <p:spPr>
                <a:xfrm>
                  <a:off x="4894" y="1160"/>
                  <a:ext cx="0" cy="4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806" name="Google Shape;806;p27"/>
              <p:cNvSpPr/>
              <p:nvPr/>
            </p:nvSpPr>
            <p:spPr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807" name="Google Shape;807;p27"/>
            <p:cNvGrpSpPr/>
            <p:nvPr/>
          </p:nvGrpSpPr>
          <p:grpSpPr>
            <a:xfrm>
              <a:off x="1483360" y="5313680"/>
              <a:ext cx="701040" cy="517588"/>
              <a:chOff x="1046480" y="3962400"/>
              <a:chExt cx="1026158" cy="761428"/>
            </a:xfrm>
          </p:grpSpPr>
          <p:sp>
            <p:nvSpPr>
              <p:cNvPr id="808" name="Google Shape;808;p27"/>
              <p:cNvSpPr/>
              <p:nvPr/>
            </p:nvSpPr>
            <p:spPr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809" name="Google Shape;809;p27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810" name="Google Shape;810;p27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11" name="Google Shape;811;p27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</p:grpSp>
      <p:sp>
        <p:nvSpPr>
          <p:cNvPr id="812" name="Google Shape;812;p27"/>
          <p:cNvSpPr/>
          <p:nvPr/>
        </p:nvSpPr>
        <p:spPr>
          <a:xfrm>
            <a:off x="3911601" y="3086101"/>
            <a:ext cx="314325" cy="792163"/>
          </a:xfrm>
          <a:prstGeom prst="downArrow">
            <a:avLst>
              <a:gd fmla="val 50000" name="adj1"/>
              <a:gd fmla="val 63005" name="adj2"/>
            </a:avLst>
          </a:prstGeom>
          <a:gradFill>
            <a:gsLst>
              <a:gs pos="0">
                <a:schemeClr val="lt1"/>
              </a:gs>
              <a:gs pos="100000">
                <a:srgbClr val="FF0000"/>
              </a:gs>
            </a:gsLst>
            <a:lin ang="5400000" scaled="0"/>
          </a:gra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13" name="Google Shape;813;p27"/>
          <p:cNvSpPr txBox="1"/>
          <p:nvPr>
            <p:ph type="title"/>
          </p:nvPr>
        </p:nvSpPr>
        <p:spPr>
          <a:xfrm>
            <a:off x="2057400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Addressing: routing to another LAN</a:t>
            </a:r>
            <a:endParaRPr/>
          </a:p>
        </p:txBody>
      </p:sp>
      <p:grpSp>
        <p:nvGrpSpPr>
          <p:cNvPr id="814" name="Google Shape;814;p27"/>
          <p:cNvGrpSpPr/>
          <p:nvPr/>
        </p:nvGrpSpPr>
        <p:grpSpPr>
          <a:xfrm>
            <a:off x="2058988" y="2686050"/>
            <a:ext cx="976312" cy="1460500"/>
            <a:chOff x="337" y="1692"/>
            <a:chExt cx="615" cy="920"/>
          </a:xfrm>
        </p:grpSpPr>
        <p:sp>
          <p:nvSpPr>
            <p:cNvPr id="815" name="Google Shape;815;p27"/>
            <p:cNvSpPr/>
            <p:nvPr/>
          </p:nvSpPr>
          <p:spPr>
            <a:xfrm>
              <a:off x="348" y="1709"/>
              <a:ext cx="604" cy="903"/>
            </a:xfrm>
            <a:custGeom>
              <a:rect b="b" l="l" r="r" t="t"/>
              <a:pathLst>
                <a:path extrusionOk="0" h="903" w="604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0000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16" name="Google Shape;816;p27"/>
            <p:cNvSpPr/>
            <p:nvPr/>
          </p:nvSpPr>
          <p:spPr>
            <a:xfrm>
              <a:off x="344" y="1711"/>
              <a:ext cx="493" cy="79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17" name="Google Shape;817;p27"/>
            <p:cNvSpPr txBox="1"/>
            <p:nvPr/>
          </p:nvSpPr>
          <p:spPr>
            <a:xfrm>
              <a:off x="413" y="1692"/>
              <a:ext cx="336" cy="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Eth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18" name="Google Shape;818;p27"/>
            <p:cNvCxnSpPr/>
            <p:nvPr/>
          </p:nvCxnSpPr>
          <p:spPr>
            <a:xfrm>
              <a:off x="346" y="186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19" name="Google Shape;819;p27"/>
            <p:cNvCxnSpPr/>
            <p:nvPr/>
          </p:nvCxnSpPr>
          <p:spPr>
            <a:xfrm>
              <a:off x="343" y="2027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0" name="Google Shape;820;p27"/>
            <p:cNvCxnSpPr/>
            <p:nvPr/>
          </p:nvCxnSpPr>
          <p:spPr>
            <a:xfrm>
              <a:off x="340" y="2186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21" name="Google Shape;821;p27"/>
            <p:cNvCxnSpPr/>
            <p:nvPr/>
          </p:nvCxnSpPr>
          <p:spPr>
            <a:xfrm>
              <a:off x="337" y="2345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22" name="Google Shape;822;p27"/>
          <p:cNvGrpSpPr/>
          <p:nvPr/>
        </p:nvGrpSpPr>
        <p:grpSpPr>
          <a:xfrm>
            <a:off x="3417888" y="2643188"/>
            <a:ext cx="2011362" cy="760412"/>
            <a:chOff x="1197" y="1665"/>
            <a:chExt cx="1267" cy="479"/>
          </a:xfrm>
        </p:grpSpPr>
        <p:grpSp>
          <p:nvGrpSpPr>
            <p:cNvPr id="823" name="Google Shape;823;p27"/>
            <p:cNvGrpSpPr/>
            <p:nvPr/>
          </p:nvGrpSpPr>
          <p:grpSpPr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824" name="Google Shape;824;p27"/>
              <p:cNvSpPr/>
              <p:nvPr/>
            </p:nvSpPr>
            <p:spPr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cxnSp>
            <p:nvCxnSpPr>
              <p:cNvPr id="825" name="Google Shape;825;p27"/>
              <p:cNvCxnSpPr/>
              <p:nvPr/>
            </p:nvCxnSpPr>
            <p:spPr>
              <a:xfrm>
                <a:off x="1337" y="1990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26" name="Google Shape;826;p27"/>
              <p:cNvCxnSpPr/>
              <p:nvPr/>
            </p:nvCxnSpPr>
            <p:spPr>
              <a:xfrm>
                <a:off x="1427" y="1992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827" name="Google Shape;827;p27"/>
            <p:cNvSpPr txBox="1"/>
            <p:nvPr/>
          </p:nvSpPr>
          <p:spPr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 src: 111.111.111.111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IP dest: 222.222.222.222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8" name="Google Shape;828;p27"/>
          <p:cNvGrpSpPr/>
          <p:nvPr/>
        </p:nvGrpSpPr>
        <p:grpSpPr>
          <a:xfrm>
            <a:off x="3551238" y="2903538"/>
            <a:ext cx="146050" cy="385762"/>
            <a:chOff x="1272" y="1762"/>
            <a:chExt cx="92" cy="243"/>
          </a:xfrm>
        </p:grpSpPr>
        <p:cxnSp>
          <p:nvCxnSpPr>
            <p:cNvPr id="829" name="Google Shape;829;p27"/>
            <p:cNvCxnSpPr/>
            <p:nvPr/>
          </p:nvCxnSpPr>
          <p:spPr>
            <a:xfrm>
              <a:off x="1272" y="1762"/>
              <a:ext cx="0" cy="24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830" name="Google Shape;830;p27"/>
            <p:cNvCxnSpPr/>
            <p:nvPr/>
          </p:nvCxnSpPr>
          <p:spPr>
            <a:xfrm>
              <a:off x="1364" y="1878"/>
              <a:ext cx="0" cy="1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831" name="Google Shape;831;p27"/>
          <p:cNvSpPr/>
          <p:nvPr/>
        </p:nvSpPr>
        <p:spPr>
          <a:xfrm>
            <a:off x="2230438" y="1084263"/>
            <a:ext cx="7772400" cy="550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 creates IP datagram with IP source A, destination B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27"/>
          <p:cNvSpPr/>
          <p:nvPr/>
        </p:nvSpPr>
        <p:spPr>
          <a:xfrm>
            <a:off x="2243138" y="1441451"/>
            <a:ext cx="7772400" cy="722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 creates link-layer frame with R's MAC address as destination address, frame contains A-to-B IP datagram</a:t>
            </a:r>
            <a:endParaRPr b="0" i="0" sz="2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833" name="Google Shape;833;p27"/>
          <p:cNvGrpSpPr/>
          <p:nvPr/>
        </p:nvGrpSpPr>
        <p:grpSpPr>
          <a:xfrm>
            <a:off x="3001963" y="2244725"/>
            <a:ext cx="2443162" cy="1519238"/>
            <a:chOff x="931" y="1414"/>
            <a:chExt cx="1539" cy="957"/>
          </a:xfrm>
        </p:grpSpPr>
        <p:sp>
          <p:nvSpPr>
            <p:cNvPr id="834" name="Google Shape;834;p27"/>
            <p:cNvSpPr txBox="1"/>
            <p:nvPr/>
          </p:nvSpPr>
          <p:spPr>
            <a:xfrm>
              <a:off x="931" y="1414"/>
              <a:ext cx="1539" cy="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MAC src: 74-29-9C-E8-FF-55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MAC dest: </a:t>
              </a:r>
              <a:r>
                <a:rPr b="0" i="0" lang="en-US" sz="12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E6-E9-00-17-BB-4B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35" name="Google Shape;835;p27"/>
            <p:cNvGrpSpPr/>
            <p:nvPr/>
          </p:nvGrpSpPr>
          <p:grpSpPr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836" name="Google Shape;836;p27"/>
              <p:cNvSpPr/>
              <p:nvPr/>
            </p:nvSpPr>
            <p:spPr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837" name="Google Shape;837;p27"/>
              <p:cNvSpPr/>
              <p:nvPr/>
            </p:nvSpPr>
            <p:spPr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cxnSp>
            <p:nvCxnSpPr>
              <p:cNvPr id="838" name="Google Shape;838;p27"/>
              <p:cNvCxnSpPr/>
              <p:nvPr/>
            </p:nvCxnSpPr>
            <p:spPr>
              <a:xfrm>
                <a:off x="3180" y="2063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39" name="Google Shape;839;p27"/>
              <p:cNvCxnSpPr/>
              <p:nvPr/>
            </p:nvCxnSpPr>
            <p:spPr>
              <a:xfrm>
                <a:off x="3276" y="2063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40" name="Google Shape;840;p27"/>
              <p:cNvCxnSpPr/>
              <p:nvPr/>
            </p:nvCxnSpPr>
            <p:spPr>
              <a:xfrm>
                <a:off x="2910" y="2040"/>
                <a:ext cx="0" cy="18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41" name="Google Shape;841;p27"/>
              <p:cNvCxnSpPr/>
              <p:nvPr/>
            </p:nvCxnSpPr>
            <p:spPr>
              <a:xfrm>
                <a:off x="3006" y="2040"/>
                <a:ext cx="0" cy="18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842" name="Google Shape;842;p27"/>
            <p:cNvCxnSpPr/>
            <p:nvPr/>
          </p:nvCxnSpPr>
          <p:spPr>
            <a:xfrm flipH="1" rot="10800000">
              <a:off x="1018" y="1576"/>
              <a:ext cx="2" cy="70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843" name="Google Shape;843;p27"/>
            <p:cNvCxnSpPr/>
            <p:nvPr/>
          </p:nvCxnSpPr>
          <p:spPr>
            <a:xfrm rot="10800000">
              <a:off x="1106" y="1680"/>
              <a:ext cx="0" cy="59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844" name="Google Shape;844;p27"/>
            <p:cNvCxnSpPr/>
            <p:nvPr/>
          </p:nvCxnSpPr>
          <p:spPr>
            <a:xfrm rot="10800000">
              <a:off x="1276" y="1812"/>
              <a:ext cx="2" cy="47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845" name="Google Shape;845;p27"/>
            <p:cNvCxnSpPr/>
            <p:nvPr/>
          </p:nvCxnSpPr>
          <p:spPr>
            <a:xfrm>
              <a:off x="1368" y="1924"/>
              <a:ext cx="2" cy="35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pic>
        <p:nvPicPr>
          <p:cNvPr descr="underline_base" id="846" name="Google Shape;846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65339" y="794569"/>
            <a:ext cx="7769225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2" name="Google Shape;852;p28"/>
          <p:cNvGrpSpPr/>
          <p:nvPr/>
        </p:nvGrpSpPr>
        <p:grpSpPr>
          <a:xfrm>
            <a:off x="2233613" y="3962400"/>
            <a:ext cx="8235952" cy="2349500"/>
            <a:chOff x="709613" y="3962400"/>
            <a:chExt cx="8235952" cy="2349500"/>
          </a:xfrm>
        </p:grpSpPr>
        <p:grpSp>
          <p:nvGrpSpPr>
            <p:cNvPr id="853" name="Google Shape;853;p28"/>
            <p:cNvGrpSpPr/>
            <p:nvPr/>
          </p:nvGrpSpPr>
          <p:grpSpPr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854" name="Google Shape;854;p28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855" name="Google Shape;855;p28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56" name="Google Shape;856;p28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857" name="Google Shape;857;p28"/>
              <p:cNvSpPr/>
              <p:nvPr/>
            </p:nvSpPr>
            <p:spPr>
              <a:xfrm rot="-5400000">
                <a:off x="7439930" y="4308572"/>
                <a:ext cx="126470" cy="19607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858" name="Google Shape;858;p28"/>
            <p:cNvGrpSpPr/>
            <p:nvPr/>
          </p:nvGrpSpPr>
          <p:grpSpPr>
            <a:xfrm>
              <a:off x="1046480" y="3962400"/>
              <a:ext cx="1026795" cy="761428"/>
              <a:chOff x="1046480" y="3962400"/>
              <a:chExt cx="1026795" cy="761428"/>
            </a:xfrm>
          </p:grpSpPr>
          <p:sp>
            <p:nvSpPr>
              <p:cNvPr id="859" name="Google Shape;859;p28"/>
              <p:cNvSpPr/>
              <p:nvPr/>
            </p:nvSpPr>
            <p:spPr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860" name="Google Shape;860;p28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861" name="Google Shape;861;p28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62" name="Google Shape;862;p28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sp>
          <p:nvSpPr>
            <p:cNvPr id="863" name="Google Shape;863;p28"/>
            <p:cNvSpPr txBox="1"/>
            <p:nvPr/>
          </p:nvSpPr>
          <p:spPr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R</a:t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4" name="Google Shape;864;p28"/>
            <p:cNvSpPr txBox="1"/>
            <p:nvPr/>
          </p:nvSpPr>
          <p:spPr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1A-23-F9-CD-06-9B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28"/>
            <p:cNvSpPr txBox="1"/>
            <p:nvPr/>
          </p:nvSpPr>
          <p:spPr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66" name="Google Shape;866;p28"/>
            <p:cNvGrpSpPr/>
            <p:nvPr/>
          </p:nvGrpSpPr>
          <p:grpSpPr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867" name="Google Shape;867;p28"/>
              <p:cNvSpPr txBox="1"/>
              <p:nvPr/>
            </p:nvSpPr>
            <p:spPr>
              <a:xfrm>
                <a:off x="1934" y="2405"/>
                <a:ext cx="790" cy="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111.111.111.110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8" name="Google Shape;868;p28"/>
              <p:cNvSpPr txBox="1"/>
              <p:nvPr/>
            </p:nvSpPr>
            <p:spPr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E6-E9-00-17-BB-4B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69" name="Google Shape;869;p28"/>
            <p:cNvSpPr txBox="1"/>
            <p:nvPr/>
          </p:nvSpPr>
          <p:spPr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CC-49-DE-D0-AB-7D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28"/>
            <p:cNvSpPr txBox="1"/>
            <p:nvPr/>
          </p:nvSpPr>
          <p:spPr>
            <a:xfrm>
              <a:off x="942975" y="5854700"/>
              <a:ext cx="12541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28"/>
            <p:cNvSpPr txBox="1"/>
            <p:nvPr/>
          </p:nvSpPr>
          <p:spPr>
            <a:xfrm>
              <a:off x="709613" y="4741863"/>
              <a:ext cx="124271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28"/>
            <p:cNvSpPr txBox="1"/>
            <p:nvPr/>
          </p:nvSpPr>
          <p:spPr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74-29-9C-E8-FF-55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28"/>
            <p:cNvSpPr/>
            <p:nvPr/>
          </p:nvSpPr>
          <p:spPr>
            <a:xfrm>
              <a:off x="2365375" y="4437063"/>
              <a:ext cx="839788" cy="1069975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874" name="Google Shape;874;p28"/>
            <p:cNvCxnSpPr/>
            <p:nvPr/>
          </p:nvCxnSpPr>
          <p:spPr>
            <a:xfrm>
              <a:off x="2062163" y="4416425"/>
              <a:ext cx="438150" cy="2301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5" name="Google Shape;875;p28"/>
            <p:cNvCxnSpPr/>
            <p:nvPr/>
          </p:nvCxnSpPr>
          <p:spPr>
            <a:xfrm flipH="1" rot="10800000">
              <a:off x="2185988" y="5360988"/>
              <a:ext cx="231775" cy="2555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6" name="Google Shape;876;p28"/>
            <p:cNvCxnSpPr/>
            <p:nvPr/>
          </p:nvCxnSpPr>
          <p:spPr>
            <a:xfrm>
              <a:off x="3184525" y="4954588"/>
              <a:ext cx="584200" cy="95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77" name="Google Shape;877;p28"/>
            <p:cNvCxnSpPr/>
            <p:nvPr/>
          </p:nvCxnSpPr>
          <p:spPr>
            <a:xfrm rot="10800000">
              <a:off x="2101850" y="5711825"/>
              <a:ext cx="0" cy="1635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878" name="Google Shape;878;p28"/>
            <p:cNvCxnSpPr/>
            <p:nvPr/>
          </p:nvCxnSpPr>
          <p:spPr>
            <a:xfrm rot="10800000">
              <a:off x="1976438" y="4489450"/>
              <a:ext cx="0" cy="39846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879" name="Google Shape;879;p28"/>
            <p:cNvCxnSpPr/>
            <p:nvPr/>
          </p:nvCxnSpPr>
          <p:spPr>
            <a:xfrm>
              <a:off x="3854450" y="5021263"/>
              <a:ext cx="0" cy="7508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880" name="Google Shape;880;p28"/>
            <p:cNvCxnSpPr/>
            <p:nvPr/>
          </p:nvCxnSpPr>
          <p:spPr>
            <a:xfrm rot="10800000">
              <a:off x="4935538" y="5011738"/>
              <a:ext cx="4762" cy="2206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881" name="Google Shape;881;p28"/>
            <p:cNvSpPr txBox="1"/>
            <p:nvPr/>
          </p:nvSpPr>
          <p:spPr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82" name="Google Shape;882;p28"/>
            <p:cNvCxnSpPr/>
            <p:nvPr/>
          </p:nvCxnSpPr>
          <p:spPr>
            <a:xfrm>
              <a:off x="5045075" y="4921250"/>
              <a:ext cx="119856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883" name="Google Shape;883;p28"/>
            <p:cNvGrpSpPr/>
            <p:nvPr/>
          </p:nvGrpSpPr>
          <p:grpSpPr>
            <a:xfrm>
              <a:off x="7372352" y="4845050"/>
              <a:ext cx="1573213" cy="463550"/>
              <a:chOff x="4351" y="2786"/>
              <a:chExt cx="991" cy="292"/>
            </a:xfrm>
          </p:grpSpPr>
          <p:sp>
            <p:nvSpPr>
              <p:cNvPr id="884" name="Google Shape;884;p28"/>
              <p:cNvSpPr txBox="1"/>
              <p:nvPr/>
            </p:nvSpPr>
            <p:spPr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222.222.222.222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5" name="Google Shape;885;p28"/>
              <p:cNvSpPr txBox="1"/>
              <p:nvPr/>
            </p:nvSpPr>
            <p:spPr>
              <a:xfrm>
                <a:off x="4351" y="2904"/>
                <a:ext cx="991" cy="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49-BD-D2-C7-56-2A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886" name="Google Shape;886;p28"/>
            <p:cNvCxnSpPr/>
            <p:nvPr/>
          </p:nvCxnSpPr>
          <p:spPr>
            <a:xfrm flipH="1" rot="10800000">
              <a:off x="6943725" y="4416425"/>
              <a:ext cx="450850" cy="317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87" name="Google Shape;887;p28"/>
            <p:cNvCxnSpPr/>
            <p:nvPr/>
          </p:nvCxnSpPr>
          <p:spPr>
            <a:xfrm rot="10800000">
              <a:off x="7469188" y="4492625"/>
              <a:ext cx="11112" cy="38893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888" name="Google Shape;888;p28"/>
            <p:cNvSpPr txBox="1"/>
            <p:nvPr/>
          </p:nvSpPr>
          <p:spPr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28"/>
            <p:cNvSpPr txBox="1"/>
            <p:nvPr/>
          </p:nvSpPr>
          <p:spPr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88-B2-2F-54-1A-0F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90" name="Google Shape;890;p28"/>
            <p:cNvCxnSpPr/>
            <p:nvPr/>
          </p:nvCxnSpPr>
          <p:spPr>
            <a:xfrm rot="10800000">
              <a:off x="6873875" y="5313363"/>
              <a:ext cx="254000" cy="250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91" name="Google Shape;891;p28"/>
            <p:cNvCxnSpPr/>
            <p:nvPr/>
          </p:nvCxnSpPr>
          <p:spPr>
            <a:xfrm flipH="1">
              <a:off x="7208838" y="5654675"/>
              <a:ext cx="4762" cy="2016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892" name="Google Shape;892;p28"/>
            <p:cNvSpPr/>
            <p:nvPr/>
          </p:nvSpPr>
          <p:spPr>
            <a:xfrm>
              <a:off x="6203950" y="4440238"/>
              <a:ext cx="765175" cy="1081088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93" name="Google Shape;893;p28"/>
            <p:cNvSpPr txBox="1"/>
            <p:nvPr/>
          </p:nvSpPr>
          <p:spPr>
            <a:xfrm>
              <a:off x="8307388" y="4073525"/>
              <a:ext cx="3674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94" name="Google Shape;894;p28"/>
            <p:cNvGrpSpPr/>
            <p:nvPr/>
          </p:nvGrpSpPr>
          <p:grpSpPr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895" name="Google Shape;895;p28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896" name="Google Shape;896;p28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97" name="Google Shape;897;p28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898" name="Google Shape;898;p28"/>
              <p:cNvSpPr/>
              <p:nvPr/>
            </p:nvSpPr>
            <p:spPr>
              <a:xfrm rot="-5400000">
                <a:off x="7438232" y="4309268"/>
                <a:ext cx="127000" cy="195263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899" name="Google Shape;899;p28"/>
            <p:cNvGrpSpPr/>
            <p:nvPr/>
          </p:nvGrpSpPr>
          <p:grpSpPr>
            <a:xfrm>
              <a:off x="3757613" y="4714240"/>
              <a:ext cx="1292225" cy="426719"/>
              <a:chOff x="4011622" y="3379152"/>
              <a:chExt cx="1262683" cy="390207"/>
            </a:xfrm>
          </p:grpSpPr>
          <p:sp>
            <p:nvSpPr>
              <p:cNvPr id="900" name="Google Shape;900;p28"/>
              <p:cNvSpPr/>
              <p:nvPr/>
            </p:nvSpPr>
            <p:spPr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901" name="Google Shape;901;p28"/>
              <p:cNvGrpSpPr/>
              <p:nvPr/>
            </p:nvGrpSpPr>
            <p:grpSpPr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902" name="Google Shape;902;p28"/>
                <p:cNvSpPr/>
                <p:nvPr/>
              </p:nvSpPr>
              <p:spPr>
                <a:xfrm>
                  <a:off x="4651" y="1171"/>
                  <a:ext cx="244" cy="53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903" name="Google Shape;903;p28"/>
                <p:cNvSpPr/>
                <p:nvPr/>
              </p:nvSpPr>
              <p:spPr>
                <a:xfrm>
                  <a:off x="4651" y="1165"/>
                  <a:ext cx="245" cy="33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904" name="Google Shape;904;p28"/>
                <p:cNvSpPr/>
                <p:nvPr/>
              </p:nvSpPr>
              <p:spPr>
                <a:xfrm>
                  <a:off x="4650" y="1129"/>
                  <a:ext cx="244" cy="62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905" name="Google Shape;905;p28"/>
                <p:cNvGrpSpPr/>
                <p:nvPr/>
              </p:nvGrpSpPr>
              <p:grpSpPr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906" name="Google Shape;906;p28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rect b="b" l="l" r="r" t="t"/>
                    <a:pathLst>
                      <a:path extrusionOk="0" h="60" w="31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  <p:sp>
                <p:nvSpPr>
                  <p:cNvPr id="907" name="Google Shape;907;p28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rect b="b" l="l" r="r" t="t"/>
                    <a:pathLst>
                      <a:path extrusionOk="0" h="60" w="282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cxnSp>
              <p:nvCxnSpPr>
                <p:cNvPr id="908" name="Google Shape;908;p28"/>
                <p:cNvCxnSpPr/>
                <p:nvPr/>
              </p:nvCxnSpPr>
              <p:spPr>
                <a:xfrm>
                  <a:off x="4651" y="1158"/>
                  <a:ext cx="0" cy="4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09" name="Google Shape;909;p28"/>
                <p:cNvCxnSpPr/>
                <p:nvPr/>
              </p:nvCxnSpPr>
              <p:spPr>
                <a:xfrm>
                  <a:off x="4894" y="1160"/>
                  <a:ext cx="0" cy="4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910" name="Google Shape;910;p28"/>
              <p:cNvSpPr/>
              <p:nvPr/>
            </p:nvSpPr>
            <p:spPr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911" name="Google Shape;911;p28"/>
            <p:cNvGrpSpPr/>
            <p:nvPr/>
          </p:nvGrpSpPr>
          <p:grpSpPr>
            <a:xfrm>
              <a:off x="1483360" y="5313680"/>
              <a:ext cx="701040" cy="517588"/>
              <a:chOff x="1046480" y="3962400"/>
              <a:chExt cx="1026158" cy="761428"/>
            </a:xfrm>
          </p:grpSpPr>
          <p:sp>
            <p:nvSpPr>
              <p:cNvPr id="912" name="Google Shape;912;p28"/>
              <p:cNvSpPr/>
              <p:nvPr/>
            </p:nvSpPr>
            <p:spPr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913" name="Google Shape;913;p28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914" name="Google Shape;914;p28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915" name="Google Shape;915;p28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</p:grpSp>
      <p:sp>
        <p:nvSpPr>
          <p:cNvPr id="916" name="Google Shape;916;p28"/>
          <p:cNvSpPr txBox="1"/>
          <p:nvPr>
            <p:ph type="title"/>
          </p:nvPr>
        </p:nvSpPr>
        <p:spPr>
          <a:xfrm>
            <a:off x="2057400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Addressing: routing to another LAN</a:t>
            </a:r>
            <a:endParaRPr/>
          </a:p>
        </p:txBody>
      </p:sp>
      <p:grpSp>
        <p:nvGrpSpPr>
          <p:cNvPr id="917" name="Google Shape;917;p28"/>
          <p:cNvGrpSpPr/>
          <p:nvPr/>
        </p:nvGrpSpPr>
        <p:grpSpPr>
          <a:xfrm>
            <a:off x="2058988" y="2686050"/>
            <a:ext cx="976312" cy="1460500"/>
            <a:chOff x="337" y="1692"/>
            <a:chExt cx="615" cy="920"/>
          </a:xfrm>
        </p:grpSpPr>
        <p:sp>
          <p:nvSpPr>
            <p:cNvPr id="918" name="Google Shape;918;p28"/>
            <p:cNvSpPr/>
            <p:nvPr/>
          </p:nvSpPr>
          <p:spPr>
            <a:xfrm>
              <a:off x="348" y="1709"/>
              <a:ext cx="604" cy="903"/>
            </a:xfrm>
            <a:custGeom>
              <a:rect b="b" l="l" r="r" t="t"/>
              <a:pathLst>
                <a:path extrusionOk="0" h="903" w="604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0000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19" name="Google Shape;919;p28"/>
            <p:cNvSpPr/>
            <p:nvPr/>
          </p:nvSpPr>
          <p:spPr>
            <a:xfrm>
              <a:off x="344" y="1711"/>
              <a:ext cx="493" cy="79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20" name="Google Shape;920;p28"/>
            <p:cNvSpPr txBox="1"/>
            <p:nvPr/>
          </p:nvSpPr>
          <p:spPr>
            <a:xfrm>
              <a:off x="413" y="1692"/>
              <a:ext cx="336" cy="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Eth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21" name="Google Shape;921;p28"/>
            <p:cNvCxnSpPr/>
            <p:nvPr/>
          </p:nvCxnSpPr>
          <p:spPr>
            <a:xfrm>
              <a:off x="346" y="186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22" name="Google Shape;922;p28"/>
            <p:cNvCxnSpPr/>
            <p:nvPr/>
          </p:nvCxnSpPr>
          <p:spPr>
            <a:xfrm>
              <a:off x="343" y="2027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23" name="Google Shape;923;p28"/>
            <p:cNvCxnSpPr/>
            <p:nvPr/>
          </p:nvCxnSpPr>
          <p:spPr>
            <a:xfrm>
              <a:off x="340" y="2186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24" name="Google Shape;924;p28"/>
            <p:cNvCxnSpPr/>
            <p:nvPr/>
          </p:nvCxnSpPr>
          <p:spPr>
            <a:xfrm>
              <a:off x="337" y="2345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925" name="Google Shape;925;p28"/>
          <p:cNvSpPr/>
          <p:nvPr/>
        </p:nvSpPr>
        <p:spPr>
          <a:xfrm>
            <a:off x="2230438" y="1084264"/>
            <a:ext cx="7772400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frame sent from A to 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26" name="Google Shape;926;p28"/>
          <p:cNvGrpSpPr/>
          <p:nvPr/>
        </p:nvGrpSpPr>
        <p:grpSpPr>
          <a:xfrm>
            <a:off x="4237038" y="3265489"/>
            <a:ext cx="1096962" cy="244475"/>
            <a:chOff x="1231" y="1990"/>
            <a:chExt cx="691" cy="154"/>
          </a:xfrm>
        </p:grpSpPr>
        <p:sp>
          <p:nvSpPr>
            <p:cNvPr id="927" name="Google Shape;927;p28"/>
            <p:cNvSpPr/>
            <p:nvPr/>
          </p:nvSpPr>
          <p:spPr>
            <a:xfrm>
              <a:off x="1231" y="1991"/>
              <a:ext cx="691" cy="153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928" name="Google Shape;928;p28"/>
            <p:cNvCxnSpPr/>
            <p:nvPr/>
          </p:nvCxnSpPr>
          <p:spPr>
            <a:xfrm>
              <a:off x="1337" y="1990"/>
              <a:ext cx="0" cy="152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29" name="Google Shape;929;p28"/>
            <p:cNvCxnSpPr/>
            <p:nvPr/>
          </p:nvCxnSpPr>
          <p:spPr>
            <a:xfrm>
              <a:off x="1427" y="1992"/>
              <a:ext cx="0" cy="152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930" name="Google Shape;930;p28"/>
          <p:cNvGrpSpPr/>
          <p:nvPr/>
        </p:nvGrpSpPr>
        <p:grpSpPr>
          <a:xfrm>
            <a:off x="5476875" y="2767013"/>
            <a:ext cx="895350" cy="2038350"/>
            <a:chOff x="2823" y="1545"/>
            <a:chExt cx="564" cy="1284"/>
          </a:xfrm>
        </p:grpSpPr>
        <p:sp>
          <p:nvSpPr>
            <p:cNvPr id="931" name="Google Shape;931;p28"/>
            <p:cNvSpPr/>
            <p:nvPr/>
          </p:nvSpPr>
          <p:spPr>
            <a:xfrm>
              <a:off x="2823" y="2265"/>
              <a:ext cx="564" cy="564"/>
            </a:xfrm>
            <a:custGeom>
              <a:rect b="b" l="l" r="r" t="t"/>
              <a:pathLst>
                <a:path extrusionOk="0" h="564" w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0000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32" name="Google Shape;932;p28"/>
            <p:cNvSpPr/>
            <p:nvPr/>
          </p:nvSpPr>
          <p:spPr>
            <a:xfrm>
              <a:off x="2872" y="1877"/>
              <a:ext cx="493" cy="47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33" name="Google Shape;933;p28"/>
            <p:cNvSpPr txBox="1"/>
            <p:nvPr/>
          </p:nvSpPr>
          <p:spPr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Eth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34" name="Google Shape;934;p28"/>
            <p:cNvCxnSpPr/>
            <p:nvPr/>
          </p:nvCxnSpPr>
          <p:spPr>
            <a:xfrm>
              <a:off x="2868" y="2039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35" name="Google Shape;935;p28"/>
            <p:cNvCxnSpPr/>
            <p:nvPr/>
          </p:nvCxnSpPr>
          <p:spPr>
            <a:xfrm>
              <a:off x="2865" y="219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936" name="Google Shape;936;p28"/>
          <p:cNvSpPr/>
          <p:nvPr/>
        </p:nvSpPr>
        <p:spPr>
          <a:xfrm>
            <a:off x="2233613" y="1439864"/>
            <a:ext cx="7772400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frame received at R, datagram removed, passed up to IP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37" name="Google Shape;937;p28"/>
          <p:cNvGrpSpPr/>
          <p:nvPr/>
        </p:nvGrpSpPr>
        <p:grpSpPr>
          <a:xfrm>
            <a:off x="3001963" y="2244725"/>
            <a:ext cx="2443162" cy="1519238"/>
            <a:chOff x="931" y="1414"/>
            <a:chExt cx="1539" cy="957"/>
          </a:xfrm>
        </p:grpSpPr>
        <p:sp>
          <p:nvSpPr>
            <p:cNvPr id="938" name="Google Shape;938;p28"/>
            <p:cNvSpPr txBox="1"/>
            <p:nvPr/>
          </p:nvSpPr>
          <p:spPr>
            <a:xfrm>
              <a:off x="931" y="1414"/>
              <a:ext cx="1539" cy="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MAC src: 74-29-9C-E8-FF-55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MAC dest: E6-E9-00-17-BB-4B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39" name="Google Shape;939;p28"/>
            <p:cNvGrpSpPr/>
            <p:nvPr/>
          </p:nvGrpSpPr>
          <p:grpSpPr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940" name="Google Shape;940;p28"/>
              <p:cNvSpPr/>
              <p:nvPr/>
            </p:nvSpPr>
            <p:spPr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941" name="Google Shape;941;p28"/>
              <p:cNvSpPr/>
              <p:nvPr/>
            </p:nvSpPr>
            <p:spPr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cxnSp>
            <p:nvCxnSpPr>
              <p:cNvPr id="942" name="Google Shape;942;p28"/>
              <p:cNvCxnSpPr/>
              <p:nvPr/>
            </p:nvCxnSpPr>
            <p:spPr>
              <a:xfrm>
                <a:off x="3180" y="2063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43" name="Google Shape;943;p28"/>
              <p:cNvCxnSpPr/>
              <p:nvPr/>
            </p:nvCxnSpPr>
            <p:spPr>
              <a:xfrm>
                <a:off x="3276" y="2063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44" name="Google Shape;944;p28"/>
              <p:cNvCxnSpPr/>
              <p:nvPr/>
            </p:nvCxnSpPr>
            <p:spPr>
              <a:xfrm>
                <a:off x="2910" y="2040"/>
                <a:ext cx="0" cy="18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45" name="Google Shape;945;p28"/>
              <p:cNvCxnSpPr/>
              <p:nvPr/>
            </p:nvCxnSpPr>
            <p:spPr>
              <a:xfrm>
                <a:off x="3006" y="2040"/>
                <a:ext cx="0" cy="18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946" name="Google Shape;946;p28"/>
            <p:cNvCxnSpPr/>
            <p:nvPr/>
          </p:nvCxnSpPr>
          <p:spPr>
            <a:xfrm flipH="1" rot="10800000">
              <a:off x="1018" y="1576"/>
              <a:ext cx="2" cy="70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947" name="Google Shape;947;p28"/>
            <p:cNvCxnSpPr/>
            <p:nvPr/>
          </p:nvCxnSpPr>
          <p:spPr>
            <a:xfrm rot="10800000">
              <a:off x="1106" y="1680"/>
              <a:ext cx="0" cy="59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948" name="Google Shape;948;p28"/>
            <p:cNvCxnSpPr/>
            <p:nvPr/>
          </p:nvCxnSpPr>
          <p:spPr>
            <a:xfrm rot="10800000">
              <a:off x="1276" y="1812"/>
              <a:ext cx="2" cy="47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949" name="Google Shape;949;p28"/>
            <p:cNvCxnSpPr/>
            <p:nvPr/>
          </p:nvCxnSpPr>
          <p:spPr>
            <a:xfrm>
              <a:off x="1368" y="1924"/>
              <a:ext cx="2" cy="35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950" name="Google Shape;950;p28"/>
            <p:cNvSpPr txBox="1"/>
            <p:nvPr/>
          </p:nvSpPr>
          <p:spPr>
            <a:xfrm>
              <a:off x="1193" y="1665"/>
              <a:ext cx="126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 src: 111.111.111.111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IP dest: 222.222.222.222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1" name="Google Shape;951;p28"/>
          <p:cNvGrpSpPr/>
          <p:nvPr/>
        </p:nvGrpSpPr>
        <p:grpSpPr>
          <a:xfrm>
            <a:off x="4191001" y="2435225"/>
            <a:ext cx="2011363" cy="979488"/>
            <a:chOff x="4493" y="1480"/>
            <a:chExt cx="1267" cy="617"/>
          </a:xfrm>
        </p:grpSpPr>
        <p:cxnSp>
          <p:nvCxnSpPr>
            <p:cNvPr id="952" name="Google Shape;952;p28"/>
            <p:cNvCxnSpPr/>
            <p:nvPr/>
          </p:nvCxnSpPr>
          <p:spPr>
            <a:xfrm rot="10800000">
              <a:off x="4576" y="1627"/>
              <a:ext cx="2" cy="47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953" name="Google Shape;953;p28"/>
            <p:cNvCxnSpPr/>
            <p:nvPr/>
          </p:nvCxnSpPr>
          <p:spPr>
            <a:xfrm>
              <a:off x="4668" y="1739"/>
              <a:ext cx="2" cy="35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954" name="Google Shape;954;p28"/>
            <p:cNvSpPr txBox="1"/>
            <p:nvPr/>
          </p:nvSpPr>
          <p:spPr>
            <a:xfrm>
              <a:off x="4493" y="1480"/>
              <a:ext cx="126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 src: 111.111.111.111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IP dest: 222.222.222.222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underline_base" id="955" name="Google Shape;955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65339" y="763589"/>
            <a:ext cx="7769225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1" name="Google Shape;961;p29"/>
          <p:cNvGrpSpPr/>
          <p:nvPr/>
        </p:nvGrpSpPr>
        <p:grpSpPr>
          <a:xfrm>
            <a:off x="2233613" y="3962400"/>
            <a:ext cx="8235952" cy="2349500"/>
            <a:chOff x="709613" y="3962400"/>
            <a:chExt cx="8235952" cy="2349500"/>
          </a:xfrm>
        </p:grpSpPr>
        <p:grpSp>
          <p:nvGrpSpPr>
            <p:cNvPr id="962" name="Google Shape;962;p29"/>
            <p:cNvGrpSpPr/>
            <p:nvPr/>
          </p:nvGrpSpPr>
          <p:grpSpPr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963" name="Google Shape;963;p29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964" name="Google Shape;964;p29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965" name="Google Shape;965;p29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966" name="Google Shape;966;p29"/>
              <p:cNvSpPr/>
              <p:nvPr/>
            </p:nvSpPr>
            <p:spPr>
              <a:xfrm rot="-5400000">
                <a:off x="7439930" y="4308572"/>
                <a:ext cx="126470" cy="19607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967" name="Google Shape;967;p29"/>
            <p:cNvGrpSpPr/>
            <p:nvPr/>
          </p:nvGrpSpPr>
          <p:grpSpPr>
            <a:xfrm>
              <a:off x="1046480" y="3962400"/>
              <a:ext cx="1026795" cy="761428"/>
              <a:chOff x="1046480" y="3962400"/>
              <a:chExt cx="1026795" cy="761428"/>
            </a:xfrm>
          </p:grpSpPr>
          <p:sp>
            <p:nvSpPr>
              <p:cNvPr id="968" name="Google Shape;968;p29"/>
              <p:cNvSpPr/>
              <p:nvPr/>
            </p:nvSpPr>
            <p:spPr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969" name="Google Shape;969;p29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970" name="Google Shape;970;p29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971" name="Google Shape;971;p29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sp>
          <p:nvSpPr>
            <p:cNvPr id="972" name="Google Shape;972;p29"/>
            <p:cNvSpPr txBox="1"/>
            <p:nvPr/>
          </p:nvSpPr>
          <p:spPr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R</a:t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73" name="Google Shape;973;p29"/>
            <p:cNvSpPr txBox="1"/>
            <p:nvPr/>
          </p:nvSpPr>
          <p:spPr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1A-23-F9-CD-06-9B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29"/>
            <p:cNvSpPr txBox="1"/>
            <p:nvPr/>
          </p:nvSpPr>
          <p:spPr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75" name="Google Shape;975;p29"/>
            <p:cNvGrpSpPr/>
            <p:nvPr/>
          </p:nvGrpSpPr>
          <p:grpSpPr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976" name="Google Shape;976;p29"/>
              <p:cNvSpPr txBox="1"/>
              <p:nvPr/>
            </p:nvSpPr>
            <p:spPr>
              <a:xfrm>
                <a:off x="1934" y="2405"/>
                <a:ext cx="790" cy="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111.111.111.110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7" name="Google Shape;977;p29"/>
              <p:cNvSpPr txBox="1"/>
              <p:nvPr/>
            </p:nvSpPr>
            <p:spPr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E6-E9-00-17-BB-4B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78" name="Google Shape;978;p29"/>
            <p:cNvSpPr txBox="1"/>
            <p:nvPr/>
          </p:nvSpPr>
          <p:spPr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CC-49-DE-D0-AB-7D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29"/>
            <p:cNvSpPr txBox="1"/>
            <p:nvPr/>
          </p:nvSpPr>
          <p:spPr>
            <a:xfrm>
              <a:off x="942975" y="5854700"/>
              <a:ext cx="12541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29"/>
            <p:cNvSpPr txBox="1"/>
            <p:nvPr/>
          </p:nvSpPr>
          <p:spPr>
            <a:xfrm>
              <a:off x="709613" y="4741863"/>
              <a:ext cx="124271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29"/>
            <p:cNvSpPr txBox="1"/>
            <p:nvPr/>
          </p:nvSpPr>
          <p:spPr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74-29-9C-E8-FF-55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29"/>
            <p:cNvSpPr/>
            <p:nvPr/>
          </p:nvSpPr>
          <p:spPr>
            <a:xfrm>
              <a:off x="2365375" y="4437063"/>
              <a:ext cx="839788" cy="1069975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983" name="Google Shape;983;p29"/>
            <p:cNvCxnSpPr/>
            <p:nvPr/>
          </p:nvCxnSpPr>
          <p:spPr>
            <a:xfrm>
              <a:off x="2062163" y="4416425"/>
              <a:ext cx="438150" cy="2301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84" name="Google Shape;984;p29"/>
            <p:cNvCxnSpPr/>
            <p:nvPr/>
          </p:nvCxnSpPr>
          <p:spPr>
            <a:xfrm flipH="1" rot="10800000">
              <a:off x="2185988" y="5360988"/>
              <a:ext cx="231775" cy="2555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85" name="Google Shape;985;p29"/>
            <p:cNvCxnSpPr/>
            <p:nvPr/>
          </p:nvCxnSpPr>
          <p:spPr>
            <a:xfrm>
              <a:off x="3184525" y="4954588"/>
              <a:ext cx="584200" cy="95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86" name="Google Shape;986;p29"/>
            <p:cNvCxnSpPr/>
            <p:nvPr/>
          </p:nvCxnSpPr>
          <p:spPr>
            <a:xfrm rot="10800000">
              <a:off x="2101850" y="5711825"/>
              <a:ext cx="0" cy="1635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987" name="Google Shape;987;p29"/>
            <p:cNvCxnSpPr/>
            <p:nvPr/>
          </p:nvCxnSpPr>
          <p:spPr>
            <a:xfrm rot="10800000">
              <a:off x="1976438" y="4489450"/>
              <a:ext cx="0" cy="39846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988" name="Google Shape;988;p29"/>
            <p:cNvCxnSpPr/>
            <p:nvPr/>
          </p:nvCxnSpPr>
          <p:spPr>
            <a:xfrm>
              <a:off x="3854450" y="5021263"/>
              <a:ext cx="0" cy="7508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989" name="Google Shape;989;p29"/>
            <p:cNvCxnSpPr/>
            <p:nvPr/>
          </p:nvCxnSpPr>
          <p:spPr>
            <a:xfrm rot="10800000">
              <a:off x="4935538" y="5011738"/>
              <a:ext cx="4762" cy="2206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990" name="Google Shape;990;p29"/>
            <p:cNvSpPr txBox="1"/>
            <p:nvPr/>
          </p:nvSpPr>
          <p:spPr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91" name="Google Shape;991;p29"/>
            <p:cNvCxnSpPr/>
            <p:nvPr/>
          </p:nvCxnSpPr>
          <p:spPr>
            <a:xfrm>
              <a:off x="5045075" y="4921250"/>
              <a:ext cx="119856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992" name="Google Shape;992;p29"/>
            <p:cNvGrpSpPr/>
            <p:nvPr/>
          </p:nvGrpSpPr>
          <p:grpSpPr>
            <a:xfrm>
              <a:off x="7372352" y="4845050"/>
              <a:ext cx="1573213" cy="463550"/>
              <a:chOff x="4351" y="2786"/>
              <a:chExt cx="991" cy="292"/>
            </a:xfrm>
          </p:grpSpPr>
          <p:sp>
            <p:nvSpPr>
              <p:cNvPr id="993" name="Google Shape;993;p29"/>
              <p:cNvSpPr txBox="1"/>
              <p:nvPr/>
            </p:nvSpPr>
            <p:spPr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222.222.222.222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4" name="Google Shape;994;p29"/>
              <p:cNvSpPr txBox="1"/>
              <p:nvPr/>
            </p:nvSpPr>
            <p:spPr>
              <a:xfrm>
                <a:off x="4351" y="2904"/>
                <a:ext cx="991" cy="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49-BD-D2-C7-56-2A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995" name="Google Shape;995;p29"/>
            <p:cNvCxnSpPr/>
            <p:nvPr/>
          </p:nvCxnSpPr>
          <p:spPr>
            <a:xfrm flipH="1" rot="10800000">
              <a:off x="6943725" y="4416425"/>
              <a:ext cx="450850" cy="317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96" name="Google Shape;996;p29"/>
            <p:cNvCxnSpPr/>
            <p:nvPr/>
          </p:nvCxnSpPr>
          <p:spPr>
            <a:xfrm rot="10800000">
              <a:off x="7469188" y="4492625"/>
              <a:ext cx="11112" cy="38893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997" name="Google Shape;997;p29"/>
            <p:cNvSpPr txBox="1"/>
            <p:nvPr/>
          </p:nvSpPr>
          <p:spPr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29"/>
            <p:cNvSpPr txBox="1"/>
            <p:nvPr/>
          </p:nvSpPr>
          <p:spPr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88-B2-2F-54-1A-0F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99" name="Google Shape;999;p29"/>
            <p:cNvCxnSpPr/>
            <p:nvPr/>
          </p:nvCxnSpPr>
          <p:spPr>
            <a:xfrm rot="10800000">
              <a:off x="6873875" y="5313363"/>
              <a:ext cx="254000" cy="250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00" name="Google Shape;1000;p29"/>
            <p:cNvCxnSpPr/>
            <p:nvPr/>
          </p:nvCxnSpPr>
          <p:spPr>
            <a:xfrm flipH="1">
              <a:off x="7208838" y="5654675"/>
              <a:ext cx="4762" cy="2016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1001" name="Google Shape;1001;p29"/>
            <p:cNvSpPr/>
            <p:nvPr/>
          </p:nvSpPr>
          <p:spPr>
            <a:xfrm>
              <a:off x="6203950" y="4440238"/>
              <a:ext cx="765175" cy="1081088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02" name="Google Shape;1002;p29"/>
            <p:cNvSpPr txBox="1"/>
            <p:nvPr/>
          </p:nvSpPr>
          <p:spPr>
            <a:xfrm>
              <a:off x="8307388" y="4073525"/>
              <a:ext cx="3674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03" name="Google Shape;1003;p29"/>
            <p:cNvGrpSpPr/>
            <p:nvPr/>
          </p:nvGrpSpPr>
          <p:grpSpPr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004" name="Google Shape;1004;p29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1005" name="Google Shape;1005;p29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006" name="Google Shape;1006;p29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1007" name="Google Shape;1007;p29"/>
              <p:cNvSpPr/>
              <p:nvPr/>
            </p:nvSpPr>
            <p:spPr>
              <a:xfrm rot="-5400000">
                <a:off x="7438232" y="4309268"/>
                <a:ext cx="127000" cy="195263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1008" name="Google Shape;1008;p29"/>
            <p:cNvGrpSpPr/>
            <p:nvPr/>
          </p:nvGrpSpPr>
          <p:grpSpPr>
            <a:xfrm>
              <a:off x="3757613" y="4714240"/>
              <a:ext cx="1292225" cy="426719"/>
              <a:chOff x="4011622" y="3379152"/>
              <a:chExt cx="1262683" cy="390207"/>
            </a:xfrm>
          </p:grpSpPr>
          <p:sp>
            <p:nvSpPr>
              <p:cNvPr id="1009" name="Google Shape;1009;p29"/>
              <p:cNvSpPr/>
              <p:nvPr/>
            </p:nvSpPr>
            <p:spPr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1010" name="Google Shape;1010;p29"/>
              <p:cNvGrpSpPr/>
              <p:nvPr/>
            </p:nvGrpSpPr>
            <p:grpSpPr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011" name="Google Shape;1011;p29"/>
                <p:cNvSpPr/>
                <p:nvPr/>
              </p:nvSpPr>
              <p:spPr>
                <a:xfrm>
                  <a:off x="4651" y="1171"/>
                  <a:ext cx="244" cy="53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012" name="Google Shape;1012;p29"/>
                <p:cNvSpPr/>
                <p:nvPr/>
              </p:nvSpPr>
              <p:spPr>
                <a:xfrm>
                  <a:off x="4651" y="1165"/>
                  <a:ext cx="245" cy="33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013" name="Google Shape;1013;p29"/>
                <p:cNvSpPr/>
                <p:nvPr/>
              </p:nvSpPr>
              <p:spPr>
                <a:xfrm>
                  <a:off x="4650" y="1129"/>
                  <a:ext cx="244" cy="62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1014" name="Google Shape;1014;p29"/>
                <p:cNvGrpSpPr/>
                <p:nvPr/>
              </p:nvGrpSpPr>
              <p:grpSpPr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015" name="Google Shape;1015;p29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rect b="b" l="l" r="r" t="t"/>
                    <a:pathLst>
                      <a:path extrusionOk="0" h="60" w="31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  <p:sp>
                <p:nvSpPr>
                  <p:cNvPr id="1016" name="Google Shape;1016;p29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rect b="b" l="l" r="r" t="t"/>
                    <a:pathLst>
                      <a:path extrusionOk="0" h="60" w="282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cxnSp>
              <p:nvCxnSpPr>
                <p:cNvPr id="1017" name="Google Shape;1017;p29"/>
                <p:cNvCxnSpPr/>
                <p:nvPr/>
              </p:nvCxnSpPr>
              <p:spPr>
                <a:xfrm>
                  <a:off x="4651" y="1158"/>
                  <a:ext cx="0" cy="4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18" name="Google Shape;1018;p29"/>
                <p:cNvCxnSpPr/>
                <p:nvPr/>
              </p:nvCxnSpPr>
              <p:spPr>
                <a:xfrm>
                  <a:off x="4894" y="1160"/>
                  <a:ext cx="0" cy="4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019" name="Google Shape;1019;p29"/>
              <p:cNvSpPr/>
              <p:nvPr/>
            </p:nvSpPr>
            <p:spPr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1020" name="Google Shape;1020;p29"/>
            <p:cNvGrpSpPr/>
            <p:nvPr/>
          </p:nvGrpSpPr>
          <p:grpSpPr>
            <a:xfrm>
              <a:off x="1483360" y="5313680"/>
              <a:ext cx="701040" cy="517588"/>
              <a:chOff x="1046480" y="3962400"/>
              <a:chExt cx="1026158" cy="761428"/>
            </a:xfrm>
          </p:grpSpPr>
          <p:sp>
            <p:nvSpPr>
              <p:cNvPr id="1021" name="Google Shape;1021;p29"/>
              <p:cNvSpPr/>
              <p:nvPr/>
            </p:nvSpPr>
            <p:spPr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1022" name="Google Shape;1022;p29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1023" name="Google Shape;1023;p29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024" name="Google Shape;1024;p29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</p:grpSp>
      <p:sp>
        <p:nvSpPr>
          <p:cNvPr id="1025" name="Google Shape;1025;p29"/>
          <p:cNvSpPr/>
          <p:nvPr/>
        </p:nvSpPr>
        <p:spPr>
          <a:xfrm>
            <a:off x="7234239" y="3144838"/>
            <a:ext cx="314325" cy="792162"/>
          </a:xfrm>
          <a:prstGeom prst="downArrow">
            <a:avLst>
              <a:gd fmla="val 50000" name="adj1"/>
              <a:gd fmla="val 63005" name="adj2"/>
            </a:avLst>
          </a:prstGeom>
          <a:gradFill>
            <a:gsLst>
              <a:gs pos="0">
                <a:schemeClr val="lt1"/>
              </a:gs>
              <a:gs pos="100000">
                <a:srgbClr val="FF0000"/>
              </a:gs>
            </a:gsLst>
            <a:lin ang="5400000" scaled="0"/>
          </a:gra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26" name="Google Shape;1026;p29"/>
          <p:cNvSpPr txBox="1"/>
          <p:nvPr>
            <p:ph type="title"/>
          </p:nvPr>
        </p:nvSpPr>
        <p:spPr>
          <a:xfrm>
            <a:off x="2057400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Addressing: routing to another LAN</a:t>
            </a:r>
            <a:endParaRPr/>
          </a:p>
        </p:txBody>
      </p:sp>
      <p:grpSp>
        <p:nvGrpSpPr>
          <p:cNvPr id="1027" name="Google Shape;1027;p29"/>
          <p:cNvGrpSpPr/>
          <p:nvPr/>
        </p:nvGrpSpPr>
        <p:grpSpPr>
          <a:xfrm>
            <a:off x="6740526" y="2701926"/>
            <a:ext cx="2011363" cy="760413"/>
            <a:chOff x="1197" y="1665"/>
            <a:chExt cx="1267" cy="479"/>
          </a:xfrm>
        </p:grpSpPr>
        <p:grpSp>
          <p:nvGrpSpPr>
            <p:cNvPr id="1028" name="Google Shape;1028;p29"/>
            <p:cNvGrpSpPr/>
            <p:nvPr/>
          </p:nvGrpSpPr>
          <p:grpSpPr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1029" name="Google Shape;1029;p29"/>
              <p:cNvSpPr/>
              <p:nvPr/>
            </p:nvSpPr>
            <p:spPr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cxnSp>
            <p:nvCxnSpPr>
              <p:cNvPr id="1030" name="Google Shape;1030;p29"/>
              <p:cNvCxnSpPr/>
              <p:nvPr/>
            </p:nvCxnSpPr>
            <p:spPr>
              <a:xfrm>
                <a:off x="1337" y="1990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31" name="Google Shape;1031;p29"/>
              <p:cNvCxnSpPr/>
              <p:nvPr/>
            </p:nvCxnSpPr>
            <p:spPr>
              <a:xfrm>
                <a:off x="1427" y="1992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032" name="Google Shape;1032;p29"/>
            <p:cNvSpPr txBox="1"/>
            <p:nvPr/>
          </p:nvSpPr>
          <p:spPr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 src: 111.111.111.111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IP dest: 222.222.222.222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3" name="Google Shape;1033;p29"/>
          <p:cNvGrpSpPr/>
          <p:nvPr/>
        </p:nvGrpSpPr>
        <p:grpSpPr>
          <a:xfrm>
            <a:off x="6864350" y="2952751"/>
            <a:ext cx="146050" cy="385763"/>
            <a:chOff x="1272" y="1762"/>
            <a:chExt cx="92" cy="243"/>
          </a:xfrm>
        </p:grpSpPr>
        <p:cxnSp>
          <p:nvCxnSpPr>
            <p:cNvPr id="1034" name="Google Shape;1034;p29"/>
            <p:cNvCxnSpPr/>
            <p:nvPr/>
          </p:nvCxnSpPr>
          <p:spPr>
            <a:xfrm>
              <a:off x="1272" y="1762"/>
              <a:ext cx="0" cy="24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035" name="Google Shape;1035;p29"/>
            <p:cNvCxnSpPr/>
            <p:nvPr/>
          </p:nvCxnSpPr>
          <p:spPr>
            <a:xfrm>
              <a:off x="1364" y="1878"/>
              <a:ext cx="0" cy="1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1036" name="Google Shape;1036;p29"/>
          <p:cNvSpPr/>
          <p:nvPr/>
        </p:nvSpPr>
        <p:spPr>
          <a:xfrm>
            <a:off x="2230438" y="1084263"/>
            <a:ext cx="7772400" cy="550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 forwards datagram with IP source A, destination B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7" name="Google Shape;1037;p29"/>
          <p:cNvSpPr/>
          <p:nvPr/>
        </p:nvSpPr>
        <p:spPr>
          <a:xfrm>
            <a:off x="2243138" y="1441451"/>
            <a:ext cx="7772400" cy="722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 creates link-layer frame with B's MAC address as destination address, frame contains A-to-B IP datagram</a:t>
            </a:r>
            <a:endParaRPr b="0" i="0" sz="2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038" name="Google Shape;1038;p29"/>
          <p:cNvGrpSpPr/>
          <p:nvPr/>
        </p:nvGrpSpPr>
        <p:grpSpPr>
          <a:xfrm>
            <a:off x="6315075" y="2293939"/>
            <a:ext cx="2428876" cy="1519237"/>
            <a:chOff x="931" y="1414"/>
            <a:chExt cx="1530" cy="957"/>
          </a:xfrm>
        </p:grpSpPr>
        <p:sp>
          <p:nvSpPr>
            <p:cNvPr id="1039" name="Google Shape;1039;p29"/>
            <p:cNvSpPr txBox="1"/>
            <p:nvPr/>
          </p:nvSpPr>
          <p:spPr>
            <a:xfrm>
              <a:off x="931" y="1414"/>
              <a:ext cx="1530" cy="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MAC src: </a:t>
              </a:r>
              <a:r>
                <a:rPr b="0" i="0" lang="en-US" sz="12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1A-23-F9-CD-06-9B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MAC dest: </a:t>
              </a:r>
              <a:r>
                <a:rPr b="0" i="0" lang="en-US" sz="12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49-BD-D2-C7-56-2A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40" name="Google Shape;1040;p29"/>
            <p:cNvGrpSpPr/>
            <p:nvPr/>
          </p:nvGrpSpPr>
          <p:grpSpPr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1041" name="Google Shape;1041;p29"/>
              <p:cNvSpPr/>
              <p:nvPr/>
            </p:nvSpPr>
            <p:spPr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1042" name="Google Shape;1042;p29"/>
              <p:cNvSpPr/>
              <p:nvPr/>
            </p:nvSpPr>
            <p:spPr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cxnSp>
            <p:nvCxnSpPr>
              <p:cNvPr id="1043" name="Google Shape;1043;p29"/>
              <p:cNvCxnSpPr/>
              <p:nvPr/>
            </p:nvCxnSpPr>
            <p:spPr>
              <a:xfrm>
                <a:off x="3180" y="2063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44" name="Google Shape;1044;p29"/>
              <p:cNvCxnSpPr/>
              <p:nvPr/>
            </p:nvCxnSpPr>
            <p:spPr>
              <a:xfrm>
                <a:off x="3276" y="2063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45" name="Google Shape;1045;p29"/>
              <p:cNvCxnSpPr/>
              <p:nvPr/>
            </p:nvCxnSpPr>
            <p:spPr>
              <a:xfrm>
                <a:off x="2910" y="2040"/>
                <a:ext cx="0" cy="18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46" name="Google Shape;1046;p29"/>
              <p:cNvCxnSpPr/>
              <p:nvPr/>
            </p:nvCxnSpPr>
            <p:spPr>
              <a:xfrm>
                <a:off x="3006" y="2040"/>
                <a:ext cx="0" cy="18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047" name="Google Shape;1047;p29"/>
            <p:cNvCxnSpPr/>
            <p:nvPr/>
          </p:nvCxnSpPr>
          <p:spPr>
            <a:xfrm flipH="1" rot="10800000">
              <a:off x="1018" y="1576"/>
              <a:ext cx="2" cy="70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1048" name="Google Shape;1048;p29"/>
            <p:cNvCxnSpPr/>
            <p:nvPr/>
          </p:nvCxnSpPr>
          <p:spPr>
            <a:xfrm rot="10800000">
              <a:off x="1106" y="1680"/>
              <a:ext cx="0" cy="59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1049" name="Google Shape;1049;p29"/>
            <p:cNvCxnSpPr/>
            <p:nvPr/>
          </p:nvCxnSpPr>
          <p:spPr>
            <a:xfrm rot="10800000">
              <a:off x="1276" y="1812"/>
              <a:ext cx="2" cy="47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1050" name="Google Shape;1050;p29"/>
            <p:cNvCxnSpPr/>
            <p:nvPr/>
          </p:nvCxnSpPr>
          <p:spPr>
            <a:xfrm>
              <a:off x="1368" y="1924"/>
              <a:ext cx="2" cy="35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1051" name="Google Shape;1051;p29"/>
          <p:cNvGrpSpPr/>
          <p:nvPr/>
        </p:nvGrpSpPr>
        <p:grpSpPr>
          <a:xfrm>
            <a:off x="5476875" y="2767013"/>
            <a:ext cx="895350" cy="2038350"/>
            <a:chOff x="2823" y="1545"/>
            <a:chExt cx="564" cy="1284"/>
          </a:xfrm>
        </p:grpSpPr>
        <p:sp>
          <p:nvSpPr>
            <p:cNvPr id="1052" name="Google Shape;1052;p29"/>
            <p:cNvSpPr/>
            <p:nvPr/>
          </p:nvSpPr>
          <p:spPr>
            <a:xfrm>
              <a:off x="2823" y="2265"/>
              <a:ext cx="564" cy="564"/>
            </a:xfrm>
            <a:custGeom>
              <a:rect b="b" l="l" r="r" t="t"/>
              <a:pathLst>
                <a:path extrusionOk="0" h="564" w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0000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53" name="Google Shape;1053;p29"/>
            <p:cNvSpPr/>
            <p:nvPr/>
          </p:nvSpPr>
          <p:spPr>
            <a:xfrm>
              <a:off x="2872" y="1877"/>
              <a:ext cx="493" cy="47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54" name="Google Shape;1054;p29"/>
            <p:cNvSpPr txBox="1"/>
            <p:nvPr/>
          </p:nvSpPr>
          <p:spPr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Eth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55" name="Google Shape;1055;p29"/>
            <p:cNvCxnSpPr/>
            <p:nvPr/>
          </p:nvCxnSpPr>
          <p:spPr>
            <a:xfrm>
              <a:off x="2868" y="2039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56" name="Google Shape;1056;p29"/>
            <p:cNvCxnSpPr/>
            <p:nvPr/>
          </p:nvCxnSpPr>
          <p:spPr>
            <a:xfrm>
              <a:off x="2865" y="219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057" name="Google Shape;1057;p29"/>
          <p:cNvGrpSpPr/>
          <p:nvPr/>
        </p:nvGrpSpPr>
        <p:grpSpPr>
          <a:xfrm>
            <a:off x="9585325" y="2478088"/>
            <a:ext cx="928688" cy="1954212"/>
            <a:chOff x="250" y="1380"/>
            <a:chExt cx="585" cy="1231"/>
          </a:xfrm>
        </p:grpSpPr>
        <p:sp>
          <p:nvSpPr>
            <p:cNvPr id="1058" name="Google Shape;1058;p29"/>
            <p:cNvSpPr/>
            <p:nvPr/>
          </p:nvSpPr>
          <p:spPr>
            <a:xfrm>
              <a:off x="250" y="1414"/>
              <a:ext cx="582" cy="1197"/>
            </a:xfrm>
            <a:custGeom>
              <a:rect b="b" l="l" r="r" t="t"/>
              <a:pathLst>
                <a:path extrusionOk="0" h="1197" w="582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0000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59" name="Google Shape;1059;p29"/>
            <p:cNvSpPr/>
            <p:nvPr/>
          </p:nvSpPr>
          <p:spPr>
            <a:xfrm>
              <a:off x="338" y="1399"/>
              <a:ext cx="493" cy="79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60" name="Google Shape;1060;p29"/>
            <p:cNvSpPr txBox="1"/>
            <p:nvPr/>
          </p:nvSpPr>
          <p:spPr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Eth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61" name="Google Shape;1061;p29"/>
            <p:cNvCxnSpPr/>
            <p:nvPr/>
          </p:nvCxnSpPr>
          <p:spPr>
            <a:xfrm>
              <a:off x="346" y="186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62" name="Google Shape;1062;p29"/>
            <p:cNvCxnSpPr/>
            <p:nvPr/>
          </p:nvCxnSpPr>
          <p:spPr>
            <a:xfrm>
              <a:off x="343" y="2027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63" name="Google Shape;1063;p29"/>
            <p:cNvCxnSpPr/>
            <p:nvPr/>
          </p:nvCxnSpPr>
          <p:spPr>
            <a:xfrm>
              <a:off x="340" y="2186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64" name="Google Shape;1064;p29"/>
            <p:cNvCxnSpPr/>
            <p:nvPr/>
          </p:nvCxnSpPr>
          <p:spPr>
            <a:xfrm>
              <a:off x="330" y="169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descr="underline_base" id="1065" name="Google Shape;1065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65339" y="763589"/>
            <a:ext cx="7769225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066" name="Google Shape;1066;p29"/>
          <p:cNvSpPr/>
          <p:nvPr/>
        </p:nvSpPr>
        <p:spPr>
          <a:xfrm>
            <a:off x="6274029" y="4765288"/>
            <a:ext cx="558421" cy="458872"/>
          </a:xfrm>
          <a:prstGeom prst="roundRect">
            <a:avLst>
              <a:gd fmla="val 16667" name="adj"/>
            </a:avLst>
          </a:prstGeom>
          <a:solidFill>
            <a:srgbClr val="5E9934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ARP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7" name="Google Shape;1067;p29"/>
          <p:cNvSpPr/>
          <p:nvPr/>
        </p:nvSpPr>
        <p:spPr>
          <a:xfrm>
            <a:off x="7754108" y="4900024"/>
            <a:ext cx="558421" cy="458872"/>
          </a:xfrm>
          <a:prstGeom prst="roundRect">
            <a:avLst>
              <a:gd fmla="val 16667" name="adj"/>
            </a:avLst>
          </a:prstGeom>
          <a:solidFill>
            <a:srgbClr val="5E9934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ARP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8" name="Google Shape;1068;p29"/>
          <p:cNvSpPr/>
          <p:nvPr/>
        </p:nvSpPr>
        <p:spPr>
          <a:xfrm>
            <a:off x="9152388" y="4183064"/>
            <a:ext cx="607561" cy="426029"/>
          </a:xfrm>
          <a:prstGeom prst="roundRect">
            <a:avLst>
              <a:gd fmla="val 16667" name="adj"/>
            </a:avLst>
          </a:prstGeom>
          <a:solidFill>
            <a:srgbClr val="EDC38A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ARP Reply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069;p29"/>
          <p:cNvSpPr/>
          <p:nvPr/>
        </p:nvSpPr>
        <p:spPr>
          <a:xfrm>
            <a:off x="7806773" y="4979903"/>
            <a:ext cx="558421" cy="458872"/>
          </a:xfrm>
          <a:prstGeom prst="roundRect">
            <a:avLst>
              <a:gd fmla="val 16667" name="adj"/>
            </a:avLst>
          </a:prstGeom>
          <a:solidFill>
            <a:srgbClr val="5E9934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ARP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4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5" name="Google Shape;1075;p30"/>
          <p:cNvGrpSpPr/>
          <p:nvPr/>
        </p:nvGrpSpPr>
        <p:grpSpPr>
          <a:xfrm>
            <a:off x="2233613" y="3962400"/>
            <a:ext cx="8235952" cy="2349500"/>
            <a:chOff x="709613" y="3962400"/>
            <a:chExt cx="8235952" cy="2349500"/>
          </a:xfrm>
        </p:grpSpPr>
        <p:grpSp>
          <p:nvGrpSpPr>
            <p:cNvPr id="1076" name="Google Shape;1076;p30"/>
            <p:cNvGrpSpPr/>
            <p:nvPr/>
          </p:nvGrpSpPr>
          <p:grpSpPr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077" name="Google Shape;1077;p30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1078" name="Google Shape;1078;p3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079" name="Google Shape;1079;p30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1080" name="Google Shape;1080;p30"/>
              <p:cNvSpPr/>
              <p:nvPr/>
            </p:nvSpPr>
            <p:spPr>
              <a:xfrm rot="-5400000">
                <a:off x="7439930" y="4308572"/>
                <a:ext cx="126470" cy="19607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1081" name="Google Shape;1081;p30"/>
            <p:cNvGrpSpPr/>
            <p:nvPr/>
          </p:nvGrpSpPr>
          <p:grpSpPr>
            <a:xfrm>
              <a:off x="1046480" y="3962400"/>
              <a:ext cx="1026795" cy="761428"/>
              <a:chOff x="1046480" y="3962400"/>
              <a:chExt cx="1026795" cy="761428"/>
            </a:xfrm>
          </p:grpSpPr>
          <p:sp>
            <p:nvSpPr>
              <p:cNvPr id="1082" name="Google Shape;1082;p30"/>
              <p:cNvSpPr/>
              <p:nvPr/>
            </p:nvSpPr>
            <p:spPr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1083" name="Google Shape;1083;p30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1084" name="Google Shape;1084;p30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085" name="Google Shape;1085;p30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sp>
          <p:nvSpPr>
            <p:cNvPr id="1086" name="Google Shape;1086;p30"/>
            <p:cNvSpPr txBox="1"/>
            <p:nvPr/>
          </p:nvSpPr>
          <p:spPr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R</a:t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87" name="Google Shape;1087;p30"/>
            <p:cNvSpPr txBox="1"/>
            <p:nvPr/>
          </p:nvSpPr>
          <p:spPr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1A-23-F9-CD-06-9B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30"/>
            <p:cNvSpPr txBox="1"/>
            <p:nvPr/>
          </p:nvSpPr>
          <p:spPr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89" name="Google Shape;1089;p30"/>
            <p:cNvGrpSpPr/>
            <p:nvPr/>
          </p:nvGrpSpPr>
          <p:grpSpPr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1090" name="Google Shape;1090;p30"/>
              <p:cNvSpPr txBox="1"/>
              <p:nvPr/>
            </p:nvSpPr>
            <p:spPr>
              <a:xfrm>
                <a:off x="1934" y="2405"/>
                <a:ext cx="790" cy="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111.111.111.110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1" name="Google Shape;1091;p30"/>
              <p:cNvSpPr txBox="1"/>
              <p:nvPr/>
            </p:nvSpPr>
            <p:spPr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E6-E9-00-17-BB-4B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92" name="Google Shape;1092;p30"/>
            <p:cNvSpPr txBox="1"/>
            <p:nvPr/>
          </p:nvSpPr>
          <p:spPr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CC-49-DE-D0-AB-7D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30"/>
            <p:cNvSpPr txBox="1"/>
            <p:nvPr/>
          </p:nvSpPr>
          <p:spPr>
            <a:xfrm>
              <a:off x="942975" y="5854700"/>
              <a:ext cx="12541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30"/>
            <p:cNvSpPr txBox="1"/>
            <p:nvPr/>
          </p:nvSpPr>
          <p:spPr>
            <a:xfrm>
              <a:off x="709613" y="4741863"/>
              <a:ext cx="124271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5" name="Google Shape;1095;p30"/>
            <p:cNvSpPr txBox="1"/>
            <p:nvPr/>
          </p:nvSpPr>
          <p:spPr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74-29-9C-E8-FF-55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6" name="Google Shape;1096;p30"/>
            <p:cNvSpPr/>
            <p:nvPr/>
          </p:nvSpPr>
          <p:spPr>
            <a:xfrm>
              <a:off x="2365375" y="4437063"/>
              <a:ext cx="839788" cy="1069975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1097" name="Google Shape;1097;p30"/>
            <p:cNvCxnSpPr/>
            <p:nvPr/>
          </p:nvCxnSpPr>
          <p:spPr>
            <a:xfrm>
              <a:off x="2062163" y="4416425"/>
              <a:ext cx="438150" cy="2301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98" name="Google Shape;1098;p30"/>
            <p:cNvCxnSpPr/>
            <p:nvPr/>
          </p:nvCxnSpPr>
          <p:spPr>
            <a:xfrm flipH="1" rot="10800000">
              <a:off x="2185988" y="5360988"/>
              <a:ext cx="231775" cy="2555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99" name="Google Shape;1099;p30"/>
            <p:cNvCxnSpPr/>
            <p:nvPr/>
          </p:nvCxnSpPr>
          <p:spPr>
            <a:xfrm>
              <a:off x="3184525" y="4954588"/>
              <a:ext cx="584200" cy="95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00" name="Google Shape;1100;p30"/>
            <p:cNvCxnSpPr/>
            <p:nvPr/>
          </p:nvCxnSpPr>
          <p:spPr>
            <a:xfrm rot="10800000">
              <a:off x="2101850" y="5711825"/>
              <a:ext cx="0" cy="1635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101" name="Google Shape;1101;p30"/>
            <p:cNvCxnSpPr/>
            <p:nvPr/>
          </p:nvCxnSpPr>
          <p:spPr>
            <a:xfrm rot="10800000">
              <a:off x="1976438" y="4489450"/>
              <a:ext cx="0" cy="39846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102" name="Google Shape;1102;p30"/>
            <p:cNvCxnSpPr/>
            <p:nvPr/>
          </p:nvCxnSpPr>
          <p:spPr>
            <a:xfrm>
              <a:off x="3854450" y="5021263"/>
              <a:ext cx="0" cy="7508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1103" name="Google Shape;1103;p30"/>
            <p:cNvCxnSpPr/>
            <p:nvPr/>
          </p:nvCxnSpPr>
          <p:spPr>
            <a:xfrm rot="10800000">
              <a:off x="4935538" y="5011738"/>
              <a:ext cx="4762" cy="2206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104" name="Google Shape;1104;p30"/>
            <p:cNvSpPr txBox="1"/>
            <p:nvPr/>
          </p:nvSpPr>
          <p:spPr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05" name="Google Shape;1105;p30"/>
            <p:cNvCxnSpPr/>
            <p:nvPr/>
          </p:nvCxnSpPr>
          <p:spPr>
            <a:xfrm>
              <a:off x="5045075" y="4921250"/>
              <a:ext cx="119856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106" name="Google Shape;1106;p30"/>
            <p:cNvGrpSpPr/>
            <p:nvPr/>
          </p:nvGrpSpPr>
          <p:grpSpPr>
            <a:xfrm>
              <a:off x="7372352" y="4845050"/>
              <a:ext cx="1573213" cy="463550"/>
              <a:chOff x="4351" y="2786"/>
              <a:chExt cx="991" cy="292"/>
            </a:xfrm>
          </p:grpSpPr>
          <p:sp>
            <p:nvSpPr>
              <p:cNvPr id="1107" name="Google Shape;1107;p30"/>
              <p:cNvSpPr txBox="1"/>
              <p:nvPr/>
            </p:nvSpPr>
            <p:spPr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222.222.222.222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8" name="Google Shape;1108;p30"/>
              <p:cNvSpPr txBox="1"/>
              <p:nvPr/>
            </p:nvSpPr>
            <p:spPr>
              <a:xfrm>
                <a:off x="4351" y="2904"/>
                <a:ext cx="991" cy="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49-BD-D2-C7-56-2A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109" name="Google Shape;1109;p30"/>
            <p:cNvCxnSpPr/>
            <p:nvPr/>
          </p:nvCxnSpPr>
          <p:spPr>
            <a:xfrm flipH="1" rot="10800000">
              <a:off x="6943725" y="4416425"/>
              <a:ext cx="450850" cy="317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10" name="Google Shape;1110;p30"/>
            <p:cNvCxnSpPr/>
            <p:nvPr/>
          </p:nvCxnSpPr>
          <p:spPr>
            <a:xfrm rot="10800000">
              <a:off x="7469188" y="4492625"/>
              <a:ext cx="11112" cy="38893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111" name="Google Shape;1111;p30"/>
            <p:cNvSpPr txBox="1"/>
            <p:nvPr/>
          </p:nvSpPr>
          <p:spPr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30"/>
            <p:cNvSpPr txBox="1"/>
            <p:nvPr/>
          </p:nvSpPr>
          <p:spPr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88-B2-2F-54-1A-0F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13" name="Google Shape;1113;p30"/>
            <p:cNvCxnSpPr/>
            <p:nvPr/>
          </p:nvCxnSpPr>
          <p:spPr>
            <a:xfrm rot="10800000">
              <a:off x="6873875" y="5313363"/>
              <a:ext cx="254000" cy="250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14" name="Google Shape;1114;p30"/>
            <p:cNvCxnSpPr/>
            <p:nvPr/>
          </p:nvCxnSpPr>
          <p:spPr>
            <a:xfrm flipH="1">
              <a:off x="7208838" y="5654675"/>
              <a:ext cx="4762" cy="2016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1115" name="Google Shape;1115;p30"/>
            <p:cNvSpPr/>
            <p:nvPr/>
          </p:nvSpPr>
          <p:spPr>
            <a:xfrm>
              <a:off x="6203950" y="4440238"/>
              <a:ext cx="765175" cy="1081088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16" name="Google Shape;1116;p30"/>
            <p:cNvSpPr txBox="1"/>
            <p:nvPr/>
          </p:nvSpPr>
          <p:spPr>
            <a:xfrm>
              <a:off x="8307388" y="4073525"/>
              <a:ext cx="3674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17" name="Google Shape;1117;p30"/>
            <p:cNvGrpSpPr/>
            <p:nvPr/>
          </p:nvGrpSpPr>
          <p:grpSpPr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118" name="Google Shape;1118;p30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1119" name="Google Shape;1119;p3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120" name="Google Shape;1120;p30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1121" name="Google Shape;1121;p30"/>
              <p:cNvSpPr/>
              <p:nvPr/>
            </p:nvSpPr>
            <p:spPr>
              <a:xfrm rot="-5400000">
                <a:off x="7438232" y="4309268"/>
                <a:ext cx="127000" cy="195263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1122" name="Google Shape;1122;p30"/>
            <p:cNvGrpSpPr/>
            <p:nvPr/>
          </p:nvGrpSpPr>
          <p:grpSpPr>
            <a:xfrm>
              <a:off x="3757613" y="4714240"/>
              <a:ext cx="1292225" cy="426719"/>
              <a:chOff x="4011622" y="3379152"/>
              <a:chExt cx="1262683" cy="390207"/>
            </a:xfrm>
          </p:grpSpPr>
          <p:sp>
            <p:nvSpPr>
              <p:cNvPr id="1123" name="Google Shape;1123;p30"/>
              <p:cNvSpPr/>
              <p:nvPr/>
            </p:nvSpPr>
            <p:spPr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1124" name="Google Shape;1124;p30"/>
              <p:cNvGrpSpPr/>
              <p:nvPr/>
            </p:nvGrpSpPr>
            <p:grpSpPr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125" name="Google Shape;1125;p30"/>
                <p:cNvSpPr/>
                <p:nvPr/>
              </p:nvSpPr>
              <p:spPr>
                <a:xfrm>
                  <a:off x="4651" y="1171"/>
                  <a:ext cx="244" cy="53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126" name="Google Shape;1126;p30"/>
                <p:cNvSpPr/>
                <p:nvPr/>
              </p:nvSpPr>
              <p:spPr>
                <a:xfrm>
                  <a:off x="4651" y="1165"/>
                  <a:ext cx="245" cy="33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127" name="Google Shape;1127;p30"/>
                <p:cNvSpPr/>
                <p:nvPr/>
              </p:nvSpPr>
              <p:spPr>
                <a:xfrm>
                  <a:off x="4650" y="1129"/>
                  <a:ext cx="244" cy="62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1128" name="Google Shape;1128;p30"/>
                <p:cNvGrpSpPr/>
                <p:nvPr/>
              </p:nvGrpSpPr>
              <p:grpSpPr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129" name="Google Shape;1129;p30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rect b="b" l="l" r="r" t="t"/>
                    <a:pathLst>
                      <a:path extrusionOk="0" h="60" w="31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  <p:sp>
                <p:nvSpPr>
                  <p:cNvPr id="1130" name="Google Shape;1130;p30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rect b="b" l="l" r="r" t="t"/>
                    <a:pathLst>
                      <a:path extrusionOk="0" h="60" w="282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cxnSp>
              <p:nvCxnSpPr>
                <p:cNvPr id="1131" name="Google Shape;1131;p30"/>
                <p:cNvCxnSpPr/>
                <p:nvPr/>
              </p:nvCxnSpPr>
              <p:spPr>
                <a:xfrm>
                  <a:off x="4651" y="1158"/>
                  <a:ext cx="0" cy="4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32" name="Google Shape;1132;p30"/>
                <p:cNvCxnSpPr/>
                <p:nvPr/>
              </p:nvCxnSpPr>
              <p:spPr>
                <a:xfrm>
                  <a:off x="4894" y="1160"/>
                  <a:ext cx="0" cy="4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133" name="Google Shape;1133;p30"/>
              <p:cNvSpPr/>
              <p:nvPr/>
            </p:nvSpPr>
            <p:spPr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1134" name="Google Shape;1134;p30"/>
            <p:cNvGrpSpPr/>
            <p:nvPr/>
          </p:nvGrpSpPr>
          <p:grpSpPr>
            <a:xfrm>
              <a:off x="1483360" y="5313680"/>
              <a:ext cx="701040" cy="517588"/>
              <a:chOff x="1046480" y="3962400"/>
              <a:chExt cx="1026158" cy="761428"/>
            </a:xfrm>
          </p:grpSpPr>
          <p:sp>
            <p:nvSpPr>
              <p:cNvPr id="1135" name="Google Shape;1135;p30"/>
              <p:cNvSpPr/>
              <p:nvPr/>
            </p:nvSpPr>
            <p:spPr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1136" name="Google Shape;1136;p30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1137" name="Google Shape;1137;p30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138" name="Google Shape;1138;p30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</p:grpSp>
      <p:sp>
        <p:nvSpPr>
          <p:cNvPr id="1139" name="Google Shape;1139;p30"/>
          <p:cNvSpPr txBox="1"/>
          <p:nvPr>
            <p:ph type="title"/>
          </p:nvPr>
        </p:nvSpPr>
        <p:spPr>
          <a:xfrm>
            <a:off x="2057400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Addressing: routing to another LAN</a:t>
            </a:r>
            <a:endParaRPr/>
          </a:p>
        </p:txBody>
      </p:sp>
      <p:sp>
        <p:nvSpPr>
          <p:cNvPr id="1140" name="Google Shape;1140;p30"/>
          <p:cNvSpPr/>
          <p:nvPr/>
        </p:nvSpPr>
        <p:spPr>
          <a:xfrm>
            <a:off x="2230438" y="1084263"/>
            <a:ext cx="7772400" cy="550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 forwards datagram with IP source A, destination B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1" name="Google Shape;1141;p30"/>
          <p:cNvSpPr/>
          <p:nvPr/>
        </p:nvSpPr>
        <p:spPr>
          <a:xfrm>
            <a:off x="2243138" y="1441451"/>
            <a:ext cx="7772400" cy="722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 creates link-layer frame with B's MAC address as destination address, frame contains A-to-B IP datagram</a:t>
            </a:r>
            <a:endParaRPr b="0" i="0" sz="2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142" name="Google Shape;1142;p30"/>
          <p:cNvGrpSpPr/>
          <p:nvPr/>
        </p:nvGrpSpPr>
        <p:grpSpPr>
          <a:xfrm>
            <a:off x="6315076" y="2293938"/>
            <a:ext cx="2436813" cy="1643062"/>
            <a:chOff x="3018" y="1445"/>
            <a:chExt cx="1535" cy="1035"/>
          </a:xfrm>
        </p:grpSpPr>
        <p:sp>
          <p:nvSpPr>
            <p:cNvPr id="1143" name="Google Shape;1143;p30"/>
            <p:cNvSpPr/>
            <p:nvPr/>
          </p:nvSpPr>
          <p:spPr>
            <a:xfrm>
              <a:off x="3597" y="1981"/>
              <a:ext cx="198" cy="499"/>
            </a:xfrm>
            <a:prstGeom prst="downArrow">
              <a:avLst>
                <a:gd fmla="val 50000" name="adj1"/>
                <a:gd fmla="val 63005" name="adj2"/>
              </a:avLst>
            </a:prstGeom>
            <a:gradFill>
              <a:gsLst>
                <a:gs pos="0">
                  <a:schemeClr val="lt1"/>
                </a:gs>
                <a:gs pos="100000">
                  <a:srgbClr val="FF0000"/>
                </a:gs>
              </a:gsLst>
              <a:lin ang="5400000" scaled="0"/>
            </a:gra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grpSp>
          <p:nvGrpSpPr>
            <p:cNvPr id="1144" name="Google Shape;1144;p30"/>
            <p:cNvGrpSpPr/>
            <p:nvPr/>
          </p:nvGrpSpPr>
          <p:grpSpPr>
            <a:xfrm>
              <a:off x="3286" y="1702"/>
              <a:ext cx="1267" cy="479"/>
              <a:chOff x="1197" y="1665"/>
              <a:chExt cx="1267" cy="479"/>
            </a:xfrm>
          </p:grpSpPr>
          <p:grpSp>
            <p:nvGrpSpPr>
              <p:cNvPr id="1145" name="Google Shape;1145;p30"/>
              <p:cNvGrpSpPr/>
              <p:nvPr/>
            </p:nvGrpSpPr>
            <p:grpSpPr>
              <a:xfrm>
                <a:off x="1231" y="1990"/>
                <a:ext cx="691" cy="154"/>
                <a:chOff x="1231" y="1990"/>
                <a:chExt cx="691" cy="154"/>
              </a:xfrm>
            </p:grpSpPr>
            <p:sp>
              <p:nvSpPr>
                <p:cNvPr id="1146" name="Google Shape;1146;p30"/>
                <p:cNvSpPr/>
                <p:nvPr/>
              </p:nvSpPr>
              <p:spPr>
                <a:xfrm>
                  <a:off x="1231" y="1991"/>
                  <a:ext cx="691" cy="153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cxnSp>
              <p:nvCxnSpPr>
                <p:cNvPr id="1147" name="Google Shape;1147;p30"/>
                <p:cNvCxnSpPr/>
                <p:nvPr/>
              </p:nvCxnSpPr>
              <p:spPr>
                <a:xfrm>
                  <a:off x="1337" y="1990"/>
                  <a:ext cx="0" cy="15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48" name="Google Shape;1148;p30"/>
                <p:cNvCxnSpPr/>
                <p:nvPr/>
              </p:nvCxnSpPr>
              <p:spPr>
                <a:xfrm>
                  <a:off x="1427" y="1992"/>
                  <a:ext cx="0" cy="15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149" name="Google Shape;1149;p30"/>
              <p:cNvSpPr txBox="1"/>
              <p:nvPr/>
            </p:nvSpPr>
            <p:spPr>
              <a:xfrm>
                <a:off x="1197" y="1665"/>
                <a:ext cx="1267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IP src: 111.111.111.111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 IP dest: 222.222.222.222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50" name="Google Shape;1150;p30"/>
            <p:cNvGrpSpPr/>
            <p:nvPr/>
          </p:nvGrpSpPr>
          <p:grpSpPr>
            <a:xfrm>
              <a:off x="3364" y="1860"/>
              <a:ext cx="92" cy="243"/>
              <a:chOff x="1272" y="1762"/>
              <a:chExt cx="92" cy="243"/>
            </a:xfrm>
          </p:grpSpPr>
          <p:cxnSp>
            <p:nvCxnSpPr>
              <p:cNvPr id="1151" name="Google Shape;1151;p30"/>
              <p:cNvCxnSpPr/>
              <p:nvPr/>
            </p:nvCxnSpPr>
            <p:spPr>
              <a:xfrm>
                <a:off x="1272" y="1762"/>
                <a:ext cx="0" cy="24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152" name="Google Shape;1152;p30"/>
              <p:cNvCxnSpPr/>
              <p:nvPr/>
            </p:nvCxnSpPr>
            <p:spPr>
              <a:xfrm>
                <a:off x="1364" y="1878"/>
                <a:ext cx="0" cy="12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1153" name="Google Shape;1153;p30"/>
            <p:cNvGrpSpPr/>
            <p:nvPr/>
          </p:nvGrpSpPr>
          <p:grpSpPr>
            <a:xfrm>
              <a:off x="3018" y="1445"/>
              <a:ext cx="1530" cy="957"/>
              <a:chOff x="931" y="1414"/>
              <a:chExt cx="1530" cy="957"/>
            </a:xfrm>
          </p:grpSpPr>
          <p:sp>
            <p:nvSpPr>
              <p:cNvPr id="1154" name="Google Shape;1154;p30"/>
              <p:cNvSpPr txBox="1"/>
              <p:nvPr/>
            </p:nvSpPr>
            <p:spPr>
              <a:xfrm>
                <a:off x="931" y="1414"/>
                <a:ext cx="1530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MAC src: </a:t>
                </a:r>
                <a:r>
                  <a:rPr b="0" i="0" lang="en-US" sz="12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1A-23-F9-CD-06-9B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MAC dest: </a:t>
                </a:r>
                <a:r>
                  <a:rPr b="0" i="0" lang="en-US" sz="12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49-BD-D2-C7-56-2A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155" name="Google Shape;1155;p30"/>
              <p:cNvGrpSpPr/>
              <p:nvPr/>
            </p:nvGrpSpPr>
            <p:grpSpPr>
              <a:xfrm>
                <a:off x="981" y="2182"/>
                <a:ext cx="1049" cy="189"/>
                <a:chOff x="2829" y="2040"/>
                <a:chExt cx="1049" cy="189"/>
              </a:xfrm>
            </p:grpSpPr>
            <p:sp>
              <p:nvSpPr>
                <p:cNvPr id="1156" name="Google Shape;1156;p30"/>
                <p:cNvSpPr/>
                <p:nvPr/>
              </p:nvSpPr>
              <p:spPr>
                <a:xfrm>
                  <a:off x="2829" y="2042"/>
                  <a:ext cx="1049" cy="185"/>
                </a:xfrm>
                <a:prstGeom prst="rect">
                  <a:avLst/>
                </a:prstGeom>
                <a:solidFill>
                  <a:srgbClr val="000099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157" name="Google Shape;1157;p30"/>
                <p:cNvSpPr/>
                <p:nvPr/>
              </p:nvSpPr>
              <p:spPr>
                <a:xfrm>
                  <a:off x="3078" y="2060"/>
                  <a:ext cx="691" cy="153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cxnSp>
              <p:nvCxnSpPr>
                <p:cNvPr id="1158" name="Google Shape;1158;p30"/>
                <p:cNvCxnSpPr/>
                <p:nvPr/>
              </p:nvCxnSpPr>
              <p:spPr>
                <a:xfrm>
                  <a:off x="3180" y="2063"/>
                  <a:ext cx="0" cy="15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59" name="Google Shape;1159;p30"/>
                <p:cNvCxnSpPr/>
                <p:nvPr/>
              </p:nvCxnSpPr>
              <p:spPr>
                <a:xfrm>
                  <a:off x="3276" y="2063"/>
                  <a:ext cx="0" cy="15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60" name="Google Shape;1160;p30"/>
                <p:cNvCxnSpPr/>
                <p:nvPr/>
              </p:nvCxnSpPr>
              <p:spPr>
                <a:xfrm>
                  <a:off x="2910" y="2040"/>
                  <a:ext cx="0" cy="189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161" name="Google Shape;1161;p30"/>
                <p:cNvCxnSpPr/>
                <p:nvPr/>
              </p:nvCxnSpPr>
              <p:spPr>
                <a:xfrm>
                  <a:off x="3006" y="2040"/>
                  <a:ext cx="0" cy="189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162" name="Google Shape;1162;p30"/>
              <p:cNvCxnSpPr/>
              <p:nvPr/>
            </p:nvCxnSpPr>
            <p:spPr>
              <a:xfrm flipH="1" rot="10800000">
                <a:off x="1018" y="1576"/>
                <a:ext cx="2" cy="70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triangle"/>
                <a:tailEnd len="sm" w="sm" type="none"/>
              </a:ln>
            </p:spPr>
          </p:cxnSp>
          <p:cxnSp>
            <p:nvCxnSpPr>
              <p:cNvPr id="1163" name="Google Shape;1163;p30"/>
              <p:cNvCxnSpPr/>
              <p:nvPr/>
            </p:nvCxnSpPr>
            <p:spPr>
              <a:xfrm rot="10800000">
                <a:off x="1106" y="1680"/>
                <a:ext cx="0" cy="59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triangle"/>
                <a:tailEnd len="sm" w="sm" type="none"/>
              </a:ln>
            </p:spPr>
          </p:cxnSp>
          <p:cxnSp>
            <p:nvCxnSpPr>
              <p:cNvPr id="1164" name="Google Shape;1164;p30"/>
              <p:cNvCxnSpPr/>
              <p:nvPr/>
            </p:nvCxnSpPr>
            <p:spPr>
              <a:xfrm rot="10800000">
                <a:off x="1276" y="1812"/>
                <a:ext cx="2" cy="47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triangle"/>
                <a:tailEnd len="sm" w="sm" type="none"/>
              </a:ln>
            </p:spPr>
          </p:cxnSp>
          <p:cxnSp>
            <p:nvCxnSpPr>
              <p:cNvPr id="1165" name="Google Shape;1165;p30"/>
              <p:cNvCxnSpPr/>
              <p:nvPr/>
            </p:nvCxnSpPr>
            <p:spPr>
              <a:xfrm>
                <a:off x="1368" y="1924"/>
                <a:ext cx="2" cy="35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</p:grpSp>
      <p:grpSp>
        <p:nvGrpSpPr>
          <p:cNvPr id="1166" name="Google Shape;1166;p30"/>
          <p:cNvGrpSpPr/>
          <p:nvPr/>
        </p:nvGrpSpPr>
        <p:grpSpPr>
          <a:xfrm>
            <a:off x="5476875" y="2767013"/>
            <a:ext cx="895350" cy="2038350"/>
            <a:chOff x="2823" y="1545"/>
            <a:chExt cx="564" cy="1284"/>
          </a:xfrm>
        </p:grpSpPr>
        <p:sp>
          <p:nvSpPr>
            <p:cNvPr id="1167" name="Google Shape;1167;p30"/>
            <p:cNvSpPr/>
            <p:nvPr/>
          </p:nvSpPr>
          <p:spPr>
            <a:xfrm>
              <a:off x="2823" y="2265"/>
              <a:ext cx="564" cy="564"/>
            </a:xfrm>
            <a:custGeom>
              <a:rect b="b" l="l" r="r" t="t"/>
              <a:pathLst>
                <a:path extrusionOk="0" h="564" w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0000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68" name="Google Shape;1168;p30"/>
            <p:cNvSpPr/>
            <p:nvPr/>
          </p:nvSpPr>
          <p:spPr>
            <a:xfrm>
              <a:off x="2872" y="1877"/>
              <a:ext cx="493" cy="47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69" name="Google Shape;1169;p30"/>
            <p:cNvSpPr txBox="1"/>
            <p:nvPr/>
          </p:nvSpPr>
          <p:spPr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Eth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70" name="Google Shape;1170;p30"/>
            <p:cNvCxnSpPr/>
            <p:nvPr/>
          </p:nvCxnSpPr>
          <p:spPr>
            <a:xfrm>
              <a:off x="2868" y="2039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71" name="Google Shape;1171;p30"/>
            <p:cNvCxnSpPr/>
            <p:nvPr/>
          </p:nvCxnSpPr>
          <p:spPr>
            <a:xfrm>
              <a:off x="2865" y="219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172" name="Google Shape;1172;p30"/>
          <p:cNvGrpSpPr/>
          <p:nvPr/>
        </p:nvGrpSpPr>
        <p:grpSpPr>
          <a:xfrm>
            <a:off x="9585325" y="2478088"/>
            <a:ext cx="928688" cy="1954212"/>
            <a:chOff x="250" y="1380"/>
            <a:chExt cx="585" cy="1231"/>
          </a:xfrm>
        </p:grpSpPr>
        <p:sp>
          <p:nvSpPr>
            <p:cNvPr id="1173" name="Google Shape;1173;p30"/>
            <p:cNvSpPr/>
            <p:nvPr/>
          </p:nvSpPr>
          <p:spPr>
            <a:xfrm>
              <a:off x="250" y="1414"/>
              <a:ext cx="582" cy="1197"/>
            </a:xfrm>
            <a:custGeom>
              <a:rect b="b" l="l" r="r" t="t"/>
              <a:pathLst>
                <a:path extrusionOk="0" h="1197" w="582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0000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74" name="Google Shape;1174;p30"/>
            <p:cNvSpPr/>
            <p:nvPr/>
          </p:nvSpPr>
          <p:spPr>
            <a:xfrm>
              <a:off x="338" y="1399"/>
              <a:ext cx="493" cy="79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75" name="Google Shape;1175;p30"/>
            <p:cNvSpPr txBox="1"/>
            <p:nvPr/>
          </p:nvSpPr>
          <p:spPr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Eth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76" name="Google Shape;1176;p30"/>
            <p:cNvCxnSpPr/>
            <p:nvPr/>
          </p:nvCxnSpPr>
          <p:spPr>
            <a:xfrm>
              <a:off x="346" y="186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77" name="Google Shape;1177;p30"/>
            <p:cNvCxnSpPr/>
            <p:nvPr/>
          </p:nvCxnSpPr>
          <p:spPr>
            <a:xfrm>
              <a:off x="343" y="2027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78" name="Google Shape;1178;p30"/>
            <p:cNvCxnSpPr/>
            <p:nvPr/>
          </p:nvCxnSpPr>
          <p:spPr>
            <a:xfrm>
              <a:off x="340" y="2186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79" name="Google Shape;1179;p30"/>
            <p:cNvCxnSpPr/>
            <p:nvPr/>
          </p:nvCxnSpPr>
          <p:spPr>
            <a:xfrm>
              <a:off x="330" y="169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descr="underline_base" id="1180" name="Google Shape;1180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65339" y="763589"/>
            <a:ext cx="7769225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line_base" id="168" name="Google Shape;16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9163" y="1039813"/>
            <a:ext cx="7187487" cy="183862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"/>
          <p:cNvSpPr txBox="1"/>
          <p:nvPr>
            <p:ph type="title"/>
          </p:nvPr>
        </p:nvSpPr>
        <p:spPr>
          <a:xfrm>
            <a:off x="1428893" y="354013"/>
            <a:ext cx="10018713" cy="53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Chapter 6: Link layer and LANs</a:t>
            </a:r>
            <a:endParaRPr/>
          </a:p>
        </p:txBody>
      </p:sp>
      <p:sp>
        <p:nvSpPr>
          <p:cNvPr id="170" name="Google Shape;170;p3"/>
          <p:cNvSpPr txBox="1"/>
          <p:nvPr>
            <p:ph idx="1" type="body"/>
          </p:nvPr>
        </p:nvSpPr>
        <p:spPr>
          <a:xfrm>
            <a:off x="2057401" y="1447800"/>
            <a:ext cx="9516300" cy="50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Font typeface="Noto Sans Symbols"/>
              <a:buNone/>
            </a:pPr>
            <a:r>
              <a:rPr i="1" lang="en-US" sz="4400">
                <a:solidFill>
                  <a:srgbClr val="990033"/>
                </a:solidFill>
                <a:latin typeface="Gill Sans"/>
                <a:ea typeface="Gill Sans"/>
                <a:cs typeface="Gill Sans"/>
                <a:sym typeface="Gill Sans"/>
              </a:rPr>
              <a:t>Objectives:</a:t>
            </a:r>
            <a:r>
              <a:rPr i="1" lang="en-US" sz="44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-281749" lvl="0" marL="28575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SzPct val="145000"/>
              <a:buChar char="•"/>
            </a:pP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understand principles behind link layer services:</a:t>
            </a:r>
            <a:endParaRPr/>
          </a:p>
          <a:p>
            <a:pPr indent="-250444" lvl="1" marL="74295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ct val="145000"/>
              <a:buChar char="•"/>
            </a:pPr>
            <a:r>
              <a:rPr lang="en-US" sz="3200">
                <a:latin typeface="Gill Sans"/>
                <a:ea typeface="Gill Sans"/>
                <a:cs typeface="Gill Sans"/>
                <a:sym typeface="Gill Sans"/>
              </a:rPr>
              <a:t>error detection, correction </a:t>
            </a:r>
            <a:r>
              <a:rPr lang="en-US" sz="32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(done in CSE320)</a:t>
            </a:r>
            <a:endParaRPr/>
          </a:p>
          <a:p>
            <a:pPr indent="-250444" lvl="1" marL="74295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ct val="145000"/>
              <a:buChar char="•"/>
            </a:pPr>
            <a:r>
              <a:rPr lang="en-US" sz="3200">
                <a:latin typeface="Gill Sans"/>
                <a:ea typeface="Gill Sans"/>
                <a:cs typeface="Gill Sans"/>
                <a:sym typeface="Gill Sans"/>
              </a:rPr>
              <a:t>sharing a broadcast channel: multiple access </a:t>
            </a:r>
            <a:r>
              <a:rPr lang="en-US" sz="32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(done in CSE320)</a:t>
            </a:r>
            <a:endParaRPr/>
          </a:p>
          <a:p>
            <a:pPr indent="-250444" lvl="1" marL="74295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ct val="145000"/>
              <a:buChar char="•"/>
            </a:pPr>
            <a:r>
              <a:rPr lang="en-US" sz="3200">
                <a:latin typeface="Gill Sans"/>
                <a:ea typeface="Gill Sans"/>
                <a:cs typeface="Gill Sans"/>
                <a:sym typeface="Gill Sans"/>
              </a:rPr>
              <a:t>Framing - link layer addressing</a:t>
            </a:r>
            <a:endParaRPr/>
          </a:p>
          <a:p>
            <a:pPr indent="-250444" lvl="1" marL="74295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ct val="145000"/>
              <a:buChar char="•"/>
            </a:pPr>
            <a:r>
              <a:rPr lang="en-US" sz="3200">
                <a:latin typeface="Gill Sans"/>
                <a:ea typeface="Gill Sans"/>
                <a:cs typeface="Gill Sans"/>
                <a:sym typeface="Gill Sans"/>
              </a:rPr>
              <a:t>ARP</a:t>
            </a:r>
            <a:endParaRPr/>
          </a:p>
          <a:p>
            <a:pPr indent="-250444" lvl="1" marL="74295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ct val="145000"/>
              <a:buChar char="•"/>
            </a:pPr>
            <a:r>
              <a:rPr lang="en-US" sz="3200">
                <a:latin typeface="Gill Sans"/>
                <a:ea typeface="Gill Sans"/>
                <a:cs typeface="Gill Sans"/>
                <a:sym typeface="Gill Sans"/>
              </a:rPr>
              <a:t>local area networks: Ethernet</a:t>
            </a:r>
            <a:endParaRPr sz="2400">
              <a:solidFill>
                <a:srgbClr val="000099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1" name="Google Shape;171;p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/>
              <a:t>‹#›</a:t>
            </a:fld>
            <a:endParaRPr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5" name="Shape 1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6" name="Google Shape;1186;p31"/>
          <p:cNvGrpSpPr/>
          <p:nvPr/>
        </p:nvGrpSpPr>
        <p:grpSpPr>
          <a:xfrm>
            <a:off x="8486095" y="5191352"/>
            <a:ext cx="711200" cy="600075"/>
            <a:chOff x="7179310" y="4033520"/>
            <a:chExt cx="1009650" cy="855028"/>
          </a:xfrm>
        </p:grpSpPr>
        <p:grpSp>
          <p:nvGrpSpPr>
            <p:cNvPr id="1187" name="Google Shape;1187;p31"/>
            <p:cNvGrpSpPr/>
            <p:nvPr/>
          </p:nvGrpSpPr>
          <p:grpSpPr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descr="desktop_computer_stylized_medium" id="1188" name="Google Shape;1188;p3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89" name="Google Shape;1189;p31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sp>
          <p:nvSpPr>
            <p:cNvPr id="1190" name="Google Shape;1190;p31"/>
            <p:cNvSpPr/>
            <p:nvPr/>
          </p:nvSpPr>
          <p:spPr>
            <a:xfrm rot="-5400000">
              <a:off x="7439378" y="4308711"/>
              <a:ext cx="126671" cy="196070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191" name="Google Shape;1191;p31"/>
          <p:cNvGrpSpPr/>
          <p:nvPr/>
        </p:nvGrpSpPr>
        <p:grpSpPr>
          <a:xfrm>
            <a:off x="2552020" y="3799113"/>
            <a:ext cx="1027110" cy="762000"/>
            <a:chOff x="1046480" y="3962400"/>
            <a:chExt cx="1026163" cy="761428"/>
          </a:xfrm>
        </p:grpSpPr>
        <p:sp>
          <p:nvSpPr>
            <p:cNvPr id="1192" name="Google Shape;1192;p31"/>
            <p:cNvSpPr/>
            <p:nvPr/>
          </p:nvSpPr>
          <p:spPr>
            <a:xfrm rot="-5400000">
              <a:off x="1893411" y="4300306"/>
              <a:ext cx="111042" cy="247421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1193" name="Google Shape;1193;p31"/>
            <p:cNvGrpSpPr/>
            <p:nvPr/>
          </p:nvGrpSpPr>
          <p:grpSpPr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descr="desktop_computer_stylized_medium" id="1194" name="Google Shape;1194;p3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95" name="Google Shape;1195;p31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</p:grpSp>
      <p:sp>
        <p:nvSpPr>
          <p:cNvPr id="1196" name="Google Shape;1196;p31"/>
          <p:cNvSpPr txBox="1"/>
          <p:nvPr/>
        </p:nvSpPr>
        <p:spPr>
          <a:xfrm>
            <a:off x="5730196" y="4218213"/>
            <a:ext cx="3762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R</a:t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197" name="Google Shape;1197;p31"/>
          <p:cNvSpPr txBox="1"/>
          <p:nvPr/>
        </p:nvSpPr>
        <p:spPr>
          <a:xfrm>
            <a:off x="5374595" y="5215163"/>
            <a:ext cx="154305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1A-23-F9-CD-06-9B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8" name="Google Shape;1198;p31"/>
          <p:cNvSpPr txBox="1"/>
          <p:nvPr/>
        </p:nvSpPr>
        <p:spPr>
          <a:xfrm>
            <a:off x="5522232" y="5042127"/>
            <a:ext cx="1322388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222.222.222.220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9" name="Google Shape;1199;p31"/>
          <p:cNvGrpSpPr/>
          <p:nvPr/>
        </p:nvGrpSpPr>
        <p:grpSpPr>
          <a:xfrm>
            <a:off x="4550683" y="5631089"/>
            <a:ext cx="1541463" cy="449263"/>
            <a:chOff x="1934" y="2405"/>
            <a:chExt cx="971" cy="283"/>
          </a:xfrm>
        </p:grpSpPr>
        <p:sp>
          <p:nvSpPr>
            <p:cNvPr id="1200" name="Google Shape;1200;p31"/>
            <p:cNvSpPr txBox="1"/>
            <p:nvPr/>
          </p:nvSpPr>
          <p:spPr>
            <a:xfrm>
              <a:off x="1934" y="2405"/>
              <a:ext cx="790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31"/>
            <p:cNvSpPr txBox="1"/>
            <p:nvPr/>
          </p:nvSpPr>
          <p:spPr>
            <a:xfrm>
              <a:off x="1938" y="2515"/>
              <a:ext cx="967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E6-E9-00-17-BB-4B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02" name="Google Shape;1202;p31"/>
          <p:cNvSpPr txBox="1"/>
          <p:nvPr/>
        </p:nvSpPr>
        <p:spPr>
          <a:xfrm>
            <a:off x="2458357" y="5873977"/>
            <a:ext cx="1627188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CC-49-DE-D0-AB-7D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3" name="Google Shape;1203;p31"/>
          <p:cNvSpPr txBox="1"/>
          <p:nvPr/>
        </p:nvSpPr>
        <p:spPr>
          <a:xfrm>
            <a:off x="2448832" y="5691414"/>
            <a:ext cx="125412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111.111.111.112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4" name="Google Shape;1204;p31"/>
          <p:cNvSpPr txBox="1"/>
          <p:nvPr/>
        </p:nvSpPr>
        <p:spPr>
          <a:xfrm>
            <a:off x="2215470" y="4578577"/>
            <a:ext cx="124271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111.111.111.111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5" name="Google Shape;1205;p31"/>
          <p:cNvSpPr txBox="1"/>
          <p:nvPr/>
        </p:nvSpPr>
        <p:spPr>
          <a:xfrm>
            <a:off x="2236108" y="4764313"/>
            <a:ext cx="1509713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74-29-9C-E8-FF-55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6" name="Google Shape;1206;p31"/>
          <p:cNvSpPr/>
          <p:nvPr/>
        </p:nvSpPr>
        <p:spPr>
          <a:xfrm>
            <a:off x="3871232" y="4273777"/>
            <a:ext cx="839788" cy="1069975"/>
          </a:xfrm>
          <a:custGeom>
            <a:rect b="b" l="l" r="r" t="t"/>
            <a:pathLst>
              <a:path extrusionOk="0" h="996" w="1005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00CC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207" name="Google Shape;1207;p31"/>
          <p:cNvCxnSpPr/>
          <p:nvPr/>
        </p:nvCxnSpPr>
        <p:spPr>
          <a:xfrm>
            <a:off x="3568020" y="4253138"/>
            <a:ext cx="438150" cy="2301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8" name="Google Shape;1208;p31"/>
          <p:cNvCxnSpPr/>
          <p:nvPr/>
        </p:nvCxnSpPr>
        <p:spPr>
          <a:xfrm flipH="1" rot="10800000">
            <a:off x="3691846" y="5197702"/>
            <a:ext cx="231775" cy="255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09" name="Google Shape;1209;p31"/>
          <p:cNvCxnSpPr/>
          <p:nvPr/>
        </p:nvCxnSpPr>
        <p:spPr>
          <a:xfrm>
            <a:off x="4690382" y="4791302"/>
            <a:ext cx="584200" cy="95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10" name="Google Shape;1210;p31"/>
          <p:cNvCxnSpPr/>
          <p:nvPr/>
        </p:nvCxnSpPr>
        <p:spPr>
          <a:xfrm rot="10800000">
            <a:off x="3607707" y="5548539"/>
            <a:ext cx="0" cy="16351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11" name="Google Shape;1211;p31"/>
          <p:cNvCxnSpPr/>
          <p:nvPr/>
        </p:nvCxnSpPr>
        <p:spPr>
          <a:xfrm rot="10800000">
            <a:off x="3482295" y="4326164"/>
            <a:ext cx="0" cy="3984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12" name="Google Shape;1212;p31"/>
          <p:cNvCxnSpPr/>
          <p:nvPr/>
        </p:nvCxnSpPr>
        <p:spPr>
          <a:xfrm>
            <a:off x="5360307" y="4857977"/>
            <a:ext cx="0" cy="7508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213" name="Google Shape;1213;p31"/>
          <p:cNvCxnSpPr/>
          <p:nvPr/>
        </p:nvCxnSpPr>
        <p:spPr>
          <a:xfrm rot="10800000">
            <a:off x="6441395" y="4848451"/>
            <a:ext cx="4762" cy="2206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14" name="Google Shape;1214;p31"/>
          <p:cNvSpPr txBox="1"/>
          <p:nvPr/>
        </p:nvSpPr>
        <p:spPr>
          <a:xfrm>
            <a:off x="2224996" y="3992789"/>
            <a:ext cx="390525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5" name="Google Shape;1215;p31"/>
          <p:cNvCxnSpPr/>
          <p:nvPr/>
        </p:nvCxnSpPr>
        <p:spPr>
          <a:xfrm>
            <a:off x="6550933" y="4757963"/>
            <a:ext cx="119856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16" name="Google Shape;1216;p31"/>
          <p:cNvGrpSpPr/>
          <p:nvPr/>
        </p:nvGrpSpPr>
        <p:grpSpPr>
          <a:xfrm>
            <a:off x="8878210" y="4681763"/>
            <a:ext cx="1573213" cy="463550"/>
            <a:chOff x="4351" y="2786"/>
            <a:chExt cx="991" cy="292"/>
          </a:xfrm>
        </p:grpSpPr>
        <p:sp>
          <p:nvSpPr>
            <p:cNvPr id="1217" name="Google Shape;1217;p31"/>
            <p:cNvSpPr txBox="1"/>
            <p:nvPr/>
          </p:nvSpPr>
          <p:spPr>
            <a:xfrm>
              <a:off x="4352" y="2786"/>
              <a:ext cx="833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31"/>
            <p:cNvSpPr txBox="1"/>
            <p:nvPr/>
          </p:nvSpPr>
          <p:spPr>
            <a:xfrm>
              <a:off x="4351" y="2904"/>
              <a:ext cx="991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49-BD-D2-C7-56-2A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19" name="Google Shape;1219;p31"/>
          <p:cNvCxnSpPr/>
          <p:nvPr/>
        </p:nvCxnSpPr>
        <p:spPr>
          <a:xfrm flipH="1" rot="10800000">
            <a:off x="8449582" y="4253138"/>
            <a:ext cx="450850" cy="317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0" name="Google Shape;1220;p31"/>
          <p:cNvCxnSpPr/>
          <p:nvPr/>
        </p:nvCxnSpPr>
        <p:spPr>
          <a:xfrm rot="10800000">
            <a:off x="8975045" y="4329338"/>
            <a:ext cx="11112" cy="38893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21" name="Google Shape;1221;p31"/>
          <p:cNvSpPr txBox="1"/>
          <p:nvPr/>
        </p:nvSpPr>
        <p:spPr>
          <a:xfrm>
            <a:off x="8579757" y="5648552"/>
            <a:ext cx="1322388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222.222.222.221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2" name="Google Shape;1222;p31"/>
          <p:cNvSpPr txBox="1"/>
          <p:nvPr/>
        </p:nvSpPr>
        <p:spPr>
          <a:xfrm>
            <a:off x="8582933" y="5823177"/>
            <a:ext cx="150177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88-B2-2F-54-1A-0F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3" name="Google Shape;1223;p31"/>
          <p:cNvCxnSpPr/>
          <p:nvPr/>
        </p:nvCxnSpPr>
        <p:spPr>
          <a:xfrm rot="10800000">
            <a:off x="8379732" y="5150077"/>
            <a:ext cx="254000" cy="250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24" name="Google Shape;1224;p31"/>
          <p:cNvCxnSpPr/>
          <p:nvPr/>
        </p:nvCxnSpPr>
        <p:spPr>
          <a:xfrm flipH="1">
            <a:off x="8714695" y="5491389"/>
            <a:ext cx="4762" cy="20161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1225" name="Google Shape;1225;p31"/>
          <p:cNvSpPr/>
          <p:nvPr/>
        </p:nvSpPr>
        <p:spPr>
          <a:xfrm>
            <a:off x="7709808" y="4276952"/>
            <a:ext cx="765175" cy="1081087"/>
          </a:xfrm>
          <a:custGeom>
            <a:rect b="b" l="l" r="r" t="t"/>
            <a:pathLst>
              <a:path extrusionOk="0" h="996" w="1005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00CC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26" name="Google Shape;1226;p31"/>
          <p:cNvSpPr txBox="1"/>
          <p:nvPr/>
        </p:nvSpPr>
        <p:spPr>
          <a:xfrm>
            <a:off x="9813245" y="3910239"/>
            <a:ext cx="36740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27" name="Google Shape;1227;p31"/>
          <p:cNvGrpSpPr/>
          <p:nvPr/>
        </p:nvGrpSpPr>
        <p:grpSpPr>
          <a:xfrm>
            <a:off x="8684532" y="3870552"/>
            <a:ext cx="1009650" cy="854075"/>
            <a:chOff x="7179310" y="4033520"/>
            <a:chExt cx="1009650" cy="855028"/>
          </a:xfrm>
        </p:grpSpPr>
        <p:grpSp>
          <p:nvGrpSpPr>
            <p:cNvPr id="1228" name="Google Shape;1228;p31"/>
            <p:cNvGrpSpPr/>
            <p:nvPr/>
          </p:nvGrpSpPr>
          <p:grpSpPr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descr="desktop_computer_stylized_medium" id="1229" name="Google Shape;1229;p3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30" name="Google Shape;1230;p31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sp>
          <p:nvSpPr>
            <p:cNvPr id="1231" name="Google Shape;1231;p31"/>
            <p:cNvSpPr/>
            <p:nvPr/>
          </p:nvSpPr>
          <p:spPr>
            <a:xfrm rot="-5400000">
              <a:off x="7438796" y="4309366"/>
              <a:ext cx="127142" cy="195263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232" name="Google Shape;1232;p31"/>
          <p:cNvGrpSpPr/>
          <p:nvPr/>
        </p:nvGrpSpPr>
        <p:grpSpPr>
          <a:xfrm>
            <a:off x="5263473" y="4551588"/>
            <a:ext cx="1292225" cy="425450"/>
            <a:chOff x="4011931" y="3379152"/>
            <a:chExt cx="1262063" cy="390207"/>
          </a:xfrm>
        </p:grpSpPr>
        <p:sp>
          <p:nvSpPr>
            <p:cNvPr id="1233" name="Google Shape;1233;p31"/>
            <p:cNvSpPr/>
            <p:nvPr/>
          </p:nvSpPr>
          <p:spPr>
            <a:xfrm rot="-5400000">
              <a:off x="5112252" y="3476577"/>
              <a:ext cx="128128" cy="195356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1234" name="Google Shape;1234;p31"/>
            <p:cNvGrpSpPr/>
            <p:nvPr/>
          </p:nvGrpSpPr>
          <p:grpSpPr>
            <a:xfrm>
              <a:off x="4197985" y="3379152"/>
              <a:ext cx="892175" cy="390207"/>
              <a:chOff x="4650" y="1129"/>
              <a:chExt cx="246" cy="95"/>
            </a:xfrm>
          </p:grpSpPr>
          <p:sp>
            <p:nvSpPr>
              <p:cNvPr id="1235" name="Google Shape;1235;p31"/>
              <p:cNvSpPr/>
              <p:nvPr/>
            </p:nvSpPr>
            <p:spPr>
              <a:xfrm>
                <a:off x="4651" y="1171"/>
                <a:ext cx="244" cy="53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36" name="Google Shape;1236;p31"/>
              <p:cNvSpPr/>
              <p:nvPr/>
            </p:nvSpPr>
            <p:spPr>
              <a:xfrm>
                <a:off x="4651" y="1165"/>
                <a:ext cx="245" cy="33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37" name="Google Shape;1237;p31"/>
              <p:cNvSpPr/>
              <p:nvPr/>
            </p:nvSpPr>
            <p:spPr>
              <a:xfrm>
                <a:off x="4650" y="1129"/>
                <a:ext cx="244" cy="62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1238" name="Google Shape;1238;p31"/>
              <p:cNvGrpSpPr/>
              <p:nvPr/>
            </p:nvGrpSpPr>
            <p:grpSpPr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239" name="Google Shape;1239;p31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40" name="Google Shape;1240;p31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cxnSp>
            <p:nvCxnSpPr>
              <p:cNvPr id="1241" name="Google Shape;1241;p31"/>
              <p:cNvCxnSpPr/>
              <p:nvPr/>
            </p:nvCxnSpPr>
            <p:spPr>
              <a:xfrm>
                <a:off x="4651" y="1158"/>
                <a:ext cx="0" cy="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42" name="Google Shape;1242;p31"/>
              <p:cNvCxnSpPr/>
              <p:nvPr/>
            </p:nvCxnSpPr>
            <p:spPr>
              <a:xfrm>
                <a:off x="4894" y="1160"/>
                <a:ext cx="0" cy="4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243" name="Google Shape;1243;p31"/>
            <p:cNvSpPr/>
            <p:nvPr/>
          </p:nvSpPr>
          <p:spPr>
            <a:xfrm rot="-5400000">
              <a:off x="4046274" y="3486041"/>
              <a:ext cx="126671" cy="195356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244" name="Google Shape;1244;p31"/>
          <p:cNvGrpSpPr/>
          <p:nvPr/>
        </p:nvGrpSpPr>
        <p:grpSpPr>
          <a:xfrm>
            <a:off x="2988583" y="5150077"/>
            <a:ext cx="701675" cy="517525"/>
            <a:chOff x="1046480" y="3962400"/>
            <a:chExt cx="1026163" cy="761428"/>
          </a:xfrm>
        </p:grpSpPr>
        <p:sp>
          <p:nvSpPr>
            <p:cNvPr id="1245" name="Google Shape;1245;p31"/>
            <p:cNvSpPr/>
            <p:nvPr/>
          </p:nvSpPr>
          <p:spPr>
            <a:xfrm rot="-5400000">
              <a:off x="1893548" y="4299487"/>
              <a:ext cx="109776" cy="248414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1246" name="Google Shape;1246;p31"/>
            <p:cNvGrpSpPr/>
            <p:nvPr/>
          </p:nvGrpSpPr>
          <p:grpSpPr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descr="desktop_computer_stylized_medium" id="1247" name="Google Shape;1247;p3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48" name="Google Shape;1248;p31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</p:grpSp>
      <p:sp>
        <p:nvSpPr>
          <p:cNvPr id="1249" name="Google Shape;1249;p31"/>
          <p:cNvSpPr txBox="1"/>
          <p:nvPr>
            <p:ph type="title"/>
          </p:nvPr>
        </p:nvSpPr>
        <p:spPr>
          <a:xfrm>
            <a:off x="2057400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Addressing: routing to another LAN</a:t>
            </a:r>
            <a:endParaRPr/>
          </a:p>
        </p:txBody>
      </p:sp>
      <p:sp>
        <p:nvSpPr>
          <p:cNvPr id="1250" name="Google Shape;1250;p31"/>
          <p:cNvSpPr/>
          <p:nvPr/>
        </p:nvSpPr>
        <p:spPr>
          <a:xfrm>
            <a:off x="2230438" y="1084263"/>
            <a:ext cx="7772400" cy="550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 forwards datagram with IP source A, destination B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1" name="Google Shape;1251;p31"/>
          <p:cNvSpPr/>
          <p:nvPr/>
        </p:nvSpPr>
        <p:spPr>
          <a:xfrm>
            <a:off x="2224995" y="1405165"/>
            <a:ext cx="7772400" cy="722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 creates link-layer frame with B's MAC address as dest, frame contains A-to-B IP datagram</a:t>
            </a:r>
            <a:endParaRPr b="0" i="0" sz="2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52" name="Google Shape;1252;p31"/>
          <p:cNvSpPr/>
          <p:nvPr/>
        </p:nvSpPr>
        <p:spPr>
          <a:xfrm>
            <a:off x="8225746" y="2733901"/>
            <a:ext cx="314325" cy="792162"/>
          </a:xfrm>
          <a:prstGeom prst="downArrow">
            <a:avLst>
              <a:gd fmla="val 50000" name="adj1"/>
              <a:gd fmla="val 63005" name="adj2"/>
            </a:avLst>
          </a:prstGeom>
          <a:gradFill>
            <a:gsLst>
              <a:gs pos="0">
                <a:schemeClr val="lt1"/>
              </a:gs>
              <a:gs pos="100000">
                <a:srgbClr val="FF0000"/>
              </a:gs>
            </a:gsLst>
            <a:lin ang="5400000" scaled="0"/>
          </a:gra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1253" name="Google Shape;1253;p31"/>
          <p:cNvGrpSpPr/>
          <p:nvPr/>
        </p:nvGrpSpPr>
        <p:grpSpPr>
          <a:xfrm>
            <a:off x="7732033" y="2290989"/>
            <a:ext cx="2011363" cy="760413"/>
            <a:chOff x="1197" y="1665"/>
            <a:chExt cx="1267" cy="479"/>
          </a:xfrm>
        </p:grpSpPr>
        <p:grpSp>
          <p:nvGrpSpPr>
            <p:cNvPr id="1254" name="Google Shape;1254;p31"/>
            <p:cNvGrpSpPr/>
            <p:nvPr/>
          </p:nvGrpSpPr>
          <p:grpSpPr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1255" name="Google Shape;1255;p31"/>
              <p:cNvSpPr/>
              <p:nvPr/>
            </p:nvSpPr>
            <p:spPr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cxnSp>
            <p:nvCxnSpPr>
              <p:cNvPr id="1256" name="Google Shape;1256;p31"/>
              <p:cNvCxnSpPr/>
              <p:nvPr/>
            </p:nvCxnSpPr>
            <p:spPr>
              <a:xfrm>
                <a:off x="1337" y="1990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57" name="Google Shape;1257;p31"/>
              <p:cNvCxnSpPr/>
              <p:nvPr/>
            </p:nvCxnSpPr>
            <p:spPr>
              <a:xfrm>
                <a:off x="1427" y="1992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258" name="Google Shape;1258;p31"/>
            <p:cNvSpPr txBox="1"/>
            <p:nvPr/>
          </p:nvSpPr>
          <p:spPr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 src: 111.111.111.111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IP dest: 222.222.222.222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9" name="Google Shape;1259;p31"/>
          <p:cNvGrpSpPr/>
          <p:nvPr/>
        </p:nvGrpSpPr>
        <p:grpSpPr>
          <a:xfrm>
            <a:off x="7855857" y="2541814"/>
            <a:ext cx="146050" cy="385763"/>
            <a:chOff x="1272" y="1762"/>
            <a:chExt cx="92" cy="243"/>
          </a:xfrm>
        </p:grpSpPr>
        <p:cxnSp>
          <p:nvCxnSpPr>
            <p:cNvPr id="1260" name="Google Shape;1260;p31"/>
            <p:cNvCxnSpPr/>
            <p:nvPr/>
          </p:nvCxnSpPr>
          <p:spPr>
            <a:xfrm>
              <a:off x="1272" y="1762"/>
              <a:ext cx="0" cy="24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261" name="Google Shape;1261;p31"/>
            <p:cNvCxnSpPr/>
            <p:nvPr/>
          </p:nvCxnSpPr>
          <p:spPr>
            <a:xfrm>
              <a:off x="1364" y="1878"/>
              <a:ext cx="0" cy="1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1262" name="Google Shape;1262;p31"/>
          <p:cNvGrpSpPr/>
          <p:nvPr/>
        </p:nvGrpSpPr>
        <p:grpSpPr>
          <a:xfrm>
            <a:off x="7306582" y="1883002"/>
            <a:ext cx="2428876" cy="1519237"/>
            <a:chOff x="931" y="1414"/>
            <a:chExt cx="1530" cy="957"/>
          </a:xfrm>
        </p:grpSpPr>
        <p:sp>
          <p:nvSpPr>
            <p:cNvPr id="1263" name="Google Shape;1263;p31"/>
            <p:cNvSpPr txBox="1"/>
            <p:nvPr/>
          </p:nvSpPr>
          <p:spPr>
            <a:xfrm>
              <a:off x="931" y="1414"/>
              <a:ext cx="1530" cy="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MAC src: </a:t>
              </a:r>
              <a:r>
                <a:rPr b="0" i="0" lang="en-US" sz="12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1A-23-F9-CD-06-9B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MAC dest: </a:t>
              </a:r>
              <a:r>
                <a:rPr b="0" i="0" lang="en-US" sz="12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49-BD-D2-C7-56-2A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264" name="Google Shape;1264;p31"/>
            <p:cNvGrpSpPr/>
            <p:nvPr/>
          </p:nvGrpSpPr>
          <p:grpSpPr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1265" name="Google Shape;1265;p31"/>
              <p:cNvSpPr/>
              <p:nvPr/>
            </p:nvSpPr>
            <p:spPr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1266" name="Google Shape;1266;p31"/>
              <p:cNvSpPr/>
              <p:nvPr/>
            </p:nvSpPr>
            <p:spPr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cxnSp>
            <p:nvCxnSpPr>
              <p:cNvPr id="1267" name="Google Shape;1267;p31"/>
              <p:cNvCxnSpPr/>
              <p:nvPr/>
            </p:nvCxnSpPr>
            <p:spPr>
              <a:xfrm>
                <a:off x="3180" y="2063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68" name="Google Shape;1268;p31"/>
              <p:cNvCxnSpPr/>
              <p:nvPr/>
            </p:nvCxnSpPr>
            <p:spPr>
              <a:xfrm>
                <a:off x="3276" y="2063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69" name="Google Shape;1269;p31"/>
              <p:cNvCxnSpPr/>
              <p:nvPr/>
            </p:nvCxnSpPr>
            <p:spPr>
              <a:xfrm>
                <a:off x="2910" y="2040"/>
                <a:ext cx="0" cy="18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270" name="Google Shape;1270;p31"/>
              <p:cNvCxnSpPr/>
              <p:nvPr/>
            </p:nvCxnSpPr>
            <p:spPr>
              <a:xfrm>
                <a:off x="3006" y="2040"/>
                <a:ext cx="0" cy="18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271" name="Google Shape;1271;p31"/>
            <p:cNvCxnSpPr/>
            <p:nvPr/>
          </p:nvCxnSpPr>
          <p:spPr>
            <a:xfrm flipH="1" rot="10800000">
              <a:off x="1018" y="1576"/>
              <a:ext cx="2" cy="70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1272" name="Google Shape;1272;p31"/>
            <p:cNvCxnSpPr/>
            <p:nvPr/>
          </p:nvCxnSpPr>
          <p:spPr>
            <a:xfrm rot="10800000">
              <a:off x="1106" y="1680"/>
              <a:ext cx="0" cy="59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1273" name="Google Shape;1273;p31"/>
            <p:cNvCxnSpPr/>
            <p:nvPr/>
          </p:nvCxnSpPr>
          <p:spPr>
            <a:xfrm rot="10800000">
              <a:off x="1276" y="1812"/>
              <a:ext cx="2" cy="47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1274" name="Google Shape;1274;p31"/>
            <p:cNvCxnSpPr/>
            <p:nvPr/>
          </p:nvCxnSpPr>
          <p:spPr>
            <a:xfrm>
              <a:off x="1368" y="1924"/>
              <a:ext cx="2" cy="35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1275" name="Google Shape;1275;p31"/>
          <p:cNvGrpSpPr/>
          <p:nvPr/>
        </p:nvGrpSpPr>
        <p:grpSpPr>
          <a:xfrm>
            <a:off x="9567182" y="2314801"/>
            <a:ext cx="928688" cy="1954212"/>
            <a:chOff x="250" y="1380"/>
            <a:chExt cx="585" cy="1231"/>
          </a:xfrm>
        </p:grpSpPr>
        <p:sp>
          <p:nvSpPr>
            <p:cNvPr id="1276" name="Google Shape;1276;p31"/>
            <p:cNvSpPr/>
            <p:nvPr/>
          </p:nvSpPr>
          <p:spPr>
            <a:xfrm>
              <a:off x="250" y="1414"/>
              <a:ext cx="582" cy="1197"/>
            </a:xfrm>
            <a:custGeom>
              <a:rect b="b" l="l" r="r" t="t"/>
              <a:pathLst>
                <a:path extrusionOk="0" h="1197" w="582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0000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7" name="Google Shape;1277;p31"/>
            <p:cNvSpPr/>
            <p:nvPr/>
          </p:nvSpPr>
          <p:spPr>
            <a:xfrm>
              <a:off x="338" y="1399"/>
              <a:ext cx="493" cy="79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78" name="Google Shape;1278;p31"/>
            <p:cNvSpPr txBox="1"/>
            <p:nvPr/>
          </p:nvSpPr>
          <p:spPr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Eth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79" name="Google Shape;1279;p31"/>
            <p:cNvCxnSpPr/>
            <p:nvPr/>
          </p:nvCxnSpPr>
          <p:spPr>
            <a:xfrm>
              <a:off x="346" y="186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80" name="Google Shape;1280;p31"/>
            <p:cNvCxnSpPr/>
            <p:nvPr/>
          </p:nvCxnSpPr>
          <p:spPr>
            <a:xfrm>
              <a:off x="343" y="2027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81" name="Google Shape;1281;p31"/>
            <p:cNvCxnSpPr/>
            <p:nvPr/>
          </p:nvCxnSpPr>
          <p:spPr>
            <a:xfrm>
              <a:off x="340" y="2186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82" name="Google Shape;1282;p31"/>
            <p:cNvCxnSpPr/>
            <p:nvPr/>
          </p:nvCxnSpPr>
          <p:spPr>
            <a:xfrm>
              <a:off x="330" y="169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descr="underline_base" id="1283" name="Google Shape;1283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65339" y="783431"/>
            <a:ext cx="7769225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284" name="Google Shape;1284;p31"/>
          <p:cNvSpPr txBox="1"/>
          <p:nvPr/>
        </p:nvSpPr>
        <p:spPr>
          <a:xfrm>
            <a:off x="1863827" y="6271334"/>
            <a:ext cx="4507165" cy="444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Check out the online interactive exercises for more examples: h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ttp://gaia.cs.umass.edu/kurose_ross/interactive/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line_base" id="1290" name="Google Shape;129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9163" y="1039813"/>
            <a:ext cx="7187487" cy="183862"/>
          </a:xfrm>
          <a:prstGeom prst="rect">
            <a:avLst/>
          </a:prstGeom>
          <a:noFill/>
          <a:ln>
            <a:noFill/>
          </a:ln>
        </p:spPr>
      </p:pic>
      <p:sp>
        <p:nvSpPr>
          <p:cNvPr id="1291" name="Google Shape;1291;p42"/>
          <p:cNvSpPr txBox="1"/>
          <p:nvPr>
            <p:ph idx="1" type="body"/>
          </p:nvPr>
        </p:nvSpPr>
        <p:spPr>
          <a:xfrm>
            <a:off x="2057400" y="1371600"/>
            <a:ext cx="9445623" cy="47969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3147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20"/>
              <a:buChar char="•"/>
            </a:pP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Switch</a:t>
            </a:r>
            <a:endParaRPr b="1" sz="340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13055" lvl="1" marL="742950" rtl="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SzPts val="4930"/>
              <a:buChar char="•"/>
            </a:pPr>
            <a:r>
              <a:rPr lang="en-US" sz="3400">
                <a:latin typeface="Gill Sans"/>
                <a:ea typeface="Gill Sans"/>
                <a:cs typeface="Gill Sans"/>
                <a:sym typeface="Gill Sans"/>
              </a:rPr>
              <a:t>Characteristics of a switch</a:t>
            </a:r>
            <a:endParaRPr/>
          </a:p>
          <a:p>
            <a:pPr indent="-313055" lvl="1" marL="742950" rtl="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SzPts val="4930"/>
              <a:buChar char="•"/>
            </a:pPr>
            <a:r>
              <a:rPr lang="en-US" sz="3400">
                <a:latin typeface="Gill Sans"/>
                <a:ea typeface="Gill Sans"/>
                <a:cs typeface="Gill Sans"/>
                <a:sym typeface="Gill Sans"/>
              </a:rPr>
              <a:t>Role of switch in a LAN</a:t>
            </a:r>
            <a:endParaRPr/>
          </a:p>
        </p:txBody>
      </p:sp>
      <p:sp>
        <p:nvSpPr>
          <p:cNvPr id="1292" name="Google Shape;1292;p42"/>
          <p:cNvSpPr txBox="1"/>
          <p:nvPr/>
        </p:nvSpPr>
        <p:spPr>
          <a:xfrm>
            <a:off x="1484311" y="289046"/>
            <a:ext cx="10018713" cy="782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Objectives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7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8" name="Google Shape;1298;p43"/>
          <p:cNvSpPr txBox="1"/>
          <p:nvPr>
            <p:ph type="title"/>
          </p:nvPr>
        </p:nvSpPr>
        <p:spPr>
          <a:xfrm>
            <a:off x="20701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Switch</a:t>
            </a:r>
            <a:endParaRPr/>
          </a:p>
        </p:txBody>
      </p:sp>
      <p:sp>
        <p:nvSpPr>
          <p:cNvPr id="1299" name="Google Shape;1299;p43"/>
          <p:cNvSpPr txBox="1"/>
          <p:nvPr>
            <p:ph idx="1" type="body"/>
          </p:nvPr>
        </p:nvSpPr>
        <p:spPr>
          <a:xfrm>
            <a:off x="2130425" y="1071563"/>
            <a:ext cx="9338764" cy="5691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link-layer device: takes an </a:t>
            </a: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active</a:t>
            </a:r>
            <a:r>
              <a:rPr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 role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store, forward Ethernet frames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examine incoming frame’s MAC address, </a:t>
            </a:r>
            <a:r>
              <a:rPr lang="en-US" sz="28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selectively</a:t>
            </a: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 forward  frame to one-or-more outgoing links when frame is to be forwarded on segment, uses CSMA/CD to access segment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transparent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hosts are unaware of presence of switches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plug-and-play, self-learning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switches do not need to be configured</a:t>
            </a:r>
            <a:endParaRPr/>
          </a:p>
          <a:p>
            <a:pPr indent="-6477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underline_base" id="1300" name="Google Shape;130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8481" y="888711"/>
            <a:ext cx="3656013" cy="17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44"/>
          <p:cNvSpPr txBox="1"/>
          <p:nvPr>
            <p:ph type="title"/>
          </p:nvPr>
        </p:nvSpPr>
        <p:spPr>
          <a:xfrm>
            <a:off x="1812926" y="136525"/>
            <a:ext cx="84693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Switch: </a:t>
            </a:r>
            <a:r>
              <a:rPr i="1" lang="en-US" sz="3600">
                <a:latin typeface="Gill Sans"/>
                <a:ea typeface="Gill Sans"/>
                <a:cs typeface="Gill Sans"/>
                <a:sym typeface="Gill Sans"/>
              </a:rPr>
              <a:t>multiple</a:t>
            </a: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 simultaneous transmissions</a:t>
            </a:r>
            <a:endParaRPr/>
          </a:p>
        </p:txBody>
      </p:sp>
      <p:sp>
        <p:nvSpPr>
          <p:cNvPr id="1307" name="Google Shape;1307;p44"/>
          <p:cNvSpPr txBox="1"/>
          <p:nvPr>
            <p:ph idx="1" type="body"/>
          </p:nvPr>
        </p:nvSpPr>
        <p:spPr>
          <a:xfrm>
            <a:off x="1475262" y="1213934"/>
            <a:ext cx="5001172" cy="495400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hosts have dedicated, direct connection to switch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switches buffer packets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Ethernet protocol used on </a:t>
            </a:r>
            <a:r>
              <a:rPr i="1" lang="en-US" sz="2400">
                <a:latin typeface="Gill Sans"/>
                <a:ea typeface="Gill Sans"/>
                <a:cs typeface="Gill Sans"/>
                <a:sym typeface="Gill Sans"/>
              </a:rPr>
              <a:t>each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 incoming link, but no collisions; full duplex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each link is its own collision domain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i="1" lang="en-US" sz="2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switching:</a:t>
            </a:r>
            <a:r>
              <a:rPr lang="en-US" sz="2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A-to-A’ and B-to-B’ can transmit simultaneously, without collisions </a:t>
            </a:r>
            <a:endParaRPr/>
          </a:p>
        </p:txBody>
      </p:sp>
      <p:grpSp>
        <p:nvGrpSpPr>
          <p:cNvPr id="1308" name="Google Shape;1308;p44"/>
          <p:cNvGrpSpPr/>
          <p:nvPr/>
        </p:nvGrpSpPr>
        <p:grpSpPr>
          <a:xfrm>
            <a:off x="6630989" y="1425576"/>
            <a:ext cx="3660775" cy="4283075"/>
            <a:chOff x="5106576" y="1425893"/>
            <a:chExt cx="3661504" cy="4282976"/>
          </a:xfrm>
        </p:grpSpPr>
        <p:sp>
          <p:nvSpPr>
            <p:cNvPr id="1309" name="Google Shape;1309;p44"/>
            <p:cNvSpPr txBox="1"/>
            <p:nvPr/>
          </p:nvSpPr>
          <p:spPr>
            <a:xfrm>
              <a:off x="5827445" y="5062772"/>
              <a:ext cx="2710402" cy="6460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switch with six interfaces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b="0" i="1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1,2,3,4,5,6</a:t>
              </a: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10" name="Google Shape;1310;p44"/>
            <p:cNvGrpSpPr/>
            <p:nvPr/>
          </p:nvGrpSpPr>
          <p:grpSpPr>
            <a:xfrm>
              <a:off x="5106576" y="1425893"/>
              <a:ext cx="3661504" cy="3599812"/>
              <a:chOff x="731524" y="1819788"/>
              <a:chExt cx="3661504" cy="3599812"/>
            </a:xfrm>
          </p:grpSpPr>
          <p:sp>
            <p:nvSpPr>
              <p:cNvPr id="1311" name="Google Shape;1311;p44"/>
              <p:cNvSpPr txBox="1"/>
              <p:nvPr/>
            </p:nvSpPr>
            <p:spPr>
              <a:xfrm>
                <a:off x="2655957" y="1819788"/>
                <a:ext cx="350907" cy="3667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2" name="Google Shape;1312;p44"/>
              <p:cNvSpPr txBox="1"/>
              <p:nvPr/>
            </p:nvSpPr>
            <p:spPr>
              <a:xfrm>
                <a:off x="2371738" y="5050277"/>
                <a:ext cx="454060" cy="3693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A’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3" name="Google Shape;1313;p44"/>
              <p:cNvSpPr txBox="1"/>
              <p:nvPr/>
            </p:nvSpPr>
            <p:spPr>
              <a:xfrm>
                <a:off x="3988134" y="2419849"/>
                <a:ext cx="338205" cy="3682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4" name="Google Shape;1314;p44"/>
              <p:cNvSpPr txBox="1"/>
              <p:nvPr/>
            </p:nvSpPr>
            <p:spPr>
              <a:xfrm>
                <a:off x="995101" y="4188283"/>
                <a:ext cx="454060" cy="3693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B’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5" name="Google Shape;1315;p44"/>
              <p:cNvSpPr txBox="1"/>
              <p:nvPr/>
            </p:nvSpPr>
            <p:spPr>
              <a:xfrm>
                <a:off x="3740435" y="4188283"/>
                <a:ext cx="350908" cy="3682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6" name="Google Shape;1316;p44"/>
              <p:cNvSpPr txBox="1"/>
              <p:nvPr/>
            </p:nvSpPr>
            <p:spPr>
              <a:xfrm>
                <a:off x="1123714" y="2465886"/>
                <a:ext cx="466887" cy="3693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C’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17" name="Google Shape;1317;p44"/>
              <p:cNvCxnSpPr/>
              <p:nvPr/>
            </p:nvCxnSpPr>
            <p:spPr>
              <a:xfrm>
                <a:off x="1687389" y="3165957"/>
                <a:ext cx="720869" cy="29844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18" name="Google Shape;1318;p44"/>
              <p:cNvCxnSpPr/>
              <p:nvPr/>
            </p:nvCxnSpPr>
            <p:spPr>
              <a:xfrm>
                <a:off x="2673423" y="2872277"/>
                <a:ext cx="0" cy="50481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19" name="Google Shape;1319;p44"/>
              <p:cNvCxnSpPr/>
              <p:nvPr/>
            </p:nvCxnSpPr>
            <p:spPr>
              <a:xfrm flipH="1">
                <a:off x="2863961" y="2996099"/>
                <a:ext cx="892353" cy="48417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20" name="Google Shape;1320;p44"/>
              <p:cNvCxnSpPr/>
              <p:nvPr/>
            </p:nvCxnSpPr>
            <p:spPr>
              <a:xfrm flipH="1" rot="10800000">
                <a:off x="2673423" y="3605685"/>
                <a:ext cx="12703" cy="70959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321" name="Google Shape;1321;p44"/>
              <p:cNvGrpSpPr/>
              <p:nvPr/>
            </p:nvGrpSpPr>
            <p:grpSpPr>
              <a:xfrm>
                <a:off x="747936" y="2733042"/>
                <a:ext cx="914048" cy="690308"/>
                <a:chOff x="1046480" y="3962400"/>
                <a:chExt cx="1025765" cy="761428"/>
              </a:xfrm>
            </p:grpSpPr>
            <p:sp>
              <p:nvSpPr>
                <p:cNvPr id="1322" name="Google Shape;1322;p44"/>
                <p:cNvSpPr/>
                <p:nvPr/>
              </p:nvSpPr>
              <p:spPr>
                <a:xfrm rot="-5400000">
                  <a:off x="1893247" y="4299441"/>
                  <a:ext cx="110313" cy="247682"/>
                </a:xfrm>
                <a:prstGeom prst="rect">
                  <a:avLst/>
                </a:prstGeom>
                <a:gradFill>
                  <a:gsLst>
                    <a:gs pos="0">
                      <a:srgbClr val="008000"/>
                    </a:gs>
                    <a:gs pos="50000">
                      <a:schemeClr val="lt1"/>
                    </a:gs>
                    <a:gs pos="100000">
                      <a:srgbClr val="008000"/>
                    </a:gs>
                  </a:gsLst>
                  <a:lin ang="0" scaled="0"/>
                </a:gradFill>
                <a:ln cap="flat" cmpd="sng" w="9525">
                  <a:solidFill>
                    <a:srgbClr val="008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323" name="Google Shape;1323;p44"/>
                <p:cNvGrpSpPr/>
                <p:nvPr/>
              </p:nvGrpSpPr>
              <p:grpSpPr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descr="desktop_computer_stylized_medium" id="1324" name="Google Shape;1324;p44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0" r="0" t="0"/>
                  <a:stretch/>
                </p:blipFill>
                <p:spPr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325" name="Google Shape;1325;p44"/>
                  <p:cNvSpPr/>
                  <p:nvPr/>
                </p:nvSpPr>
                <p:spPr>
                  <a:xfrm flipH="1">
                    <a:off x="374" y="1579"/>
                    <a:ext cx="477" cy="506"/>
                  </a:xfrm>
                  <a:custGeom>
                    <a:rect b="b" l="l" r="r" t="t"/>
                    <a:pathLst>
                      <a:path extrusionOk="0" h="368" w="356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0099"/>
                      </a:gs>
                      <a:gs pos="100000">
                        <a:schemeClr val="lt1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</p:grpSp>
          <p:grpSp>
            <p:nvGrpSpPr>
              <p:cNvPr id="1326" name="Google Shape;1326;p44"/>
              <p:cNvGrpSpPr/>
              <p:nvPr/>
            </p:nvGrpSpPr>
            <p:grpSpPr>
              <a:xfrm>
                <a:off x="3539588" y="2669737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327" name="Google Shape;1327;p44"/>
                <p:cNvGrpSpPr/>
                <p:nvPr/>
              </p:nvGrpSpPr>
              <p:grpSpPr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descr="desktop_computer_stylized_medium" id="1328" name="Google Shape;1328;p44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329" name="Google Shape;1329;p44"/>
                  <p:cNvSpPr/>
                  <p:nvPr/>
                </p:nvSpPr>
                <p:spPr>
                  <a:xfrm flipH="1">
                    <a:off x="374" y="1579"/>
                    <a:ext cx="477" cy="506"/>
                  </a:xfrm>
                  <a:custGeom>
                    <a:rect b="b" l="l" r="r" t="t"/>
                    <a:pathLst>
                      <a:path extrusionOk="0" h="368" w="356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0099"/>
                      </a:gs>
                      <a:gs pos="100000">
                        <a:schemeClr val="lt1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sp>
              <p:nvSpPr>
                <p:cNvPr id="1330" name="Google Shape;1330;p44"/>
                <p:cNvSpPr/>
                <p:nvPr/>
              </p:nvSpPr>
              <p:spPr>
                <a:xfrm rot="-5400000">
                  <a:off x="7440190" y="4309334"/>
                  <a:ext cx="126274" cy="195358"/>
                </a:xfrm>
                <a:prstGeom prst="rect">
                  <a:avLst/>
                </a:prstGeom>
                <a:gradFill>
                  <a:gsLst>
                    <a:gs pos="0">
                      <a:srgbClr val="008000"/>
                    </a:gs>
                    <a:gs pos="50000">
                      <a:schemeClr val="lt1"/>
                    </a:gs>
                    <a:gs pos="100000">
                      <a:srgbClr val="008000"/>
                    </a:gs>
                  </a:gsLst>
                  <a:lin ang="0" scaled="0"/>
                </a:gradFill>
                <a:ln cap="flat" cmpd="sng" w="9525">
                  <a:solidFill>
                    <a:srgbClr val="008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331" name="Google Shape;1331;p44"/>
              <p:cNvSpPr/>
              <p:nvPr/>
            </p:nvSpPr>
            <p:spPr>
              <a:xfrm>
                <a:off x="2614674" y="2705593"/>
                <a:ext cx="109559" cy="165096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32" name="Google Shape;1332;p44"/>
              <p:cNvGrpSpPr/>
              <p:nvPr/>
            </p:nvGrpSpPr>
            <p:grpSpPr>
              <a:xfrm>
                <a:off x="2233637" y="2138292"/>
                <a:ext cx="853440" cy="741680"/>
                <a:chOff x="-44" y="1473"/>
                <a:chExt cx="981" cy="1105"/>
              </a:xfrm>
            </p:grpSpPr>
            <p:pic>
              <p:nvPicPr>
                <p:cNvPr descr="desktop_computer_stylized_medium" id="1333" name="Google Shape;1333;p44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334" name="Google Shape;1334;p44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1335" name="Google Shape;1335;p44"/>
              <p:cNvGrpSpPr/>
              <p:nvPr/>
            </p:nvGrpSpPr>
            <p:grpSpPr>
              <a:xfrm>
                <a:off x="2060917" y="4280356"/>
                <a:ext cx="853440" cy="834816"/>
                <a:chOff x="8077200" y="3320624"/>
                <a:chExt cx="853440" cy="834816"/>
              </a:xfrm>
            </p:grpSpPr>
            <p:sp>
              <p:nvSpPr>
                <p:cNvPr id="1336" name="Google Shape;1336;p44"/>
                <p:cNvSpPr/>
                <p:nvPr/>
              </p:nvSpPr>
              <p:spPr>
                <a:xfrm>
                  <a:off x="8630957" y="3320624"/>
                  <a:ext cx="111147" cy="165096"/>
                </a:xfrm>
                <a:prstGeom prst="rect">
                  <a:avLst/>
                </a:prstGeom>
                <a:gradFill>
                  <a:gsLst>
                    <a:gs pos="0">
                      <a:srgbClr val="008000"/>
                    </a:gs>
                    <a:gs pos="50000">
                      <a:schemeClr val="lt1"/>
                    </a:gs>
                    <a:gs pos="100000">
                      <a:srgbClr val="008000"/>
                    </a:gs>
                  </a:gsLst>
                  <a:lin ang="0" scaled="0"/>
                </a:gradFill>
                <a:ln cap="flat" cmpd="sng" w="9525">
                  <a:solidFill>
                    <a:srgbClr val="008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337" name="Google Shape;1337;p44"/>
                <p:cNvGrpSpPr/>
                <p:nvPr/>
              </p:nvGrpSpPr>
              <p:grpSpPr>
                <a:xfrm>
                  <a:off x="8077200" y="3413760"/>
                  <a:ext cx="853440" cy="741680"/>
                  <a:chOff x="-44" y="1473"/>
                  <a:chExt cx="981" cy="1105"/>
                </a:xfrm>
              </p:grpSpPr>
              <p:pic>
                <p:nvPicPr>
                  <p:cNvPr descr="desktop_computer_stylized_medium" id="1338" name="Google Shape;1338;p44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339" name="Google Shape;1339;p44"/>
                  <p:cNvSpPr/>
                  <p:nvPr/>
                </p:nvSpPr>
                <p:spPr>
                  <a:xfrm flipH="1">
                    <a:off x="374" y="1579"/>
                    <a:ext cx="477" cy="506"/>
                  </a:xfrm>
                  <a:custGeom>
                    <a:rect b="b" l="l" r="r" t="t"/>
                    <a:pathLst>
                      <a:path extrusionOk="0" h="368" w="356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0099"/>
                      </a:gs>
                      <a:gs pos="100000">
                        <a:schemeClr val="lt1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</p:grpSp>
          <p:pic>
            <p:nvPicPr>
              <p:cNvPr id="1340" name="Google Shape;1340;p4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74913" y="3316766"/>
                <a:ext cx="603370" cy="341304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341" name="Google Shape;1341;p44"/>
              <p:cNvGrpSpPr/>
              <p:nvPr/>
            </p:nvGrpSpPr>
            <p:grpSpPr>
              <a:xfrm>
                <a:off x="731524" y="3616962"/>
                <a:ext cx="914582" cy="690308"/>
                <a:chOff x="1046480" y="3962400"/>
                <a:chExt cx="1026364" cy="761428"/>
              </a:xfrm>
            </p:grpSpPr>
            <p:sp>
              <p:nvSpPr>
                <p:cNvPr id="1342" name="Google Shape;1342;p44"/>
                <p:cNvSpPr/>
                <p:nvPr/>
              </p:nvSpPr>
              <p:spPr>
                <a:xfrm rot="-5400000">
                  <a:off x="1893846" y="4299769"/>
                  <a:ext cx="110314" cy="247682"/>
                </a:xfrm>
                <a:prstGeom prst="rect">
                  <a:avLst/>
                </a:prstGeom>
                <a:gradFill>
                  <a:gsLst>
                    <a:gs pos="0">
                      <a:srgbClr val="008000"/>
                    </a:gs>
                    <a:gs pos="50000">
                      <a:schemeClr val="lt1"/>
                    </a:gs>
                    <a:gs pos="100000">
                      <a:srgbClr val="008000"/>
                    </a:gs>
                  </a:gsLst>
                  <a:lin ang="0" scaled="0"/>
                </a:gradFill>
                <a:ln cap="flat" cmpd="sng" w="9525">
                  <a:solidFill>
                    <a:srgbClr val="008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343" name="Google Shape;1343;p44"/>
                <p:cNvGrpSpPr/>
                <p:nvPr/>
              </p:nvGrpSpPr>
              <p:grpSpPr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descr="desktop_computer_stylized_medium" id="1344" name="Google Shape;1344;p44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0" r="0" t="0"/>
                  <a:stretch/>
                </p:blipFill>
                <p:spPr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345" name="Google Shape;1345;p44"/>
                  <p:cNvSpPr/>
                  <p:nvPr/>
                </p:nvSpPr>
                <p:spPr>
                  <a:xfrm flipH="1">
                    <a:off x="374" y="1579"/>
                    <a:ext cx="477" cy="506"/>
                  </a:xfrm>
                  <a:custGeom>
                    <a:rect b="b" l="l" r="r" t="t"/>
                    <a:pathLst>
                      <a:path extrusionOk="0" h="368" w="356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0099"/>
                      </a:gs>
                      <a:gs pos="100000">
                        <a:schemeClr val="lt1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</p:grpSp>
          <p:grpSp>
            <p:nvGrpSpPr>
              <p:cNvPr id="1346" name="Google Shape;1346;p44"/>
              <p:cNvGrpSpPr/>
              <p:nvPr/>
            </p:nvGrpSpPr>
            <p:grpSpPr>
              <a:xfrm>
                <a:off x="3410634" y="3567725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347" name="Google Shape;1347;p44"/>
                <p:cNvGrpSpPr/>
                <p:nvPr/>
              </p:nvGrpSpPr>
              <p:grpSpPr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descr="desktop_computer_stylized_medium" id="1348" name="Google Shape;1348;p44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349" name="Google Shape;1349;p44"/>
                  <p:cNvSpPr/>
                  <p:nvPr/>
                </p:nvSpPr>
                <p:spPr>
                  <a:xfrm flipH="1">
                    <a:off x="374" y="1579"/>
                    <a:ext cx="477" cy="506"/>
                  </a:xfrm>
                  <a:custGeom>
                    <a:rect b="b" l="l" r="r" t="t"/>
                    <a:pathLst>
                      <a:path extrusionOk="0" h="368" w="356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0099"/>
                      </a:gs>
                      <a:gs pos="100000">
                        <a:schemeClr val="lt1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sp>
              <p:nvSpPr>
                <p:cNvPr id="1350" name="Google Shape;1350;p44"/>
                <p:cNvSpPr/>
                <p:nvPr/>
              </p:nvSpPr>
              <p:spPr>
                <a:xfrm rot="-5400000">
                  <a:off x="7438739" y="4308075"/>
                  <a:ext cx="128105" cy="197237"/>
                </a:xfrm>
                <a:prstGeom prst="rect">
                  <a:avLst/>
                </a:prstGeom>
                <a:gradFill>
                  <a:gsLst>
                    <a:gs pos="0">
                      <a:srgbClr val="008000"/>
                    </a:gs>
                    <a:gs pos="50000">
                      <a:schemeClr val="lt1"/>
                    </a:gs>
                    <a:gs pos="100000">
                      <a:srgbClr val="008000"/>
                    </a:gs>
                  </a:gsLst>
                  <a:lin ang="0" scaled="0"/>
                </a:gradFill>
                <a:ln cap="flat" cmpd="sng" w="9525">
                  <a:solidFill>
                    <a:srgbClr val="008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351" name="Google Shape;1351;p44"/>
              <p:cNvCxnSpPr/>
              <p:nvPr/>
            </p:nvCxnSpPr>
            <p:spPr>
              <a:xfrm flipH="1" rot="10800000">
                <a:off x="1660396" y="3600922"/>
                <a:ext cx="744686" cy="45084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52" name="Google Shape;1352;p44"/>
              <p:cNvCxnSpPr/>
              <p:nvPr/>
            </p:nvCxnSpPr>
            <p:spPr>
              <a:xfrm rot="10800000">
                <a:off x="2968756" y="3545361"/>
                <a:ext cx="646242" cy="33812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353" name="Google Shape;1353;p44"/>
              <p:cNvSpPr txBox="1"/>
              <p:nvPr/>
            </p:nvSpPr>
            <p:spPr>
              <a:xfrm>
                <a:off x="2401907" y="3026260"/>
                <a:ext cx="312799" cy="3698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4" name="Google Shape;1354;p44"/>
              <p:cNvSpPr txBox="1"/>
              <p:nvPr/>
            </p:nvSpPr>
            <p:spPr>
              <a:xfrm>
                <a:off x="2903656" y="3051660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5" name="Google Shape;1355;p44"/>
              <p:cNvSpPr txBox="1"/>
              <p:nvPr/>
            </p:nvSpPr>
            <p:spPr>
              <a:xfrm>
                <a:off x="3125951" y="3710457"/>
                <a:ext cx="322326" cy="3667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6" name="Google Shape;1356;p44"/>
              <p:cNvSpPr txBox="1"/>
              <p:nvPr/>
            </p:nvSpPr>
            <p:spPr>
              <a:xfrm>
                <a:off x="2640079" y="3654896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7" name="Google Shape;1357;p44"/>
              <p:cNvSpPr txBox="1"/>
              <p:nvPr/>
            </p:nvSpPr>
            <p:spPr>
              <a:xfrm>
                <a:off x="2070052" y="3704108"/>
                <a:ext cx="323914" cy="3667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8" name="Google Shape;1358;p44"/>
              <p:cNvSpPr txBox="1"/>
              <p:nvPr/>
            </p:nvSpPr>
            <p:spPr>
              <a:xfrm>
                <a:off x="2039884" y="3080234"/>
                <a:ext cx="319151" cy="3698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descr="underline_base" id="1359" name="Google Shape;1359;p4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19288" y="962025"/>
            <a:ext cx="8228012" cy="17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45"/>
          <p:cNvSpPr txBox="1"/>
          <p:nvPr>
            <p:ph type="title"/>
          </p:nvPr>
        </p:nvSpPr>
        <p:spPr>
          <a:xfrm>
            <a:off x="1965325" y="90488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Switch forwarding table</a:t>
            </a:r>
            <a:endParaRPr/>
          </a:p>
        </p:txBody>
      </p:sp>
      <p:sp>
        <p:nvSpPr>
          <p:cNvPr id="1366" name="Google Shape;1366;p45"/>
          <p:cNvSpPr txBox="1"/>
          <p:nvPr>
            <p:ph idx="1" type="body"/>
          </p:nvPr>
        </p:nvSpPr>
        <p:spPr>
          <a:xfrm>
            <a:off x="1431264" y="1123227"/>
            <a:ext cx="4878387" cy="13825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4060"/>
              <a:buNone/>
            </a:pPr>
            <a:r>
              <a:rPr i="1" lang="en-US" u="sng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Q:</a:t>
            </a:r>
            <a:r>
              <a:rPr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how does switch know A’ reachable via interface 4, B’ reachable via interface 5?</a:t>
            </a:r>
            <a:endParaRPr/>
          </a:p>
        </p:txBody>
      </p:sp>
      <p:grpSp>
        <p:nvGrpSpPr>
          <p:cNvPr id="1367" name="Google Shape;1367;p45"/>
          <p:cNvGrpSpPr/>
          <p:nvPr/>
        </p:nvGrpSpPr>
        <p:grpSpPr>
          <a:xfrm>
            <a:off x="6630989" y="1425576"/>
            <a:ext cx="3660775" cy="4283075"/>
            <a:chOff x="5106576" y="1425893"/>
            <a:chExt cx="3661504" cy="4282976"/>
          </a:xfrm>
        </p:grpSpPr>
        <p:sp>
          <p:nvSpPr>
            <p:cNvPr id="1368" name="Google Shape;1368;p45"/>
            <p:cNvSpPr txBox="1"/>
            <p:nvPr/>
          </p:nvSpPr>
          <p:spPr>
            <a:xfrm>
              <a:off x="5827445" y="5062772"/>
              <a:ext cx="2710402" cy="6460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switch with six interfaces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b="0" i="1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1,2,3,4,5,6</a:t>
              </a:r>
              <a:r>
                <a:rPr b="0" i="1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r>
                <a:rPr b="0" i="0" lang="en-US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69" name="Google Shape;1369;p45"/>
            <p:cNvGrpSpPr/>
            <p:nvPr/>
          </p:nvGrpSpPr>
          <p:grpSpPr>
            <a:xfrm>
              <a:off x="5106576" y="1425893"/>
              <a:ext cx="3661504" cy="3599812"/>
              <a:chOff x="731524" y="1819788"/>
              <a:chExt cx="3661504" cy="3599812"/>
            </a:xfrm>
          </p:grpSpPr>
          <p:sp>
            <p:nvSpPr>
              <p:cNvPr id="1370" name="Google Shape;1370;p45"/>
              <p:cNvSpPr txBox="1"/>
              <p:nvPr/>
            </p:nvSpPr>
            <p:spPr>
              <a:xfrm>
                <a:off x="2655957" y="1819788"/>
                <a:ext cx="350907" cy="3667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1" name="Google Shape;1371;p45"/>
              <p:cNvSpPr txBox="1"/>
              <p:nvPr/>
            </p:nvSpPr>
            <p:spPr>
              <a:xfrm>
                <a:off x="2371738" y="5050277"/>
                <a:ext cx="454060" cy="3693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A’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2" name="Google Shape;1372;p45"/>
              <p:cNvSpPr txBox="1"/>
              <p:nvPr/>
            </p:nvSpPr>
            <p:spPr>
              <a:xfrm>
                <a:off x="3988134" y="2419849"/>
                <a:ext cx="338205" cy="3682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3" name="Google Shape;1373;p45"/>
              <p:cNvSpPr txBox="1"/>
              <p:nvPr/>
            </p:nvSpPr>
            <p:spPr>
              <a:xfrm>
                <a:off x="995101" y="4188283"/>
                <a:ext cx="454060" cy="3693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B’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4" name="Google Shape;1374;p45"/>
              <p:cNvSpPr txBox="1"/>
              <p:nvPr/>
            </p:nvSpPr>
            <p:spPr>
              <a:xfrm>
                <a:off x="3740435" y="4188283"/>
                <a:ext cx="350908" cy="3682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5" name="Google Shape;1375;p45"/>
              <p:cNvSpPr txBox="1"/>
              <p:nvPr/>
            </p:nvSpPr>
            <p:spPr>
              <a:xfrm>
                <a:off x="1123714" y="2465886"/>
                <a:ext cx="466887" cy="3693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C’</a:t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376" name="Google Shape;1376;p45"/>
              <p:cNvCxnSpPr/>
              <p:nvPr/>
            </p:nvCxnSpPr>
            <p:spPr>
              <a:xfrm>
                <a:off x="1687389" y="3165957"/>
                <a:ext cx="720869" cy="29844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77" name="Google Shape;1377;p45"/>
              <p:cNvCxnSpPr/>
              <p:nvPr/>
            </p:nvCxnSpPr>
            <p:spPr>
              <a:xfrm>
                <a:off x="2673423" y="2872277"/>
                <a:ext cx="0" cy="50481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78" name="Google Shape;1378;p45"/>
              <p:cNvCxnSpPr/>
              <p:nvPr/>
            </p:nvCxnSpPr>
            <p:spPr>
              <a:xfrm flipH="1">
                <a:off x="2863961" y="2996099"/>
                <a:ext cx="892353" cy="48417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79" name="Google Shape;1379;p45"/>
              <p:cNvCxnSpPr/>
              <p:nvPr/>
            </p:nvCxnSpPr>
            <p:spPr>
              <a:xfrm flipH="1" rot="10800000">
                <a:off x="2673423" y="3605685"/>
                <a:ext cx="12703" cy="70959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grpSp>
            <p:nvGrpSpPr>
              <p:cNvPr id="1380" name="Google Shape;1380;p45"/>
              <p:cNvGrpSpPr/>
              <p:nvPr/>
            </p:nvGrpSpPr>
            <p:grpSpPr>
              <a:xfrm>
                <a:off x="747936" y="2733042"/>
                <a:ext cx="914048" cy="690308"/>
                <a:chOff x="1046480" y="3962400"/>
                <a:chExt cx="1025765" cy="761428"/>
              </a:xfrm>
            </p:grpSpPr>
            <p:sp>
              <p:nvSpPr>
                <p:cNvPr id="1381" name="Google Shape;1381;p45"/>
                <p:cNvSpPr/>
                <p:nvPr/>
              </p:nvSpPr>
              <p:spPr>
                <a:xfrm rot="-5400000">
                  <a:off x="1893247" y="4299441"/>
                  <a:ext cx="110313" cy="247682"/>
                </a:xfrm>
                <a:prstGeom prst="rect">
                  <a:avLst/>
                </a:prstGeom>
                <a:gradFill>
                  <a:gsLst>
                    <a:gs pos="0">
                      <a:srgbClr val="008000"/>
                    </a:gs>
                    <a:gs pos="50000">
                      <a:schemeClr val="lt1"/>
                    </a:gs>
                    <a:gs pos="100000">
                      <a:srgbClr val="008000"/>
                    </a:gs>
                  </a:gsLst>
                  <a:lin ang="0" scaled="0"/>
                </a:gradFill>
                <a:ln cap="flat" cmpd="sng" w="9525">
                  <a:solidFill>
                    <a:srgbClr val="008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382" name="Google Shape;1382;p45"/>
                <p:cNvGrpSpPr/>
                <p:nvPr/>
              </p:nvGrpSpPr>
              <p:grpSpPr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descr="desktop_computer_stylized_medium" id="1383" name="Google Shape;1383;p45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0" r="0" t="0"/>
                  <a:stretch/>
                </p:blipFill>
                <p:spPr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384" name="Google Shape;1384;p45"/>
                  <p:cNvSpPr/>
                  <p:nvPr/>
                </p:nvSpPr>
                <p:spPr>
                  <a:xfrm flipH="1">
                    <a:off x="374" y="1579"/>
                    <a:ext cx="477" cy="506"/>
                  </a:xfrm>
                  <a:custGeom>
                    <a:rect b="b" l="l" r="r" t="t"/>
                    <a:pathLst>
                      <a:path extrusionOk="0" h="368" w="356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0099"/>
                      </a:gs>
                      <a:gs pos="100000">
                        <a:schemeClr val="lt1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</p:grpSp>
          <p:grpSp>
            <p:nvGrpSpPr>
              <p:cNvPr id="1385" name="Google Shape;1385;p45"/>
              <p:cNvGrpSpPr/>
              <p:nvPr/>
            </p:nvGrpSpPr>
            <p:grpSpPr>
              <a:xfrm>
                <a:off x="3539588" y="2669737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386" name="Google Shape;1386;p45"/>
                <p:cNvGrpSpPr/>
                <p:nvPr/>
              </p:nvGrpSpPr>
              <p:grpSpPr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descr="desktop_computer_stylized_medium" id="1387" name="Google Shape;1387;p45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388" name="Google Shape;1388;p45"/>
                  <p:cNvSpPr/>
                  <p:nvPr/>
                </p:nvSpPr>
                <p:spPr>
                  <a:xfrm flipH="1">
                    <a:off x="374" y="1579"/>
                    <a:ext cx="477" cy="506"/>
                  </a:xfrm>
                  <a:custGeom>
                    <a:rect b="b" l="l" r="r" t="t"/>
                    <a:pathLst>
                      <a:path extrusionOk="0" h="368" w="356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0099"/>
                      </a:gs>
                      <a:gs pos="100000">
                        <a:schemeClr val="lt1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sp>
              <p:nvSpPr>
                <p:cNvPr id="1389" name="Google Shape;1389;p45"/>
                <p:cNvSpPr/>
                <p:nvPr/>
              </p:nvSpPr>
              <p:spPr>
                <a:xfrm rot="-5400000">
                  <a:off x="7440190" y="4309334"/>
                  <a:ext cx="126274" cy="195358"/>
                </a:xfrm>
                <a:prstGeom prst="rect">
                  <a:avLst/>
                </a:prstGeom>
                <a:gradFill>
                  <a:gsLst>
                    <a:gs pos="0">
                      <a:srgbClr val="008000"/>
                    </a:gs>
                    <a:gs pos="50000">
                      <a:schemeClr val="lt1"/>
                    </a:gs>
                    <a:gs pos="100000">
                      <a:srgbClr val="008000"/>
                    </a:gs>
                  </a:gsLst>
                  <a:lin ang="0" scaled="0"/>
                </a:gradFill>
                <a:ln cap="flat" cmpd="sng" w="9525">
                  <a:solidFill>
                    <a:srgbClr val="008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390" name="Google Shape;1390;p45"/>
              <p:cNvSpPr/>
              <p:nvPr/>
            </p:nvSpPr>
            <p:spPr>
              <a:xfrm>
                <a:off x="2614674" y="2705593"/>
                <a:ext cx="109559" cy="165096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391" name="Google Shape;1391;p45"/>
              <p:cNvGrpSpPr/>
              <p:nvPr/>
            </p:nvGrpSpPr>
            <p:grpSpPr>
              <a:xfrm>
                <a:off x="2233637" y="2138292"/>
                <a:ext cx="853440" cy="741680"/>
                <a:chOff x="-44" y="1473"/>
                <a:chExt cx="981" cy="1105"/>
              </a:xfrm>
            </p:grpSpPr>
            <p:pic>
              <p:nvPicPr>
                <p:cNvPr descr="desktop_computer_stylized_medium" id="1392" name="Google Shape;1392;p4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393" name="Google Shape;1393;p45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grpSp>
            <p:nvGrpSpPr>
              <p:cNvPr id="1394" name="Google Shape;1394;p45"/>
              <p:cNvGrpSpPr/>
              <p:nvPr/>
            </p:nvGrpSpPr>
            <p:grpSpPr>
              <a:xfrm>
                <a:off x="2060917" y="4280356"/>
                <a:ext cx="853440" cy="834816"/>
                <a:chOff x="8077200" y="3320624"/>
                <a:chExt cx="853440" cy="834816"/>
              </a:xfrm>
            </p:grpSpPr>
            <p:sp>
              <p:nvSpPr>
                <p:cNvPr id="1395" name="Google Shape;1395;p45"/>
                <p:cNvSpPr/>
                <p:nvPr/>
              </p:nvSpPr>
              <p:spPr>
                <a:xfrm>
                  <a:off x="8630957" y="3320624"/>
                  <a:ext cx="111147" cy="165096"/>
                </a:xfrm>
                <a:prstGeom prst="rect">
                  <a:avLst/>
                </a:prstGeom>
                <a:gradFill>
                  <a:gsLst>
                    <a:gs pos="0">
                      <a:srgbClr val="008000"/>
                    </a:gs>
                    <a:gs pos="50000">
                      <a:schemeClr val="lt1"/>
                    </a:gs>
                    <a:gs pos="100000">
                      <a:srgbClr val="008000"/>
                    </a:gs>
                  </a:gsLst>
                  <a:lin ang="0" scaled="0"/>
                </a:gradFill>
                <a:ln cap="flat" cmpd="sng" w="9525">
                  <a:solidFill>
                    <a:srgbClr val="008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396" name="Google Shape;1396;p45"/>
                <p:cNvGrpSpPr/>
                <p:nvPr/>
              </p:nvGrpSpPr>
              <p:grpSpPr>
                <a:xfrm>
                  <a:off x="8077200" y="3413760"/>
                  <a:ext cx="853440" cy="741680"/>
                  <a:chOff x="-44" y="1473"/>
                  <a:chExt cx="981" cy="1105"/>
                </a:xfrm>
              </p:grpSpPr>
              <p:pic>
                <p:nvPicPr>
                  <p:cNvPr descr="desktop_computer_stylized_medium" id="1397" name="Google Shape;1397;p45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398" name="Google Shape;1398;p45"/>
                  <p:cNvSpPr/>
                  <p:nvPr/>
                </p:nvSpPr>
                <p:spPr>
                  <a:xfrm flipH="1">
                    <a:off x="374" y="1579"/>
                    <a:ext cx="477" cy="506"/>
                  </a:xfrm>
                  <a:custGeom>
                    <a:rect b="b" l="l" r="r" t="t"/>
                    <a:pathLst>
                      <a:path extrusionOk="0" h="368" w="356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0099"/>
                      </a:gs>
                      <a:gs pos="100000">
                        <a:schemeClr val="lt1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</p:grpSp>
          <p:pic>
            <p:nvPicPr>
              <p:cNvPr id="1399" name="Google Shape;1399;p4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74913" y="3316766"/>
                <a:ext cx="603370" cy="341304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400" name="Google Shape;1400;p45"/>
              <p:cNvGrpSpPr/>
              <p:nvPr/>
            </p:nvGrpSpPr>
            <p:grpSpPr>
              <a:xfrm>
                <a:off x="731524" y="3616962"/>
                <a:ext cx="914582" cy="690308"/>
                <a:chOff x="1046480" y="3962400"/>
                <a:chExt cx="1026364" cy="761428"/>
              </a:xfrm>
            </p:grpSpPr>
            <p:sp>
              <p:nvSpPr>
                <p:cNvPr id="1401" name="Google Shape;1401;p45"/>
                <p:cNvSpPr/>
                <p:nvPr/>
              </p:nvSpPr>
              <p:spPr>
                <a:xfrm rot="-5400000">
                  <a:off x="1893846" y="4299769"/>
                  <a:ext cx="110314" cy="247682"/>
                </a:xfrm>
                <a:prstGeom prst="rect">
                  <a:avLst/>
                </a:prstGeom>
                <a:gradFill>
                  <a:gsLst>
                    <a:gs pos="0">
                      <a:srgbClr val="008000"/>
                    </a:gs>
                    <a:gs pos="50000">
                      <a:schemeClr val="lt1"/>
                    </a:gs>
                    <a:gs pos="100000">
                      <a:srgbClr val="008000"/>
                    </a:gs>
                  </a:gsLst>
                  <a:lin ang="0" scaled="0"/>
                </a:gradFill>
                <a:ln cap="flat" cmpd="sng" w="9525">
                  <a:solidFill>
                    <a:srgbClr val="008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1402" name="Google Shape;1402;p45"/>
                <p:cNvGrpSpPr/>
                <p:nvPr/>
              </p:nvGrpSpPr>
              <p:grpSpPr>
                <a:xfrm>
                  <a:off x="1046480" y="3962400"/>
                  <a:ext cx="936071" cy="761428"/>
                  <a:chOff x="-44" y="1473"/>
                  <a:chExt cx="981" cy="1105"/>
                </a:xfrm>
              </p:grpSpPr>
              <p:pic>
                <p:nvPicPr>
                  <p:cNvPr descr="desktop_computer_stylized_medium" id="1403" name="Google Shape;1403;p45"/>
                  <p:cNvPicPr preferRelativeResize="0"/>
                  <p:nvPr/>
                </p:nvPicPr>
                <p:blipFill rotWithShape="1">
                  <a:blip r:embed="rId3">
                    <a:alphaModFix/>
                  </a:blip>
                  <a:srcRect b="0" l="0" r="0" t="0"/>
                  <a:stretch/>
                </p:blipFill>
                <p:spPr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404" name="Google Shape;1404;p45"/>
                  <p:cNvSpPr/>
                  <p:nvPr/>
                </p:nvSpPr>
                <p:spPr>
                  <a:xfrm flipH="1">
                    <a:off x="374" y="1579"/>
                    <a:ext cx="477" cy="506"/>
                  </a:xfrm>
                  <a:custGeom>
                    <a:rect b="b" l="l" r="r" t="t"/>
                    <a:pathLst>
                      <a:path extrusionOk="0" h="368" w="356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0099"/>
                      </a:gs>
                      <a:gs pos="100000">
                        <a:schemeClr val="lt1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</p:grpSp>
          <p:grpSp>
            <p:nvGrpSpPr>
              <p:cNvPr id="1405" name="Google Shape;1405;p45"/>
              <p:cNvGrpSpPr/>
              <p:nvPr/>
            </p:nvGrpSpPr>
            <p:grpSpPr>
              <a:xfrm>
                <a:off x="3410634" y="3567725"/>
                <a:ext cx="853440" cy="741680"/>
                <a:chOff x="7179310" y="4033520"/>
                <a:chExt cx="1009650" cy="855028"/>
              </a:xfrm>
            </p:grpSpPr>
            <p:grpSp>
              <p:nvGrpSpPr>
                <p:cNvPr id="1406" name="Google Shape;1406;p45"/>
                <p:cNvGrpSpPr/>
                <p:nvPr/>
              </p:nvGrpSpPr>
              <p:grpSpPr>
                <a:xfrm>
                  <a:off x="7179310" y="4033520"/>
                  <a:ext cx="1009650" cy="855028"/>
                  <a:chOff x="-44" y="1473"/>
                  <a:chExt cx="981" cy="1105"/>
                </a:xfrm>
              </p:grpSpPr>
              <p:pic>
                <p:nvPicPr>
                  <p:cNvPr descr="desktop_computer_stylized_medium" id="1407" name="Google Shape;1407;p45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1408" name="Google Shape;1408;p45"/>
                  <p:cNvSpPr/>
                  <p:nvPr/>
                </p:nvSpPr>
                <p:spPr>
                  <a:xfrm flipH="1">
                    <a:off x="374" y="1579"/>
                    <a:ext cx="477" cy="506"/>
                  </a:xfrm>
                  <a:custGeom>
                    <a:rect b="b" l="l" r="r" t="t"/>
                    <a:pathLst>
                      <a:path extrusionOk="0" h="368" w="356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0099"/>
                      </a:gs>
                      <a:gs pos="100000">
                        <a:schemeClr val="lt1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sp>
              <p:nvSpPr>
                <p:cNvPr id="1409" name="Google Shape;1409;p45"/>
                <p:cNvSpPr/>
                <p:nvPr/>
              </p:nvSpPr>
              <p:spPr>
                <a:xfrm rot="-5400000">
                  <a:off x="7438739" y="4308075"/>
                  <a:ext cx="128105" cy="197237"/>
                </a:xfrm>
                <a:prstGeom prst="rect">
                  <a:avLst/>
                </a:prstGeom>
                <a:gradFill>
                  <a:gsLst>
                    <a:gs pos="0">
                      <a:srgbClr val="008000"/>
                    </a:gs>
                    <a:gs pos="50000">
                      <a:schemeClr val="lt1"/>
                    </a:gs>
                    <a:gs pos="100000">
                      <a:srgbClr val="008000"/>
                    </a:gs>
                  </a:gsLst>
                  <a:lin ang="0" scaled="0"/>
                </a:gradFill>
                <a:ln cap="flat" cmpd="sng" w="9525">
                  <a:solidFill>
                    <a:srgbClr val="008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410" name="Google Shape;1410;p45"/>
              <p:cNvCxnSpPr/>
              <p:nvPr/>
            </p:nvCxnSpPr>
            <p:spPr>
              <a:xfrm flipH="1" rot="10800000">
                <a:off x="1660396" y="3600922"/>
                <a:ext cx="744686" cy="45084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411" name="Google Shape;1411;p45"/>
              <p:cNvCxnSpPr/>
              <p:nvPr/>
            </p:nvCxnSpPr>
            <p:spPr>
              <a:xfrm rot="10800000">
                <a:off x="2968756" y="3545361"/>
                <a:ext cx="646242" cy="338129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1412" name="Google Shape;1412;p45"/>
              <p:cNvSpPr txBox="1"/>
              <p:nvPr/>
            </p:nvSpPr>
            <p:spPr>
              <a:xfrm>
                <a:off x="2401907" y="3026260"/>
                <a:ext cx="312799" cy="3698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3" name="Google Shape;1413;p45"/>
              <p:cNvSpPr txBox="1"/>
              <p:nvPr/>
            </p:nvSpPr>
            <p:spPr>
              <a:xfrm>
                <a:off x="2903656" y="3051660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4" name="Google Shape;1414;p45"/>
              <p:cNvSpPr txBox="1"/>
              <p:nvPr/>
            </p:nvSpPr>
            <p:spPr>
              <a:xfrm>
                <a:off x="3125951" y="3710457"/>
                <a:ext cx="322326" cy="3667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5" name="Google Shape;1415;p45"/>
              <p:cNvSpPr txBox="1"/>
              <p:nvPr/>
            </p:nvSpPr>
            <p:spPr>
              <a:xfrm>
                <a:off x="2640079" y="3654896"/>
                <a:ext cx="323914" cy="36670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6" name="Google Shape;1416;p45"/>
              <p:cNvSpPr txBox="1"/>
              <p:nvPr/>
            </p:nvSpPr>
            <p:spPr>
              <a:xfrm>
                <a:off x="2070052" y="3704108"/>
                <a:ext cx="323914" cy="36670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7" name="Google Shape;1417;p45"/>
              <p:cNvSpPr txBox="1"/>
              <p:nvPr/>
            </p:nvSpPr>
            <p:spPr>
              <a:xfrm>
                <a:off x="2039884" y="3080234"/>
                <a:ext cx="319151" cy="36987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n-US" sz="18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6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418" name="Google Shape;1418;p45"/>
          <p:cNvSpPr txBox="1"/>
          <p:nvPr/>
        </p:nvSpPr>
        <p:spPr>
          <a:xfrm>
            <a:off x="1540144" y="2315279"/>
            <a:ext cx="4878387" cy="2132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1" lang="en-US" sz="2800" u="sng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A:</a:t>
            </a:r>
            <a:r>
              <a:rPr b="0" i="1" lang="en-US" sz="28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each switch has a </a:t>
            </a:r>
            <a:r>
              <a:rPr b="0" i="0" lang="en-US" sz="28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switch table,</a:t>
            </a:r>
            <a:r>
              <a:rPr b="0" i="0" lang="en-US" sz="2800" u="none" cap="none" strike="noStrike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each entry: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(MAC address of host, interface to reach host, time stamp)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looks like a routing table!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derline_base" id="1419" name="Google Shape;1419;p4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79626" y="898525"/>
            <a:ext cx="45704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1420" name="Google Shape;1420;p45"/>
          <p:cNvSpPr txBox="1"/>
          <p:nvPr/>
        </p:nvSpPr>
        <p:spPr>
          <a:xfrm>
            <a:off x="1431264" y="4402682"/>
            <a:ext cx="5040313" cy="1479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rPr b="0" i="0" lang="en-US" sz="2800" u="sng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Q:</a:t>
            </a:r>
            <a:r>
              <a:rPr b="0" i="0" lang="en-US" sz="28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how are entries created, maintained in switch table?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75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something like a routing protocol?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5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6" name="Google Shape;1426;p46"/>
          <p:cNvGrpSpPr/>
          <p:nvPr/>
        </p:nvGrpSpPr>
        <p:grpSpPr>
          <a:xfrm>
            <a:off x="5980114" y="1216026"/>
            <a:ext cx="3660775" cy="3599895"/>
            <a:chOff x="731524" y="1819788"/>
            <a:chExt cx="3661504" cy="3599779"/>
          </a:xfrm>
        </p:grpSpPr>
        <p:sp>
          <p:nvSpPr>
            <p:cNvPr id="1427" name="Google Shape;1427;p46"/>
            <p:cNvSpPr txBox="1"/>
            <p:nvPr/>
          </p:nvSpPr>
          <p:spPr>
            <a:xfrm>
              <a:off x="2655957" y="1819788"/>
              <a:ext cx="350907" cy="3667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46"/>
            <p:cNvSpPr txBox="1"/>
            <p:nvPr/>
          </p:nvSpPr>
          <p:spPr>
            <a:xfrm>
              <a:off x="2371738" y="5050247"/>
              <a:ext cx="454060" cy="369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A’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46"/>
            <p:cNvSpPr txBox="1"/>
            <p:nvPr/>
          </p:nvSpPr>
          <p:spPr>
            <a:xfrm>
              <a:off x="3988134" y="2419844"/>
              <a:ext cx="338205" cy="368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46"/>
            <p:cNvSpPr txBox="1"/>
            <p:nvPr/>
          </p:nvSpPr>
          <p:spPr>
            <a:xfrm>
              <a:off x="995101" y="4188262"/>
              <a:ext cx="454060" cy="369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B’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46"/>
            <p:cNvSpPr txBox="1"/>
            <p:nvPr/>
          </p:nvSpPr>
          <p:spPr>
            <a:xfrm>
              <a:off x="3740435" y="4188262"/>
              <a:ext cx="350908" cy="368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46"/>
            <p:cNvSpPr txBox="1"/>
            <p:nvPr/>
          </p:nvSpPr>
          <p:spPr>
            <a:xfrm>
              <a:off x="1123714" y="2465880"/>
              <a:ext cx="466887" cy="369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C’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33" name="Google Shape;1433;p46"/>
            <p:cNvCxnSpPr/>
            <p:nvPr/>
          </p:nvCxnSpPr>
          <p:spPr>
            <a:xfrm>
              <a:off x="1687389" y="3165945"/>
              <a:ext cx="720869" cy="2984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34" name="Google Shape;1434;p46"/>
            <p:cNvCxnSpPr/>
            <p:nvPr/>
          </p:nvCxnSpPr>
          <p:spPr>
            <a:xfrm>
              <a:off x="2673423" y="2872267"/>
              <a:ext cx="0" cy="50480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35" name="Google Shape;1435;p46"/>
            <p:cNvCxnSpPr/>
            <p:nvPr/>
          </p:nvCxnSpPr>
          <p:spPr>
            <a:xfrm flipH="1">
              <a:off x="2863961" y="2996088"/>
              <a:ext cx="892353" cy="48417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36" name="Google Shape;1436;p46"/>
            <p:cNvCxnSpPr/>
            <p:nvPr/>
          </p:nvCxnSpPr>
          <p:spPr>
            <a:xfrm flipH="1" rot="10800000">
              <a:off x="2673423" y="3605668"/>
              <a:ext cx="12703" cy="70958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437" name="Google Shape;1437;p46"/>
            <p:cNvGrpSpPr/>
            <p:nvPr/>
          </p:nvGrpSpPr>
          <p:grpSpPr>
            <a:xfrm>
              <a:off x="747936" y="2733042"/>
              <a:ext cx="914048" cy="690308"/>
              <a:chOff x="1046480" y="3962400"/>
              <a:chExt cx="1025765" cy="761428"/>
            </a:xfrm>
          </p:grpSpPr>
          <p:sp>
            <p:nvSpPr>
              <p:cNvPr id="1438" name="Google Shape;1438;p46"/>
              <p:cNvSpPr/>
              <p:nvPr/>
            </p:nvSpPr>
            <p:spPr>
              <a:xfrm rot="-5400000">
                <a:off x="1893248" y="4299428"/>
                <a:ext cx="110312" cy="24768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39" name="Google Shape;1439;p46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1440" name="Google Shape;1440;p4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441" name="Google Shape;1441;p46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grpSp>
          <p:nvGrpSpPr>
            <p:cNvPr id="1442" name="Google Shape;1442;p46"/>
            <p:cNvGrpSpPr/>
            <p:nvPr/>
          </p:nvGrpSpPr>
          <p:grpSpPr>
            <a:xfrm>
              <a:off x="3539588" y="2669737"/>
              <a:ext cx="853440" cy="741680"/>
              <a:chOff x="7179310" y="4033520"/>
              <a:chExt cx="1009650" cy="855028"/>
            </a:xfrm>
          </p:grpSpPr>
          <p:grpSp>
            <p:nvGrpSpPr>
              <p:cNvPr id="1443" name="Google Shape;1443;p46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1444" name="Google Shape;1444;p4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445" name="Google Shape;1445;p46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1446" name="Google Shape;1446;p46"/>
              <p:cNvSpPr/>
              <p:nvPr/>
            </p:nvSpPr>
            <p:spPr>
              <a:xfrm rot="-5400000">
                <a:off x="7440190" y="4309323"/>
                <a:ext cx="126273" cy="195358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47" name="Google Shape;1447;p46"/>
            <p:cNvSpPr/>
            <p:nvPr/>
          </p:nvSpPr>
          <p:spPr>
            <a:xfrm>
              <a:off x="2614674" y="2705584"/>
              <a:ext cx="109559" cy="165095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48" name="Google Shape;1448;p46"/>
            <p:cNvGrpSpPr/>
            <p:nvPr/>
          </p:nvGrpSpPr>
          <p:grpSpPr>
            <a:xfrm>
              <a:off x="2233637" y="2138292"/>
              <a:ext cx="853440" cy="741680"/>
              <a:chOff x="-44" y="1473"/>
              <a:chExt cx="981" cy="1105"/>
            </a:xfrm>
          </p:grpSpPr>
          <p:pic>
            <p:nvPicPr>
              <p:cNvPr descr="desktop_computer_stylized_medium" id="1449" name="Google Shape;1449;p4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50" name="Google Shape;1450;p46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451" name="Google Shape;1451;p46"/>
            <p:cNvGrpSpPr/>
            <p:nvPr/>
          </p:nvGrpSpPr>
          <p:grpSpPr>
            <a:xfrm>
              <a:off x="2060917" y="4280334"/>
              <a:ext cx="853440" cy="834838"/>
              <a:chOff x="8077200" y="3320602"/>
              <a:chExt cx="853440" cy="834838"/>
            </a:xfrm>
          </p:grpSpPr>
          <p:sp>
            <p:nvSpPr>
              <p:cNvPr id="1452" name="Google Shape;1452;p46"/>
              <p:cNvSpPr/>
              <p:nvPr/>
            </p:nvSpPr>
            <p:spPr>
              <a:xfrm>
                <a:off x="8630957" y="3320602"/>
                <a:ext cx="111147" cy="165095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53" name="Google Shape;1453;p46"/>
              <p:cNvGrpSpPr/>
              <p:nvPr/>
            </p:nvGrpSpPr>
            <p:grpSpPr>
              <a:xfrm>
                <a:off x="8077200" y="3413760"/>
                <a:ext cx="853440" cy="741680"/>
                <a:chOff x="-44" y="1473"/>
                <a:chExt cx="981" cy="1105"/>
              </a:xfrm>
            </p:grpSpPr>
            <p:pic>
              <p:nvPicPr>
                <p:cNvPr descr="desktop_computer_stylized_medium" id="1454" name="Google Shape;1454;p4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455" name="Google Shape;1455;p46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pic>
          <p:nvPicPr>
            <p:cNvPr id="1456" name="Google Shape;1456;p4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374913" y="3316753"/>
              <a:ext cx="603370" cy="3413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57" name="Google Shape;1457;p46"/>
            <p:cNvGrpSpPr/>
            <p:nvPr/>
          </p:nvGrpSpPr>
          <p:grpSpPr>
            <a:xfrm>
              <a:off x="731524" y="3616962"/>
              <a:ext cx="914582" cy="690308"/>
              <a:chOff x="1046480" y="3962400"/>
              <a:chExt cx="1026363" cy="761428"/>
            </a:xfrm>
          </p:grpSpPr>
          <p:sp>
            <p:nvSpPr>
              <p:cNvPr id="1458" name="Google Shape;1458;p46"/>
              <p:cNvSpPr/>
              <p:nvPr/>
            </p:nvSpPr>
            <p:spPr>
              <a:xfrm rot="-5400000">
                <a:off x="1893846" y="4299747"/>
                <a:ext cx="110313" cy="24768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59" name="Google Shape;1459;p46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1460" name="Google Shape;1460;p4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461" name="Google Shape;1461;p46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grpSp>
          <p:nvGrpSpPr>
            <p:cNvPr id="1462" name="Google Shape;1462;p46"/>
            <p:cNvGrpSpPr/>
            <p:nvPr/>
          </p:nvGrpSpPr>
          <p:grpSpPr>
            <a:xfrm>
              <a:off x="3410634" y="3567725"/>
              <a:ext cx="853440" cy="741680"/>
              <a:chOff x="7179310" y="4033520"/>
              <a:chExt cx="1009650" cy="855028"/>
            </a:xfrm>
          </p:grpSpPr>
          <p:grpSp>
            <p:nvGrpSpPr>
              <p:cNvPr id="1463" name="Google Shape;1463;p46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1464" name="Google Shape;1464;p4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465" name="Google Shape;1465;p46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1466" name="Google Shape;1466;p46"/>
              <p:cNvSpPr/>
              <p:nvPr/>
            </p:nvSpPr>
            <p:spPr>
              <a:xfrm rot="-5400000">
                <a:off x="7438739" y="4308053"/>
                <a:ext cx="128104" cy="197237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467" name="Google Shape;1467;p46"/>
            <p:cNvCxnSpPr/>
            <p:nvPr/>
          </p:nvCxnSpPr>
          <p:spPr>
            <a:xfrm flipH="1" rot="10800000">
              <a:off x="1660396" y="3600906"/>
              <a:ext cx="744686" cy="45083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68" name="Google Shape;1468;p46"/>
            <p:cNvCxnSpPr/>
            <p:nvPr/>
          </p:nvCxnSpPr>
          <p:spPr>
            <a:xfrm rot="10800000">
              <a:off x="2968756" y="3545345"/>
              <a:ext cx="646242" cy="3381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69" name="Google Shape;1469;p46"/>
            <p:cNvSpPr txBox="1"/>
            <p:nvPr/>
          </p:nvSpPr>
          <p:spPr>
            <a:xfrm>
              <a:off x="2401907" y="3026249"/>
              <a:ext cx="312799" cy="3698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46"/>
            <p:cNvSpPr txBox="1"/>
            <p:nvPr/>
          </p:nvSpPr>
          <p:spPr>
            <a:xfrm>
              <a:off x="2903656" y="3051648"/>
              <a:ext cx="323914" cy="3667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46"/>
            <p:cNvSpPr txBox="1"/>
            <p:nvPr/>
          </p:nvSpPr>
          <p:spPr>
            <a:xfrm>
              <a:off x="3125951" y="3710440"/>
              <a:ext cx="322326" cy="36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46"/>
            <p:cNvSpPr txBox="1"/>
            <p:nvPr/>
          </p:nvSpPr>
          <p:spPr>
            <a:xfrm>
              <a:off x="2640079" y="3654879"/>
              <a:ext cx="323914" cy="3667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46"/>
            <p:cNvSpPr txBox="1"/>
            <p:nvPr/>
          </p:nvSpPr>
          <p:spPr>
            <a:xfrm>
              <a:off x="2070052" y="3704090"/>
              <a:ext cx="323914" cy="36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46"/>
            <p:cNvSpPr txBox="1"/>
            <p:nvPr/>
          </p:nvSpPr>
          <p:spPr>
            <a:xfrm>
              <a:off x="2039884" y="3080222"/>
              <a:ext cx="319151" cy="3698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75" name="Google Shape;1475;p46"/>
          <p:cNvSpPr txBox="1"/>
          <p:nvPr>
            <p:ph type="title"/>
          </p:nvPr>
        </p:nvSpPr>
        <p:spPr>
          <a:xfrm>
            <a:off x="1981200" y="873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Switch: self-learning</a:t>
            </a:r>
            <a:endParaRPr/>
          </a:p>
        </p:txBody>
      </p:sp>
      <p:sp>
        <p:nvSpPr>
          <p:cNvPr id="1476" name="Google Shape;1476;p46"/>
          <p:cNvSpPr txBox="1"/>
          <p:nvPr>
            <p:ph idx="1" type="body"/>
          </p:nvPr>
        </p:nvSpPr>
        <p:spPr>
          <a:xfrm>
            <a:off x="1963738" y="1339850"/>
            <a:ext cx="3935412" cy="3698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-231775" lvl="0" marL="231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The table is empty initially</a:t>
            </a:r>
            <a:endParaRPr/>
          </a:p>
          <a:p>
            <a:pPr indent="-231775" lvl="0" marL="231775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switch</a:t>
            </a:r>
            <a:r>
              <a:rPr lang="en-US" sz="24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i="1" lang="en-US" sz="2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learns</a:t>
            </a:r>
            <a:r>
              <a:rPr lang="en-US" sz="2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which hosts can be reached through which interfaces</a:t>
            </a:r>
            <a:endParaRPr/>
          </a:p>
          <a:p>
            <a:pPr indent="-223837" lvl="1" marL="681038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when frame received, switch “learns”  location of sender: incoming LAN segment</a:t>
            </a:r>
            <a:endParaRPr/>
          </a:p>
          <a:p>
            <a:pPr indent="-223837" lvl="1" marL="681038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records sender/location pair in switch table</a:t>
            </a:r>
            <a:endParaRPr/>
          </a:p>
        </p:txBody>
      </p:sp>
      <p:grpSp>
        <p:nvGrpSpPr>
          <p:cNvPr id="1477" name="Google Shape;1477;p46"/>
          <p:cNvGrpSpPr/>
          <p:nvPr/>
        </p:nvGrpSpPr>
        <p:grpSpPr>
          <a:xfrm>
            <a:off x="8302625" y="1223964"/>
            <a:ext cx="1428750" cy="369887"/>
            <a:chOff x="1750" y="3514"/>
            <a:chExt cx="900" cy="233"/>
          </a:xfrm>
        </p:grpSpPr>
        <p:sp>
          <p:nvSpPr>
            <p:cNvPr id="1478" name="Google Shape;1478;p46"/>
            <p:cNvSpPr/>
            <p:nvPr/>
          </p:nvSpPr>
          <p:spPr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9" name="Google Shape;1479;p46"/>
            <p:cNvSpPr txBox="1"/>
            <p:nvPr/>
          </p:nvSpPr>
          <p:spPr>
            <a:xfrm>
              <a:off x="1750" y="3514"/>
              <a:ext cx="40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 A’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80" name="Google Shape;1480;p46"/>
            <p:cNvCxnSpPr/>
            <p:nvPr/>
          </p:nvCxnSpPr>
          <p:spPr>
            <a:xfrm>
              <a:off x="1936" y="3535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81" name="Google Shape;1481;p46"/>
            <p:cNvCxnSpPr/>
            <p:nvPr/>
          </p:nvCxnSpPr>
          <p:spPr>
            <a:xfrm>
              <a:off x="2116" y="3540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482" name="Google Shape;1482;p46"/>
          <p:cNvGrpSpPr/>
          <p:nvPr/>
        </p:nvGrpSpPr>
        <p:grpSpPr>
          <a:xfrm>
            <a:off x="8518526" y="525464"/>
            <a:ext cx="1450975" cy="714375"/>
            <a:chOff x="4406" y="331"/>
            <a:chExt cx="914" cy="450"/>
          </a:xfrm>
        </p:grpSpPr>
        <p:cxnSp>
          <p:nvCxnSpPr>
            <p:cNvPr id="1483" name="Google Shape;1483;p46"/>
            <p:cNvCxnSpPr/>
            <p:nvPr/>
          </p:nvCxnSpPr>
          <p:spPr>
            <a:xfrm flipH="1" rot="10800000">
              <a:off x="4406" y="439"/>
              <a:ext cx="252" cy="33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1484" name="Google Shape;1484;p46"/>
            <p:cNvCxnSpPr/>
            <p:nvPr/>
          </p:nvCxnSpPr>
          <p:spPr>
            <a:xfrm flipH="1" rot="10800000">
              <a:off x="4524" y="594"/>
              <a:ext cx="137" cy="1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1485" name="Google Shape;1485;p46"/>
            <p:cNvSpPr txBox="1"/>
            <p:nvPr/>
          </p:nvSpPr>
          <p:spPr>
            <a:xfrm>
              <a:off x="4643" y="331"/>
              <a:ext cx="677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Source: 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46"/>
            <p:cNvSpPr txBox="1"/>
            <p:nvPr/>
          </p:nvSpPr>
          <p:spPr>
            <a:xfrm>
              <a:off x="4660" y="492"/>
              <a:ext cx="59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Dest: A’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7" name="Google Shape;1487;p46"/>
          <p:cNvGrpSpPr/>
          <p:nvPr/>
        </p:nvGrpSpPr>
        <p:grpSpPr>
          <a:xfrm>
            <a:off x="4904582" y="5043488"/>
            <a:ext cx="3017838" cy="1444625"/>
            <a:chOff x="3441" y="3154"/>
            <a:chExt cx="1901" cy="910"/>
          </a:xfrm>
        </p:grpSpPr>
        <p:sp>
          <p:nvSpPr>
            <p:cNvPr id="1488" name="Google Shape;1488;p46"/>
            <p:cNvSpPr/>
            <p:nvPr/>
          </p:nvSpPr>
          <p:spPr>
            <a:xfrm>
              <a:off x="3449" y="3154"/>
              <a:ext cx="1893" cy="90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46"/>
            <p:cNvSpPr txBox="1"/>
            <p:nvPr/>
          </p:nvSpPr>
          <p:spPr>
            <a:xfrm>
              <a:off x="3441" y="3175"/>
              <a:ext cx="186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MAC addr   interface    TTL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90" name="Google Shape;1490;p46"/>
            <p:cNvCxnSpPr/>
            <p:nvPr/>
          </p:nvCxnSpPr>
          <p:spPr>
            <a:xfrm>
              <a:off x="4226" y="3154"/>
              <a:ext cx="0" cy="9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91" name="Google Shape;1491;p46"/>
            <p:cNvCxnSpPr/>
            <p:nvPr/>
          </p:nvCxnSpPr>
          <p:spPr>
            <a:xfrm>
              <a:off x="4963" y="3157"/>
              <a:ext cx="0" cy="9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92" name="Google Shape;1492;p46"/>
            <p:cNvCxnSpPr/>
            <p:nvPr/>
          </p:nvCxnSpPr>
          <p:spPr>
            <a:xfrm>
              <a:off x="3452" y="3397"/>
              <a:ext cx="188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493" name="Google Shape;1493;p46"/>
          <p:cNvSpPr txBox="1"/>
          <p:nvPr/>
        </p:nvSpPr>
        <p:spPr>
          <a:xfrm>
            <a:off x="7988301" y="5326063"/>
            <a:ext cx="1724025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Switch table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(initially empty)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4" name="Google Shape;1494;p46"/>
          <p:cNvGrpSpPr/>
          <p:nvPr/>
        </p:nvGrpSpPr>
        <p:grpSpPr>
          <a:xfrm>
            <a:off x="5295900" y="5370514"/>
            <a:ext cx="2471738" cy="376237"/>
            <a:chOff x="2376" y="3383"/>
            <a:chExt cx="1557" cy="237"/>
          </a:xfrm>
        </p:grpSpPr>
        <p:sp>
          <p:nvSpPr>
            <p:cNvPr id="1495" name="Google Shape;1495;p46"/>
            <p:cNvSpPr txBox="1"/>
            <p:nvPr/>
          </p:nvSpPr>
          <p:spPr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6" name="Google Shape;1496;p46"/>
            <p:cNvSpPr txBox="1"/>
            <p:nvPr/>
          </p:nvSpPr>
          <p:spPr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7" name="Google Shape;1497;p46"/>
            <p:cNvSpPr txBox="1"/>
            <p:nvPr/>
          </p:nvSpPr>
          <p:spPr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underline_base" id="1498" name="Google Shape;1498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55801" y="898525"/>
            <a:ext cx="5027613" cy="17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47"/>
          <p:cNvSpPr txBox="1"/>
          <p:nvPr>
            <p:ph type="title"/>
          </p:nvPr>
        </p:nvSpPr>
        <p:spPr>
          <a:xfrm>
            <a:off x="2033588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Switch: frame filtering/forwarding</a:t>
            </a:r>
            <a:endParaRPr/>
          </a:p>
        </p:txBody>
      </p:sp>
      <p:sp>
        <p:nvSpPr>
          <p:cNvPr id="1505" name="Google Shape;1505;p47"/>
          <p:cNvSpPr txBox="1"/>
          <p:nvPr>
            <p:ph idx="1" type="body"/>
          </p:nvPr>
        </p:nvSpPr>
        <p:spPr>
          <a:xfrm>
            <a:off x="2154239" y="1370014"/>
            <a:ext cx="8201025" cy="5095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60"/>
              <a:buFont typeface="Noto Sans Symbol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when  frame received at switch:</a:t>
            </a:r>
            <a:br>
              <a:rPr lang="en-US">
                <a:latin typeface="Gill Sans"/>
                <a:ea typeface="Gill Sans"/>
                <a:cs typeface="Gill Sans"/>
                <a:sym typeface="Gill Sans"/>
              </a:rPr>
            </a:b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1. record incoming link, MAC address of sending host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2. index switch table using MAC destination address</a:t>
            </a:r>
            <a:endParaRPr b="1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lang="en-US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3. if</a:t>
            </a:r>
            <a:r>
              <a:rPr b="1" lang="en-US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entry found for destination</a:t>
            </a:r>
            <a:br>
              <a:rPr lang="en-US"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lang="en-US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then {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b="1" lang="en-US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     </a:t>
            </a:r>
            <a:r>
              <a:rPr lang="en-US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if</a:t>
            </a:r>
            <a:r>
              <a:rPr b="1" lang="en-US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destination on segment from which frame arrived</a:t>
            </a:r>
            <a:br>
              <a:rPr lang="en-US"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      </a:t>
            </a:r>
            <a:r>
              <a:rPr lang="en-US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then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drop frame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          </a:t>
            </a:r>
            <a:r>
              <a:rPr lang="en-US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else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forward frame on interface indicated by entry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    </a:t>
            </a:r>
            <a:r>
              <a:rPr b="1" lang="en-US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lang="en-US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}</a:t>
            </a:r>
            <a:r>
              <a:rPr b="1" lang="en-US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   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     </a:t>
            </a:r>
            <a:r>
              <a:rPr lang="en-US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else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flood  /* forward on all interfaces except arriving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                         interface */</a:t>
            </a:r>
            <a:endParaRPr/>
          </a:p>
          <a:p>
            <a:pPr indent="-171450" lvl="3" marL="15430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/>
          </a:p>
        </p:txBody>
      </p:sp>
      <p:pic>
        <p:nvPicPr>
          <p:cNvPr descr="underline_base" id="1506" name="Google Shape;150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8513" y="841375"/>
            <a:ext cx="6856412" cy="17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2" name="Google Shape;1512;p48"/>
          <p:cNvGrpSpPr/>
          <p:nvPr/>
        </p:nvGrpSpPr>
        <p:grpSpPr>
          <a:xfrm>
            <a:off x="5980114" y="1216026"/>
            <a:ext cx="3660775" cy="3599895"/>
            <a:chOff x="731524" y="1819788"/>
            <a:chExt cx="3661504" cy="3599779"/>
          </a:xfrm>
        </p:grpSpPr>
        <p:sp>
          <p:nvSpPr>
            <p:cNvPr id="1513" name="Google Shape;1513;p48"/>
            <p:cNvSpPr txBox="1"/>
            <p:nvPr/>
          </p:nvSpPr>
          <p:spPr>
            <a:xfrm>
              <a:off x="2655957" y="1819788"/>
              <a:ext cx="350907" cy="3667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48"/>
            <p:cNvSpPr txBox="1"/>
            <p:nvPr/>
          </p:nvSpPr>
          <p:spPr>
            <a:xfrm>
              <a:off x="2371738" y="5050247"/>
              <a:ext cx="454060" cy="369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A’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48"/>
            <p:cNvSpPr txBox="1"/>
            <p:nvPr/>
          </p:nvSpPr>
          <p:spPr>
            <a:xfrm>
              <a:off x="3988134" y="2419844"/>
              <a:ext cx="338205" cy="368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6" name="Google Shape;1516;p48"/>
            <p:cNvSpPr txBox="1"/>
            <p:nvPr/>
          </p:nvSpPr>
          <p:spPr>
            <a:xfrm>
              <a:off x="995101" y="4188262"/>
              <a:ext cx="454060" cy="369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B’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7" name="Google Shape;1517;p48"/>
            <p:cNvSpPr txBox="1"/>
            <p:nvPr/>
          </p:nvSpPr>
          <p:spPr>
            <a:xfrm>
              <a:off x="3740435" y="4188262"/>
              <a:ext cx="350908" cy="368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8" name="Google Shape;1518;p48"/>
            <p:cNvSpPr txBox="1"/>
            <p:nvPr/>
          </p:nvSpPr>
          <p:spPr>
            <a:xfrm>
              <a:off x="1123714" y="2465880"/>
              <a:ext cx="466887" cy="369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C’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19" name="Google Shape;1519;p48"/>
            <p:cNvCxnSpPr/>
            <p:nvPr/>
          </p:nvCxnSpPr>
          <p:spPr>
            <a:xfrm>
              <a:off x="1687389" y="3165945"/>
              <a:ext cx="720869" cy="2984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20" name="Google Shape;1520;p48"/>
            <p:cNvCxnSpPr/>
            <p:nvPr/>
          </p:nvCxnSpPr>
          <p:spPr>
            <a:xfrm>
              <a:off x="2673423" y="2872267"/>
              <a:ext cx="0" cy="50480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21" name="Google Shape;1521;p48"/>
            <p:cNvCxnSpPr/>
            <p:nvPr/>
          </p:nvCxnSpPr>
          <p:spPr>
            <a:xfrm flipH="1">
              <a:off x="2863961" y="2996088"/>
              <a:ext cx="892353" cy="48417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22" name="Google Shape;1522;p48"/>
            <p:cNvCxnSpPr/>
            <p:nvPr/>
          </p:nvCxnSpPr>
          <p:spPr>
            <a:xfrm flipH="1" rot="10800000">
              <a:off x="2673423" y="3605668"/>
              <a:ext cx="12703" cy="70958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523" name="Google Shape;1523;p48"/>
            <p:cNvGrpSpPr/>
            <p:nvPr/>
          </p:nvGrpSpPr>
          <p:grpSpPr>
            <a:xfrm>
              <a:off x="747936" y="2733042"/>
              <a:ext cx="914048" cy="690308"/>
              <a:chOff x="1046480" y="3962400"/>
              <a:chExt cx="1025765" cy="761428"/>
            </a:xfrm>
          </p:grpSpPr>
          <p:sp>
            <p:nvSpPr>
              <p:cNvPr id="1524" name="Google Shape;1524;p48"/>
              <p:cNvSpPr/>
              <p:nvPr/>
            </p:nvSpPr>
            <p:spPr>
              <a:xfrm rot="-5400000">
                <a:off x="1893248" y="4299428"/>
                <a:ext cx="110312" cy="24768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25" name="Google Shape;1525;p48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1526" name="Google Shape;1526;p48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527" name="Google Shape;1527;p48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grpSp>
          <p:nvGrpSpPr>
            <p:cNvPr id="1528" name="Google Shape;1528;p48"/>
            <p:cNvGrpSpPr/>
            <p:nvPr/>
          </p:nvGrpSpPr>
          <p:grpSpPr>
            <a:xfrm>
              <a:off x="3539588" y="2669737"/>
              <a:ext cx="853440" cy="741680"/>
              <a:chOff x="7179310" y="4033520"/>
              <a:chExt cx="1009650" cy="855028"/>
            </a:xfrm>
          </p:grpSpPr>
          <p:grpSp>
            <p:nvGrpSpPr>
              <p:cNvPr id="1529" name="Google Shape;1529;p48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1530" name="Google Shape;1530;p48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531" name="Google Shape;1531;p48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1532" name="Google Shape;1532;p48"/>
              <p:cNvSpPr/>
              <p:nvPr/>
            </p:nvSpPr>
            <p:spPr>
              <a:xfrm rot="-5400000">
                <a:off x="7440190" y="4309323"/>
                <a:ext cx="126273" cy="195358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33" name="Google Shape;1533;p48"/>
            <p:cNvSpPr/>
            <p:nvPr/>
          </p:nvSpPr>
          <p:spPr>
            <a:xfrm>
              <a:off x="2614674" y="2705584"/>
              <a:ext cx="109559" cy="165095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34" name="Google Shape;1534;p48"/>
            <p:cNvGrpSpPr/>
            <p:nvPr/>
          </p:nvGrpSpPr>
          <p:grpSpPr>
            <a:xfrm>
              <a:off x="2233637" y="2138292"/>
              <a:ext cx="853440" cy="741680"/>
              <a:chOff x="-44" y="1473"/>
              <a:chExt cx="981" cy="1105"/>
            </a:xfrm>
          </p:grpSpPr>
          <p:pic>
            <p:nvPicPr>
              <p:cNvPr descr="desktop_computer_stylized_medium" id="1535" name="Google Shape;1535;p4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36" name="Google Shape;1536;p48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537" name="Google Shape;1537;p48"/>
            <p:cNvGrpSpPr/>
            <p:nvPr/>
          </p:nvGrpSpPr>
          <p:grpSpPr>
            <a:xfrm>
              <a:off x="2060917" y="4280334"/>
              <a:ext cx="853440" cy="834838"/>
              <a:chOff x="8077200" y="3320602"/>
              <a:chExt cx="853440" cy="834838"/>
            </a:xfrm>
          </p:grpSpPr>
          <p:sp>
            <p:nvSpPr>
              <p:cNvPr id="1538" name="Google Shape;1538;p48"/>
              <p:cNvSpPr/>
              <p:nvPr/>
            </p:nvSpPr>
            <p:spPr>
              <a:xfrm>
                <a:off x="8630957" y="3320602"/>
                <a:ext cx="111147" cy="165095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39" name="Google Shape;1539;p48"/>
              <p:cNvGrpSpPr/>
              <p:nvPr/>
            </p:nvGrpSpPr>
            <p:grpSpPr>
              <a:xfrm>
                <a:off x="8077200" y="3413760"/>
                <a:ext cx="853440" cy="741680"/>
                <a:chOff x="-44" y="1473"/>
                <a:chExt cx="981" cy="1105"/>
              </a:xfrm>
            </p:grpSpPr>
            <p:pic>
              <p:nvPicPr>
                <p:cNvPr descr="desktop_computer_stylized_medium" id="1540" name="Google Shape;1540;p48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541" name="Google Shape;1541;p48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pic>
          <p:nvPicPr>
            <p:cNvPr id="1542" name="Google Shape;1542;p4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374913" y="3316753"/>
              <a:ext cx="603370" cy="3413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43" name="Google Shape;1543;p48"/>
            <p:cNvGrpSpPr/>
            <p:nvPr/>
          </p:nvGrpSpPr>
          <p:grpSpPr>
            <a:xfrm>
              <a:off x="731524" y="3616962"/>
              <a:ext cx="914582" cy="690308"/>
              <a:chOff x="1046480" y="3962400"/>
              <a:chExt cx="1026363" cy="761428"/>
            </a:xfrm>
          </p:grpSpPr>
          <p:sp>
            <p:nvSpPr>
              <p:cNvPr id="1544" name="Google Shape;1544;p48"/>
              <p:cNvSpPr/>
              <p:nvPr/>
            </p:nvSpPr>
            <p:spPr>
              <a:xfrm rot="-5400000">
                <a:off x="1893846" y="4299747"/>
                <a:ext cx="110313" cy="24768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45" name="Google Shape;1545;p48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1546" name="Google Shape;1546;p48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547" name="Google Shape;1547;p48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grpSp>
          <p:nvGrpSpPr>
            <p:cNvPr id="1548" name="Google Shape;1548;p48"/>
            <p:cNvGrpSpPr/>
            <p:nvPr/>
          </p:nvGrpSpPr>
          <p:grpSpPr>
            <a:xfrm>
              <a:off x="3410634" y="3567725"/>
              <a:ext cx="853440" cy="741680"/>
              <a:chOff x="7179310" y="4033520"/>
              <a:chExt cx="1009650" cy="855028"/>
            </a:xfrm>
          </p:grpSpPr>
          <p:grpSp>
            <p:nvGrpSpPr>
              <p:cNvPr id="1549" name="Google Shape;1549;p48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1550" name="Google Shape;1550;p48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551" name="Google Shape;1551;p48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1552" name="Google Shape;1552;p48"/>
              <p:cNvSpPr/>
              <p:nvPr/>
            </p:nvSpPr>
            <p:spPr>
              <a:xfrm rot="-5400000">
                <a:off x="7438739" y="4308053"/>
                <a:ext cx="128104" cy="197237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553" name="Google Shape;1553;p48"/>
            <p:cNvCxnSpPr/>
            <p:nvPr/>
          </p:nvCxnSpPr>
          <p:spPr>
            <a:xfrm flipH="1" rot="10800000">
              <a:off x="1660396" y="3600906"/>
              <a:ext cx="744686" cy="45083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54" name="Google Shape;1554;p48"/>
            <p:cNvCxnSpPr/>
            <p:nvPr/>
          </p:nvCxnSpPr>
          <p:spPr>
            <a:xfrm rot="10800000">
              <a:off x="2968756" y="3545345"/>
              <a:ext cx="646242" cy="3381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55" name="Google Shape;1555;p48"/>
            <p:cNvSpPr txBox="1"/>
            <p:nvPr/>
          </p:nvSpPr>
          <p:spPr>
            <a:xfrm>
              <a:off x="2401907" y="3026249"/>
              <a:ext cx="312799" cy="3698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48"/>
            <p:cNvSpPr txBox="1"/>
            <p:nvPr/>
          </p:nvSpPr>
          <p:spPr>
            <a:xfrm>
              <a:off x="2903656" y="3051648"/>
              <a:ext cx="323914" cy="3667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7" name="Google Shape;1557;p48"/>
            <p:cNvSpPr txBox="1"/>
            <p:nvPr/>
          </p:nvSpPr>
          <p:spPr>
            <a:xfrm>
              <a:off x="3125951" y="3710440"/>
              <a:ext cx="322326" cy="36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8" name="Google Shape;1558;p48"/>
            <p:cNvSpPr txBox="1"/>
            <p:nvPr/>
          </p:nvSpPr>
          <p:spPr>
            <a:xfrm>
              <a:off x="2640079" y="3654879"/>
              <a:ext cx="323914" cy="3667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9" name="Google Shape;1559;p48"/>
            <p:cNvSpPr txBox="1"/>
            <p:nvPr/>
          </p:nvSpPr>
          <p:spPr>
            <a:xfrm>
              <a:off x="2070052" y="3704090"/>
              <a:ext cx="323914" cy="36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0" name="Google Shape;1560;p48"/>
            <p:cNvSpPr txBox="1"/>
            <p:nvPr/>
          </p:nvSpPr>
          <p:spPr>
            <a:xfrm>
              <a:off x="2039884" y="3080222"/>
              <a:ext cx="319151" cy="3698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1" name="Google Shape;1561;p48"/>
          <p:cNvSpPr txBox="1"/>
          <p:nvPr>
            <p:ph type="title"/>
          </p:nvPr>
        </p:nvSpPr>
        <p:spPr>
          <a:xfrm>
            <a:off x="1711326" y="141288"/>
            <a:ext cx="75088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Self-learning, forwarding: example</a:t>
            </a:r>
            <a:endParaRPr/>
          </a:p>
        </p:txBody>
      </p:sp>
      <p:grpSp>
        <p:nvGrpSpPr>
          <p:cNvPr id="1562" name="Google Shape;1562;p48"/>
          <p:cNvGrpSpPr/>
          <p:nvPr/>
        </p:nvGrpSpPr>
        <p:grpSpPr>
          <a:xfrm>
            <a:off x="8302625" y="1223964"/>
            <a:ext cx="1428750" cy="369887"/>
            <a:chOff x="1750" y="3514"/>
            <a:chExt cx="900" cy="233"/>
          </a:xfrm>
        </p:grpSpPr>
        <p:sp>
          <p:nvSpPr>
            <p:cNvPr id="1563" name="Google Shape;1563;p48"/>
            <p:cNvSpPr/>
            <p:nvPr/>
          </p:nvSpPr>
          <p:spPr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4" name="Google Shape;1564;p48"/>
            <p:cNvSpPr txBox="1"/>
            <p:nvPr/>
          </p:nvSpPr>
          <p:spPr>
            <a:xfrm>
              <a:off x="1750" y="3514"/>
              <a:ext cx="40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 A’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65" name="Google Shape;1565;p48"/>
            <p:cNvCxnSpPr/>
            <p:nvPr/>
          </p:nvCxnSpPr>
          <p:spPr>
            <a:xfrm>
              <a:off x="1936" y="3535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66" name="Google Shape;1566;p48"/>
            <p:cNvCxnSpPr/>
            <p:nvPr/>
          </p:nvCxnSpPr>
          <p:spPr>
            <a:xfrm>
              <a:off x="2116" y="3540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67" name="Google Shape;1567;p48"/>
          <p:cNvGrpSpPr/>
          <p:nvPr/>
        </p:nvGrpSpPr>
        <p:grpSpPr>
          <a:xfrm>
            <a:off x="8518526" y="525464"/>
            <a:ext cx="1450975" cy="714375"/>
            <a:chOff x="4406" y="331"/>
            <a:chExt cx="914" cy="450"/>
          </a:xfrm>
        </p:grpSpPr>
        <p:cxnSp>
          <p:nvCxnSpPr>
            <p:cNvPr id="1568" name="Google Shape;1568;p48"/>
            <p:cNvCxnSpPr/>
            <p:nvPr/>
          </p:nvCxnSpPr>
          <p:spPr>
            <a:xfrm flipH="1" rot="10800000">
              <a:off x="4406" y="439"/>
              <a:ext cx="252" cy="33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1569" name="Google Shape;1569;p48"/>
            <p:cNvCxnSpPr/>
            <p:nvPr/>
          </p:nvCxnSpPr>
          <p:spPr>
            <a:xfrm flipH="1" rot="10800000">
              <a:off x="4524" y="594"/>
              <a:ext cx="137" cy="1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1570" name="Google Shape;1570;p48"/>
            <p:cNvSpPr txBox="1"/>
            <p:nvPr/>
          </p:nvSpPr>
          <p:spPr>
            <a:xfrm>
              <a:off x="4643" y="331"/>
              <a:ext cx="677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Source: 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1" name="Google Shape;1571;p48"/>
            <p:cNvSpPr txBox="1"/>
            <p:nvPr/>
          </p:nvSpPr>
          <p:spPr>
            <a:xfrm>
              <a:off x="4660" y="492"/>
              <a:ext cx="59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Dest: A’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72" name="Google Shape;1572;p48"/>
          <p:cNvGrpSpPr/>
          <p:nvPr/>
        </p:nvGrpSpPr>
        <p:grpSpPr>
          <a:xfrm>
            <a:off x="4860925" y="4937126"/>
            <a:ext cx="3017838" cy="1444625"/>
            <a:chOff x="3441" y="3154"/>
            <a:chExt cx="1901" cy="910"/>
          </a:xfrm>
        </p:grpSpPr>
        <p:sp>
          <p:nvSpPr>
            <p:cNvPr id="1573" name="Google Shape;1573;p48"/>
            <p:cNvSpPr/>
            <p:nvPr/>
          </p:nvSpPr>
          <p:spPr>
            <a:xfrm>
              <a:off x="3449" y="3154"/>
              <a:ext cx="1893" cy="90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4" name="Google Shape;1574;p48"/>
            <p:cNvSpPr txBox="1"/>
            <p:nvPr/>
          </p:nvSpPr>
          <p:spPr>
            <a:xfrm>
              <a:off x="3441" y="3175"/>
              <a:ext cx="186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MAC addr   interface    TTL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75" name="Google Shape;1575;p48"/>
            <p:cNvCxnSpPr/>
            <p:nvPr/>
          </p:nvCxnSpPr>
          <p:spPr>
            <a:xfrm>
              <a:off x="4226" y="3154"/>
              <a:ext cx="0" cy="9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76" name="Google Shape;1576;p48"/>
            <p:cNvCxnSpPr/>
            <p:nvPr/>
          </p:nvCxnSpPr>
          <p:spPr>
            <a:xfrm>
              <a:off x="4963" y="3157"/>
              <a:ext cx="0" cy="9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77" name="Google Shape;1577;p48"/>
            <p:cNvCxnSpPr/>
            <p:nvPr/>
          </p:nvCxnSpPr>
          <p:spPr>
            <a:xfrm>
              <a:off x="3452" y="3397"/>
              <a:ext cx="188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578" name="Google Shape;1578;p48"/>
          <p:cNvSpPr txBox="1"/>
          <p:nvPr/>
        </p:nvSpPr>
        <p:spPr>
          <a:xfrm>
            <a:off x="7961313" y="5326063"/>
            <a:ext cx="17780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switch table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(initially empty)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9" name="Google Shape;1579;p48"/>
          <p:cNvGrpSpPr/>
          <p:nvPr/>
        </p:nvGrpSpPr>
        <p:grpSpPr>
          <a:xfrm>
            <a:off x="5295900" y="5370514"/>
            <a:ext cx="2471738" cy="376237"/>
            <a:chOff x="2376" y="3383"/>
            <a:chExt cx="1557" cy="237"/>
          </a:xfrm>
        </p:grpSpPr>
        <p:sp>
          <p:nvSpPr>
            <p:cNvPr id="1580" name="Google Shape;1580;p48"/>
            <p:cNvSpPr txBox="1"/>
            <p:nvPr/>
          </p:nvSpPr>
          <p:spPr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48"/>
            <p:cNvSpPr txBox="1"/>
            <p:nvPr/>
          </p:nvSpPr>
          <p:spPr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48"/>
            <p:cNvSpPr txBox="1"/>
            <p:nvPr/>
          </p:nvSpPr>
          <p:spPr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3" name="Google Shape;1583;p48"/>
          <p:cNvGrpSpPr/>
          <p:nvPr/>
        </p:nvGrpSpPr>
        <p:grpSpPr>
          <a:xfrm>
            <a:off x="7323138" y="2881314"/>
            <a:ext cx="1428750" cy="369887"/>
            <a:chOff x="1750" y="3514"/>
            <a:chExt cx="900" cy="233"/>
          </a:xfrm>
        </p:grpSpPr>
        <p:sp>
          <p:nvSpPr>
            <p:cNvPr id="1584" name="Google Shape;1584;p48"/>
            <p:cNvSpPr/>
            <p:nvPr/>
          </p:nvSpPr>
          <p:spPr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p48"/>
            <p:cNvSpPr txBox="1"/>
            <p:nvPr/>
          </p:nvSpPr>
          <p:spPr>
            <a:xfrm>
              <a:off x="1750" y="3514"/>
              <a:ext cx="40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 A’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86" name="Google Shape;1586;p48"/>
            <p:cNvCxnSpPr/>
            <p:nvPr/>
          </p:nvCxnSpPr>
          <p:spPr>
            <a:xfrm>
              <a:off x="1936" y="3535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87" name="Google Shape;1587;p48"/>
            <p:cNvCxnSpPr/>
            <p:nvPr/>
          </p:nvCxnSpPr>
          <p:spPr>
            <a:xfrm>
              <a:off x="2116" y="3540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88" name="Google Shape;1588;p48"/>
          <p:cNvGrpSpPr/>
          <p:nvPr/>
        </p:nvGrpSpPr>
        <p:grpSpPr>
          <a:xfrm>
            <a:off x="7323138" y="2879725"/>
            <a:ext cx="1428750" cy="369888"/>
            <a:chOff x="1750" y="3514"/>
            <a:chExt cx="900" cy="233"/>
          </a:xfrm>
        </p:grpSpPr>
        <p:sp>
          <p:nvSpPr>
            <p:cNvPr id="1589" name="Google Shape;1589;p48"/>
            <p:cNvSpPr/>
            <p:nvPr/>
          </p:nvSpPr>
          <p:spPr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0" name="Google Shape;1590;p48"/>
            <p:cNvSpPr txBox="1"/>
            <p:nvPr/>
          </p:nvSpPr>
          <p:spPr>
            <a:xfrm>
              <a:off x="1750" y="3514"/>
              <a:ext cx="40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 A’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91" name="Google Shape;1591;p48"/>
            <p:cNvCxnSpPr/>
            <p:nvPr/>
          </p:nvCxnSpPr>
          <p:spPr>
            <a:xfrm>
              <a:off x="1936" y="3535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92" name="Google Shape;1592;p48"/>
            <p:cNvCxnSpPr/>
            <p:nvPr/>
          </p:nvCxnSpPr>
          <p:spPr>
            <a:xfrm>
              <a:off x="2116" y="3540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93" name="Google Shape;1593;p48"/>
          <p:cNvGrpSpPr/>
          <p:nvPr/>
        </p:nvGrpSpPr>
        <p:grpSpPr>
          <a:xfrm>
            <a:off x="7323138" y="2882900"/>
            <a:ext cx="1428750" cy="369888"/>
            <a:chOff x="1750" y="3514"/>
            <a:chExt cx="900" cy="233"/>
          </a:xfrm>
        </p:grpSpPr>
        <p:sp>
          <p:nvSpPr>
            <p:cNvPr id="1594" name="Google Shape;1594;p48"/>
            <p:cNvSpPr/>
            <p:nvPr/>
          </p:nvSpPr>
          <p:spPr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5" name="Google Shape;1595;p48"/>
            <p:cNvSpPr txBox="1"/>
            <p:nvPr/>
          </p:nvSpPr>
          <p:spPr>
            <a:xfrm>
              <a:off x="1750" y="3514"/>
              <a:ext cx="40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 A’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96" name="Google Shape;1596;p48"/>
            <p:cNvCxnSpPr/>
            <p:nvPr/>
          </p:nvCxnSpPr>
          <p:spPr>
            <a:xfrm>
              <a:off x="1936" y="3535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97" name="Google Shape;1597;p48"/>
            <p:cNvCxnSpPr/>
            <p:nvPr/>
          </p:nvCxnSpPr>
          <p:spPr>
            <a:xfrm>
              <a:off x="2116" y="3540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98" name="Google Shape;1598;p48"/>
          <p:cNvGrpSpPr/>
          <p:nvPr/>
        </p:nvGrpSpPr>
        <p:grpSpPr>
          <a:xfrm>
            <a:off x="7323138" y="2882900"/>
            <a:ext cx="1428750" cy="369888"/>
            <a:chOff x="1750" y="3514"/>
            <a:chExt cx="900" cy="233"/>
          </a:xfrm>
        </p:grpSpPr>
        <p:sp>
          <p:nvSpPr>
            <p:cNvPr id="1599" name="Google Shape;1599;p48"/>
            <p:cNvSpPr/>
            <p:nvPr/>
          </p:nvSpPr>
          <p:spPr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0" name="Google Shape;1600;p48"/>
            <p:cNvSpPr txBox="1"/>
            <p:nvPr/>
          </p:nvSpPr>
          <p:spPr>
            <a:xfrm>
              <a:off x="1750" y="3514"/>
              <a:ext cx="40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 A’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01" name="Google Shape;1601;p48"/>
            <p:cNvCxnSpPr/>
            <p:nvPr/>
          </p:nvCxnSpPr>
          <p:spPr>
            <a:xfrm>
              <a:off x="1936" y="3535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02" name="Google Shape;1602;p48"/>
            <p:cNvCxnSpPr/>
            <p:nvPr/>
          </p:nvCxnSpPr>
          <p:spPr>
            <a:xfrm>
              <a:off x="2116" y="3540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603" name="Google Shape;1603;p48"/>
          <p:cNvGrpSpPr/>
          <p:nvPr/>
        </p:nvGrpSpPr>
        <p:grpSpPr>
          <a:xfrm>
            <a:off x="7319963" y="2879725"/>
            <a:ext cx="1428750" cy="369888"/>
            <a:chOff x="1750" y="3514"/>
            <a:chExt cx="900" cy="233"/>
          </a:xfrm>
        </p:grpSpPr>
        <p:sp>
          <p:nvSpPr>
            <p:cNvPr id="1604" name="Google Shape;1604;p48"/>
            <p:cNvSpPr/>
            <p:nvPr/>
          </p:nvSpPr>
          <p:spPr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5" name="Google Shape;1605;p48"/>
            <p:cNvSpPr txBox="1"/>
            <p:nvPr/>
          </p:nvSpPr>
          <p:spPr>
            <a:xfrm>
              <a:off x="1750" y="3514"/>
              <a:ext cx="40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 A’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06" name="Google Shape;1606;p48"/>
            <p:cNvCxnSpPr/>
            <p:nvPr/>
          </p:nvCxnSpPr>
          <p:spPr>
            <a:xfrm>
              <a:off x="1936" y="3535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07" name="Google Shape;1607;p48"/>
            <p:cNvCxnSpPr/>
            <p:nvPr/>
          </p:nvCxnSpPr>
          <p:spPr>
            <a:xfrm>
              <a:off x="2116" y="3540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608" name="Google Shape;1608;p48"/>
          <p:cNvSpPr txBox="1"/>
          <p:nvPr>
            <p:ph idx="1" type="body"/>
          </p:nvPr>
        </p:nvSpPr>
        <p:spPr>
          <a:xfrm>
            <a:off x="1809750" y="1508126"/>
            <a:ext cx="4044950" cy="944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frame destination, A’, location unknown:</a:t>
            </a:r>
            <a:endParaRPr i="1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09" name="Google Shape;1609;p48"/>
          <p:cNvSpPr txBox="1"/>
          <p:nvPr/>
        </p:nvSpPr>
        <p:spPr>
          <a:xfrm>
            <a:off x="4873625" y="1847850"/>
            <a:ext cx="838200" cy="522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flood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10" name="Google Shape;1610;p48"/>
          <p:cNvGrpSpPr/>
          <p:nvPr/>
        </p:nvGrpSpPr>
        <p:grpSpPr>
          <a:xfrm>
            <a:off x="7654925" y="3981450"/>
            <a:ext cx="1428750" cy="369888"/>
            <a:chOff x="730" y="2472"/>
            <a:chExt cx="900" cy="233"/>
          </a:xfrm>
        </p:grpSpPr>
        <p:sp>
          <p:nvSpPr>
            <p:cNvPr id="1611" name="Google Shape;1611;p48"/>
            <p:cNvSpPr/>
            <p:nvPr/>
          </p:nvSpPr>
          <p:spPr>
            <a:xfrm>
              <a:off x="751" y="2500"/>
              <a:ext cx="879" cy="166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2" name="Google Shape;1612;p48"/>
            <p:cNvSpPr txBox="1"/>
            <p:nvPr/>
          </p:nvSpPr>
          <p:spPr>
            <a:xfrm>
              <a:off x="730" y="2472"/>
              <a:ext cx="415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A’ 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13" name="Google Shape;1613;p48"/>
            <p:cNvCxnSpPr/>
            <p:nvPr/>
          </p:nvCxnSpPr>
          <p:spPr>
            <a:xfrm>
              <a:off x="937" y="2493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14" name="Google Shape;1614;p48"/>
            <p:cNvCxnSpPr/>
            <p:nvPr/>
          </p:nvCxnSpPr>
          <p:spPr>
            <a:xfrm>
              <a:off x="1096" y="2498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615" name="Google Shape;1615;p48"/>
          <p:cNvSpPr/>
          <p:nvPr/>
        </p:nvSpPr>
        <p:spPr>
          <a:xfrm>
            <a:off x="1824038" y="2425701"/>
            <a:ext cx="4044950" cy="944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27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destination A location known:</a:t>
            </a:r>
            <a:endParaRPr b="0" i="0" sz="2800" u="none" cap="none" strike="noStrike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616" name="Google Shape;1616;p48"/>
          <p:cNvGrpSpPr/>
          <p:nvPr/>
        </p:nvGrpSpPr>
        <p:grpSpPr>
          <a:xfrm>
            <a:off x="5292725" y="5656264"/>
            <a:ext cx="2471738" cy="377825"/>
            <a:chOff x="2376" y="3383"/>
            <a:chExt cx="1557" cy="238"/>
          </a:xfrm>
        </p:grpSpPr>
        <p:sp>
          <p:nvSpPr>
            <p:cNvPr id="1617" name="Google Shape;1617;p48"/>
            <p:cNvSpPr txBox="1"/>
            <p:nvPr/>
          </p:nvSpPr>
          <p:spPr>
            <a:xfrm>
              <a:off x="2376" y="3388"/>
              <a:ext cx="286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A’</a:t>
              </a:r>
              <a:endParaRPr b="0" i="1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48"/>
            <p:cNvSpPr txBox="1"/>
            <p:nvPr/>
          </p:nvSpPr>
          <p:spPr>
            <a:xfrm>
              <a:off x="3133" y="3387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48"/>
            <p:cNvSpPr txBox="1"/>
            <p:nvPr/>
          </p:nvSpPr>
          <p:spPr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20" name="Google Shape;1620;p48"/>
          <p:cNvSpPr/>
          <p:nvPr/>
        </p:nvSpPr>
        <p:spPr>
          <a:xfrm>
            <a:off x="2143122" y="2884488"/>
            <a:ext cx="3729037" cy="531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            selectively send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7142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on just one link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derline_base" id="1621" name="Google Shape;1621;p4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31976" y="919956"/>
            <a:ext cx="6399213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1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6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7" name="Google Shape;1627;p49"/>
          <p:cNvSpPr txBox="1"/>
          <p:nvPr>
            <p:ph type="title"/>
          </p:nvPr>
        </p:nvSpPr>
        <p:spPr>
          <a:xfrm>
            <a:off x="20701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Interconnecting switches</a:t>
            </a:r>
            <a:endParaRPr/>
          </a:p>
        </p:txBody>
      </p:sp>
      <p:sp>
        <p:nvSpPr>
          <p:cNvPr id="1628" name="Google Shape;1628;p49"/>
          <p:cNvSpPr txBox="1"/>
          <p:nvPr>
            <p:ph idx="1" type="body"/>
          </p:nvPr>
        </p:nvSpPr>
        <p:spPr>
          <a:xfrm>
            <a:off x="2222500" y="1320801"/>
            <a:ext cx="7881938" cy="68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60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self-learning switches can be connected together:</a:t>
            </a:r>
            <a:endParaRPr/>
          </a:p>
        </p:txBody>
      </p:sp>
      <p:sp>
        <p:nvSpPr>
          <p:cNvPr id="1629" name="Google Shape;1629;p49"/>
          <p:cNvSpPr/>
          <p:nvPr/>
        </p:nvSpPr>
        <p:spPr>
          <a:xfrm>
            <a:off x="2214564" y="4535488"/>
            <a:ext cx="7881937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sng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Q:</a:t>
            </a:r>
            <a:r>
              <a:rPr b="0" i="1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sending from A to G - how does S</a:t>
            </a:r>
            <a:r>
              <a:rPr b="0" baseline="-2500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know to forward frame destined to G via S</a:t>
            </a:r>
            <a:r>
              <a:rPr b="0" baseline="-2500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and S</a:t>
            </a:r>
            <a:r>
              <a:rPr b="0" baseline="-2500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338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1" lang="en-US" sz="2800" u="sng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A:</a:t>
            </a:r>
            <a:r>
              <a:rPr b="0" i="1" lang="en-US" sz="28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self learning! (works exactly the same as in single-switch case!)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30" name="Google Shape;1630;p49"/>
          <p:cNvGrpSpPr/>
          <p:nvPr/>
        </p:nvGrpSpPr>
        <p:grpSpPr>
          <a:xfrm>
            <a:off x="2482851" y="2444750"/>
            <a:ext cx="2047875" cy="1358900"/>
            <a:chOff x="958850" y="2444750"/>
            <a:chExt cx="2048416" cy="1358710"/>
          </a:xfrm>
        </p:grpSpPr>
        <p:cxnSp>
          <p:nvCxnSpPr>
            <p:cNvPr id="1631" name="Google Shape;1631;p49"/>
            <p:cNvCxnSpPr/>
            <p:nvPr/>
          </p:nvCxnSpPr>
          <p:spPr>
            <a:xfrm rot="10800000">
              <a:off x="1582903" y="3030456"/>
              <a:ext cx="55577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32" name="Google Shape;1632;p49"/>
            <p:cNvCxnSpPr/>
            <p:nvPr/>
          </p:nvCxnSpPr>
          <p:spPr>
            <a:xfrm flipH="1">
              <a:off x="1970355" y="3078074"/>
              <a:ext cx="271534" cy="31428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33" name="Google Shape;1633;p49"/>
            <p:cNvCxnSpPr/>
            <p:nvPr/>
          </p:nvCxnSpPr>
          <p:spPr>
            <a:xfrm>
              <a:off x="2389566" y="3106645"/>
              <a:ext cx="73044" cy="29523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34" name="Google Shape;1634;p49"/>
            <p:cNvSpPr txBox="1"/>
            <p:nvPr/>
          </p:nvSpPr>
          <p:spPr>
            <a:xfrm>
              <a:off x="958850" y="2844744"/>
              <a:ext cx="350931" cy="366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49"/>
            <p:cNvSpPr txBox="1"/>
            <p:nvPr/>
          </p:nvSpPr>
          <p:spPr>
            <a:xfrm>
              <a:off x="1408232" y="3306642"/>
              <a:ext cx="338226" cy="3698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49"/>
            <p:cNvSpPr txBox="1"/>
            <p:nvPr/>
          </p:nvSpPr>
          <p:spPr>
            <a:xfrm>
              <a:off x="2181548" y="2444750"/>
              <a:ext cx="423975" cy="3698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49"/>
            <p:cNvSpPr txBox="1"/>
            <p:nvPr/>
          </p:nvSpPr>
          <p:spPr>
            <a:xfrm>
              <a:off x="2656336" y="3298706"/>
              <a:ext cx="350930" cy="3698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38" name="Google Shape;1638;p49"/>
            <p:cNvGrpSpPr/>
            <p:nvPr/>
          </p:nvGrpSpPr>
          <p:grpSpPr>
            <a:xfrm>
              <a:off x="1127760" y="283464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639" name="Google Shape;1639;p4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40" name="Google Shape;1640;p49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641" name="Google Shape;1641;p49"/>
            <p:cNvGrpSpPr/>
            <p:nvPr/>
          </p:nvGrpSpPr>
          <p:grpSpPr>
            <a:xfrm>
              <a:off x="1534160" y="329184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642" name="Google Shape;1642;p4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43" name="Google Shape;1643;p49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644" name="Google Shape;1644;p49"/>
            <p:cNvGrpSpPr/>
            <p:nvPr/>
          </p:nvGrpSpPr>
          <p:grpSpPr>
            <a:xfrm>
              <a:off x="2062480" y="332232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645" name="Google Shape;1645;p4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46" name="Google Shape;1646;p49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pic>
          <p:nvPicPr>
            <p:cNvPr id="1647" name="Google Shape;1647;p4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014817" y="2879664"/>
              <a:ext cx="678041" cy="29999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48" name="Google Shape;1648;p49"/>
          <p:cNvGrpSpPr/>
          <p:nvPr/>
        </p:nvGrpSpPr>
        <p:grpSpPr>
          <a:xfrm>
            <a:off x="3903663" y="1984375"/>
            <a:ext cx="4856162" cy="2044700"/>
            <a:chOff x="2379663" y="1984375"/>
            <a:chExt cx="4855711" cy="2044145"/>
          </a:xfrm>
        </p:grpSpPr>
        <p:cxnSp>
          <p:nvCxnSpPr>
            <p:cNvPr id="1649" name="Google Shape;1649;p49"/>
            <p:cNvCxnSpPr/>
            <p:nvPr/>
          </p:nvCxnSpPr>
          <p:spPr>
            <a:xfrm flipH="1">
              <a:off x="3635258" y="3068344"/>
              <a:ext cx="346043" cy="21584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50" name="Google Shape;1650;p49"/>
            <p:cNvCxnSpPr/>
            <p:nvPr/>
          </p:nvCxnSpPr>
          <p:spPr>
            <a:xfrm flipH="1">
              <a:off x="3949554" y="3087389"/>
              <a:ext cx="125401" cy="58721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51" name="Google Shape;1651;p49"/>
            <p:cNvCxnSpPr/>
            <p:nvPr/>
          </p:nvCxnSpPr>
          <p:spPr>
            <a:xfrm>
              <a:off x="4254326" y="3030254"/>
              <a:ext cx="230167" cy="36185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52" name="Google Shape;1652;p49"/>
            <p:cNvCxnSpPr/>
            <p:nvPr/>
          </p:nvCxnSpPr>
          <p:spPr>
            <a:xfrm flipH="1">
              <a:off x="5532145" y="3106433"/>
              <a:ext cx="428585" cy="24440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53" name="Google Shape;1653;p49"/>
            <p:cNvCxnSpPr/>
            <p:nvPr/>
          </p:nvCxnSpPr>
          <p:spPr>
            <a:xfrm flipH="1">
              <a:off x="6035335" y="3077866"/>
              <a:ext cx="9524" cy="46977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54" name="Google Shape;1654;p49"/>
            <p:cNvCxnSpPr/>
            <p:nvPr/>
          </p:nvCxnSpPr>
          <p:spPr>
            <a:xfrm flipH="1">
              <a:off x="2379663" y="2355749"/>
              <a:ext cx="1517509" cy="53642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55" name="Google Shape;1655;p49"/>
            <p:cNvCxnSpPr/>
            <p:nvPr/>
          </p:nvCxnSpPr>
          <p:spPr>
            <a:xfrm>
              <a:off x="4200356" y="2322421"/>
              <a:ext cx="0" cy="59991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56" name="Google Shape;1656;p49"/>
            <p:cNvCxnSpPr/>
            <p:nvPr/>
          </p:nvCxnSpPr>
          <p:spPr>
            <a:xfrm rot="10800000">
              <a:off x="4449571" y="2306551"/>
              <a:ext cx="1406394" cy="6840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57" name="Google Shape;1657;p49"/>
            <p:cNvCxnSpPr/>
            <p:nvPr/>
          </p:nvCxnSpPr>
          <p:spPr>
            <a:xfrm>
              <a:off x="6411539" y="3131826"/>
              <a:ext cx="285723" cy="1587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58" name="Google Shape;1658;p49"/>
            <p:cNvSpPr txBox="1"/>
            <p:nvPr/>
          </p:nvSpPr>
          <p:spPr>
            <a:xfrm>
              <a:off x="3620973" y="3222289"/>
              <a:ext cx="349218" cy="3666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49"/>
            <p:cNvSpPr txBox="1"/>
            <p:nvPr/>
          </p:nvSpPr>
          <p:spPr>
            <a:xfrm>
              <a:off x="4094004" y="3658733"/>
              <a:ext cx="338106" cy="369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49"/>
            <p:cNvSpPr txBox="1"/>
            <p:nvPr/>
          </p:nvSpPr>
          <p:spPr>
            <a:xfrm>
              <a:off x="4567035" y="3057234"/>
              <a:ext cx="325407" cy="3697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49"/>
            <p:cNvSpPr txBox="1"/>
            <p:nvPr/>
          </p:nvSpPr>
          <p:spPr>
            <a:xfrm>
              <a:off x="3408267" y="2768387"/>
              <a:ext cx="436521" cy="3666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49"/>
            <p:cNvSpPr txBox="1"/>
            <p:nvPr/>
          </p:nvSpPr>
          <p:spPr>
            <a:xfrm>
              <a:off x="4635290" y="1984375"/>
              <a:ext cx="436522" cy="3666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49"/>
            <p:cNvSpPr txBox="1"/>
            <p:nvPr/>
          </p:nvSpPr>
          <p:spPr>
            <a:xfrm>
              <a:off x="6009938" y="2570004"/>
              <a:ext cx="436522" cy="366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49"/>
            <p:cNvSpPr txBox="1"/>
            <p:nvPr/>
          </p:nvSpPr>
          <p:spPr>
            <a:xfrm>
              <a:off x="6240104" y="3541290"/>
              <a:ext cx="360329" cy="366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49"/>
            <p:cNvSpPr txBox="1"/>
            <p:nvPr/>
          </p:nvSpPr>
          <p:spPr>
            <a:xfrm>
              <a:off x="6986160" y="3179439"/>
              <a:ext cx="249214" cy="369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49"/>
            <p:cNvSpPr txBox="1"/>
            <p:nvPr/>
          </p:nvSpPr>
          <p:spPr>
            <a:xfrm>
              <a:off x="5103560" y="3595251"/>
              <a:ext cx="365091" cy="369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67" name="Google Shape;1667;p4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763899" y="2930268"/>
              <a:ext cx="677799" cy="29995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68" name="Google Shape;1668;p49"/>
            <p:cNvGrpSpPr/>
            <p:nvPr/>
          </p:nvGrpSpPr>
          <p:grpSpPr>
            <a:xfrm>
              <a:off x="3139440" y="318008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669" name="Google Shape;1669;p4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70" name="Google Shape;1670;p49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671" name="Google Shape;1671;p49"/>
            <p:cNvGrpSpPr/>
            <p:nvPr/>
          </p:nvGrpSpPr>
          <p:grpSpPr>
            <a:xfrm>
              <a:off x="3576320" y="352552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672" name="Google Shape;1672;p4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73" name="Google Shape;1673;p49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674" name="Google Shape;1674;p49"/>
            <p:cNvGrpSpPr/>
            <p:nvPr/>
          </p:nvGrpSpPr>
          <p:grpSpPr>
            <a:xfrm>
              <a:off x="4135120" y="328168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675" name="Google Shape;1675;p4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76" name="Google Shape;1676;p49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677" name="Google Shape;1677;p49"/>
            <p:cNvGrpSpPr/>
            <p:nvPr/>
          </p:nvGrpSpPr>
          <p:grpSpPr>
            <a:xfrm>
              <a:off x="5049520" y="326136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678" name="Google Shape;1678;p4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79" name="Google Shape;1679;p49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680" name="Google Shape;1680;p49"/>
            <p:cNvGrpSpPr/>
            <p:nvPr/>
          </p:nvGrpSpPr>
          <p:grpSpPr>
            <a:xfrm>
              <a:off x="5588000" y="343408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681" name="Google Shape;1681;p4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82" name="Google Shape;1682;p49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683" name="Google Shape;1683;p49"/>
            <p:cNvGrpSpPr/>
            <p:nvPr/>
          </p:nvGrpSpPr>
          <p:grpSpPr>
            <a:xfrm>
              <a:off x="6380480" y="314960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684" name="Google Shape;1684;p4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85" name="Google Shape;1685;p49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pic>
          <p:nvPicPr>
            <p:cNvPr id="1686" name="Google Shape;1686;p4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854313" y="2847741"/>
              <a:ext cx="677800" cy="3015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7" name="Google Shape;1687;p4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874949" y="2116102"/>
              <a:ext cx="676212" cy="30154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underline_base" id="1688" name="Google Shape;1688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39951" y="798514"/>
            <a:ext cx="5484813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3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p50"/>
          <p:cNvSpPr txBox="1"/>
          <p:nvPr>
            <p:ph type="title"/>
          </p:nvPr>
        </p:nvSpPr>
        <p:spPr>
          <a:xfrm>
            <a:off x="20193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Self-learning multi-switch example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95" name="Google Shape;1695;p50"/>
          <p:cNvSpPr txBox="1"/>
          <p:nvPr>
            <p:ph idx="1" type="body"/>
          </p:nvPr>
        </p:nvSpPr>
        <p:spPr>
          <a:xfrm>
            <a:off x="2074863" y="1139825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t/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t/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t/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Suppose C sends frame to I, I responds to C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96" name="Google Shape;1696;p50"/>
          <p:cNvSpPr/>
          <p:nvPr/>
        </p:nvSpPr>
        <p:spPr>
          <a:xfrm>
            <a:off x="2238375" y="4664075"/>
            <a:ext cx="7772400" cy="1843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sng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Q:</a:t>
            </a:r>
            <a:r>
              <a:rPr b="0" i="0" lang="en-US" sz="24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show switch tables and packet forwarding in S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, S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, S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, S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97" name="Google Shape;1697;p50"/>
          <p:cNvGrpSpPr/>
          <p:nvPr/>
        </p:nvGrpSpPr>
        <p:grpSpPr>
          <a:xfrm>
            <a:off x="2482851" y="2444750"/>
            <a:ext cx="2047875" cy="1358900"/>
            <a:chOff x="958850" y="2444750"/>
            <a:chExt cx="2048416" cy="1358710"/>
          </a:xfrm>
        </p:grpSpPr>
        <p:cxnSp>
          <p:nvCxnSpPr>
            <p:cNvPr id="1698" name="Google Shape;1698;p50"/>
            <p:cNvCxnSpPr/>
            <p:nvPr/>
          </p:nvCxnSpPr>
          <p:spPr>
            <a:xfrm rot="10800000">
              <a:off x="1582903" y="3030456"/>
              <a:ext cx="55577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99" name="Google Shape;1699;p50"/>
            <p:cNvCxnSpPr/>
            <p:nvPr/>
          </p:nvCxnSpPr>
          <p:spPr>
            <a:xfrm flipH="1">
              <a:off x="1970355" y="3078074"/>
              <a:ext cx="271534" cy="31428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00" name="Google Shape;1700;p50"/>
            <p:cNvCxnSpPr/>
            <p:nvPr/>
          </p:nvCxnSpPr>
          <p:spPr>
            <a:xfrm>
              <a:off x="2389566" y="3106645"/>
              <a:ext cx="73044" cy="29523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01" name="Google Shape;1701;p50"/>
            <p:cNvSpPr txBox="1"/>
            <p:nvPr/>
          </p:nvSpPr>
          <p:spPr>
            <a:xfrm>
              <a:off x="958850" y="2844744"/>
              <a:ext cx="350931" cy="366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50"/>
            <p:cNvSpPr txBox="1"/>
            <p:nvPr/>
          </p:nvSpPr>
          <p:spPr>
            <a:xfrm>
              <a:off x="1408232" y="3306642"/>
              <a:ext cx="338226" cy="3698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50"/>
            <p:cNvSpPr txBox="1"/>
            <p:nvPr/>
          </p:nvSpPr>
          <p:spPr>
            <a:xfrm>
              <a:off x="2181548" y="2444750"/>
              <a:ext cx="423975" cy="3698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4" name="Google Shape;1704;p50"/>
            <p:cNvSpPr txBox="1"/>
            <p:nvPr/>
          </p:nvSpPr>
          <p:spPr>
            <a:xfrm>
              <a:off x="2656336" y="3298706"/>
              <a:ext cx="350930" cy="3698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05" name="Google Shape;1705;p50"/>
            <p:cNvGrpSpPr/>
            <p:nvPr/>
          </p:nvGrpSpPr>
          <p:grpSpPr>
            <a:xfrm>
              <a:off x="1127760" y="283464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706" name="Google Shape;1706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07" name="Google Shape;1707;p5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708" name="Google Shape;1708;p50"/>
            <p:cNvGrpSpPr/>
            <p:nvPr/>
          </p:nvGrpSpPr>
          <p:grpSpPr>
            <a:xfrm>
              <a:off x="1534160" y="329184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709" name="Google Shape;1709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10" name="Google Shape;1710;p5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711" name="Google Shape;1711;p50"/>
            <p:cNvGrpSpPr/>
            <p:nvPr/>
          </p:nvGrpSpPr>
          <p:grpSpPr>
            <a:xfrm>
              <a:off x="2062480" y="332232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712" name="Google Shape;1712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13" name="Google Shape;1713;p5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pic>
          <p:nvPicPr>
            <p:cNvPr id="1714" name="Google Shape;1714;p5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014817" y="2879664"/>
              <a:ext cx="678041" cy="29999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15" name="Google Shape;1715;p50"/>
          <p:cNvGrpSpPr/>
          <p:nvPr/>
        </p:nvGrpSpPr>
        <p:grpSpPr>
          <a:xfrm>
            <a:off x="3903663" y="1984375"/>
            <a:ext cx="4856162" cy="2044700"/>
            <a:chOff x="2379663" y="1984375"/>
            <a:chExt cx="4855711" cy="2044145"/>
          </a:xfrm>
        </p:grpSpPr>
        <p:cxnSp>
          <p:nvCxnSpPr>
            <p:cNvPr id="1716" name="Google Shape;1716;p50"/>
            <p:cNvCxnSpPr/>
            <p:nvPr/>
          </p:nvCxnSpPr>
          <p:spPr>
            <a:xfrm flipH="1">
              <a:off x="3635258" y="3068344"/>
              <a:ext cx="346043" cy="21584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17" name="Google Shape;1717;p50"/>
            <p:cNvCxnSpPr/>
            <p:nvPr/>
          </p:nvCxnSpPr>
          <p:spPr>
            <a:xfrm flipH="1">
              <a:off x="3949554" y="3087389"/>
              <a:ext cx="125401" cy="58721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18" name="Google Shape;1718;p50"/>
            <p:cNvCxnSpPr/>
            <p:nvPr/>
          </p:nvCxnSpPr>
          <p:spPr>
            <a:xfrm>
              <a:off x="4254326" y="3030254"/>
              <a:ext cx="230167" cy="36185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19" name="Google Shape;1719;p50"/>
            <p:cNvCxnSpPr/>
            <p:nvPr/>
          </p:nvCxnSpPr>
          <p:spPr>
            <a:xfrm flipH="1">
              <a:off x="5532145" y="3106433"/>
              <a:ext cx="428585" cy="24440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20" name="Google Shape;1720;p50"/>
            <p:cNvCxnSpPr/>
            <p:nvPr/>
          </p:nvCxnSpPr>
          <p:spPr>
            <a:xfrm flipH="1">
              <a:off x="6035335" y="3077866"/>
              <a:ext cx="9524" cy="46977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21" name="Google Shape;1721;p50"/>
            <p:cNvCxnSpPr/>
            <p:nvPr/>
          </p:nvCxnSpPr>
          <p:spPr>
            <a:xfrm flipH="1">
              <a:off x="2379663" y="2355749"/>
              <a:ext cx="1517509" cy="53642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22" name="Google Shape;1722;p50"/>
            <p:cNvCxnSpPr/>
            <p:nvPr/>
          </p:nvCxnSpPr>
          <p:spPr>
            <a:xfrm>
              <a:off x="4200356" y="2322421"/>
              <a:ext cx="0" cy="59991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23" name="Google Shape;1723;p50"/>
            <p:cNvCxnSpPr/>
            <p:nvPr/>
          </p:nvCxnSpPr>
          <p:spPr>
            <a:xfrm rot="10800000">
              <a:off x="4449571" y="2306551"/>
              <a:ext cx="1406394" cy="6840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24" name="Google Shape;1724;p50"/>
            <p:cNvCxnSpPr/>
            <p:nvPr/>
          </p:nvCxnSpPr>
          <p:spPr>
            <a:xfrm>
              <a:off x="6411539" y="3131826"/>
              <a:ext cx="285723" cy="1587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25" name="Google Shape;1725;p50"/>
            <p:cNvSpPr txBox="1"/>
            <p:nvPr/>
          </p:nvSpPr>
          <p:spPr>
            <a:xfrm>
              <a:off x="3620973" y="3222289"/>
              <a:ext cx="349218" cy="3666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6" name="Google Shape;1726;p50"/>
            <p:cNvSpPr txBox="1"/>
            <p:nvPr/>
          </p:nvSpPr>
          <p:spPr>
            <a:xfrm>
              <a:off x="4094004" y="3658733"/>
              <a:ext cx="338106" cy="369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p50"/>
            <p:cNvSpPr txBox="1"/>
            <p:nvPr/>
          </p:nvSpPr>
          <p:spPr>
            <a:xfrm>
              <a:off x="4567035" y="3057234"/>
              <a:ext cx="325407" cy="3697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8" name="Google Shape;1728;p50"/>
            <p:cNvSpPr txBox="1"/>
            <p:nvPr/>
          </p:nvSpPr>
          <p:spPr>
            <a:xfrm>
              <a:off x="3408267" y="2768387"/>
              <a:ext cx="436521" cy="3666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9" name="Google Shape;1729;p50"/>
            <p:cNvSpPr txBox="1"/>
            <p:nvPr/>
          </p:nvSpPr>
          <p:spPr>
            <a:xfrm>
              <a:off x="4635290" y="1984375"/>
              <a:ext cx="436522" cy="3666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0" name="Google Shape;1730;p50"/>
            <p:cNvSpPr txBox="1"/>
            <p:nvPr/>
          </p:nvSpPr>
          <p:spPr>
            <a:xfrm>
              <a:off x="6009938" y="2570004"/>
              <a:ext cx="436522" cy="366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p50"/>
            <p:cNvSpPr txBox="1"/>
            <p:nvPr/>
          </p:nvSpPr>
          <p:spPr>
            <a:xfrm>
              <a:off x="6240104" y="3541290"/>
              <a:ext cx="360329" cy="366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p50"/>
            <p:cNvSpPr txBox="1"/>
            <p:nvPr/>
          </p:nvSpPr>
          <p:spPr>
            <a:xfrm>
              <a:off x="6986160" y="3179439"/>
              <a:ext cx="249214" cy="369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3" name="Google Shape;1733;p50"/>
            <p:cNvSpPr txBox="1"/>
            <p:nvPr/>
          </p:nvSpPr>
          <p:spPr>
            <a:xfrm>
              <a:off x="5103560" y="3595251"/>
              <a:ext cx="365091" cy="369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34" name="Google Shape;1734;p5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763899" y="2930268"/>
              <a:ext cx="677799" cy="29995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35" name="Google Shape;1735;p50"/>
            <p:cNvGrpSpPr/>
            <p:nvPr/>
          </p:nvGrpSpPr>
          <p:grpSpPr>
            <a:xfrm>
              <a:off x="3139440" y="318008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736" name="Google Shape;1736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37" name="Google Shape;1737;p5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738" name="Google Shape;1738;p50"/>
            <p:cNvGrpSpPr/>
            <p:nvPr/>
          </p:nvGrpSpPr>
          <p:grpSpPr>
            <a:xfrm>
              <a:off x="3576320" y="352552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739" name="Google Shape;1739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40" name="Google Shape;1740;p5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741" name="Google Shape;1741;p50"/>
            <p:cNvGrpSpPr/>
            <p:nvPr/>
          </p:nvGrpSpPr>
          <p:grpSpPr>
            <a:xfrm>
              <a:off x="4135120" y="328168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742" name="Google Shape;1742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43" name="Google Shape;1743;p5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744" name="Google Shape;1744;p50"/>
            <p:cNvGrpSpPr/>
            <p:nvPr/>
          </p:nvGrpSpPr>
          <p:grpSpPr>
            <a:xfrm>
              <a:off x="5049520" y="326136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745" name="Google Shape;1745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46" name="Google Shape;1746;p5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747" name="Google Shape;1747;p50"/>
            <p:cNvGrpSpPr/>
            <p:nvPr/>
          </p:nvGrpSpPr>
          <p:grpSpPr>
            <a:xfrm>
              <a:off x="5588000" y="343408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748" name="Google Shape;1748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49" name="Google Shape;1749;p5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750" name="Google Shape;1750;p50"/>
            <p:cNvGrpSpPr/>
            <p:nvPr/>
          </p:nvGrpSpPr>
          <p:grpSpPr>
            <a:xfrm>
              <a:off x="6380480" y="314960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751" name="Google Shape;1751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52" name="Google Shape;1752;p5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pic>
          <p:nvPicPr>
            <p:cNvPr id="1753" name="Google Shape;1753;p5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854313" y="2847741"/>
              <a:ext cx="677800" cy="3015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54" name="Google Shape;1754;p5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874949" y="2116102"/>
              <a:ext cx="676212" cy="30154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underline_base" id="1755" name="Google Shape;1755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35176" y="792164"/>
            <a:ext cx="7313613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"/>
          <p:cNvSpPr txBox="1"/>
          <p:nvPr>
            <p:ph type="title"/>
          </p:nvPr>
        </p:nvSpPr>
        <p:spPr>
          <a:xfrm>
            <a:off x="2705750" y="1614368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t/>
            </a:r>
            <a:endParaRPr/>
          </a:p>
        </p:txBody>
      </p:sp>
      <p:sp>
        <p:nvSpPr>
          <p:cNvPr id="177" name="Google Shape;177;p4"/>
          <p:cNvSpPr txBox="1"/>
          <p:nvPr>
            <p:ph idx="1" type="body"/>
          </p:nvPr>
        </p:nvSpPr>
        <p:spPr>
          <a:xfrm>
            <a:off x="2863223" y="3940595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20"/>
              <a:buNone/>
            </a:pPr>
            <a:r>
              <a:rPr lang="en-US" sz="3600">
                <a:solidFill>
                  <a:srgbClr val="0070C0"/>
                </a:solidFill>
              </a:rPr>
              <a:t>Introduction to Link Layer</a:t>
            </a:r>
            <a:endParaRPr/>
          </a:p>
        </p:txBody>
      </p:sp>
      <p:grpSp>
        <p:nvGrpSpPr>
          <p:cNvPr id="178" name="Google Shape;178;p4"/>
          <p:cNvGrpSpPr/>
          <p:nvPr/>
        </p:nvGrpSpPr>
        <p:grpSpPr>
          <a:xfrm>
            <a:off x="2368694" y="1848562"/>
            <a:ext cx="2854469" cy="3789219"/>
            <a:chOff x="567" y="1933"/>
            <a:chExt cx="1270" cy="1920"/>
          </a:xfrm>
        </p:grpSpPr>
        <p:sp>
          <p:nvSpPr>
            <p:cNvPr id="179" name="Google Shape;179;p4"/>
            <p:cNvSpPr/>
            <p:nvPr/>
          </p:nvSpPr>
          <p:spPr>
            <a:xfrm>
              <a:off x="567" y="2205"/>
              <a:ext cx="1180" cy="272"/>
            </a:xfrm>
            <a:prstGeom prst="roundRect">
              <a:avLst>
                <a:gd fmla="val 16667" name="adj"/>
              </a:avLst>
            </a:prstGeom>
            <a:solidFill>
              <a:schemeClr val="accent2">
                <a:alpha val="39215"/>
              </a:scheme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567" y="2478"/>
              <a:ext cx="1180" cy="272"/>
            </a:xfrm>
            <a:prstGeom prst="roundRect">
              <a:avLst>
                <a:gd fmla="val 16667" name="adj"/>
              </a:avLst>
            </a:prstGeom>
            <a:solidFill>
              <a:schemeClr val="accent2">
                <a:alpha val="39215"/>
              </a:scheme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567" y="2750"/>
              <a:ext cx="1180" cy="272"/>
            </a:xfrm>
            <a:prstGeom prst="roundRect">
              <a:avLst>
                <a:gd fmla="val 16667" name="adj"/>
              </a:avLst>
            </a:prstGeom>
            <a:solidFill>
              <a:schemeClr val="accent2">
                <a:alpha val="39215"/>
              </a:scheme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567" y="3022"/>
              <a:ext cx="1180" cy="272"/>
            </a:xfrm>
            <a:prstGeom prst="roundRect">
              <a:avLst>
                <a:gd fmla="val 16667" name="adj"/>
              </a:avLst>
            </a:prstGeom>
            <a:solidFill>
              <a:schemeClr val="accent2">
                <a:alpha val="46274"/>
              </a:scheme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567" y="3294"/>
              <a:ext cx="1180" cy="272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567" y="3566"/>
              <a:ext cx="1180" cy="272"/>
            </a:xfrm>
            <a:prstGeom prst="roundRect">
              <a:avLst>
                <a:gd fmla="val 16667" name="adj"/>
              </a:avLst>
            </a:prstGeom>
            <a:solidFill>
              <a:schemeClr val="accent2">
                <a:alpha val="50196"/>
              </a:scheme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567" y="1933"/>
              <a:ext cx="1180" cy="272"/>
            </a:xfrm>
            <a:prstGeom prst="roundRect">
              <a:avLst>
                <a:gd fmla="val 16667" name="adj"/>
              </a:avLst>
            </a:prstGeom>
            <a:solidFill>
              <a:schemeClr val="accent2">
                <a:alpha val="39215"/>
              </a:scheme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4"/>
            <p:cNvSpPr txBox="1"/>
            <p:nvPr/>
          </p:nvSpPr>
          <p:spPr>
            <a:xfrm>
              <a:off x="567" y="1933"/>
              <a:ext cx="117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Application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4"/>
            <p:cNvSpPr txBox="1"/>
            <p:nvPr/>
          </p:nvSpPr>
          <p:spPr>
            <a:xfrm>
              <a:off x="567" y="2205"/>
              <a:ext cx="127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Presentation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4"/>
            <p:cNvSpPr txBox="1"/>
            <p:nvPr/>
          </p:nvSpPr>
          <p:spPr>
            <a:xfrm>
              <a:off x="567" y="2478"/>
              <a:ext cx="117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Session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4"/>
            <p:cNvSpPr txBox="1"/>
            <p:nvPr/>
          </p:nvSpPr>
          <p:spPr>
            <a:xfrm>
              <a:off x="567" y="2750"/>
              <a:ext cx="117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Transport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4"/>
            <p:cNvSpPr txBox="1"/>
            <p:nvPr/>
          </p:nvSpPr>
          <p:spPr>
            <a:xfrm>
              <a:off x="567" y="3021"/>
              <a:ext cx="117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Network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4"/>
            <p:cNvSpPr txBox="1"/>
            <p:nvPr/>
          </p:nvSpPr>
          <p:spPr>
            <a:xfrm>
              <a:off x="567" y="3293"/>
              <a:ext cx="117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link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4"/>
            <p:cNvSpPr txBox="1"/>
            <p:nvPr/>
          </p:nvSpPr>
          <p:spPr>
            <a:xfrm>
              <a:off x="567" y="3565"/>
              <a:ext cx="117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Physical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3" name="Google Shape;193;p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0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p51"/>
          <p:cNvSpPr txBox="1"/>
          <p:nvPr>
            <p:ph type="title"/>
          </p:nvPr>
        </p:nvSpPr>
        <p:spPr>
          <a:xfrm>
            <a:off x="1484309" y="190501"/>
            <a:ext cx="10018713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Institutional network</a:t>
            </a:r>
            <a:endParaRPr/>
          </a:p>
        </p:txBody>
      </p:sp>
      <p:sp>
        <p:nvSpPr>
          <p:cNvPr id="1762" name="Google Shape;1762;p51"/>
          <p:cNvSpPr/>
          <p:nvPr/>
        </p:nvSpPr>
        <p:spPr>
          <a:xfrm rot="5400000">
            <a:off x="3703638" y="244476"/>
            <a:ext cx="4321175" cy="7473950"/>
          </a:xfrm>
          <a:custGeom>
            <a:rect b="b" l="l" r="r" t="t"/>
            <a:pathLst>
              <a:path extrusionOk="0" h="9831" w="10000">
                <a:moveTo>
                  <a:pt x="3018" y="119"/>
                </a:moveTo>
                <a:cubicBezTo>
                  <a:pt x="2111" y="198"/>
                  <a:pt x="1047" y="-39"/>
                  <a:pt x="545" y="518"/>
                </a:cubicBezTo>
                <a:cubicBezTo>
                  <a:pt x="43" y="1076"/>
                  <a:pt x="40" y="2518"/>
                  <a:pt x="8" y="3464"/>
                </a:cubicBezTo>
                <a:cubicBezTo>
                  <a:pt x="-24" y="4411"/>
                  <a:pt x="32" y="5681"/>
                  <a:pt x="354" y="6198"/>
                </a:cubicBezTo>
                <a:cubicBezTo>
                  <a:pt x="677" y="6715"/>
                  <a:pt x="1127" y="6126"/>
                  <a:pt x="1947" y="6568"/>
                </a:cubicBezTo>
                <a:cubicBezTo>
                  <a:pt x="2769" y="7010"/>
                  <a:pt x="4247" y="8310"/>
                  <a:pt x="5285" y="8849"/>
                </a:cubicBezTo>
                <a:cubicBezTo>
                  <a:pt x="6321" y="9388"/>
                  <a:pt x="7408" y="9963"/>
                  <a:pt x="8172" y="9805"/>
                </a:cubicBezTo>
                <a:cubicBezTo>
                  <a:pt x="8934" y="9645"/>
                  <a:pt x="9588" y="8930"/>
                  <a:pt x="9864" y="7895"/>
                </a:cubicBezTo>
                <a:cubicBezTo>
                  <a:pt x="10140" y="6857"/>
                  <a:pt x="9927" y="4774"/>
                  <a:pt x="9830" y="3590"/>
                </a:cubicBezTo>
                <a:cubicBezTo>
                  <a:pt x="9733" y="2406"/>
                  <a:pt x="10004" y="1276"/>
                  <a:pt x="9282" y="788"/>
                </a:cubicBezTo>
                <a:cubicBezTo>
                  <a:pt x="8561" y="302"/>
                  <a:pt x="7028" y="160"/>
                  <a:pt x="5984" y="49"/>
                </a:cubicBezTo>
                <a:cubicBezTo>
                  <a:pt x="4940" y="-62"/>
                  <a:pt x="3924" y="41"/>
                  <a:pt x="3018" y="119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763" name="Google Shape;1763;p51"/>
          <p:cNvCxnSpPr/>
          <p:nvPr/>
        </p:nvCxnSpPr>
        <p:spPr>
          <a:xfrm flipH="1">
            <a:off x="3675064" y="3387725"/>
            <a:ext cx="2047875" cy="14160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64" name="Google Shape;1764;p51"/>
          <p:cNvCxnSpPr/>
          <p:nvPr/>
        </p:nvCxnSpPr>
        <p:spPr>
          <a:xfrm>
            <a:off x="5915025" y="3375025"/>
            <a:ext cx="0" cy="14668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65" name="Google Shape;1765;p51"/>
          <p:cNvCxnSpPr/>
          <p:nvPr/>
        </p:nvCxnSpPr>
        <p:spPr>
          <a:xfrm rot="10800000">
            <a:off x="6108700" y="3309939"/>
            <a:ext cx="1841500" cy="16224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66" name="Google Shape;1766;p51"/>
          <p:cNvCxnSpPr/>
          <p:nvPr/>
        </p:nvCxnSpPr>
        <p:spPr>
          <a:xfrm flipH="1" rot="10800000">
            <a:off x="6211888" y="2692401"/>
            <a:ext cx="1223962" cy="4238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67" name="Google Shape;1767;p51"/>
          <p:cNvCxnSpPr/>
          <p:nvPr/>
        </p:nvCxnSpPr>
        <p:spPr>
          <a:xfrm flipH="1" rot="10800000">
            <a:off x="6005514" y="2370139"/>
            <a:ext cx="669925" cy="758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68" name="Google Shape;1768;p51"/>
          <p:cNvCxnSpPr/>
          <p:nvPr/>
        </p:nvCxnSpPr>
        <p:spPr>
          <a:xfrm>
            <a:off x="4911726" y="2524126"/>
            <a:ext cx="862013" cy="6445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69" name="Google Shape;1769;p51"/>
          <p:cNvCxnSpPr/>
          <p:nvPr/>
        </p:nvCxnSpPr>
        <p:spPr>
          <a:xfrm rot="10800000">
            <a:off x="3519488" y="2420938"/>
            <a:ext cx="85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70" name="Google Shape;1770;p51"/>
          <p:cNvSpPr txBox="1"/>
          <p:nvPr/>
        </p:nvSpPr>
        <p:spPr>
          <a:xfrm>
            <a:off x="2268538" y="2041526"/>
            <a:ext cx="1262062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external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1" name="Google Shape;1771;p51"/>
          <p:cNvSpPr txBox="1"/>
          <p:nvPr/>
        </p:nvSpPr>
        <p:spPr>
          <a:xfrm>
            <a:off x="4240213" y="2608264"/>
            <a:ext cx="7874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2" name="Google Shape;1772;p51"/>
          <p:cNvSpPr txBox="1"/>
          <p:nvPr/>
        </p:nvSpPr>
        <p:spPr>
          <a:xfrm>
            <a:off x="7959725" y="3516314"/>
            <a:ext cx="14732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IP subnet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3" name="Google Shape;1773;p51"/>
          <p:cNvSpPr txBox="1"/>
          <p:nvPr/>
        </p:nvSpPr>
        <p:spPr>
          <a:xfrm>
            <a:off x="6956425" y="1835151"/>
            <a:ext cx="13652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mail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4" name="Google Shape;1774;p51"/>
          <p:cNvSpPr txBox="1"/>
          <p:nvPr/>
        </p:nvSpPr>
        <p:spPr>
          <a:xfrm>
            <a:off x="7754939" y="2505076"/>
            <a:ext cx="13620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5" name="Google Shape;1775;p51"/>
          <p:cNvCxnSpPr/>
          <p:nvPr/>
        </p:nvCxnSpPr>
        <p:spPr>
          <a:xfrm rot="10800000">
            <a:off x="2989264" y="4754563"/>
            <a:ext cx="5556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76" name="Google Shape;1776;p51"/>
          <p:cNvCxnSpPr/>
          <p:nvPr/>
        </p:nvCxnSpPr>
        <p:spPr>
          <a:xfrm flipH="1">
            <a:off x="3376613" y="4802189"/>
            <a:ext cx="271462" cy="3143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77" name="Google Shape;1777;p51"/>
          <p:cNvCxnSpPr/>
          <p:nvPr/>
        </p:nvCxnSpPr>
        <p:spPr>
          <a:xfrm>
            <a:off x="3795714" y="4830764"/>
            <a:ext cx="73025" cy="2952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778" name="Google Shape;1778;p51"/>
          <p:cNvGrpSpPr/>
          <p:nvPr/>
        </p:nvGrpSpPr>
        <p:grpSpPr>
          <a:xfrm>
            <a:off x="2533651" y="4557713"/>
            <a:ext cx="568325" cy="481012"/>
            <a:chOff x="-44" y="1473"/>
            <a:chExt cx="981" cy="1105"/>
          </a:xfrm>
        </p:grpSpPr>
        <p:pic>
          <p:nvPicPr>
            <p:cNvPr descr="desktop_computer_stylized_medium" id="1779" name="Google Shape;1779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0" name="Google Shape;1780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1781" name="Google Shape;1781;p51"/>
          <p:cNvGrpSpPr/>
          <p:nvPr/>
        </p:nvGrpSpPr>
        <p:grpSpPr>
          <a:xfrm>
            <a:off x="2940051" y="5014913"/>
            <a:ext cx="568325" cy="481012"/>
            <a:chOff x="-44" y="1473"/>
            <a:chExt cx="981" cy="1105"/>
          </a:xfrm>
        </p:grpSpPr>
        <p:pic>
          <p:nvPicPr>
            <p:cNvPr descr="desktop_computer_stylized_medium" id="1782" name="Google Shape;1782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3" name="Google Shape;1783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1784" name="Google Shape;1784;p51"/>
          <p:cNvGrpSpPr/>
          <p:nvPr/>
        </p:nvGrpSpPr>
        <p:grpSpPr>
          <a:xfrm>
            <a:off x="3468689" y="5046663"/>
            <a:ext cx="568325" cy="481012"/>
            <a:chOff x="-44" y="1473"/>
            <a:chExt cx="981" cy="1105"/>
          </a:xfrm>
        </p:grpSpPr>
        <p:pic>
          <p:nvPicPr>
            <p:cNvPr descr="desktop_computer_stylized_medium" id="1785" name="Google Shape;1785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86" name="Google Shape;1786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cxnSp>
        <p:nvCxnSpPr>
          <p:cNvPr id="1787" name="Google Shape;1787;p51"/>
          <p:cNvCxnSpPr/>
          <p:nvPr/>
        </p:nvCxnSpPr>
        <p:spPr>
          <a:xfrm>
            <a:off x="4014789" y="4760913"/>
            <a:ext cx="377825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88" name="Google Shape;1788;p51"/>
          <p:cNvCxnSpPr/>
          <p:nvPr/>
        </p:nvCxnSpPr>
        <p:spPr>
          <a:xfrm flipH="1">
            <a:off x="4246563" y="5256214"/>
            <a:ext cx="120650" cy="2936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89" name="Google Shape;1789;p51"/>
          <p:cNvCxnSpPr/>
          <p:nvPr/>
        </p:nvCxnSpPr>
        <p:spPr>
          <a:xfrm>
            <a:off x="4651376" y="5267326"/>
            <a:ext cx="73025" cy="2952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90" name="Google Shape;1790;p51"/>
          <p:cNvCxnSpPr/>
          <p:nvPr/>
        </p:nvCxnSpPr>
        <p:spPr>
          <a:xfrm rot="10800000">
            <a:off x="4549776" y="5148263"/>
            <a:ext cx="5556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791" name="Google Shape;1791;p51"/>
          <p:cNvGrpSpPr/>
          <p:nvPr/>
        </p:nvGrpSpPr>
        <p:grpSpPr>
          <a:xfrm>
            <a:off x="3873501" y="5419726"/>
            <a:ext cx="568325" cy="481013"/>
            <a:chOff x="-44" y="1473"/>
            <a:chExt cx="981" cy="1105"/>
          </a:xfrm>
        </p:grpSpPr>
        <p:pic>
          <p:nvPicPr>
            <p:cNvPr descr="desktop_computer_stylized_medium" id="1792" name="Google Shape;1792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3" name="Google Shape;1793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1794" name="Google Shape;1794;p51"/>
          <p:cNvGrpSpPr/>
          <p:nvPr/>
        </p:nvGrpSpPr>
        <p:grpSpPr>
          <a:xfrm>
            <a:off x="4330701" y="5487988"/>
            <a:ext cx="568325" cy="481012"/>
            <a:chOff x="-44" y="1473"/>
            <a:chExt cx="981" cy="1105"/>
          </a:xfrm>
        </p:grpSpPr>
        <p:pic>
          <p:nvPicPr>
            <p:cNvPr descr="desktop_computer_stylized_medium" id="1795" name="Google Shape;1795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96" name="Google Shape;1796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pic>
        <p:nvPicPr>
          <p:cNvPr id="1797" name="Google Shape;1797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1063" y="4602164"/>
            <a:ext cx="677862" cy="30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8" name="Google Shape;1798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71951" y="5018089"/>
            <a:ext cx="677863" cy="301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99" name="Google Shape;1799;p51"/>
          <p:cNvGrpSpPr/>
          <p:nvPr/>
        </p:nvGrpSpPr>
        <p:grpSpPr>
          <a:xfrm>
            <a:off x="4756151" y="4946651"/>
            <a:ext cx="568325" cy="481013"/>
            <a:chOff x="-44" y="1473"/>
            <a:chExt cx="981" cy="1105"/>
          </a:xfrm>
        </p:grpSpPr>
        <p:pic>
          <p:nvPicPr>
            <p:cNvPr descr="desktop_computer_stylized_medium" id="1800" name="Google Shape;1800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01" name="Google Shape;1801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cxnSp>
        <p:nvCxnSpPr>
          <p:cNvPr id="1802" name="Google Shape;1802;p51"/>
          <p:cNvCxnSpPr/>
          <p:nvPr/>
        </p:nvCxnSpPr>
        <p:spPr>
          <a:xfrm rot="10800000">
            <a:off x="7208839" y="5022850"/>
            <a:ext cx="5556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03" name="Google Shape;1803;p51"/>
          <p:cNvCxnSpPr/>
          <p:nvPr/>
        </p:nvCxnSpPr>
        <p:spPr>
          <a:xfrm flipH="1">
            <a:off x="7596188" y="5070476"/>
            <a:ext cx="271462" cy="3143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04" name="Google Shape;1804;p51"/>
          <p:cNvCxnSpPr/>
          <p:nvPr/>
        </p:nvCxnSpPr>
        <p:spPr>
          <a:xfrm>
            <a:off x="8015289" y="5099051"/>
            <a:ext cx="73025" cy="2952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805" name="Google Shape;1805;p51"/>
          <p:cNvGrpSpPr/>
          <p:nvPr/>
        </p:nvGrpSpPr>
        <p:grpSpPr>
          <a:xfrm>
            <a:off x="6900864" y="4837113"/>
            <a:ext cx="568325" cy="481012"/>
            <a:chOff x="-44" y="1473"/>
            <a:chExt cx="981" cy="1105"/>
          </a:xfrm>
        </p:grpSpPr>
        <p:pic>
          <p:nvPicPr>
            <p:cNvPr descr="desktop_computer_stylized_medium" id="1806" name="Google Shape;1806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07" name="Google Shape;1807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1808" name="Google Shape;1808;p51"/>
          <p:cNvGrpSpPr/>
          <p:nvPr/>
        </p:nvGrpSpPr>
        <p:grpSpPr>
          <a:xfrm>
            <a:off x="7159626" y="5283201"/>
            <a:ext cx="569913" cy="481013"/>
            <a:chOff x="-44" y="1473"/>
            <a:chExt cx="981" cy="1105"/>
          </a:xfrm>
        </p:grpSpPr>
        <p:pic>
          <p:nvPicPr>
            <p:cNvPr descr="desktop_computer_stylized_medium" id="1809" name="Google Shape;1809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0" name="Google Shape;1810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1811" name="Google Shape;1811;p51"/>
          <p:cNvGrpSpPr/>
          <p:nvPr/>
        </p:nvGrpSpPr>
        <p:grpSpPr>
          <a:xfrm>
            <a:off x="7688264" y="5313363"/>
            <a:ext cx="568325" cy="482600"/>
            <a:chOff x="-44" y="1473"/>
            <a:chExt cx="981" cy="1105"/>
          </a:xfrm>
        </p:grpSpPr>
        <p:pic>
          <p:nvPicPr>
            <p:cNvPr descr="desktop_computer_stylized_medium" id="1812" name="Google Shape;1812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3" name="Google Shape;1813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cxnSp>
        <p:nvCxnSpPr>
          <p:cNvPr id="1814" name="Google Shape;1814;p51"/>
          <p:cNvCxnSpPr/>
          <p:nvPr/>
        </p:nvCxnSpPr>
        <p:spPr>
          <a:xfrm rot="10800000">
            <a:off x="6183314" y="5068889"/>
            <a:ext cx="606425" cy="3127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15" name="Google Shape;1815;p51"/>
          <p:cNvCxnSpPr/>
          <p:nvPr/>
        </p:nvCxnSpPr>
        <p:spPr>
          <a:xfrm flipH="1">
            <a:off x="5719763" y="5022851"/>
            <a:ext cx="271462" cy="3143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16" name="Google Shape;1816;p51"/>
          <p:cNvCxnSpPr/>
          <p:nvPr/>
        </p:nvCxnSpPr>
        <p:spPr>
          <a:xfrm>
            <a:off x="6138864" y="5051426"/>
            <a:ext cx="73025" cy="2952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817" name="Google Shape;1817;p51"/>
          <p:cNvGrpSpPr/>
          <p:nvPr/>
        </p:nvGrpSpPr>
        <p:grpSpPr>
          <a:xfrm>
            <a:off x="6327776" y="5230813"/>
            <a:ext cx="569913" cy="481012"/>
            <a:chOff x="-44" y="1473"/>
            <a:chExt cx="981" cy="1105"/>
          </a:xfrm>
        </p:grpSpPr>
        <p:pic>
          <p:nvPicPr>
            <p:cNvPr descr="desktop_computer_stylized_medium" id="1818" name="Google Shape;1818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9" name="Google Shape;1819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1820" name="Google Shape;1820;p51"/>
          <p:cNvGrpSpPr/>
          <p:nvPr/>
        </p:nvGrpSpPr>
        <p:grpSpPr>
          <a:xfrm>
            <a:off x="5283201" y="5235575"/>
            <a:ext cx="569913" cy="482600"/>
            <a:chOff x="-44" y="1473"/>
            <a:chExt cx="981" cy="1105"/>
          </a:xfrm>
        </p:grpSpPr>
        <p:pic>
          <p:nvPicPr>
            <p:cNvPr descr="desktop_computer_stylized_medium" id="1821" name="Google Shape;1821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22" name="Google Shape;1822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1823" name="Google Shape;1823;p51"/>
          <p:cNvGrpSpPr/>
          <p:nvPr/>
        </p:nvGrpSpPr>
        <p:grpSpPr>
          <a:xfrm>
            <a:off x="5811838" y="5267326"/>
            <a:ext cx="569912" cy="481013"/>
            <a:chOff x="-44" y="1473"/>
            <a:chExt cx="981" cy="1105"/>
          </a:xfrm>
        </p:grpSpPr>
        <p:pic>
          <p:nvPicPr>
            <p:cNvPr descr="desktop_computer_stylized_medium" id="1824" name="Google Shape;1824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25" name="Google Shape;1825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pic>
        <p:nvPicPr>
          <p:cNvPr id="1826" name="Google Shape;1826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64213" y="4822826"/>
            <a:ext cx="677862" cy="301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27" name="Google Shape;1827;p51"/>
          <p:cNvCxnSpPr/>
          <p:nvPr/>
        </p:nvCxnSpPr>
        <p:spPr>
          <a:xfrm rot="10800000">
            <a:off x="8043864" y="5100638"/>
            <a:ext cx="5556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28" name="Google Shape;1828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40638" y="4870451"/>
            <a:ext cx="677862" cy="301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29" name="Google Shape;1829;p51"/>
          <p:cNvGrpSpPr/>
          <p:nvPr/>
        </p:nvGrpSpPr>
        <p:grpSpPr>
          <a:xfrm>
            <a:off x="8208963" y="4884738"/>
            <a:ext cx="569912" cy="481012"/>
            <a:chOff x="-44" y="1473"/>
            <a:chExt cx="981" cy="1105"/>
          </a:xfrm>
        </p:grpSpPr>
        <p:pic>
          <p:nvPicPr>
            <p:cNvPr descr="desktop_computer_stylized_medium" id="1830" name="Google Shape;1830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1" name="Google Shape;1831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pic>
        <p:nvPicPr>
          <p:cNvPr id="1832" name="Google Shape;1832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6400" y="3062289"/>
            <a:ext cx="935038" cy="415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3" name="Google Shape;1833;p51"/>
          <p:cNvGrpSpPr/>
          <p:nvPr/>
        </p:nvGrpSpPr>
        <p:grpSpPr>
          <a:xfrm>
            <a:off x="6664326" y="2111375"/>
            <a:ext cx="366713" cy="579438"/>
            <a:chOff x="4140" y="429"/>
            <a:chExt cx="1425" cy="2396"/>
          </a:xfrm>
        </p:grpSpPr>
        <p:sp>
          <p:nvSpPr>
            <p:cNvPr id="1834" name="Google Shape;1834;p51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35" name="Google Shape;1835;p51"/>
            <p:cNvSpPr/>
            <p:nvPr/>
          </p:nvSpPr>
          <p:spPr>
            <a:xfrm>
              <a:off x="4208" y="429"/>
              <a:ext cx="1043" cy="2284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6" name="Google Shape;1836;p51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37" name="Google Shape;1837;p51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38" name="Google Shape;1838;p51"/>
            <p:cNvSpPr/>
            <p:nvPr/>
          </p:nvSpPr>
          <p:spPr>
            <a:xfrm>
              <a:off x="4214" y="692"/>
              <a:ext cx="592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39" name="Google Shape;1839;p51"/>
            <p:cNvGrpSpPr/>
            <p:nvPr/>
          </p:nvGrpSpPr>
          <p:grpSpPr>
            <a:xfrm>
              <a:off x="4751" y="665"/>
              <a:ext cx="580" cy="125"/>
              <a:chOff x="616" y="2565"/>
              <a:chExt cx="724" cy="120"/>
            </a:xfrm>
          </p:grpSpPr>
          <p:sp>
            <p:nvSpPr>
              <p:cNvPr id="1840" name="Google Shape;1840;p51"/>
              <p:cNvSpPr/>
              <p:nvPr/>
            </p:nvSpPr>
            <p:spPr>
              <a:xfrm>
                <a:off x="616" y="2565"/>
                <a:ext cx="724" cy="120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1" name="Google Shape;1841;p51"/>
              <p:cNvSpPr/>
              <p:nvPr/>
            </p:nvSpPr>
            <p:spPr>
              <a:xfrm>
                <a:off x="632" y="2584"/>
                <a:ext cx="693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42" name="Google Shape;1842;p51"/>
            <p:cNvSpPr/>
            <p:nvPr/>
          </p:nvSpPr>
          <p:spPr>
            <a:xfrm>
              <a:off x="4226" y="1020"/>
              <a:ext cx="592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43" name="Google Shape;1843;p51"/>
            <p:cNvGrpSpPr/>
            <p:nvPr/>
          </p:nvGrpSpPr>
          <p:grpSpPr>
            <a:xfrm>
              <a:off x="4745" y="994"/>
              <a:ext cx="586" cy="131"/>
              <a:chOff x="611" y="2568"/>
              <a:chExt cx="731" cy="136"/>
            </a:xfrm>
          </p:grpSpPr>
          <p:sp>
            <p:nvSpPr>
              <p:cNvPr id="1844" name="Google Shape;1844;p51"/>
              <p:cNvSpPr/>
              <p:nvPr/>
            </p:nvSpPr>
            <p:spPr>
              <a:xfrm>
                <a:off x="611" y="2568"/>
                <a:ext cx="731" cy="136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5" name="Google Shape;1845;p51"/>
              <p:cNvSpPr/>
              <p:nvPr/>
            </p:nvSpPr>
            <p:spPr>
              <a:xfrm>
                <a:off x="626" y="2581"/>
                <a:ext cx="700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46" name="Google Shape;1846;p51"/>
            <p:cNvSpPr/>
            <p:nvPr/>
          </p:nvSpPr>
          <p:spPr>
            <a:xfrm>
              <a:off x="4214" y="1361"/>
              <a:ext cx="598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7" name="Google Shape;1847;p51"/>
            <p:cNvSpPr/>
            <p:nvPr/>
          </p:nvSpPr>
          <p:spPr>
            <a:xfrm>
              <a:off x="4226" y="1657"/>
              <a:ext cx="598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48" name="Google Shape;1848;p51"/>
            <p:cNvGrpSpPr/>
            <p:nvPr/>
          </p:nvGrpSpPr>
          <p:grpSpPr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1849" name="Google Shape;1849;p51"/>
              <p:cNvSpPr/>
              <p:nvPr/>
            </p:nvSpPr>
            <p:spPr>
              <a:xfrm>
                <a:off x="611" y="2571"/>
                <a:ext cx="730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0" name="Google Shape;1850;p51"/>
              <p:cNvSpPr/>
              <p:nvPr/>
            </p:nvSpPr>
            <p:spPr>
              <a:xfrm>
                <a:off x="626" y="2589"/>
                <a:ext cx="699" cy="12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51" name="Google Shape;1851;p51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grpSp>
          <p:nvGrpSpPr>
            <p:cNvPr id="1852" name="Google Shape;1852;p51"/>
            <p:cNvGrpSpPr/>
            <p:nvPr/>
          </p:nvGrpSpPr>
          <p:grpSpPr>
            <a:xfrm>
              <a:off x="4738" y="1328"/>
              <a:ext cx="574" cy="138"/>
              <a:chOff x="613" y="2569"/>
              <a:chExt cx="715" cy="138"/>
            </a:xfrm>
          </p:grpSpPr>
          <p:sp>
            <p:nvSpPr>
              <p:cNvPr id="1853" name="Google Shape;1853;p51"/>
              <p:cNvSpPr/>
              <p:nvPr/>
            </p:nvSpPr>
            <p:spPr>
              <a:xfrm>
                <a:off x="613" y="2569"/>
                <a:ext cx="715" cy="13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4" name="Google Shape;1854;p51"/>
              <p:cNvSpPr/>
              <p:nvPr/>
            </p:nvSpPr>
            <p:spPr>
              <a:xfrm>
                <a:off x="629" y="2582"/>
                <a:ext cx="692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55" name="Google Shape;1855;p51"/>
            <p:cNvSpPr/>
            <p:nvPr/>
          </p:nvSpPr>
          <p:spPr>
            <a:xfrm>
              <a:off x="5250" y="429"/>
              <a:ext cx="68" cy="2291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6" name="Google Shape;1856;p51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57" name="Google Shape;1857;p51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58" name="Google Shape;1858;p51"/>
            <p:cNvSpPr/>
            <p:nvPr/>
          </p:nvSpPr>
          <p:spPr>
            <a:xfrm>
              <a:off x="5516" y="2608"/>
              <a:ext cx="49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9" name="Google Shape;1859;p51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60" name="Google Shape;1860;p51"/>
            <p:cNvSpPr/>
            <p:nvPr/>
          </p:nvSpPr>
          <p:spPr>
            <a:xfrm>
              <a:off x="4140" y="2681"/>
              <a:ext cx="1197" cy="144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1" name="Google Shape;1861;p51"/>
            <p:cNvSpPr/>
            <p:nvPr/>
          </p:nvSpPr>
          <p:spPr>
            <a:xfrm>
              <a:off x="4208" y="2713"/>
              <a:ext cx="1067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2" name="Google Shape;1862;p51"/>
            <p:cNvSpPr/>
            <p:nvPr/>
          </p:nvSpPr>
          <p:spPr>
            <a:xfrm>
              <a:off x="4307" y="2385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3" name="Google Shape;1863;p51"/>
            <p:cNvSpPr/>
            <p:nvPr/>
          </p:nvSpPr>
          <p:spPr>
            <a:xfrm>
              <a:off x="4485" y="2385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4" name="Google Shape;1864;p51"/>
            <p:cNvSpPr/>
            <p:nvPr/>
          </p:nvSpPr>
          <p:spPr>
            <a:xfrm>
              <a:off x="4664" y="2379"/>
              <a:ext cx="154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5" name="Google Shape;1865;p51"/>
            <p:cNvSpPr/>
            <p:nvPr/>
          </p:nvSpPr>
          <p:spPr>
            <a:xfrm>
              <a:off x="5059" y="1834"/>
              <a:ext cx="86" cy="761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66" name="Google Shape;1866;p51"/>
          <p:cNvGrpSpPr/>
          <p:nvPr/>
        </p:nvGrpSpPr>
        <p:grpSpPr>
          <a:xfrm>
            <a:off x="7269163" y="2620964"/>
            <a:ext cx="366712" cy="579437"/>
            <a:chOff x="4140" y="429"/>
            <a:chExt cx="1425" cy="2396"/>
          </a:xfrm>
        </p:grpSpPr>
        <p:sp>
          <p:nvSpPr>
            <p:cNvPr id="1867" name="Google Shape;1867;p51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68" name="Google Shape;1868;p51"/>
            <p:cNvSpPr/>
            <p:nvPr/>
          </p:nvSpPr>
          <p:spPr>
            <a:xfrm>
              <a:off x="4208" y="429"/>
              <a:ext cx="1043" cy="2284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9" name="Google Shape;1869;p51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70" name="Google Shape;1870;p51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71" name="Google Shape;1871;p51"/>
            <p:cNvSpPr/>
            <p:nvPr/>
          </p:nvSpPr>
          <p:spPr>
            <a:xfrm>
              <a:off x="4214" y="692"/>
              <a:ext cx="592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72" name="Google Shape;1872;p51"/>
            <p:cNvGrpSpPr/>
            <p:nvPr/>
          </p:nvGrpSpPr>
          <p:grpSpPr>
            <a:xfrm>
              <a:off x="4751" y="665"/>
              <a:ext cx="580" cy="125"/>
              <a:chOff x="616" y="2565"/>
              <a:chExt cx="724" cy="120"/>
            </a:xfrm>
          </p:grpSpPr>
          <p:sp>
            <p:nvSpPr>
              <p:cNvPr id="1873" name="Google Shape;1873;p51"/>
              <p:cNvSpPr/>
              <p:nvPr/>
            </p:nvSpPr>
            <p:spPr>
              <a:xfrm>
                <a:off x="616" y="2565"/>
                <a:ext cx="724" cy="120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4" name="Google Shape;1874;p51"/>
              <p:cNvSpPr/>
              <p:nvPr/>
            </p:nvSpPr>
            <p:spPr>
              <a:xfrm>
                <a:off x="632" y="2584"/>
                <a:ext cx="693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75" name="Google Shape;1875;p51"/>
            <p:cNvSpPr/>
            <p:nvPr/>
          </p:nvSpPr>
          <p:spPr>
            <a:xfrm>
              <a:off x="4226" y="1020"/>
              <a:ext cx="592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76" name="Google Shape;1876;p51"/>
            <p:cNvGrpSpPr/>
            <p:nvPr/>
          </p:nvGrpSpPr>
          <p:grpSpPr>
            <a:xfrm>
              <a:off x="4745" y="994"/>
              <a:ext cx="586" cy="131"/>
              <a:chOff x="611" y="2568"/>
              <a:chExt cx="731" cy="136"/>
            </a:xfrm>
          </p:grpSpPr>
          <p:sp>
            <p:nvSpPr>
              <p:cNvPr id="1877" name="Google Shape;1877;p51"/>
              <p:cNvSpPr/>
              <p:nvPr/>
            </p:nvSpPr>
            <p:spPr>
              <a:xfrm>
                <a:off x="611" y="2568"/>
                <a:ext cx="731" cy="136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8" name="Google Shape;1878;p51"/>
              <p:cNvSpPr/>
              <p:nvPr/>
            </p:nvSpPr>
            <p:spPr>
              <a:xfrm>
                <a:off x="626" y="2581"/>
                <a:ext cx="700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79" name="Google Shape;1879;p51"/>
            <p:cNvSpPr/>
            <p:nvPr/>
          </p:nvSpPr>
          <p:spPr>
            <a:xfrm>
              <a:off x="4214" y="1361"/>
              <a:ext cx="598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51"/>
            <p:cNvSpPr/>
            <p:nvPr/>
          </p:nvSpPr>
          <p:spPr>
            <a:xfrm>
              <a:off x="4226" y="1657"/>
              <a:ext cx="598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81" name="Google Shape;1881;p51"/>
            <p:cNvGrpSpPr/>
            <p:nvPr/>
          </p:nvGrpSpPr>
          <p:grpSpPr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1882" name="Google Shape;1882;p51"/>
              <p:cNvSpPr/>
              <p:nvPr/>
            </p:nvSpPr>
            <p:spPr>
              <a:xfrm>
                <a:off x="611" y="2571"/>
                <a:ext cx="730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3" name="Google Shape;1883;p51"/>
              <p:cNvSpPr/>
              <p:nvPr/>
            </p:nvSpPr>
            <p:spPr>
              <a:xfrm>
                <a:off x="626" y="2589"/>
                <a:ext cx="699" cy="12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84" name="Google Shape;1884;p51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grpSp>
          <p:nvGrpSpPr>
            <p:cNvPr id="1885" name="Google Shape;1885;p51"/>
            <p:cNvGrpSpPr/>
            <p:nvPr/>
          </p:nvGrpSpPr>
          <p:grpSpPr>
            <a:xfrm>
              <a:off x="4738" y="1328"/>
              <a:ext cx="574" cy="138"/>
              <a:chOff x="613" y="2569"/>
              <a:chExt cx="715" cy="138"/>
            </a:xfrm>
          </p:grpSpPr>
          <p:sp>
            <p:nvSpPr>
              <p:cNvPr id="1886" name="Google Shape;1886;p51"/>
              <p:cNvSpPr/>
              <p:nvPr/>
            </p:nvSpPr>
            <p:spPr>
              <a:xfrm>
                <a:off x="613" y="2569"/>
                <a:ext cx="715" cy="13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7" name="Google Shape;1887;p51"/>
              <p:cNvSpPr/>
              <p:nvPr/>
            </p:nvSpPr>
            <p:spPr>
              <a:xfrm>
                <a:off x="629" y="2582"/>
                <a:ext cx="692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88" name="Google Shape;1888;p51"/>
            <p:cNvSpPr/>
            <p:nvPr/>
          </p:nvSpPr>
          <p:spPr>
            <a:xfrm>
              <a:off x="5250" y="429"/>
              <a:ext cx="68" cy="2291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p51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90" name="Google Shape;1890;p51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91" name="Google Shape;1891;p51"/>
            <p:cNvSpPr/>
            <p:nvPr/>
          </p:nvSpPr>
          <p:spPr>
            <a:xfrm>
              <a:off x="5516" y="2608"/>
              <a:ext cx="49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Google Shape;1892;p51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93" name="Google Shape;1893;p51"/>
            <p:cNvSpPr/>
            <p:nvPr/>
          </p:nvSpPr>
          <p:spPr>
            <a:xfrm>
              <a:off x="4140" y="2681"/>
              <a:ext cx="1197" cy="144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4" name="Google Shape;1894;p51"/>
            <p:cNvSpPr/>
            <p:nvPr/>
          </p:nvSpPr>
          <p:spPr>
            <a:xfrm>
              <a:off x="4208" y="2713"/>
              <a:ext cx="1067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5" name="Google Shape;1895;p51"/>
            <p:cNvSpPr/>
            <p:nvPr/>
          </p:nvSpPr>
          <p:spPr>
            <a:xfrm>
              <a:off x="4307" y="2385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p51"/>
            <p:cNvSpPr/>
            <p:nvPr/>
          </p:nvSpPr>
          <p:spPr>
            <a:xfrm>
              <a:off x="4485" y="2385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7" name="Google Shape;1897;p51"/>
            <p:cNvSpPr/>
            <p:nvPr/>
          </p:nvSpPr>
          <p:spPr>
            <a:xfrm>
              <a:off x="4664" y="2379"/>
              <a:ext cx="154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Google Shape;1898;p51"/>
            <p:cNvSpPr/>
            <p:nvPr/>
          </p:nvSpPr>
          <p:spPr>
            <a:xfrm>
              <a:off x="5059" y="1834"/>
              <a:ext cx="86" cy="761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underline_base" id="1899" name="Google Shape;1899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51063" y="1039814"/>
            <a:ext cx="5027612" cy="1730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00" name="Google Shape;1900;p51"/>
          <p:cNvGrpSpPr/>
          <p:nvPr/>
        </p:nvGrpSpPr>
        <p:grpSpPr>
          <a:xfrm>
            <a:off x="4275485" y="2148330"/>
            <a:ext cx="880316" cy="510540"/>
            <a:chOff x="1871277" y="1576300"/>
            <a:chExt cx="1128371" cy="437861"/>
          </a:xfrm>
        </p:grpSpPr>
        <p:sp>
          <p:nvSpPr>
            <p:cNvPr id="1901" name="Google Shape;1901;p51"/>
            <p:cNvSpPr/>
            <p:nvPr/>
          </p:nvSpPr>
          <p:spPr>
            <a:xfrm flipH="1" rot="10800000">
              <a:off x="1874446" y="1694641"/>
              <a:ext cx="1125202" cy="319520"/>
            </a:xfrm>
            <a:prstGeom prst="ellipse">
              <a:avLst/>
            </a:prstGeom>
            <a:gradFill>
              <a:gsLst>
                <a:gs pos="0">
                  <a:srgbClr val="5E9934"/>
                </a:gs>
                <a:gs pos="52999">
                  <a:srgbClr val="B1DB93"/>
                </a:gs>
                <a:gs pos="100000">
                  <a:srgbClr val="5E9934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02" name="Google Shape;1902;p51"/>
            <p:cNvSpPr/>
            <p:nvPr/>
          </p:nvSpPr>
          <p:spPr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rgbClr val="5E9934"/>
                </a:gs>
                <a:gs pos="52999">
                  <a:srgbClr val="B1DB93"/>
                </a:gs>
                <a:gs pos="100000">
                  <a:srgbClr val="5E9934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03" name="Google Shape;1903;p51"/>
            <p:cNvSpPr/>
            <p:nvPr/>
          </p:nvSpPr>
          <p:spPr>
            <a:xfrm flipH="1" rot="10800000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04" name="Google Shape;1904;p51"/>
            <p:cNvSpPr/>
            <p:nvPr/>
          </p:nvSpPr>
          <p:spPr>
            <a:xfrm>
              <a:off x="2159708" y="1673340"/>
              <a:ext cx="548339" cy="160943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B1DB9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05" name="Google Shape;1905;p51"/>
            <p:cNvSpPr/>
            <p:nvPr/>
          </p:nvSpPr>
          <p:spPr>
            <a:xfrm>
              <a:off x="2102655" y="1633103"/>
              <a:ext cx="662444" cy="111241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5E9934"/>
            </a:solidFill>
            <a:ln>
              <a:noFill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06" name="Google Shape;1906;p51"/>
            <p:cNvSpPr/>
            <p:nvPr/>
          </p:nvSpPr>
          <p:spPr>
            <a:xfrm>
              <a:off x="2536889" y="1727776"/>
              <a:ext cx="244057" cy="97040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5E9934"/>
            </a:solidFill>
            <a:ln>
              <a:noFill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07" name="Google Shape;1907;p51"/>
            <p:cNvSpPr/>
            <p:nvPr/>
          </p:nvSpPr>
          <p:spPr>
            <a:xfrm>
              <a:off x="2089977" y="1730144"/>
              <a:ext cx="240888" cy="97039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5E9934"/>
            </a:solidFill>
            <a:ln>
              <a:noFill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1908" name="Google Shape;1908;p51"/>
            <p:cNvCxnSpPr>
              <a:endCxn id="1903" idx="2"/>
            </p:cNvCxnSpPr>
            <p:nvPr/>
          </p:nvCxnSpPr>
          <p:spPr>
            <a:xfrm rot="10800000">
              <a:off x="1871277" y="1736060"/>
              <a:ext cx="3300" cy="123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5" rotWithShape="0" algn="tl" dir="5400000" dist="19939">
                <a:srgbClr val="000000">
                  <a:alpha val="37254"/>
                </a:srgbClr>
              </a:outerShdw>
            </a:effectLst>
          </p:spPr>
        </p:cxnSp>
        <p:cxnSp>
          <p:nvCxnSpPr>
            <p:cNvPr id="1909" name="Google Shape;1909;p51"/>
            <p:cNvCxnSpPr/>
            <p:nvPr/>
          </p:nvCxnSpPr>
          <p:spPr>
            <a:xfrm rot="10800000">
              <a:off x="2996477" y="1734877"/>
              <a:ext cx="3171" cy="12307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5" rotWithShape="0" algn="tl" dir="5400000" dist="19939">
                <a:srgbClr val="000000">
                  <a:alpha val="37254"/>
                </a:srgbClr>
              </a:outerShdw>
            </a:effectLst>
          </p:spPr>
        </p:cxn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4" name="Shape 1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Google Shape;1915;p52"/>
          <p:cNvSpPr txBox="1"/>
          <p:nvPr>
            <p:ph type="title"/>
          </p:nvPr>
        </p:nvSpPr>
        <p:spPr>
          <a:xfrm>
            <a:off x="1939925" y="39688"/>
            <a:ext cx="456088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Switches vs. routers</a:t>
            </a:r>
            <a:endParaRPr/>
          </a:p>
        </p:txBody>
      </p:sp>
      <p:sp>
        <p:nvSpPr>
          <p:cNvPr id="1916" name="Google Shape;1916;p52"/>
          <p:cNvSpPr txBox="1"/>
          <p:nvPr>
            <p:ph idx="1" type="body"/>
          </p:nvPr>
        </p:nvSpPr>
        <p:spPr>
          <a:xfrm>
            <a:off x="1966913" y="1341439"/>
            <a:ext cx="3967162" cy="4994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80"/>
              <a:buNone/>
            </a:pPr>
            <a:r>
              <a:rPr lang="en-US" sz="2400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both are store-and-forward: </a:t>
            </a:r>
            <a:endParaRPr/>
          </a:p>
          <a:p>
            <a:pPr indent="-231775" lvl="0" marL="23177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i="1" lang="en-US" sz="2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routers: 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network-layer devices (examine network-layer headers)</a:t>
            </a:r>
            <a:endParaRPr/>
          </a:p>
          <a:p>
            <a:pPr indent="-231775" lvl="0" marL="23177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i="1" lang="en-US" sz="2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switches</a:t>
            </a:r>
            <a:r>
              <a:rPr i="1" lang="en-US" sz="2400">
                <a:latin typeface="Gill Sans"/>
                <a:ea typeface="Gill Sans"/>
                <a:cs typeface="Gill Sans"/>
                <a:sym typeface="Gill Sans"/>
              </a:rPr>
              <a:t>: 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link-layer devices (examine link-layer headers)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 i="1" sz="2400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3480"/>
              <a:buNone/>
            </a:pPr>
            <a:r>
              <a:rPr lang="en-US" sz="2400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both have forwarding tables:</a:t>
            </a:r>
            <a:endParaRPr/>
          </a:p>
          <a:p>
            <a:pPr indent="-231775" lvl="0" marL="231775" rtl="0" algn="l">
              <a:lnSpc>
                <a:spcPct val="80000"/>
              </a:lnSpc>
              <a:spcBef>
                <a:spcPts val="108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i="1" lang="en-US" sz="2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routers: 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compute tables using routing algorithms, IP addresses</a:t>
            </a:r>
            <a:endParaRPr/>
          </a:p>
          <a:p>
            <a:pPr indent="-231775" lvl="0" marL="231775" rtl="0" algn="l">
              <a:lnSpc>
                <a:spcPct val="80000"/>
              </a:lnSpc>
              <a:spcBef>
                <a:spcPts val="108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i="1" lang="en-US" sz="2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switches: 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learn forwarding table using flooding, learning, MAC addresses </a:t>
            </a:r>
            <a:endParaRPr/>
          </a:p>
        </p:txBody>
      </p:sp>
      <p:sp>
        <p:nvSpPr>
          <p:cNvPr id="1917" name="Google Shape;1917;p52"/>
          <p:cNvSpPr/>
          <p:nvPr/>
        </p:nvSpPr>
        <p:spPr>
          <a:xfrm flipH="1">
            <a:off x="8067676" y="2103439"/>
            <a:ext cx="638175" cy="852487"/>
          </a:xfrm>
          <a:custGeom>
            <a:rect b="b" l="l" r="r" t="t"/>
            <a:pathLst>
              <a:path extrusionOk="0" h="537" w="402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18" name="Google Shape;1918;p52"/>
          <p:cNvSpPr/>
          <p:nvPr/>
        </p:nvSpPr>
        <p:spPr>
          <a:xfrm>
            <a:off x="8054976" y="844551"/>
            <a:ext cx="360363" cy="1577975"/>
          </a:xfrm>
          <a:custGeom>
            <a:rect b="b" l="l" r="r" t="t"/>
            <a:pathLst>
              <a:path extrusionOk="0" h="1186" w="267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19" name="Google Shape;1919;p52"/>
          <p:cNvSpPr/>
          <p:nvPr/>
        </p:nvSpPr>
        <p:spPr>
          <a:xfrm>
            <a:off x="6831014" y="850901"/>
            <a:ext cx="1296987" cy="15462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0" name="Google Shape;1920;p52"/>
          <p:cNvSpPr/>
          <p:nvPr/>
        </p:nvSpPr>
        <p:spPr>
          <a:xfrm>
            <a:off x="6783389" y="922338"/>
            <a:ext cx="1273175" cy="15367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21" name="Google Shape;1921;p52"/>
          <p:cNvCxnSpPr/>
          <p:nvPr/>
        </p:nvCxnSpPr>
        <p:spPr>
          <a:xfrm>
            <a:off x="6783388" y="1239839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22" name="Google Shape;1922;p52"/>
          <p:cNvSpPr txBox="1"/>
          <p:nvPr/>
        </p:nvSpPr>
        <p:spPr>
          <a:xfrm>
            <a:off x="6740526" y="889000"/>
            <a:ext cx="131762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transport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physical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23" name="Google Shape;1923;p52"/>
          <p:cNvCxnSpPr/>
          <p:nvPr/>
        </p:nvCxnSpPr>
        <p:spPr>
          <a:xfrm>
            <a:off x="6791325" y="1560514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24" name="Google Shape;1924;p52"/>
          <p:cNvCxnSpPr/>
          <p:nvPr/>
        </p:nvCxnSpPr>
        <p:spPr>
          <a:xfrm>
            <a:off x="6796088" y="1841501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25" name="Google Shape;1925;p52"/>
          <p:cNvCxnSpPr/>
          <p:nvPr/>
        </p:nvCxnSpPr>
        <p:spPr>
          <a:xfrm>
            <a:off x="6796088" y="2117726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926" name="Google Shape;1926;p52"/>
          <p:cNvGrpSpPr/>
          <p:nvPr/>
        </p:nvGrpSpPr>
        <p:grpSpPr>
          <a:xfrm>
            <a:off x="8240714" y="3525838"/>
            <a:ext cx="1387475" cy="1035050"/>
            <a:chOff x="3601" y="168"/>
            <a:chExt cx="874" cy="652"/>
          </a:xfrm>
        </p:grpSpPr>
        <p:sp>
          <p:nvSpPr>
            <p:cNvPr id="1927" name="Google Shape;1927;p52"/>
            <p:cNvSpPr/>
            <p:nvPr/>
          </p:nvSpPr>
          <p:spPr>
            <a:xfrm>
              <a:off x="3658" y="168"/>
              <a:ext cx="817" cy="5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8" name="Google Shape;1928;p52"/>
            <p:cNvSpPr/>
            <p:nvPr/>
          </p:nvSpPr>
          <p:spPr>
            <a:xfrm>
              <a:off x="3628" y="213"/>
              <a:ext cx="802" cy="596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29" name="Google Shape;1929;p52"/>
            <p:cNvCxnSpPr/>
            <p:nvPr/>
          </p:nvCxnSpPr>
          <p:spPr>
            <a:xfrm>
              <a:off x="3628" y="413"/>
              <a:ext cx="796" cy="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30" name="Google Shape;1930;p52"/>
            <p:cNvSpPr txBox="1"/>
            <p:nvPr/>
          </p:nvSpPr>
          <p:spPr>
            <a:xfrm>
              <a:off x="3601" y="192"/>
              <a:ext cx="830" cy="6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network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link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physical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31" name="Google Shape;1931;p52"/>
            <p:cNvCxnSpPr/>
            <p:nvPr/>
          </p:nvCxnSpPr>
          <p:spPr>
            <a:xfrm>
              <a:off x="3633" y="615"/>
              <a:ext cx="796" cy="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932" name="Google Shape;1932;p52"/>
          <p:cNvGrpSpPr/>
          <p:nvPr/>
        </p:nvGrpSpPr>
        <p:grpSpPr>
          <a:xfrm>
            <a:off x="8578851" y="2100264"/>
            <a:ext cx="1387475" cy="733425"/>
            <a:chOff x="4696" y="597"/>
            <a:chExt cx="874" cy="462"/>
          </a:xfrm>
        </p:grpSpPr>
        <p:sp>
          <p:nvSpPr>
            <p:cNvPr id="1933" name="Google Shape;1933;p52"/>
            <p:cNvSpPr/>
            <p:nvPr/>
          </p:nvSpPr>
          <p:spPr>
            <a:xfrm>
              <a:off x="4753" y="597"/>
              <a:ext cx="817" cy="4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p52"/>
            <p:cNvSpPr/>
            <p:nvPr/>
          </p:nvSpPr>
          <p:spPr>
            <a:xfrm>
              <a:off x="4723" y="642"/>
              <a:ext cx="802" cy="413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35" name="Google Shape;1935;p52"/>
            <p:cNvCxnSpPr/>
            <p:nvPr/>
          </p:nvCxnSpPr>
          <p:spPr>
            <a:xfrm>
              <a:off x="4723" y="842"/>
              <a:ext cx="796" cy="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36" name="Google Shape;1936;p52"/>
            <p:cNvSpPr txBox="1"/>
            <p:nvPr/>
          </p:nvSpPr>
          <p:spPr>
            <a:xfrm>
              <a:off x="4696" y="621"/>
              <a:ext cx="830" cy="4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link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physical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37" name="Google Shape;1937;p52"/>
          <p:cNvSpPr txBox="1"/>
          <p:nvPr/>
        </p:nvSpPr>
        <p:spPr>
          <a:xfrm>
            <a:off x="7378700" y="3003550"/>
            <a:ext cx="903288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switch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38" name="Google Shape;1938;p52"/>
          <p:cNvGrpSpPr/>
          <p:nvPr/>
        </p:nvGrpSpPr>
        <p:grpSpPr>
          <a:xfrm>
            <a:off x="5932489" y="1562100"/>
            <a:ext cx="962025" cy="304800"/>
            <a:chOff x="1070" y="918"/>
            <a:chExt cx="606" cy="192"/>
          </a:xfrm>
        </p:grpSpPr>
        <p:sp>
          <p:nvSpPr>
            <p:cNvPr id="1939" name="Google Shape;1939;p52"/>
            <p:cNvSpPr/>
            <p:nvPr/>
          </p:nvSpPr>
          <p:spPr>
            <a:xfrm>
              <a:off x="1082" y="939"/>
              <a:ext cx="576" cy="13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52"/>
            <p:cNvSpPr txBox="1"/>
            <p:nvPr/>
          </p:nvSpPr>
          <p:spPr>
            <a:xfrm>
              <a:off x="1070" y="918"/>
              <a:ext cx="60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datagram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41" name="Google Shape;1941;p52"/>
          <p:cNvSpPr/>
          <p:nvPr/>
        </p:nvSpPr>
        <p:spPr>
          <a:xfrm>
            <a:off x="6732589" y="4594226"/>
            <a:ext cx="1296987" cy="15462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2" name="Google Shape;1942;p52"/>
          <p:cNvSpPr/>
          <p:nvPr/>
        </p:nvSpPr>
        <p:spPr>
          <a:xfrm>
            <a:off x="6684964" y="4665663"/>
            <a:ext cx="1273175" cy="15367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43" name="Google Shape;1943;p52"/>
          <p:cNvCxnSpPr/>
          <p:nvPr/>
        </p:nvCxnSpPr>
        <p:spPr>
          <a:xfrm>
            <a:off x="6684963" y="4983164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44" name="Google Shape;1944;p52"/>
          <p:cNvSpPr txBox="1"/>
          <p:nvPr/>
        </p:nvSpPr>
        <p:spPr>
          <a:xfrm>
            <a:off x="6642101" y="4632325"/>
            <a:ext cx="131762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transport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physical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45" name="Google Shape;1945;p52"/>
          <p:cNvCxnSpPr/>
          <p:nvPr/>
        </p:nvCxnSpPr>
        <p:spPr>
          <a:xfrm>
            <a:off x="6692900" y="5303839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46" name="Google Shape;1946;p52"/>
          <p:cNvCxnSpPr/>
          <p:nvPr/>
        </p:nvCxnSpPr>
        <p:spPr>
          <a:xfrm>
            <a:off x="6697663" y="5584826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47" name="Google Shape;1947;p52"/>
          <p:cNvCxnSpPr/>
          <p:nvPr/>
        </p:nvCxnSpPr>
        <p:spPr>
          <a:xfrm>
            <a:off x="6697663" y="5861051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48" name="Google Shape;1948;p52"/>
          <p:cNvSpPr/>
          <p:nvPr/>
        </p:nvSpPr>
        <p:spPr>
          <a:xfrm>
            <a:off x="7996238" y="4600576"/>
            <a:ext cx="381000" cy="1857375"/>
          </a:xfrm>
          <a:custGeom>
            <a:rect b="b" l="l" r="r" t="t"/>
            <a:pathLst>
              <a:path extrusionOk="0" h="1170" w="240">
                <a:moveTo>
                  <a:pt x="0" y="960"/>
                </a:moveTo>
                <a:lnTo>
                  <a:pt x="6" y="0"/>
                </a:lnTo>
                <a:lnTo>
                  <a:pt x="240" y="1092"/>
                </a:lnTo>
                <a:lnTo>
                  <a:pt x="168" y="1170"/>
                </a:lnTo>
                <a:lnTo>
                  <a:pt x="0" y="960"/>
                </a:lnTo>
                <a:close/>
              </a:path>
            </a:pathLst>
          </a:custGeom>
          <a:gradFill>
            <a:gsLst>
              <a:gs pos="0">
                <a:srgbClr val="000099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1949" name="Google Shape;1949;p52"/>
          <p:cNvGrpSpPr/>
          <p:nvPr/>
        </p:nvGrpSpPr>
        <p:grpSpPr>
          <a:xfrm>
            <a:off x="5818189" y="1814514"/>
            <a:ext cx="1095375" cy="338137"/>
            <a:chOff x="998" y="1077"/>
            <a:chExt cx="690" cy="213"/>
          </a:xfrm>
        </p:grpSpPr>
        <p:sp>
          <p:nvSpPr>
            <p:cNvPr id="1950" name="Google Shape;1950;p52"/>
            <p:cNvSpPr/>
            <p:nvPr/>
          </p:nvSpPr>
          <p:spPr>
            <a:xfrm>
              <a:off x="998" y="1113"/>
              <a:ext cx="690" cy="13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52"/>
            <p:cNvSpPr txBox="1"/>
            <p:nvPr/>
          </p:nvSpPr>
          <p:spPr>
            <a:xfrm>
              <a:off x="1107" y="1077"/>
              <a:ext cx="44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frame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2" name="Google Shape;1952;p52"/>
          <p:cNvSpPr/>
          <p:nvPr/>
        </p:nvSpPr>
        <p:spPr>
          <a:xfrm>
            <a:off x="6805614" y="723900"/>
            <a:ext cx="2924175" cy="5314950"/>
          </a:xfrm>
          <a:custGeom>
            <a:rect b="b" l="l" r="r" t="t"/>
            <a:pathLst>
              <a:path extrusionOk="0" h="3348" w="1842">
                <a:moveTo>
                  <a:pt x="132" y="0"/>
                </a:moveTo>
                <a:lnTo>
                  <a:pt x="138" y="1200"/>
                </a:lnTo>
                <a:lnTo>
                  <a:pt x="1326" y="1200"/>
                </a:lnTo>
                <a:lnTo>
                  <a:pt x="1326" y="948"/>
                </a:lnTo>
                <a:lnTo>
                  <a:pt x="1830" y="948"/>
                </a:lnTo>
                <a:lnTo>
                  <a:pt x="1842" y="2496"/>
                </a:lnTo>
                <a:lnTo>
                  <a:pt x="1656" y="2340"/>
                </a:lnTo>
                <a:lnTo>
                  <a:pt x="1644" y="1896"/>
                </a:lnTo>
                <a:lnTo>
                  <a:pt x="1248" y="1902"/>
                </a:lnTo>
                <a:lnTo>
                  <a:pt x="1230" y="2430"/>
                </a:lnTo>
                <a:lnTo>
                  <a:pt x="774" y="3348"/>
                </a:lnTo>
                <a:lnTo>
                  <a:pt x="6" y="3348"/>
                </a:lnTo>
                <a:lnTo>
                  <a:pt x="0" y="2226"/>
                </a:ln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1953" name="Google Shape;1953;p52"/>
          <p:cNvGrpSpPr/>
          <p:nvPr/>
        </p:nvGrpSpPr>
        <p:grpSpPr>
          <a:xfrm>
            <a:off x="9590089" y="2166939"/>
            <a:ext cx="1095375" cy="338137"/>
            <a:chOff x="998" y="1077"/>
            <a:chExt cx="690" cy="213"/>
          </a:xfrm>
        </p:grpSpPr>
        <p:sp>
          <p:nvSpPr>
            <p:cNvPr id="1954" name="Google Shape;1954;p52"/>
            <p:cNvSpPr/>
            <p:nvPr/>
          </p:nvSpPr>
          <p:spPr>
            <a:xfrm>
              <a:off x="998" y="1113"/>
              <a:ext cx="690" cy="13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52"/>
            <p:cNvSpPr txBox="1"/>
            <p:nvPr/>
          </p:nvSpPr>
          <p:spPr>
            <a:xfrm>
              <a:off x="1107" y="1077"/>
              <a:ext cx="44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frame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56" name="Google Shape;1956;p52"/>
          <p:cNvGrpSpPr/>
          <p:nvPr/>
        </p:nvGrpSpPr>
        <p:grpSpPr>
          <a:xfrm>
            <a:off x="9266239" y="3919539"/>
            <a:ext cx="1095375" cy="338137"/>
            <a:chOff x="998" y="1077"/>
            <a:chExt cx="690" cy="213"/>
          </a:xfrm>
        </p:grpSpPr>
        <p:sp>
          <p:nvSpPr>
            <p:cNvPr id="1957" name="Google Shape;1957;p52"/>
            <p:cNvSpPr/>
            <p:nvPr/>
          </p:nvSpPr>
          <p:spPr>
            <a:xfrm>
              <a:off x="998" y="1113"/>
              <a:ext cx="690" cy="13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8" name="Google Shape;1958;p52"/>
            <p:cNvSpPr txBox="1"/>
            <p:nvPr/>
          </p:nvSpPr>
          <p:spPr>
            <a:xfrm>
              <a:off x="1107" y="1077"/>
              <a:ext cx="44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frame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59" name="Google Shape;1959;p52"/>
          <p:cNvGrpSpPr/>
          <p:nvPr/>
        </p:nvGrpSpPr>
        <p:grpSpPr>
          <a:xfrm>
            <a:off x="9332914" y="3638550"/>
            <a:ext cx="962025" cy="304800"/>
            <a:chOff x="1070" y="918"/>
            <a:chExt cx="606" cy="192"/>
          </a:xfrm>
        </p:grpSpPr>
        <p:sp>
          <p:nvSpPr>
            <p:cNvPr id="1960" name="Google Shape;1960;p52"/>
            <p:cNvSpPr/>
            <p:nvPr/>
          </p:nvSpPr>
          <p:spPr>
            <a:xfrm>
              <a:off x="1082" y="939"/>
              <a:ext cx="576" cy="13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1" name="Google Shape;1961;p52"/>
            <p:cNvSpPr txBox="1"/>
            <p:nvPr/>
          </p:nvSpPr>
          <p:spPr>
            <a:xfrm>
              <a:off x="1070" y="918"/>
              <a:ext cx="60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datagram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62" name="Google Shape;1962;p52"/>
          <p:cNvSpPr/>
          <p:nvPr/>
        </p:nvSpPr>
        <p:spPr>
          <a:xfrm>
            <a:off x="7948613" y="3533776"/>
            <a:ext cx="361950" cy="923925"/>
          </a:xfrm>
          <a:custGeom>
            <a:rect b="b" l="l" r="r" t="t"/>
            <a:pathLst>
              <a:path extrusionOk="0" h="582" w="228">
                <a:moveTo>
                  <a:pt x="228" y="0"/>
                </a:moveTo>
                <a:lnTo>
                  <a:pt x="228" y="582"/>
                </a:lnTo>
                <a:lnTo>
                  <a:pt x="12" y="360"/>
                </a:lnTo>
                <a:lnTo>
                  <a:pt x="0" y="222"/>
                </a:lnTo>
                <a:lnTo>
                  <a:pt x="228" y="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000099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1963" name="Google Shape;1963;p52"/>
          <p:cNvGrpSpPr/>
          <p:nvPr/>
        </p:nvGrpSpPr>
        <p:grpSpPr>
          <a:xfrm>
            <a:off x="8005763" y="1347789"/>
            <a:ext cx="762000" cy="693737"/>
            <a:chOff x="-44" y="1473"/>
            <a:chExt cx="981" cy="1105"/>
          </a:xfrm>
        </p:grpSpPr>
        <p:pic>
          <p:nvPicPr>
            <p:cNvPr descr="desktop_computer_stylized_medium" id="1964" name="Google Shape;1964;p5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65" name="Google Shape;1965;p52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1966" name="Google Shape;1966;p52"/>
          <p:cNvGrpSpPr/>
          <p:nvPr/>
        </p:nvGrpSpPr>
        <p:grpSpPr>
          <a:xfrm>
            <a:off x="7985125" y="6002339"/>
            <a:ext cx="762000" cy="693737"/>
            <a:chOff x="-44" y="1473"/>
            <a:chExt cx="981" cy="1105"/>
          </a:xfrm>
        </p:grpSpPr>
        <p:pic>
          <p:nvPicPr>
            <p:cNvPr descr="desktop_computer_stylized_medium" id="1967" name="Google Shape;1967;p5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68" name="Google Shape;1968;p52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pic>
        <p:nvPicPr>
          <p:cNvPr id="1969" name="Google Shape;1969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7464" y="2671764"/>
            <a:ext cx="877887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derline_base" id="1970" name="Google Shape;1970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95488" y="847725"/>
            <a:ext cx="4113212" cy="1730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71" name="Google Shape;1971;p52"/>
          <p:cNvGrpSpPr/>
          <p:nvPr/>
        </p:nvGrpSpPr>
        <p:grpSpPr>
          <a:xfrm>
            <a:off x="7331755" y="3834927"/>
            <a:ext cx="781085" cy="431171"/>
            <a:chOff x="1871277" y="1576300"/>
            <a:chExt cx="1128371" cy="437861"/>
          </a:xfrm>
        </p:grpSpPr>
        <p:sp>
          <p:nvSpPr>
            <p:cNvPr id="1972" name="Google Shape;1972;p52"/>
            <p:cNvSpPr/>
            <p:nvPr/>
          </p:nvSpPr>
          <p:spPr>
            <a:xfrm flipH="1" rot="10800000">
              <a:off x="1874446" y="1694641"/>
              <a:ext cx="1125202" cy="319520"/>
            </a:xfrm>
            <a:prstGeom prst="ellipse">
              <a:avLst/>
            </a:prstGeom>
            <a:gradFill>
              <a:gsLst>
                <a:gs pos="0">
                  <a:srgbClr val="5E9934"/>
                </a:gs>
                <a:gs pos="52999">
                  <a:srgbClr val="B1DB93"/>
                </a:gs>
                <a:gs pos="100000">
                  <a:srgbClr val="5E9934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73" name="Google Shape;1973;p52"/>
            <p:cNvSpPr/>
            <p:nvPr/>
          </p:nvSpPr>
          <p:spPr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rgbClr val="5E9934"/>
                </a:gs>
                <a:gs pos="52999">
                  <a:srgbClr val="B1DB93"/>
                </a:gs>
                <a:gs pos="100000">
                  <a:srgbClr val="5E9934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74" name="Google Shape;1974;p52"/>
            <p:cNvSpPr/>
            <p:nvPr/>
          </p:nvSpPr>
          <p:spPr>
            <a:xfrm flipH="1" rot="10800000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75" name="Google Shape;1975;p52"/>
            <p:cNvSpPr/>
            <p:nvPr/>
          </p:nvSpPr>
          <p:spPr>
            <a:xfrm>
              <a:off x="2159708" y="1673340"/>
              <a:ext cx="548339" cy="160943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B1DB9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76" name="Google Shape;1976;p52"/>
            <p:cNvSpPr/>
            <p:nvPr/>
          </p:nvSpPr>
          <p:spPr>
            <a:xfrm>
              <a:off x="2102655" y="1633103"/>
              <a:ext cx="662444" cy="111241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5E9934"/>
            </a:solidFill>
            <a:ln>
              <a:noFill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77" name="Google Shape;1977;p52"/>
            <p:cNvSpPr/>
            <p:nvPr/>
          </p:nvSpPr>
          <p:spPr>
            <a:xfrm>
              <a:off x="2536889" y="1727776"/>
              <a:ext cx="244057" cy="97040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5E9934"/>
            </a:solidFill>
            <a:ln>
              <a:noFill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78" name="Google Shape;1978;p52"/>
            <p:cNvSpPr/>
            <p:nvPr/>
          </p:nvSpPr>
          <p:spPr>
            <a:xfrm>
              <a:off x="2089977" y="1730144"/>
              <a:ext cx="240888" cy="97039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5E9934"/>
            </a:solidFill>
            <a:ln>
              <a:noFill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1979" name="Google Shape;1979;p52"/>
            <p:cNvCxnSpPr>
              <a:endCxn id="1974" idx="2"/>
            </p:cNvCxnSpPr>
            <p:nvPr/>
          </p:nvCxnSpPr>
          <p:spPr>
            <a:xfrm rot="10800000">
              <a:off x="1871277" y="1736060"/>
              <a:ext cx="3300" cy="123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5" rotWithShape="0" algn="tl" dir="5400000" dist="19939">
                <a:srgbClr val="000000">
                  <a:alpha val="37254"/>
                </a:srgbClr>
              </a:outerShdw>
            </a:effectLst>
          </p:spPr>
        </p:cxnSp>
        <p:cxnSp>
          <p:nvCxnSpPr>
            <p:cNvPr id="1980" name="Google Shape;1980;p52"/>
            <p:cNvCxnSpPr/>
            <p:nvPr/>
          </p:nvCxnSpPr>
          <p:spPr>
            <a:xfrm rot="10800000">
              <a:off x="2996477" y="1734877"/>
              <a:ext cx="3171" cy="12307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5" rotWithShape="0" algn="tl" dir="5400000" dist="19939">
                <a:srgbClr val="000000">
                  <a:alpha val="37254"/>
                </a:srgbClr>
              </a:outerShdw>
            </a:effectLst>
          </p:spPr>
        </p:cxn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4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p53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THE END!</a:t>
            </a:r>
            <a:endParaRPr/>
          </a:p>
        </p:txBody>
      </p:sp>
      <p:sp>
        <p:nvSpPr>
          <p:cNvPr id="1986" name="Google Shape;1986;p53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"/>
          <p:cNvSpPr txBox="1"/>
          <p:nvPr>
            <p:ph type="title"/>
          </p:nvPr>
        </p:nvSpPr>
        <p:spPr>
          <a:xfrm>
            <a:off x="1484309" y="190501"/>
            <a:ext cx="10018713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Link Layer Terminology</a:t>
            </a:r>
            <a:endParaRPr/>
          </a:p>
        </p:txBody>
      </p:sp>
      <p:sp>
        <p:nvSpPr>
          <p:cNvPr id="200" name="Google Shape;200;p5"/>
          <p:cNvSpPr txBox="1"/>
          <p:nvPr/>
        </p:nvSpPr>
        <p:spPr>
          <a:xfrm>
            <a:off x="1410694" y="1066801"/>
            <a:ext cx="5591399" cy="5316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9464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464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Nodes : </a:t>
            </a: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hosts and routers</a:t>
            </a:r>
            <a:endParaRPr b="0" i="0" sz="3200" u="none" cap="none" strike="noStrike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94640" lvl="0" marL="285750" marR="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Clr>
                <a:srgbClr val="1186C3"/>
              </a:buClr>
              <a:buSzPts val="464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Links: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4640" lvl="1" marL="742950" marR="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Clr>
                <a:srgbClr val="FF9300"/>
              </a:buClr>
              <a:buSzPts val="464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wired links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4640" lvl="1" marL="742950" marR="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Clr>
                <a:srgbClr val="FF9300"/>
              </a:buClr>
              <a:buSzPts val="464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wireless links</a:t>
            </a:r>
            <a:endParaRPr b="1" i="0" sz="3200" u="none" cap="none" strike="noStrike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94640" lvl="0" marL="285750" marR="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Clr>
                <a:srgbClr val="1186C3"/>
              </a:buClr>
              <a:buSzPts val="464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Frame : </a:t>
            </a: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layer-2 packet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Clr>
                <a:srgbClr val="1186C3"/>
              </a:buClr>
              <a:buSzPts val="406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64770" lvl="0" marL="28575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1" name="Google Shape;201;p5"/>
          <p:cNvSpPr txBox="1"/>
          <p:nvPr/>
        </p:nvSpPr>
        <p:spPr>
          <a:xfrm>
            <a:off x="1314254" y="5077009"/>
            <a:ext cx="5687839" cy="1191095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data-link layer</a:t>
            </a: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has responsibility of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transferring datagram from one node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to </a:t>
            </a:r>
            <a:r>
              <a:rPr b="0" i="1" lang="en-US" sz="28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physically adjacent</a:t>
            </a: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node over a link</a:t>
            </a:r>
            <a:endParaRPr b="0" i="0" sz="20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02" name="Google Shape;20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0815" y="196207"/>
            <a:ext cx="4829508" cy="63070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derline_base" id="203" name="Google Shape;20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84309" y="951325"/>
            <a:ext cx="45704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5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"/>
          <p:cNvSpPr txBox="1"/>
          <p:nvPr>
            <p:ph type="title"/>
          </p:nvPr>
        </p:nvSpPr>
        <p:spPr>
          <a:xfrm>
            <a:off x="2056823" y="94907"/>
            <a:ext cx="7772400" cy="898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Link layer: context</a:t>
            </a:r>
            <a:endParaRPr/>
          </a:p>
        </p:txBody>
      </p:sp>
      <p:sp>
        <p:nvSpPr>
          <p:cNvPr id="211" name="Google Shape;211;p6"/>
          <p:cNvSpPr txBox="1"/>
          <p:nvPr>
            <p:ph idx="1" type="body"/>
          </p:nvPr>
        </p:nvSpPr>
        <p:spPr>
          <a:xfrm>
            <a:off x="1320078" y="1104900"/>
            <a:ext cx="5025300" cy="524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9464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latin typeface="Gill Sans"/>
                <a:ea typeface="Gill Sans"/>
                <a:cs typeface="Gill Sans"/>
                <a:sym typeface="Gill Sans"/>
              </a:rPr>
              <a:t>datagram transferred by different link protocols over different links: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e.g., Ethernet on first link, frame relay on intermediate links, 802.11 on last link</a:t>
            </a:r>
            <a:endParaRPr/>
          </a:p>
          <a:p>
            <a:pPr indent="-294640" lvl="0" marL="28575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latin typeface="Gill Sans"/>
                <a:ea typeface="Gill Sans"/>
                <a:cs typeface="Gill Sans"/>
                <a:sym typeface="Gill Sans"/>
              </a:rPr>
              <a:t>each  link protocol provides different services</a:t>
            </a:r>
            <a:endParaRPr/>
          </a:p>
        </p:txBody>
      </p:sp>
      <p:pic>
        <p:nvPicPr>
          <p:cNvPr id="212" name="Google Shape;21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5626" y="1121826"/>
            <a:ext cx="5736374" cy="260331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6"/>
          <p:cNvSpPr txBox="1"/>
          <p:nvPr/>
        </p:nvSpPr>
        <p:spPr>
          <a:xfrm>
            <a:off x="11028219" y="1828800"/>
            <a:ext cx="10390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Ethernet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6"/>
          <p:cNvSpPr txBox="1"/>
          <p:nvPr/>
        </p:nvSpPr>
        <p:spPr>
          <a:xfrm>
            <a:off x="8825345" y="1395271"/>
            <a:ext cx="31034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WAN Protocol : Frame Relay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6"/>
          <p:cNvSpPr txBox="1"/>
          <p:nvPr/>
        </p:nvSpPr>
        <p:spPr>
          <a:xfrm>
            <a:off x="7595850" y="2064131"/>
            <a:ext cx="10390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Ethernet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6"/>
          <p:cNvSpPr txBox="1"/>
          <p:nvPr/>
        </p:nvSpPr>
        <p:spPr>
          <a:xfrm>
            <a:off x="8634941" y="2546964"/>
            <a:ext cx="10390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802.11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6"/>
          <p:cNvSpPr txBox="1"/>
          <p:nvPr>
            <p:ph idx="2" type="body"/>
          </p:nvPr>
        </p:nvSpPr>
        <p:spPr>
          <a:xfrm>
            <a:off x="7111856" y="1169602"/>
            <a:ext cx="4816908" cy="524048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 fontScale="92500"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Font typeface="Noto Sans Symbols"/>
              <a:buNone/>
            </a:pPr>
            <a:r>
              <a:rPr i="1" lang="en-US" sz="22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Transportation analogy: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7"/>
              </a:spcBef>
              <a:spcAft>
                <a:spcPts val="0"/>
              </a:spcAft>
              <a:buSzPct val="145000"/>
              <a:buChar char="•"/>
            </a:pPr>
            <a:r>
              <a:rPr lang="en-US" sz="2200">
                <a:latin typeface="Gill Sans"/>
                <a:ea typeface="Gill Sans"/>
                <a:cs typeface="Gill Sans"/>
                <a:sym typeface="Gill Sans"/>
              </a:rPr>
              <a:t>trip from Home to Cox’s Bazaar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7"/>
              </a:spcBef>
              <a:spcAft>
                <a:spcPts val="0"/>
              </a:spcAft>
              <a:buSzPct val="145000"/>
              <a:buChar char="•"/>
            </a:pPr>
            <a:r>
              <a:rPr lang="en-US" sz="2200">
                <a:latin typeface="Gill Sans"/>
                <a:ea typeface="Gill Sans"/>
                <a:cs typeface="Gill Sans"/>
                <a:sym typeface="Gill Sans"/>
              </a:rPr>
              <a:t>Uber Car :  Home to Dhaka Airport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7"/>
              </a:spcBef>
              <a:spcAft>
                <a:spcPts val="0"/>
              </a:spcAft>
              <a:buSzPct val="145000"/>
              <a:buChar char="•"/>
            </a:pPr>
            <a:r>
              <a:rPr lang="en-US" sz="2200">
                <a:latin typeface="Gill Sans"/>
                <a:ea typeface="Gill Sans"/>
                <a:cs typeface="Gill Sans"/>
                <a:sym typeface="Gill Sans"/>
              </a:rPr>
              <a:t>Plane: Dhaka to Chittagong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7"/>
              </a:spcBef>
              <a:spcAft>
                <a:spcPts val="0"/>
              </a:spcAft>
              <a:buSzPct val="145000"/>
              <a:buChar char="•"/>
            </a:pPr>
            <a:r>
              <a:rPr lang="en-US" sz="2200">
                <a:latin typeface="Gill Sans"/>
                <a:ea typeface="Gill Sans"/>
                <a:cs typeface="Gill Sans"/>
                <a:sym typeface="Gill Sans"/>
              </a:rPr>
              <a:t>Bus: Chittagong to Cox’s Bazaar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1"/>
              </a:spcBef>
              <a:spcAft>
                <a:spcPts val="0"/>
              </a:spcAft>
              <a:buSzPct val="145000"/>
              <a:buChar char="•"/>
            </a:pPr>
            <a:r>
              <a:rPr lang="en-US" sz="2600">
                <a:latin typeface="Gill Sans"/>
                <a:ea typeface="Gill Sans"/>
                <a:cs typeface="Gill Sans"/>
                <a:sym typeface="Gill Sans"/>
              </a:rPr>
              <a:t>tourist = </a:t>
            </a:r>
            <a:r>
              <a:rPr lang="en-US" sz="26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datagram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1"/>
              </a:spcBef>
              <a:spcAft>
                <a:spcPts val="0"/>
              </a:spcAft>
              <a:buSzPct val="145000"/>
              <a:buChar char="•"/>
            </a:pPr>
            <a:r>
              <a:rPr lang="en-US" sz="2600">
                <a:latin typeface="Gill Sans"/>
                <a:ea typeface="Gill Sans"/>
                <a:cs typeface="Gill Sans"/>
                <a:sym typeface="Gill Sans"/>
              </a:rPr>
              <a:t>transport segment = </a:t>
            </a:r>
            <a:r>
              <a:rPr lang="en-US" sz="26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communication link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1"/>
              </a:spcBef>
              <a:spcAft>
                <a:spcPts val="0"/>
              </a:spcAft>
              <a:buSzPct val="145000"/>
              <a:buChar char="•"/>
            </a:pPr>
            <a:r>
              <a:rPr lang="en-US" sz="2600">
                <a:latin typeface="Gill Sans"/>
                <a:ea typeface="Gill Sans"/>
                <a:cs typeface="Gill Sans"/>
                <a:sym typeface="Gill Sans"/>
              </a:rPr>
              <a:t>transportation mode = </a:t>
            </a:r>
            <a:r>
              <a:rPr lang="en-US" sz="26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link layer protocol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1"/>
              </a:spcBef>
              <a:spcAft>
                <a:spcPts val="0"/>
              </a:spcAft>
              <a:buSzPct val="145000"/>
              <a:buChar char="•"/>
            </a:pPr>
            <a:r>
              <a:rPr lang="en-US" sz="2600">
                <a:latin typeface="Gill Sans"/>
                <a:ea typeface="Gill Sans"/>
                <a:cs typeface="Gill Sans"/>
                <a:sym typeface="Gill Sans"/>
              </a:rPr>
              <a:t>travel agent = </a:t>
            </a:r>
            <a:r>
              <a:rPr lang="en-US" sz="26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routing algorithm</a:t>
            </a:r>
            <a:endParaRPr/>
          </a:p>
          <a:p>
            <a:pPr indent="-115410" lvl="1" marL="742950" rtl="0" algn="l">
              <a:lnSpc>
                <a:spcPct val="100000"/>
              </a:lnSpc>
              <a:spcBef>
                <a:spcPts val="970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 sz="2000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underline_base" id="218" name="Google Shape;21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7816" y="868170"/>
            <a:ext cx="45704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line_base" id="225" name="Google Shape;22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1462" y="965098"/>
            <a:ext cx="45704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7"/>
          <p:cNvSpPr txBox="1"/>
          <p:nvPr>
            <p:ph type="title"/>
          </p:nvPr>
        </p:nvSpPr>
        <p:spPr>
          <a:xfrm>
            <a:off x="2008186" y="49162"/>
            <a:ext cx="617696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Link layer functions/services</a:t>
            </a:r>
            <a:endParaRPr/>
          </a:p>
        </p:txBody>
      </p:sp>
      <p:sp>
        <p:nvSpPr>
          <p:cNvPr id="227" name="Google Shape;227;p7"/>
          <p:cNvSpPr txBox="1"/>
          <p:nvPr>
            <p:ph idx="1" type="body"/>
          </p:nvPr>
        </p:nvSpPr>
        <p:spPr>
          <a:xfrm>
            <a:off x="2008186" y="1365199"/>
            <a:ext cx="8673667" cy="5102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-285750" lvl="0" marL="28575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ct val="111014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Framing</a:t>
            </a:r>
            <a:endParaRPr sz="3200"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742950" rtl="0" algn="l">
              <a:lnSpc>
                <a:spcPct val="75000"/>
              </a:lnSpc>
              <a:spcBef>
                <a:spcPts val="972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encapsulate datagram into frame, adding header, trailer</a:t>
            </a:r>
            <a:endParaRPr/>
          </a:p>
          <a:p>
            <a:pPr indent="-285750" lvl="2" marL="1200150" rtl="0" algn="l">
              <a:lnSpc>
                <a:spcPct val="75000"/>
              </a:lnSpc>
              <a:spcBef>
                <a:spcPts val="910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Various information added such as the various protocols</a:t>
            </a:r>
            <a:endParaRPr/>
          </a:p>
          <a:p>
            <a:pPr indent="-285750" lvl="1" marL="742950" rtl="0" algn="l">
              <a:lnSpc>
                <a:spcPct val="75000"/>
              </a:lnSpc>
              <a:spcBef>
                <a:spcPts val="972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“MAC” addresses used in frame headers to identify source, destination  </a:t>
            </a:r>
            <a:endParaRPr/>
          </a:p>
          <a:p>
            <a:pPr indent="-285750" lvl="2" marL="1200150" rtl="0" algn="l">
              <a:lnSpc>
                <a:spcPct val="90000"/>
              </a:lnSpc>
              <a:spcBef>
                <a:spcPts val="972"/>
              </a:spcBef>
              <a:spcAft>
                <a:spcPts val="0"/>
              </a:spcAft>
              <a:buSzPct val="14500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different from IP address!</a:t>
            </a:r>
            <a:endParaRPr/>
          </a:p>
          <a:p>
            <a:pPr indent="-285750" lvl="0" marL="285750" rtl="0" algn="l">
              <a:lnSpc>
                <a:spcPct val="75000"/>
              </a:lnSpc>
              <a:spcBef>
                <a:spcPts val="1034"/>
              </a:spcBef>
              <a:spcAft>
                <a:spcPts val="0"/>
              </a:spcAft>
              <a:buSzPct val="145000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Link access:</a:t>
            </a:r>
            <a:endParaRPr/>
          </a:p>
          <a:p>
            <a:pPr indent="-285750" lvl="1" marL="742950" rtl="0" algn="l">
              <a:lnSpc>
                <a:spcPct val="75000"/>
              </a:lnSpc>
              <a:spcBef>
                <a:spcPts val="972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how to send a frame to the link</a:t>
            </a:r>
            <a:endParaRPr/>
          </a:p>
          <a:p>
            <a:pPr indent="-285750" lvl="1" marL="742950" rtl="0" algn="l">
              <a:lnSpc>
                <a:spcPct val="75000"/>
              </a:lnSpc>
              <a:spcBef>
                <a:spcPts val="972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channel access if shared medium</a:t>
            </a:r>
            <a:endParaRPr/>
          </a:p>
          <a:p>
            <a:pPr indent="-285750" lvl="2" marL="1200150" rtl="0" algn="l">
              <a:lnSpc>
                <a:spcPct val="75000"/>
              </a:lnSpc>
              <a:spcBef>
                <a:spcPts val="910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Control/Avoid clashes in multi-access networks!</a:t>
            </a:r>
            <a:endParaRPr/>
          </a:p>
          <a:p>
            <a:pPr indent="-285750" lvl="1" marL="742950" rtl="0" algn="l">
              <a:lnSpc>
                <a:spcPct val="75000"/>
              </a:lnSpc>
              <a:spcBef>
                <a:spcPts val="972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rules to follow when sending the link</a:t>
            </a:r>
            <a:endParaRPr/>
          </a:p>
          <a:p>
            <a:pPr indent="-114490" lvl="1" marL="742950" rtl="0" algn="l">
              <a:lnSpc>
                <a:spcPct val="75000"/>
              </a:lnSpc>
              <a:spcBef>
                <a:spcPts val="972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85946" lvl="0" marL="285750" rtl="0" algn="l">
              <a:lnSpc>
                <a:spcPct val="75000"/>
              </a:lnSpc>
              <a:spcBef>
                <a:spcPts val="1034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 i="1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rtl="0" algn="l">
              <a:lnSpc>
                <a:spcPct val="75000"/>
              </a:lnSpc>
              <a:spcBef>
                <a:spcPts val="1034"/>
              </a:spcBef>
              <a:spcAft>
                <a:spcPts val="0"/>
              </a:spcAft>
              <a:buSzPct val="145000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Reliable delivery between adjacent nodes</a:t>
            </a:r>
            <a:endParaRPr/>
          </a:p>
          <a:p>
            <a:pPr indent="-285750" lvl="1" marL="742950" rtl="0" algn="l">
              <a:lnSpc>
                <a:spcPct val="75000"/>
              </a:lnSpc>
              <a:spcBef>
                <a:spcPts val="972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we learned how to do this already (Transport Layer)</a:t>
            </a:r>
            <a:endParaRPr/>
          </a:p>
          <a:p>
            <a:pPr indent="-285750" lvl="1" marL="742950" rtl="0" algn="l">
              <a:lnSpc>
                <a:spcPct val="75000"/>
              </a:lnSpc>
              <a:spcBef>
                <a:spcPts val="972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seldom used on low bit-error link (fiber, some twisted pair)</a:t>
            </a:r>
            <a:endParaRPr/>
          </a:p>
          <a:p>
            <a:pPr indent="-285750" lvl="1" marL="742950" rtl="0" algn="l">
              <a:lnSpc>
                <a:spcPct val="75000"/>
              </a:lnSpc>
              <a:spcBef>
                <a:spcPts val="972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wireless links: high error rates</a:t>
            </a:r>
            <a:endParaRPr/>
          </a:p>
          <a:p>
            <a:pPr indent="-285750" lvl="2" marL="1200150" rtl="0" algn="l">
              <a:lnSpc>
                <a:spcPct val="90000"/>
              </a:lnSpc>
              <a:spcBef>
                <a:spcPts val="972"/>
              </a:spcBef>
              <a:spcAft>
                <a:spcPts val="0"/>
              </a:spcAft>
              <a:buSzPct val="145000"/>
              <a:buChar char="•"/>
            </a:pPr>
            <a:r>
              <a:rPr i="1" lang="en-US" sz="2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Q: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 why both link-level and end-end reliability?</a:t>
            </a:r>
            <a:endParaRPr/>
          </a:p>
        </p:txBody>
      </p:sp>
      <p:sp>
        <p:nvSpPr>
          <p:cNvPr id="228" name="Google Shape;228;p7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4" st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5" st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>
                                            <p:txEl>
                                              <p:pRg end="16" st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line_base" id="234" name="Google Shape;23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4713" y="1028700"/>
            <a:ext cx="5942012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8"/>
          <p:cNvSpPr txBox="1"/>
          <p:nvPr>
            <p:ph idx="1" type="body"/>
          </p:nvPr>
        </p:nvSpPr>
        <p:spPr>
          <a:xfrm>
            <a:off x="2057401" y="1371600"/>
            <a:ext cx="8746403" cy="4788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error detection</a:t>
            </a:r>
            <a:r>
              <a:rPr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8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errors caused by signal attenuation, noise.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8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receiver detects presence of errors: </a:t>
            </a:r>
            <a:endParaRPr/>
          </a:p>
          <a:p>
            <a:pPr indent="-285750" lvl="2" marL="1200150" rtl="0" algn="l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signals sender for retransmission or drops frame 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76"/>
              </a:spcBef>
              <a:spcAft>
                <a:spcPts val="0"/>
              </a:spcAft>
              <a:buSzPct val="145000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error correction: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8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receiver identifies </a:t>
            </a: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and corrects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bit error(s) without resorting to retransmission (there are various protocols)</a:t>
            </a:r>
            <a:endParaRPr i="1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076"/>
              </a:spcBef>
              <a:spcAft>
                <a:spcPts val="0"/>
              </a:spcAft>
              <a:buSzPct val="145000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flow control:</a:t>
            </a:r>
            <a:r>
              <a:rPr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8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pacing between adjacent sending and receiving nodes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76"/>
              </a:spcBef>
              <a:spcAft>
                <a:spcPts val="0"/>
              </a:spcAft>
              <a:buSzPct val="145000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half-duplex and full-duplex</a:t>
            </a:r>
            <a:endParaRPr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1008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with half duplex, nodes at both ends of link can transmit, but not at same time</a:t>
            </a:r>
            <a:endParaRPr/>
          </a:p>
        </p:txBody>
      </p:sp>
      <p:sp>
        <p:nvSpPr>
          <p:cNvPr id="236" name="Google Shape;236;p8"/>
          <p:cNvSpPr txBox="1"/>
          <p:nvPr>
            <p:ph type="title"/>
          </p:nvPr>
        </p:nvSpPr>
        <p:spPr>
          <a:xfrm>
            <a:off x="2057401" y="228600"/>
            <a:ext cx="6177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Link layer services (more)</a:t>
            </a:r>
            <a:endParaRPr/>
          </a:p>
        </p:txBody>
      </p:sp>
      <p:sp>
        <p:nvSpPr>
          <p:cNvPr id="237" name="Google Shape;237;p8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9"/>
          <p:cNvSpPr/>
          <p:nvPr/>
        </p:nvSpPr>
        <p:spPr>
          <a:xfrm>
            <a:off x="7180264" y="2616200"/>
            <a:ext cx="2308225" cy="3028950"/>
          </a:xfrm>
          <a:custGeom>
            <a:rect b="b" l="l" r="r" t="t"/>
            <a:pathLst>
              <a:path extrusionOk="0" h="1908" w="1454">
                <a:moveTo>
                  <a:pt x="0" y="1728"/>
                </a:moveTo>
                <a:cubicBezTo>
                  <a:pt x="15" y="1684"/>
                  <a:pt x="4" y="1697"/>
                  <a:pt x="20" y="1681"/>
                </a:cubicBezTo>
                <a:lnTo>
                  <a:pt x="281" y="0"/>
                </a:lnTo>
                <a:lnTo>
                  <a:pt x="1246" y="301"/>
                </a:lnTo>
                <a:lnTo>
                  <a:pt x="1454" y="1493"/>
                </a:lnTo>
                <a:lnTo>
                  <a:pt x="248" y="1908"/>
                </a:lnTo>
                <a:lnTo>
                  <a:pt x="0" y="1728"/>
                </a:lnTo>
                <a:close/>
              </a:path>
            </a:pathLst>
          </a:custGeom>
          <a:gradFill>
            <a:gsLst>
              <a:gs pos="0">
                <a:srgbClr val="000099"/>
              </a:gs>
              <a:gs pos="50000">
                <a:schemeClr val="lt1"/>
              </a:gs>
              <a:gs pos="100000">
                <a:srgbClr val="000099"/>
              </a:gs>
            </a:gsLst>
            <a:lin ang="189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underline_base" id="244" name="Google Shape;24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1364" y="887414"/>
            <a:ext cx="7769225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9"/>
          <p:cNvSpPr txBox="1"/>
          <p:nvPr>
            <p:ph type="title"/>
          </p:nvPr>
        </p:nvSpPr>
        <p:spPr>
          <a:xfrm>
            <a:off x="1908176" y="100013"/>
            <a:ext cx="825182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Where is the link layer implemented?</a:t>
            </a:r>
            <a:endParaRPr/>
          </a:p>
        </p:txBody>
      </p:sp>
      <p:sp>
        <p:nvSpPr>
          <p:cNvPr id="246" name="Google Shape;246;p9"/>
          <p:cNvSpPr txBox="1"/>
          <p:nvPr>
            <p:ph idx="1" type="body"/>
          </p:nvPr>
        </p:nvSpPr>
        <p:spPr>
          <a:xfrm>
            <a:off x="1922462" y="1243012"/>
            <a:ext cx="4268787" cy="55516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in each and every host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link layer implemented in “adaptor” (aka </a:t>
            </a:r>
            <a:r>
              <a:rPr i="1" lang="en-US" sz="2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network interface card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 NIC) or on a chip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610"/>
              <a:buChar char="•"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Ethernet card, 802.11 card; Ethernet chipset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610"/>
              <a:buChar char="•"/>
            </a:pPr>
            <a:r>
              <a:rPr lang="en-US" sz="1800">
                <a:latin typeface="Gill Sans"/>
                <a:ea typeface="Gill Sans"/>
                <a:cs typeface="Gill Sans"/>
                <a:sym typeface="Gill Sans"/>
              </a:rPr>
              <a:t>implements link, physical layer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attaches into host’s system buses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combination of hardware, software, firmware</a:t>
            </a:r>
            <a:endParaRPr/>
          </a:p>
          <a:p>
            <a:pPr indent="-138430" lvl="1" marL="74295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2320"/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7" name="Google Shape;247;p9"/>
          <p:cNvSpPr/>
          <p:nvPr/>
        </p:nvSpPr>
        <p:spPr>
          <a:xfrm>
            <a:off x="7653339" y="2614614"/>
            <a:ext cx="1836737" cy="24018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8" name="Google Shape;248;p9"/>
          <p:cNvSpPr/>
          <p:nvPr/>
        </p:nvSpPr>
        <p:spPr>
          <a:xfrm>
            <a:off x="8102600" y="4552951"/>
            <a:ext cx="666750" cy="2825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9" name="Google Shape;249;p9"/>
          <p:cNvSpPr/>
          <p:nvPr/>
        </p:nvSpPr>
        <p:spPr>
          <a:xfrm>
            <a:off x="8102601" y="3965576"/>
            <a:ext cx="657225" cy="51911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controller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9"/>
          <p:cNvSpPr txBox="1"/>
          <p:nvPr/>
        </p:nvSpPr>
        <p:spPr>
          <a:xfrm>
            <a:off x="7904506" y="4562476"/>
            <a:ext cx="104547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physical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transmission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9"/>
          <p:cNvSpPr/>
          <p:nvPr/>
        </p:nvSpPr>
        <p:spPr>
          <a:xfrm>
            <a:off x="8154989" y="3484564"/>
            <a:ext cx="200025" cy="460375"/>
          </a:xfrm>
          <a:custGeom>
            <a:rect b="b" l="l" r="r" t="t"/>
            <a:pathLst>
              <a:path extrusionOk="0" h="478" w="361">
                <a:moveTo>
                  <a:pt x="0" y="0"/>
                </a:moveTo>
                <a:lnTo>
                  <a:pt x="0" y="230"/>
                </a:lnTo>
                <a:lnTo>
                  <a:pt x="361" y="230"/>
                </a:lnTo>
                <a:lnTo>
                  <a:pt x="359" y="478"/>
                </a:ln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252" name="Google Shape;252;p9"/>
          <p:cNvCxnSpPr/>
          <p:nvPr/>
        </p:nvCxnSpPr>
        <p:spPr>
          <a:xfrm>
            <a:off x="8020050" y="3657600"/>
            <a:ext cx="1358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3" name="Google Shape;253;p9"/>
          <p:cNvCxnSpPr/>
          <p:nvPr/>
        </p:nvCxnSpPr>
        <p:spPr>
          <a:xfrm rot="10800000">
            <a:off x="8415338" y="3665539"/>
            <a:ext cx="0" cy="3000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4" name="Google Shape;254;p9"/>
          <p:cNvSpPr/>
          <p:nvPr/>
        </p:nvSpPr>
        <p:spPr>
          <a:xfrm>
            <a:off x="7908926" y="2967038"/>
            <a:ext cx="657225" cy="519112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9"/>
          <p:cNvSpPr/>
          <p:nvPr/>
        </p:nvSpPr>
        <p:spPr>
          <a:xfrm>
            <a:off x="8728076" y="2968626"/>
            <a:ext cx="657225" cy="51911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6" name="Google Shape;256;p9"/>
          <p:cNvCxnSpPr/>
          <p:nvPr/>
        </p:nvCxnSpPr>
        <p:spPr>
          <a:xfrm rot="10800000">
            <a:off x="8212139" y="3487738"/>
            <a:ext cx="1587" cy="1698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7" name="Google Shape;257;p9"/>
          <p:cNvCxnSpPr/>
          <p:nvPr/>
        </p:nvCxnSpPr>
        <p:spPr>
          <a:xfrm rot="10800000">
            <a:off x="9085264" y="3489325"/>
            <a:ext cx="1587" cy="1714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8" name="Google Shape;258;p9"/>
          <p:cNvSpPr txBox="1"/>
          <p:nvPr/>
        </p:nvSpPr>
        <p:spPr>
          <a:xfrm>
            <a:off x="9532939" y="3786189"/>
            <a:ext cx="88678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host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(e.g., PCI)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9" name="Google Shape;259;p9"/>
          <p:cNvCxnSpPr/>
          <p:nvPr/>
        </p:nvCxnSpPr>
        <p:spPr>
          <a:xfrm flipH="1">
            <a:off x="8415338" y="4273551"/>
            <a:ext cx="12700" cy="33972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60" name="Google Shape;260;p9"/>
          <p:cNvCxnSpPr/>
          <p:nvPr/>
        </p:nvCxnSpPr>
        <p:spPr>
          <a:xfrm>
            <a:off x="8413750" y="4806951"/>
            <a:ext cx="0" cy="366713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261" name="Google Shape;261;p9"/>
          <p:cNvCxnSpPr/>
          <p:nvPr/>
        </p:nvCxnSpPr>
        <p:spPr>
          <a:xfrm rot="10800000">
            <a:off x="9210675" y="3662364"/>
            <a:ext cx="382588" cy="2682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2" name="Google Shape;262;p9"/>
          <p:cNvSpPr txBox="1"/>
          <p:nvPr/>
        </p:nvSpPr>
        <p:spPr>
          <a:xfrm>
            <a:off x="8820151" y="5356225"/>
            <a:ext cx="12731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adapter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3" name="Google Shape;263;p9"/>
          <p:cNvCxnSpPr/>
          <p:nvPr/>
        </p:nvCxnSpPr>
        <p:spPr>
          <a:xfrm rot="10800000">
            <a:off x="9028113" y="4679950"/>
            <a:ext cx="271462" cy="7508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4" name="Google Shape;264;p9"/>
          <p:cNvSpPr/>
          <p:nvPr/>
        </p:nvSpPr>
        <p:spPr>
          <a:xfrm>
            <a:off x="7875588" y="3854451"/>
            <a:ext cx="1122362" cy="108267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265" name="Google Shape;265;p9"/>
          <p:cNvGrpSpPr/>
          <p:nvPr/>
        </p:nvGrpSpPr>
        <p:grpSpPr>
          <a:xfrm>
            <a:off x="6611939" y="2743200"/>
            <a:ext cx="1470025" cy="2065338"/>
            <a:chOff x="2689" y="1728"/>
            <a:chExt cx="926" cy="1301"/>
          </a:xfrm>
        </p:grpSpPr>
        <p:sp>
          <p:nvSpPr>
            <p:cNvPr id="266" name="Google Shape;266;p9"/>
            <p:cNvSpPr/>
            <p:nvPr/>
          </p:nvSpPr>
          <p:spPr>
            <a:xfrm>
              <a:off x="3225" y="2509"/>
              <a:ext cx="390" cy="520"/>
            </a:xfrm>
            <a:custGeom>
              <a:rect b="b" l="l" r="r" t="t"/>
              <a:pathLst>
                <a:path extrusionOk="0" h="520" w="390">
                  <a:moveTo>
                    <a:pt x="390" y="0"/>
                  </a:moveTo>
                  <a:lnTo>
                    <a:pt x="0" y="221"/>
                  </a:lnTo>
                  <a:lnTo>
                    <a:pt x="3" y="433"/>
                  </a:lnTo>
                  <a:lnTo>
                    <a:pt x="388" y="520"/>
                  </a:lnTo>
                  <a:lnTo>
                    <a:pt x="390" y="0"/>
                  </a:lnTo>
                  <a:close/>
                </a:path>
              </a:pathLst>
            </a:custGeom>
            <a:gradFill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3222" y="1767"/>
              <a:ext cx="275" cy="443"/>
            </a:xfrm>
            <a:custGeom>
              <a:rect b="b" l="l" r="r" t="t"/>
              <a:pathLst>
                <a:path extrusionOk="0" h="443" w="275">
                  <a:moveTo>
                    <a:pt x="264" y="108"/>
                  </a:moveTo>
                  <a:lnTo>
                    <a:pt x="0" y="0"/>
                  </a:lnTo>
                  <a:lnTo>
                    <a:pt x="2" y="443"/>
                  </a:lnTo>
                  <a:lnTo>
                    <a:pt x="275" y="412"/>
                  </a:lnTo>
                  <a:lnTo>
                    <a:pt x="264" y="108"/>
                  </a:lnTo>
                  <a:close/>
                </a:path>
              </a:pathLst>
            </a:custGeom>
            <a:gradFill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2737" y="1775"/>
              <a:ext cx="489" cy="52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69" name="Google Shape;269;p9"/>
            <p:cNvSpPr txBox="1"/>
            <p:nvPr/>
          </p:nvSpPr>
          <p:spPr>
            <a:xfrm>
              <a:off x="2689" y="1728"/>
              <a:ext cx="577" cy="5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application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transport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network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link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0" name="Google Shape;270;p9"/>
            <p:cNvCxnSpPr/>
            <p:nvPr/>
          </p:nvCxnSpPr>
          <p:spPr>
            <a:xfrm>
              <a:off x="2737" y="1886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1" name="Google Shape;271;p9"/>
            <p:cNvCxnSpPr/>
            <p:nvPr/>
          </p:nvCxnSpPr>
          <p:spPr>
            <a:xfrm>
              <a:off x="2737" y="1991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2" name="Google Shape;272;p9"/>
            <p:cNvCxnSpPr/>
            <p:nvPr/>
          </p:nvCxnSpPr>
          <p:spPr>
            <a:xfrm>
              <a:off x="2735" y="209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3" name="Google Shape;273;p9"/>
            <p:cNvCxnSpPr/>
            <p:nvPr/>
          </p:nvCxnSpPr>
          <p:spPr>
            <a:xfrm>
              <a:off x="2738" y="2206"/>
              <a:ext cx="484" cy="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74" name="Google Shape;274;p9"/>
            <p:cNvSpPr/>
            <p:nvPr/>
          </p:nvSpPr>
          <p:spPr>
            <a:xfrm>
              <a:off x="2695" y="2212"/>
              <a:ext cx="552" cy="11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275" name="Google Shape;275;p9"/>
            <p:cNvCxnSpPr/>
            <p:nvPr/>
          </p:nvCxnSpPr>
          <p:spPr>
            <a:xfrm>
              <a:off x="2738" y="2224"/>
              <a:ext cx="0" cy="6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76" name="Google Shape;276;p9"/>
            <p:cNvCxnSpPr/>
            <p:nvPr/>
          </p:nvCxnSpPr>
          <p:spPr>
            <a:xfrm>
              <a:off x="3225" y="2218"/>
              <a:ext cx="0" cy="6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277" name="Google Shape;277;p9"/>
            <p:cNvSpPr/>
            <p:nvPr/>
          </p:nvSpPr>
          <p:spPr>
            <a:xfrm>
              <a:off x="2737" y="2415"/>
              <a:ext cx="489" cy="52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78" name="Google Shape;278;p9"/>
            <p:cNvSpPr txBox="1"/>
            <p:nvPr/>
          </p:nvSpPr>
          <p:spPr>
            <a:xfrm>
              <a:off x="2745" y="2345"/>
              <a:ext cx="462" cy="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link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physical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9" name="Google Shape;279;p9"/>
            <p:cNvCxnSpPr/>
            <p:nvPr/>
          </p:nvCxnSpPr>
          <p:spPr>
            <a:xfrm>
              <a:off x="2737" y="2526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0" name="Google Shape;280;p9"/>
            <p:cNvCxnSpPr/>
            <p:nvPr/>
          </p:nvCxnSpPr>
          <p:spPr>
            <a:xfrm>
              <a:off x="2737" y="2632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1" name="Google Shape;281;p9"/>
            <p:cNvCxnSpPr/>
            <p:nvPr/>
          </p:nvCxnSpPr>
          <p:spPr>
            <a:xfrm>
              <a:off x="2735" y="2721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2" name="Google Shape;282;p9"/>
            <p:cNvCxnSpPr/>
            <p:nvPr/>
          </p:nvCxnSpPr>
          <p:spPr>
            <a:xfrm>
              <a:off x="2733" y="2836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3" name="Google Shape;283;p9"/>
            <p:cNvSpPr/>
            <p:nvPr/>
          </p:nvSpPr>
          <p:spPr>
            <a:xfrm>
              <a:off x="2719" y="2390"/>
              <a:ext cx="518" cy="29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284" name="Google Shape;284;p9"/>
            <p:cNvCxnSpPr/>
            <p:nvPr/>
          </p:nvCxnSpPr>
          <p:spPr>
            <a:xfrm>
              <a:off x="2737" y="2614"/>
              <a:ext cx="0" cy="6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285" name="Google Shape;285;p9"/>
            <p:cNvCxnSpPr/>
            <p:nvPr/>
          </p:nvCxnSpPr>
          <p:spPr>
            <a:xfrm>
              <a:off x="3226" y="2614"/>
              <a:ext cx="0" cy="6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286" name="Google Shape;286;p9"/>
            <p:cNvSpPr/>
            <p:nvPr/>
          </p:nvSpPr>
          <p:spPr>
            <a:xfrm>
              <a:off x="2736" y="1778"/>
              <a:ext cx="490" cy="431"/>
            </a:xfrm>
            <a:prstGeom prst="rect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87" name="Google Shape;287;p9"/>
            <p:cNvSpPr/>
            <p:nvPr/>
          </p:nvSpPr>
          <p:spPr>
            <a:xfrm>
              <a:off x="2733" y="2721"/>
              <a:ext cx="489" cy="219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pic>
        <p:nvPicPr>
          <p:cNvPr id="288" name="Google Shape;28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77301" y="1122363"/>
            <a:ext cx="1350963" cy="1350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39000" y="1317626"/>
            <a:ext cx="1143000" cy="1171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0" name="Google Shape;290;p9"/>
          <p:cNvGrpSpPr/>
          <p:nvPr/>
        </p:nvGrpSpPr>
        <p:grpSpPr>
          <a:xfrm>
            <a:off x="6586538" y="5251451"/>
            <a:ext cx="1109662" cy="1095375"/>
            <a:chOff x="-44" y="1473"/>
            <a:chExt cx="981" cy="1105"/>
          </a:xfrm>
        </p:grpSpPr>
        <p:pic>
          <p:nvPicPr>
            <p:cNvPr descr="desktop_computer_stylized_medium" id="291" name="Google Shape;291;p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2" name="Google Shape;292;p9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293" name="Google Shape;293;p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2020-06-17T13:03:26Z</dcterms:created>
  <dc:creator>Arif Shakil</dc:creator>
</cp:coreProperties>
</file>