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iBrX0huVAuTy8z/r2LMt/92CJk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E8BAE3-8C34-4ECC-ADFC-F1B38FDFAEEC}">
  <a:tblStyle styleId="{B3E8BAE3-8C34-4ECC-ADFC-F1B38FDFAE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72DF6D-7620-48E5-8EC2-978AE9C9D143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295EB96-8DAF-4951-AD1D-F6856464BA97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Addressing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{B3E8BAE3-8C34-4ECC-ADFC-F1B38FDFAEEC}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/>
              <a:t>/24 </a:t>
            </a:r>
            <a:r>
              <a:rPr lang="en-US"/>
              <a:t>means a subnet mask of </a:t>
            </a:r>
            <a:r>
              <a:rPr b="1" lang="en-US"/>
              <a:t>255.255.255.0</a:t>
            </a:r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86836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1484310" y="1066800"/>
            <a:ext cx="10018713" cy="54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same information.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or a subnet mask of </a:t>
            </a:r>
            <a:r>
              <a:rPr b="1" lang="en-US"/>
              <a:t>255.255.255.0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/16 </a:t>
            </a:r>
            <a:r>
              <a:rPr lang="en-US"/>
              <a:t>or a subnet mask of </a:t>
            </a:r>
            <a:r>
              <a:rPr b="1" lang="en-US"/>
              <a:t>255.255.0.0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/8</a:t>
            </a:r>
            <a:r>
              <a:rPr lang="en-US"/>
              <a:t> or a subnet mask of </a:t>
            </a:r>
            <a:r>
              <a:rPr b="1" lang="en-US"/>
              <a:t>255.0.0.0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Conversion: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the </a:t>
            </a:r>
            <a:r>
              <a:rPr b="1" lang="en-US"/>
              <a:t>first (MSB) 24 bits </a:t>
            </a:r>
            <a:r>
              <a:rPr lang="en-US"/>
              <a:t>of subnet mask would be 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Binary: 11111111.11111111.11111111.00000000</a:t>
            </a:r>
            <a:endParaRPr/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 txBox="1"/>
          <p:nvPr/>
        </p:nvSpPr>
        <p:spPr>
          <a:xfrm>
            <a:off x="2238935" y="5791200"/>
            <a:ext cx="5035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255       .      255      .      255      .         0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/>
              <a:t>subnet mask </a:t>
            </a:r>
            <a:r>
              <a:rPr lang="en-US"/>
              <a:t>of the following?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/>
              <a:t>prefix mask </a:t>
            </a:r>
            <a:r>
              <a:rPr lang="en-US"/>
              <a:t>of the following?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{5872DF6D-7620-48E5-8EC2-978AE9C9D143}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Subnet Mask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destination address is used to find the network in the routing table.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Addresses</a:t>
            </a:r>
            <a:endParaRPr/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address</a:t>
            </a:r>
            <a:endParaRPr/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network has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Address </a:t>
            </a:r>
            <a:r>
              <a:rPr lang="en-US"/>
              <a:t>– The first IP in the range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Broadcast Address </a:t>
            </a:r>
            <a:r>
              <a:rPr lang="en-US"/>
              <a:t>– The last IP in the range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 Addresses </a:t>
            </a:r>
            <a:r>
              <a:rPr lang="en-US"/>
              <a:t>– Everything in between</a:t>
            </a:r>
            <a:endParaRPr/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970" y="2810860"/>
            <a:ext cx="5873207" cy="4047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17"/>
          <p:cNvCxnSpPr/>
          <p:nvPr/>
        </p:nvCxnSpPr>
        <p:spPr>
          <a:xfrm>
            <a:off x="5580529" y="5136776"/>
            <a:ext cx="2030506" cy="87405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7"/>
          <p:cNvCxnSpPr/>
          <p:nvPr/>
        </p:nvCxnSpPr>
        <p:spPr>
          <a:xfrm>
            <a:off x="5580529" y="4309782"/>
            <a:ext cx="2030506" cy="17755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7"/>
          <p:cNvCxnSpPr/>
          <p:nvPr/>
        </p:nvCxnSpPr>
        <p:spPr>
          <a:xfrm>
            <a:off x="5580529" y="4309782"/>
            <a:ext cx="2480788" cy="18500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5580529" y="4309782"/>
            <a:ext cx="3025977" cy="189827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7"/>
          <p:cNvCxnSpPr/>
          <p:nvPr/>
        </p:nvCxnSpPr>
        <p:spPr>
          <a:xfrm>
            <a:off x="5580529" y="4309782"/>
            <a:ext cx="3361765" cy="17010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5546911" y="3566831"/>
            <a:ext cx="2608730" cy="19061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484310" y="1066800"/>
            <a:ext cx="10018713" cy="53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 hosts in the network will have the same network bits.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host bit in this address will be 0.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Broadcast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host bit in this address will be 1.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unique address assigned to each device on the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a network of 192.168.10.0/24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Addresses </a:t>
            </a:r>
            <a:r>
              <a:rPr b="1" lang="en-US"/>
              <a:t>192.168.10.1</a:t>
            </a:r>
            <a:r>
              <a:rPr lang="en-US"/>
              <a:t>  through  </a:t>
            </a:r>
            <a:r>
              <a:rPr b="1" lang="en-US"/>
              <a:t>192.168.10.254</a:t>
            </a:r>
            <a:r>
              <a:rPr lang="en-US"/>
              <a:t> are all host addresses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 at a Glance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192.168.10.193/24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173" y="2327963"/>
            <a:ext cx="8486986" cy="2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/>
          <p:nvPr/>
        </p:nvSpPr>
        <p:spPr>
          <a:xfrm>
            <a:off x="4064841" y="3429000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064841" y="4099112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5985529" y="3449170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5985528" y="4092388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6037076" y="377077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6037076" y="446253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084675" y="3770778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084675" y="4469262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0"/>
            <a:ext cx="10018713" cy="5307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Anatomy of IPv4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Subnet/Prefix Mask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Host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Broadcast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Specific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Unicast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Multicast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Broadcast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Classful IP Addressing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466" y="2014818"/>
            <a:ext cx="8534399" cy="331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Special Addresses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one host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Broadcast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all hosts on a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network’s broadcast address or </a:t>
            </a:r>
            <a:r>
              <a:rPr b="1" lang="en-US"/>
              <a:t>255.255.255.255</a:t>
            </a:r>
            <a:r>
              <a:rPr lang="en-US"/>
              <a:t> locally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 group of hosts.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an IP address starting with </a:t>
            </a:r>
            <a:r>
              <a:rPr b="1" lang="en-US"/>
              <a:t>224 - 239</a:t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466" y="1609164"/>
            <a:ext cx="3962400" cy="332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Address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484311" y="1066798"/>
            <a:ext cx="50093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Limited Broadcast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752601"/>
            <a:ext cx="4191000" cy="375761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4"/>
          <p:cNvSpPr txBox="1"/>
          <p:nvPr/>
        </p:nvSpPr>
        <p:spPr>
          <a:xfrm>
            <a:off x="6493666" y="1066799"/>
            <a:ext cx="48569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Directed Broadcast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a host outside of the network to communicate with the hosts within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172.16.4.0 /24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network, the destination address of the packet would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172.16.4.255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 of Multicast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Video and audio broadcasts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Routing information exchange by routing protocols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Distribution of software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News feeds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1096" y="2509463"/>
            <a:ext cx="3962400" cy="373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Classful Addressing</a:t>
            </a: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Classful Addressing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3231" y="1173298"/>
            <a:ext cx="6660869" cy="21492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7"/>
          <p:cNvGraphicFramePr/>
          <p:nvPr/>
        </p:nvGraphicFramePr>
        <p:xfrm>
          <a:off x="2281234" y="3428999"/>
          <a:ext cx="8424862" cy="3059206"/>
        </p:xfrm>
        <a:graphic>
          <a:graphicData uri="http://schemas.openxmlformats.org/presentationml/2006/ole">
            <mc:AlternateContent>
              <mc:Choice Requires="v">
                <p:oleObj r:id="rId6" imgH="3059206" imgW="8424862" progId="Paint.Picture" spid="_x0000_s1">
                  <p:embed/>
                </p:oleObj>
              </mc:Choice>
              <mc:Fallback>
                <p:oleObj r:id="rId7" imgH="3059206" imgW="8424862" progId="Paint.Picture">
                  <p:embed/>
                  <p:pic>
                    <p:nvPicPr>
                      <p:cNvPr id="388" name="Google Shape;388;p2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1234" y="3428999"/>
                        <a:ext cx="8424862" cy="305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Classful Networks : Range</a:t>
            </a:r>
            <a:endParaRPr/>
          </a:p>
        </p:txBody>
      </p:sp>
      <p:pic>
        <p:nvPicPr>
          <p:cNvPr id="394" name="Google Shape;3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28"/>
          <p:cNvGraphicFramePr/>
          <p:nvPr/>
        </p:nvGraphicFramePr>
        <p:xfrm>
          <a:off x="2378866" y="1571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{A295EB96-8DAF-4951-AD1D-F6856464BA97}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Address class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First octet range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Number of networks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Hosts per network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5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A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0 to 127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128 (less 0 and 127)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16,777,214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B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128 to 191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16,3</a:t>
                      </a:r>
                      <a:r>
                        <a:rPr lang="en-US" sz="2600"/>
                        <a:t>84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65,534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C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192 to 22</a:t>
                      </a:r>
                      <a:r>
                        <a:rPr lang="en-US" sz="2600"/>
                        <a:t>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2,097,152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254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666" y="2806699"/>
            <a:ext cx="5080000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061012" y="3993776"/>
            <a:ext cx="4874559" cy="62528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6"/>
          <p:cNvCxnSpPr>
            <a:stCxn id="187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/>
          </a:p>
        </p:txBody>
      </p:sp>
      <p:cxnSp>
        <p:nvCxnSpPr>
          <p:cNvPr id="188" name="Google Shape;188;p6"/>
          <p:cNvCxnSpPr>
            <a:stCxn id="187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>
            <a:stCxn id="187" idx="2"/>
            <a:endCxn id="190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7" y="1333547"/>
            <a:ext cx="6218238" cy="4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{B3E8BAE3-8C34-4ECC-ADFC-F1B38FDFAEEC}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