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iON2kUQexwxwfT0Ocf/FUUbK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10283C-15C5-4934-909A-1749641DC0F1}">
  <a:tblStyle styleId="{ED10283C-15C5-4934-909A-1749641DC0F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0.png"/><Relationship Id="rId4" Type="http://schemas.openxmlformats.org/officeDocument/2006/relationships/image" Target="../media/image3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1" name="Google Shape;1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7" name="Google Shape;13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19.1.1 Datagram Format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Data Communications and Networking. Behrouz A. Forouzan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58" name="Google Shape;1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6" name="Google Shape;13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5" name="Google Shape;15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3" name="Google Shape;15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2" name="Google Shape;16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9" name="Google Shape;16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5" name="Google Shape;16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2" name="Google Shape;16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1" name="Google Shape;16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1" name="Google Shape;16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9" name="Google Shape;16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7" name="Google Shape;16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5" name="Google Shape;16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4" name="Google Shape;16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2" name="Google Shape;168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0" name="Google Shape;169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Communications and Networking. Behrouz A. Forouzan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18.2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1" name="Google Shape;9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0" name="Google Shape;11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7" name="Google Shape;12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4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4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4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4.png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5.bin"/><Relationship Id="rId7" Type="http://schemas.openxmlformats.org/officeDocument/2006/relationships/image" Target="../media/image33.png"/><Relationship Id="rId8" Type="http://schemas.openxmlformats.org/officeDocument/2006/relationships/oleObject" Target="../embeddings/oleObject6.bin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8.jpg"/><Relationship Id="rId5" Type="http://schemas.openxmlformats.org/officeDocument/2006/relationships/image" Target="../media/image41.jpg"/><Relationship Id="rId6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4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14.png"/><Relationship Id="rId22" Type="http://schemas.openxmlformats.org/officeDocument/2006/relationships/image" Target="../media/image4.png"/><Relationship Id="rId10" Type="http://schemas.openxmlformats.org/officeDocument/2006/relationships/image" Target="../media/image10.png"/><Relationship Id="rId21" Type="http://schemas.openxmlformats.org/officeDocument/2006/relationships/image" Target="../media/image28.png"/><Relationship Id="rId13" Type="http://schemas.openxmlformats.org/officeDocument/2006/relationships/image" Target="../media/image1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7" Type="http://schemas.openxmlformats.org/officeDocument/2006/relationships/image" Target="../media/image27.png"/><Relationship Id="rId16" Type="http://schemas.openxmlformats.org/officeDocument/2006/relationships/image" Target="../media/image18.png"/><Relationship Id="rId5" Type="http://schemas.openxmlformats.org/officeDocument/2006/relationships/image" Target="../media/image3.png"/><Relationship Id="rId19" Type="http://schemas.openxmlformats.org/officeDocument/2006/relationships/image" Target="../media/image22.png"/><Relationship Id="rId6" Type="http://schemas.openxmlformats.org/officeDocument/2006/relationships/image" Target="../media/image8.png"/><Relationship Id="rId18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29.png"/><Relationship Id="rId8" Type="http://schemas.openxmlformats.org/officeDocument/2006/relationships/oleObject" Target="../embeddings/oleObject2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9.png"/><Relationship Id="rId8" Type="http://schemas.openxmlformats.org/officeDocument/2006/relationships/oleObject" Target="../embeddings/oleObject4.bin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Functions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Internet Protocol</a:t>
            </a:r>
            <a:endParaRPr/>
          </a:p>
        </p:txBody>
      </p:sp>
      <p:pic>
        <p:nvPicPr>
          <p:cNvPr id="1314" name="Google Shape;13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Network Layer</a:t>
            </a:r>
            <a:endParaRPr/>
          </a:p>
        </p:txBody>
      </p:sp>
      <p:sp>
        <p:nvSpPr>
          <p:cNvPr id="1320" name="Google Shape;1320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Host, router network layer functions:</a:t>
            </a:r>
            <a:endParaRPr/>
          </a:p>
        </p:txBody>
      </p:sp>
      <p:pic>
        <p:nvPicPr>
          <p:cNvPr id="1321" name="Google Shape;13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1"/>
          <p:cNvSpPr/>
          <p:nvPr/>
        </p:nvSpPr>
        <p:spPr>
          <a:xfrm>
            <a:off x="3923740" y="2050117"/>
            <a:ext cx="6534150" cy="40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3" name="Google Shape;1323;p11"/>
          <p:cNvSpPr/>
          <p:nvPr/>
        </p:nvSpPr>
        <p:spPr>
          <a:xfrm>
            <a:off x="3857065" y="2116792"/>
            <a:ext cx="6534150" cy="407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24" name="Google Shape;1324;p11"/>
          <p:cNvGrpSpPr/>
          <p:nvPr/>
        </p:nvGrpSpPr>
        <p:grpSpPr>
          <a:xfrm>
            <a:off x="5931928" y="3748742"/>
            <a:ext cx="1354137" cy="1214438"/>
            <a:chOff x="3967" y="2883"/>
            <a:chExt cx="660" cy="765"/>
          </a:xfrm>
        </p:grpSpPr>
        <p:sp>
          <p:nvSpPr>
            <p:cNvPr id="1325" name="Google Shape;1325;p11"/>
            <p:cNvSpPr/>
            <p:nvPr/>
          </p:nvSpPr>
          <p:spPr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3996" y="2910"/>
              <a:ext cx="582" cy="7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7" name="Google Shape;1327;p11"/>
            <p:cNvSpPr txBox="1"/>
            <p:nvPr/>
          </p:nvSpPr>
          <p:spPr>
            <a:xfrm>
              <a:off x="3967" y="3074"/>
              <a:ext cx="660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forwarding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8" name="Google Shape;1328;p11"/>
            <p:cNvCxnSpPr/>
            <p:nvPr/>
          </p:nvCxnSpPr>
          <p:spPr>
            <a:xfrm>
              <a:off x="4065" y="2994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4071" y="3048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4074" y="3102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4065" y="3477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4068" y="3528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3" name="Google Shape;1333;p11"/>
            <p:cNvCxnSpPr/>
            <p:nvPr/>
          </p:nvCxnSpPr>
          <p:spPr>
            <a:xfrm>
              <a:off x="4071" y="3579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334" name="Google Shape;1334;p11"/>
          <p:cNvCxnSpPr/>
          <p:nvPr/>
        </p:nvCxnSpPr>
        <p:spPr>
          <a:xfrm flipH="1" rot="10800000">
            <a:off x="3847540" y="5679142"/>
            <a:ext cx="6505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11"/>
          <p:cNvCxnSpPr/>
          <p:nvPr/>
        </p:nvCxnSpPr>
        <p:spPr>
          <a:xfrm flipH="1" rot="10800000">
            <a:off x="3876115" y="5155267"/>
            <a:ext cx="65246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6" name="Google Shape;1336;p11"/>
          <p:cNvGrpSpPr/>
          <p:nvPr/>
        </p:nvGrpSpPr>
        <p:grpSpPr>
          <a:xfrm>
            <a:off x="4055503" y="2935944"/>
            <a:ext cx="1887537" cy="885826"/>
            <a:chOff x="1175" y="1848"/>
            <a:chExt cx="1189" cy="558"/>
          </a:xfrm>
        </p:grpSpPr>
        <p:sp>
          <p:nvSpPr>
            <p:cNvPr id="1337" name="Google Shape;1337;p11"/>
            <p:cNvSpPr/>
            <p:nvPr/>
          </p:nvSpPr>
          <p:spPr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182" y="1890"/>
              <a:ext cx="1140" cy="51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9" name="Google Shape;1339;p11"/>
            <p:cNvSpPr txBox="1"/>
            <p:nvPr/>
          </p:nvSpPr>
          <p:spPr>
            <a:xfrm>
              <a:off x="1175" y="1895"/>
              <a:ext cx="1153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Routing protocols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path selection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RIP, OSPF, BGP</a:t>
              </a:r>
              <a:endParaRPr b="0" i="0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40" name="Google Shape;1340;p11"/>
          <p:cNvSpPr/>
          <p:nvPr/>
        </p:nvSpPr>
        <p:spPr>
          <a:xfrm>
            <a:off x="5362015" y="3926542"/>
            <a:ext cx="628650" cy="390525"/>
          </a:xfrm>
          <a:custGeom>
            <a:rect b="b" l="l" r="r" t="t"/>
            <a:pathLst>
              <a:path extrusionOk="0" h="246" w="39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41" name="Google Shape;1341;p11"/>
          <p:cNvGrpSpPr/>
          <p:nvPr/>
        </p:nvGrpSpPr>
        <p:grpSpPr>
          <a:xfrm>
            <a:off x="7311465" y="2845455"/>
            <a:ext cx="3000375" cy="1181100"/>
            <a:chOff x="102" y="1272"/>
            <a:chExt cx="1890" cy="744"/>
          </a:xfrm>
        </p:grpSpPr>
        <p:sp>
          <p:nvSpPr>
            <p:cNvPr id="1342" name="Google Shape;1342;p11"/>
            <p:cNvSpPr/>
            <p:nvPr/>
          </p:nvSpPr>
          <p:spPr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02" y="1314"/>
              <a:ext cx="1848" cy="70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4" name="Google Shape;1344;p11"/>
            <p:cNvSpPr txBox="1"/>
            <p:nvPr/>
          </p:nvSpPr>
          <p:spPr>
            <a:xfrm>
              <a:off x="116" y="1319"/>
              <a:ext cx="1820" cy="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IP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addressing conventions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datagram format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packet handling conventions</a:t>
              </a:r>
              <a:endParaRPr b="0" i="0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45" name="Google Shape;1345;p11"/>
          <p:cNvGrpSpPr/>
          <p:nvPr/>
        </p:nvGrpSpPr>
        <p:grpSpPr>
          <a:xfrm>
            <a:off x="7368615" y="4158316"/>
            <a:ext cx="2000250" cy="885825"/>
            <a:chOff x="72" y="1146"/>
            <a:chExt cx="1260" cy="558"/>
          </a:xfrm>
        </p:grpSpPr>
        <p:sp>
          <p:nvSpPr>
            <p:cNvPr id="1346" name="Google Shape;1346;p11"/>
            <p:cNvSpPr/>
            <p:nvPr/>
          </p:nvSpPr>
          <p:spPr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72" y="1188"/>
              <a:ext cx="1218" cy="51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8" name="Google Shape;1348;p11"/>
            <p:cNvSpPr txBox="1"/>
            <p:nvPr/>
          </p:nvSpPr>
          <p:spPr>
            <a:xfrm>
              <a:off x="80" y="1187"/>
              <a:ext cx="1197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ICMP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error reporting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router “signaling”</a:t>
              </a:r>
              <a:endParaRPr b="0" i="0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349" name="Google Shape;1349;p11"/>
          <p:cNvCxnSpPr/>
          <p:nvPr/>
        </p:nvCxnSpPr>
        <p:spPr>
          <a:xfrm flipH="1" rot="10800000">
            <a:off x="3876115" y="2735917"/>
            <a:ext cx="65246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0" name="Google Shape;1350;p11"/>
          <p:cNvSpPr txBox="1"/>
          <p:nvPr/>
        </p:nvSpPr>
        <p:spPr>
          <a:xfrm>
            <a:off x="5317565" y="2262842"/>
            <a:ext cx="338309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 layer: TCP, UDP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1" name="Google Shape;1351;p11"/>
          <p:cNvSpPr txBox="1"/>
          <p:nvPr/>
        </p:nvSpPr>
        <p:spPr>
          <a:xfrm>
            <a:off x="6431990" y="5234642"/>
            <a:ext cx="315535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layer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2" name="Google Shape;1352;p11"/>
          <p:cNvSpPr txBox="1"/>
          <p:nvPr/>
        </p:nvSpPr>
        <p:spPr>
          <a:xfrm>
            <a:off x="6279590" y="5772372"/>
            <a:ext cx="2531901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physical layer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3" name="Google Shape;1353;p11"/>
          <p:cNvSpPr txBox="1"/>
          <p:nvPr/>
        </p:nvSpPr>
        <p:spPr>
          <a:xfrm>
            <a:off x="1969060" y="3534430"/>
            <a:ext cx="182133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4" name="Google Shape;1354;p11"/>
          <p:cNvCxnSpPr/>
          <p:nvPr/>
        </p:nvCxnSpPr>
        <p:spPr>
          <a:xfrm rot="10800000">
            <a:off x="3599890" y="2754967"/>
            <a:ext cx="0" cy="7429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5" name="Google Shape;1355;p11"/>
          <p:cNvCxnSpPr/>
          <p:nvPr/>
        </p:nvCxnSpPr>
        <p:spPr>
          <a:xfrm>
            <a:off x="3599890" y="4421842"/>
            <a:ext cx="0" cy="7429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Datagram Format</a:t>
            </a:r>
            <a:endParaRPr/>
          </a:p>
        </p:txBody>
      </p:sp>
      <p:pic>
        <p:nvPicPr>
          <p:cNvPr id="1361" name="Google Shape;13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cpipguide.com/free/diagrams/ipformat.png" id="1362" name="Google Shape;13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3562" y="1231961"/>
            <a:ext cx="6528547" cy="526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12"/>
          <p:cNvSpPr txBox="1"/>
          <p:nvPr/>
        </p:nvSpPr>
        <p:spPr>
          <a:xfrm>
            <a:off x="9051609" y="2333000"/>
            <a:ext cx="23212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size of an IP datagram: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minimum size is 20 bytes (if you have no data) </a:t>
            </a:r>
            <a:endParaRPr b="0" i="0" sz="2000" u="none" cap="none" strike="noStrike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The maximum size is 65,535 bytes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sp>
        <p:nvSpPr>
          <p:cNvPr id="1369" name="Google Shape;1369;p13"/>
          <p:cNvSpPr txBox="1"/>
          <p:nvPr>
            <p:ph idx="1" type="body"/>
          </p:nvPr>
        </p:nvSpPr>
        <p:spPr>
          <a:xfrm>
            <a:off x="1484311" y="1066800"/>
            <a:ext cx="577710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links have </a:t>
            </a:r>
            <a:r>
              <a:rPr b="1" lang="en-US"/>
              <a:t>MTU (max. transmission unit - max. transfer size) </a:t>
            </a:r>
            <a:r>
              <a:rPr lang="en-US"/>
              <a:t>- largest possible link-level frame.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different link types, different MTUs 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Large IP datagram divided (“fragmented”) within net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one datagram becomes several datagrams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“reassembled” only at final destination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IP header bits used to identify, order related fragments</a:t>
            </a:r>
            <a:endParaRPr sz="2400"/>
          </a:p>
        </p:txBody>
      </p:sp>
      <p:pic>
        <p:nvPicPr>
          <p:cNvPr id="1370" name="Google Shape;13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13"/>
          <p:cNvSpPr/>
          <p:nvPr/>
        </p:nvSpPr>
        <p:spPr>
          <a:xfrm>
            <a:off x="7522136" y="1420769"/>
            <a:ext cx="2436813" cy="2255838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2" name="Google Shape;1372;p13"/>
          <p:cNvSpPr/>
          <p:nvPr/>
        </p:nvSpPr>
        <p:spPr>
          <a:xfrm>
            <a:off x="7522136" y="3822657"/>
            <a:ext cx="1976438" cy="1987550"/>
          </a:xfrm>
          <a:custGeom>
            <a:rect b="b" l="l" r="r" t="t"/>
            <a:pathLst>
              <a:path extrusionOk="0" h="940" w="873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73" name="Google Shape;1373;p13"/>
          <p:cNvGrpSpPr/>
          <p:nvPr/>
        </p:nvGrpSpPr>
        <p:grpSpPr>
          <a:xfrm>
            <a:off x="7115736" y="1800182"/>
            <a:ext cx="649288" cy="1247775"/>
            <a:chOff x="3314" y="1248"/>
            <a:chExt cx="344" cy="694"/>
          </a:xfrm>
        </p:grpSpPr>
        <p:graphicFrame>
          <p:nvGraphicFramePr>
            <p:cNvPr id="1374" name="Google Shape;1374;p13"/>
            <p:cNvGraphicFramePr/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>
                <mc:Choice Requires="v">
                  <p:oleObj r:id="rId5" imgH="248" imgW="299" progId="MS_ClipArt_Gallery.2" spid="_x0000_s1">
                    <p:embed/>
                  </p:oleObj>
                </mc:Choice>
                <mc:Fallback>
                  <p:oleObj r:id="rId6" imgH="248" imgW="299" progId="MS_ClipArt_Gallery.2">
                    <p:embed/>
                    <p:pic>
                      <p:nvPicPr>
                        <p:cNvPr id="1374" name="Google Shape;1374;p13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75" name="Google Shape;1375;p13"/>
            <p:cNvCxnSpPr/>
            <p:nvPr/>
          </p:nvCxnSpPr>
          <p:spPr>
            <a:xfrm flipH="1" rot="10800000">
              <a:off x="3606" y="1433"/>
              <a:ext cx="52" cy="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aphicFrame>
          <p:nvGraphicFramePr>
            <p:cNvPr id="1376" name="Google Shape;1376;p13"/>
            <p:cNvGraphicFramePr/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>
                <mc:Choice Requires="v">
                  <p:oleObj r:id="rId8" imgH="248" imgW="299" progId="MS_ClipArt_Gallery.2" spid="_x0000_s2">
                    <p:embed/>
                  </p:oleObj>
                </mc:Choice>
                <mc:Fallback>
                  <p:oleObj r:id="rId9" imgH="248" imgW="299" progId="MS_ClipArt_Gallery.2">
                    <p:embed/>
                    <p:pic>
                      <p:nvPicPr>
                        <p:cNvPr id="1376" name="Google Shape;1376;p13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77" name="Google Shape;1377;p13"/>
            <p:cNvCxnSpPr/>
            <p:nvPr/>
          </p:nvCxnSpPr>
          <p:spPr>
            <a:xfrm flipH="1" rot="10800000">
              <a:off x="3606" y="1882"/>
              <a:ext cx="52" cy="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78" name="Google Shape;1378;p13"/>
            <p:cNvGrpSpPr/>
            <p:nvPr/>
          </p:nvGrpSpPr>
          <p:grpSpPr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379" name="Google Shape;1379;p13"/>
              <p:cNvSpPr/>
              <p:nvPr/>
            </p:nvSpPr>
            <p:spPr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0" name="Google Shape;1380;p13"/>
              <p:cNvSpPr/>
              <p:nvPr/>
            </p:nvSpPr>
            <p:spPr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81" name="Google Shape;1381;p13"/>
              <p:cNvSpPr/>
              <p:nvPr/>
            </p:nvSpPr>
            <p:spPr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1382" name="Google Shape;1382;p13"/>
            <p:cNvCxnSpPr/>
            <p:nvPr/>
          </p:nvCxnSpPr>
          <p:spPr>
            <a:xfrm>
              <a:off x="3654" y="1431"/>
              <a:ext cx="0" cy="4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383" name="Google Shape;1383;p13"/>
          <p:cNvCxnSpPr/>
          <p:nvPr/>
        </p:nvCxnSpPr>
        <p:spPr>
          <a:xfrm flipH="1" rot="10800000">
            <a:off x="7595161" y="2376444"/>
            <a:ext cx="1270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4" name="Google Shape;1384;p13"/>
          <p:cNvCxnSpPr/>
          <p:nvPr/>
        </p:nvCxnSpPr>
        <p:spPr>
          <a:xfrm>
            <a:off x="8171424" y="1701757"/>
            <a:ext cx="658812" cy="2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5" name="Google Shape;1385;p13"/>
          <p:cNvCxnSpPr/>
          <p:nvPr/>
        </p:nvCxnSpPr>
        <p:spPr>
          <a:xfrm>
            <a:off x="9017561" y="2038307"/>
            <a:ext cx="196850" cy="669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6" name="Google Shape;1386;p13"/>
          <p:cNvCxnSpPr/>
          <p:nvPr/>
        </p:nvCxnSpPr>
        <p:spPr>
          <a:xfrm>
            <a:off x="7920599" y="1814469"/>
            <a:ext cx="1587" cy="5826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7" name="Google Shape;1387;p13"/>
          <p:cNvCxnSpPr/>
          <p:nvPr/>
        </p:nvCxnSpPr>
        <p:spPr>
          <a:xfrm>
            <a:off x="7945999" y="2462169"/>
            <a:ext cx="971550" cy="4016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8" name="Google Shape;1388;p13"/>
          <p:cNvCxnSpPr/>
          <p:nvPr/>
        </p:nvCxnSpPr>
        <p:spPr>
          <a:xfrm rot="10800000">
            <a:off x="9473174" y="2954294"/>
            <a:ext cx="476250" cy="6873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9" name="Google Shape;1389;p13"/>
          <p:cNvCxnSpPr/>
          <p:nvPr/>
        </p:nvCxnSpPr>
        <p:spPr>
          <a:xfrm flipH="1">
            <a:off x="8179361" y="2006557"/>
            <a:ext cx="758825" cy="517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0" name="Google Shape;1390;p13"/>
          <p:cNvCxnSpPr/>
          <p:nvPr/>
        </p:nvCxnSpPr>
        <p:spPr>
          <a:xfrm flipH="1">
            <a:off x="8188886" y="1446169"/>
            <a:ext cx="47625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1" name="Google Shape;1391;p13"/>
          <p:cNvCxnSpPr/>
          <p:nvPr/>
        </p:nvCxnSpPr>
        <p:spPr>
          <a:xfrm flipH="1">
            <a:off x="8906436" y="1622382"/>
            <a:ext cx="273050" cy="2365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2" name="Google Shape;1392;p13"/>
          <p:cNvGrpSpPr/>
          <p:nvPr/>
        </p:nvGrpSpPr>
        <p:grpSpPr>
          <a:xfrm>
            <a:off x="7669774" y="1585869"/>
            <a:ext cx="679450" cy="314325"/>
            <a:chOff x="3600" y="219"/>
            <a:chExt cx="360" cy="175"/>
          </a:xfrm>
        </p:grpSpPr>
        <p:sp>
          <p:nvSpPr>
            <p:cNvPr id="1393" name="Google Shape;1393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394" name="Google Shape;1394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5" name="Google Shape;1395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6" name="Google Shape;1396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98" name="Google Shape;1398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399" name="Google Shape;1399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1" name="Google Shape;140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02" name="Google Shape;1402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03" name="Google Shape;1403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4" name="Google Shape;140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5" name="Google Shape;140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06" name="Google Shape;1406;p13"/>
          <p:cNvGrpSpPr/>
          <p:nvPr/>
        </p:nvGrpSpPr>
        <p:grpSpPr>
          <a:xfrm>
            <a:off x="7687236" y="2243094"/>
            <a:ext cx="679450" cy="314325"/>
            <a:chOff x="3600" y="219"/>
            <a:chExt cx="360" cy="175"/>
          </a:xfrm>
        </p:grpSpPr>
        <p:sp>
          <p:nvSpPr>
            <p:cNvPr id="1407" name="Google Shape;1407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08" name="Google Shape;1408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9" name="Google Shape;1409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0" name="Google Shape;1410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12" name="Google Shape;1412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13" name="Google Shape;1413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4" name="Google Shape;141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5" name="Google Shape;141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16" name="Google Shape;1416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17" name="Google Shape;1417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8" name="Google Shape;1418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9" name="Google Shape;1419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20" name="Google Shape;1420;p13"/>
          <p:cNvGrpSpPr/>
          <p:nvPr/>
        </p:nvGrpSpPr>
        <p:grpSpPr>
          <a:xfrm>
            <a:off x="8657199" y="1793832"/>
            <a:ext cx="676275" cy="314325"/>
            <a:chOff x="3600" y="219"/>
            <a:chExt cx="360" cy="175"/>
          </a:xfrm>
        </p:grpSpPr>
        <p:sp>
          <p:nvSpPr>
            <p:cNvPr id="1421" name="Google Shape;1421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22" name="Google Shape;1422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3" name="Google Shape;1423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4" name="Google Shape;1424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26" name="Google Shape;1426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27" name="Google Shape;1427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8" name="Google Shape;1428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30" name="Google Shape;1430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31" name="Google Shape;1431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2" name="Google Shape;1432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3" name="Google Shape;1433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34" name="Google Shape;1434;p13"/>
          <p:cNvGrpSpPr/>
          <p:nvPr/>
        </p:nvGrpSpPr>
        <p:grpSpPr>
          <a:xfrm>
            <a:off x="8901674" y="2700294"/>
            <a:ext cx="679450" cy="314325"/>
            <a:chOff x="3600" y="219"/>
            <a:chExt cx="360" cy="175"/>
          </a:xfrm>
        </p:grpSpPr>
        <p:sp>
          <p:nvSpPr>
            <p:cNvPr id="1435" name="Google Shape;1435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36" name="Google Shape;1436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7" name="Google Shape;1437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8" name="Google Shape;1438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40" name="Google Shape;1440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41" name="Google Shape;1441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2" name="Google Shape;1442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3" name="Google Shape;1443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44" name="Google Shape;1444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45" name="Google Shape;1445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6" name="Google Shape;1446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7" name="Google Shape;1447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48" name="Google Shape;1448;p13"/>
          <p:cNvGrpSpPr/>
          <p:nvPr/>
        </p:nvGrpSpPr>
        <p:grpSpPr>
          <a:xfrm>
            <a:off x="8669899" y="4692607"/>
            <a:ext cx="715962" cy="311150"/>
            <a:chOff x="3600" y="219"/>
            <a:chExt cx="360" cy="175"/>
          </a:xfrm>
        </p:grpSpPr>
        <p:sp>
          <p:nvSpPr>
            <p:cNvPr id="1449" name="Google Shape;1449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50" name="Google Shape;1450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1" name="Google Shape;1451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2" name="Google Shape;1452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54" name="Google Shape;1454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55" name="Google Shape;1455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6" name="Google Shape;1456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7" name="Google Shape;1457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58" name="Google Shape;1458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59" name="Google Shape;1459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0" name="Google Shape;146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1" name="Google Shape;146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62" name="Google Shape;1462;p13"/>
          <p:cNvGrpSpPr/>
          <p:nvPr/>
        </p:nvGrpSpPr>
        <p:grpSpPr>
          <a:xfrm>
            <a:off x="9663674" y="3681369"/>
            <a:ext cx="679450" cy="314325"/>
            <a:chOff x="3600" y="219"/>
            <a:chExt cx="360" cy="175"/>
          </a:xfrm>
        </p:grpSpPr>
        <p:sp>
          <p:nvSpPr>
            <p:cNvPr id="1463" name="Google Shape;1463;p1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64" name="Google Shape;1464;p1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5" name="Google Shape;1465;p1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6" name="Google Shape;1466;p13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68" name="Google Shape;1468;p1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69" name="Google Shape;1469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0" name="Google Shape;1470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1" name="Google Shape;1471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72" name="Google Shape;1472;p13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73" name="Google Shape;1473;p13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4" name="Google Shape;1474;p1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5" name="Google Shape;1475;p1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1476" name="Google Shape;1476;p13"/>
          <p:cNvGraphicFramePr/>
          <p:nvPr/>
        </p:nvGraphicFramePr>
        <p:xfrm>
          <a:off x="7630086" y="4184607"/>
          <a:ext cx="563563" cy="446087"/>
        </p:xfrm>
        <a:graphic>
          <a:graphicData uri="http://schemas.openxmlformats.org/presentationml/2006/ole">
            <mc:AlternateContent>
              <mc:Choice Requires="v">
                <p:oleObj r:id="rId10" imgH="446087" imgW="563563" progId="MS_ClipArt_Gallery.2" spid="_x0000_s3">
                  <p:embed/>
                </p:oleObj>
              </mc:Choice>
              <mc:Fallback>
                <p:oleObj r:id="rId11" imgH="446087" imgW="563563" progId="MS_ClipArt_Gallery.2">
                  <p:embed/>
                  <p:pic>
                    <p:nvPicPr>
                      <p:cNvPr id="1476" name="Google Shape;1476;p1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30086" y="4184607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7" name="Google Shape;1477;p13"/>
          <p:cNvCxnSpPr/>
          <p:nvPr/>
        </p:nvCxnSpPr>
        <p:spPr>
          <a:xfrm>
            <a:off x="8174599" y="4513219"/>
            <a:ext cx="314325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78" name="Google Shape;1478;p13"/>
          <p:cNvGraphicFramePr/>
          <p:nvPr/>
        </p:nvGraphicFramePr>
        <p:xfrm>
          <a:off x="7839636" y="4983119"/>
          <a:ext cx="563563" cy="446088"/>
        </p:xfrm>
        <a:graphic>
          <a:graphicData uri="http://schemas.openxmlformats.org/presentationml/2006/ole">
            <mc:AlternateContent>
              <mc:Choice Requires="v">
                <p:oleObj r:id="rId13" imgH="446088" imgW="563563" progId="MS_ClipArt_Gallery.2" spid="_x0000_s4">
                  <p:embed/>
                </p:oleObj>
              </mc:Choice>
              <mc:Fallback>
                <p:oleObj r:id="rId14" imgH="446088" imgW="563563" progId="MS_ClipArt_Gallery.2">
                  <p:embed/>
                  <p:pic>
                    <p:nvPicPr>
                      <p:cNvPr id="1478" name="Google Shape;1478;p1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839636" y="4983119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9" name="Google Shape;1479;p13"/>
          <p:cNvCxnSpPr/>
          <p:nvPr/>
        </p:nvCxnSpPr>
        <p:spPr>
          <a:xfrm flipH="1" rot="10800000">
            <a:off x="8390499" y="5321257"/>
            <a:ext cx="98425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80" name="Google Shape;1480;p13"/>
          <p:cNvGrpSpPr/>
          <p:nvPr/>
        </p:nvGrpSpPr>
        <p:grpSpPr>
          <a:xfrm>
            <a:off x="8009499" y="4641807"/>
            <a:ext cx="96837" cy="300037"/>
            <a:chOff x="3842" y="406"/>
            <a:chExt cx="51" cy="167"/>
          </a:xfrm>
        </p:grpSpPr>
        <p:sp>
          <p:nvSpPr>
            <p:cNvPr id="1481" name="Google Shape;1481;p13"/>
            <p:cNvSpPr/>
            <p:nvPr/>
          </p:nvSpPr>
          <p:spPr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484" name="Google Shape;1484;p13"/>
          <p:cNvCxnSpPr/>
          <p:nvPr/>
        </p:nvCxnSpPr>
        <p:spPr>
          <a:xfrm>
            <a:off x="8480986" y="4510044"/>
            <a:ext cx="0" cy="809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5" name="Google Shape;1485;p13"/>
          <p:cNvCxnSpPr/>
          <p:nvPr/>
        </p:nvCxnSpPr>
        <p:spPr>
          <a:xfrm>
            <a:off x="8480986" y="4859294"/>
            <a:ext cx="187325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6" name="Google Shape;1486;p13"/>
          <p:cNvCxnSpPr/>
          <p:nvPr/>
        </p:nvCxnSpPr>
        <p:spPr>
          <a:xfrm flipH="1">
            <a:off x="9385861" y="3998869"/>
            <a:ext cx="636588" cy="877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87" name="Google Shape;1487;p13"/>
          <p:cNvGrpSpPr/>
          <p:nvPr/>
        </p:nvGrpSpPr>
        <p:grpSpPr>
          <a:xfrm rot="1433392">
            <a:off x="7503916" y="2297906"/>
            <a:ext cx="1028700" cy="171450"/>
            <a:chOff x="4712" y="1742"/>
            <a:chExt cx="648" cy="108"/>
          </a:xfrm>
        </p:grpSpPr>
        <p:sp>
          <p:nvSpPr>
            <p:cNvPr id="1488" name="Google Shape;1488;p13"/>
            <p:cNvSpPr/>
            <p:nvPr/>
          </p:nvSpPr>
          <p:spPr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 rot="3346875">
            <a:off x="9208061" y="3033670"/>
            <a:ext cx="447675" cy="171450"/>
            <a:chOff x="5078" y="1860"/>
            <a:chExt cx="282" cy="108"/>
          </a:xfrm>
        </p:grpSpPr>
        <p:sp>
          <p:nvSpPr>
            <p:cNvPr id="1491" name="Google Shape;1491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93" name="Google Shape;1493;p13"/>
          <p:cNvGrpSpPr/>
          <p:nvPr/>
        </p:nvGrpSpPr>
        <p:grpSpPr>
          <a:xfrm rot="3215306">
            <a:off x="9525561" y="3138445"/>
            <a:ext cx="447675" cy="171450"/>
            <a:chOff x="5078" y="1860"/>
            <a:chExt cx="282" cy="108"/>
          </a:xfrm>
        </p:grpSpPr>
        <p:sp>
          <p:nvSpPr>
            <p:cNvPr id="1494" name="Google Shape;1494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96" name="Google Shape;1496;p13"/>
          <p:cNvGrpSpPr/>
          <p:nvPr/>
        </p:nvGrpSpPr>
        <p:grpSpPr>
          <a:xfrm rot="3051000">
            <a:off x="9877986" y="3259095"/>
            <a:ext cx="447675" cy="171450"/>
            <a:chOff x="5078" y="1860"/>
            <a:chExt cx="282" cy="108"/>
          </a:xfrm>
        </p:grpSpPr>
        <p:sp>
          <p:nvSpPr>
            <p:cNvPr id="1497" name="Google Shape;1497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499" name="Google Shape;1499;p13"/>
          <p:cNvCxnSpPr/>
          <p:nvPr/>
        </p:nvCxnSpPr>
        <p:spPr>
          <a:xfrm>
            <a:off x="8507216" y="2618581"/>
            <a:ext cx="219075" cy="69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0" name="Google Shape;1500;p13"/>
          <p:cNvCxnSpPr/>
          <p:nvPr/>
        </p:nvCxnSpPr>
        <p:spPr>
          <a:xfrm>
            <a:off x="9566836" y="3309894"/>
            <a:ext cx="133350" cy="1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1" name="Google Shape;1501;p13"/>
          <p:cNvCxnSpPr/>
          <p:nvPr/>
        </p:nvCxnSpPr>
        <p:spPr>
          <a:xfrm>
            <a:off x="9890686" y="3408319"/>
            <a:ext cx="117475" cy="1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2" name="Google Shape;1502;p13"/>
          <p:cNvCxnSpPr/>
          <p:nvPr/>
        </p:nvCxnSpPr>
        <p:spPr>
          <a:xfrm>
            <a:off x="10258986" y="3522619"/>
            <a:ext cx="101600" cy="187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3" name="Google Shape;1503;p13"/>
          <p:cNvSpPr txBox="1"/>
          <p:nvPr/>
        </p:nvSpPr>
        <p:spPr>
          <a:xfrm>
            <a:off x="9173136" y="1392194"/>
            <a:ext cx="2743200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fragmentation: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one large datagram (4000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3 smaller datagrams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4" name="Google Shape;1504;p13"/>
          <p:cNvGrpSpPr/>
          <p:nvPr/>
        </p:nvGrpSpPr>
        <p:grpSpPr>
          <a:xfrm rot="-10773343">
            <a:off x="8534961" y="4144919"/>
            <a:ext cx="447675" cy="171450"/>
            <a:chOff x="5078" y="1860"/>
            <a:chExt cx="282" cy="108"/>
          </a:xfrm>
        </p:grpSpPr>
        <p:sp>
          <p:nvSpPr>
            <p:cNvPr id="1505" name="Google Shape;1505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07" name="Google Shape;1507;p13"/>
          <p:cNvGrpSpPr/>
          <p:nvPr/>
        </p:nvGrpSpPr>
        <p:grpSpPr>
          <a:xfrm rot="-10773343">
            <a:off x="8538136" y="4338594"/>
            <a:ext cx="447675" cy="171450"/>
            <a:chOff x="5078" y="1860"/>
            <a:chExt cx="282" cy="108"/>
          </a:xfrm>
        </p:grpSpPr>
        <p:sp>
          <p:nvSpPr>
            <p:cNvPr id="1508" name="Google Shape;1508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10" name="Google Shape;1510;p13"/>
          <p:cNvGrpSpPr/>
          <p:nvPr/>
        </p:nvGrpSpPr>
        <p:grpSpPr>
          <a:xfrm rot="-10773343">
            <a:off x="8541311" y="4532269"/>
            <a:ext cx="447675" cy="171450"/>
            <a:chOff x="5078" y="1860"/>
            <a:chExt cx="282" cy="108"/>
          </a:xfrm>
        </p:grpSpPr>
        <p:sp>
          <p:nvSpPr>
            <p:cNvPr id="1511" name="Google Shape;1511;p13"/>
            <p:cNvSpPr/>
            <p:nvPr/>
          </p:nvSpPr>
          <p:spPr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513" name="Google Shape;1513;p13"/>
          <p:cNvCxnSpPr/>
          <p:nvPr/>
        </p:nvCxnSpPr>
        <p:spPr>
          <a:xfrm rot="9691848">
            <a:off x="8290486" y="4202069"/>
            <a:ext cx="219075" cy="69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4" name="Google Shape;1514;p13"/>
          <p:cNvCxnSpPr/>
          <p:nvPr/>
        </p:nvCxnSpPr>
        <p:spPr>
          <a:xfrm rot="9691848">
            <a:off x="8280961" y="4376694"/>
            <a:ext cx="219075" cy="69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5" name="Google Shape;1515;p13"/>
          <p:cNvCxnSpPr/>
          <p:nvPr/>
        </p:nvCxnSpPr>
        <p:spPr>
          <a:xfrm rot="9691848">
            <a:off x="8284136" y="4583069"/>
            <a:ext cx="219075" cy="69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16" name="Google Shape;1516;p13"/>
          <p:cNvGrpSpPr/>
          <p:nvPr/>
        </p:nvGrpSpPr>
        <p:grpSpPr>
          <a:xfrm rot="10793026">
            <a:off x="7206224" y="3981407"/>
            <a:ext cx="1030287" cy="173037"/>
            <a:chOff x="4712" y="1742"/>
            <a:chExt cx="648" cy="108"/>
          </a:xfrm>
        </p:grpSpPr>
        <p:sp>
          <p:nvSpPr>
            <p:cNvPr id="1517" name="Google Shape;1517;p13"/>
            <p:cNvSpPr/>
            <p:nvPr/>
          </p:nvSpPr>
          <p:spPr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19" name="Google Shape;1519;p13"/>
          <p:cNvSpPr txBox="1"/>
          <p:nvPr/>
        </p:nvSpPr>
        <p:spPr>
          <a:xfrm>
            <a:off x="7596749" y="3635332"/>
            <a:ext cx="1246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reassembly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0" name="Google Shape;1520;p13"/>
          <p:cNvSpPr txBox="1"/>
          <p:nvPr/>
        </p:nvSpPr>
        <p:spPr>
          <a:xfrm>
            <a:off x="9835124" y="2839994"/>
            <a:ext cx="223361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MTU: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1500bytes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sp>
        <p:nvSpPr>
          <p:cNvPr id="1528" name="Google Shape;1528;p14"/>
          <p:cNvSpPr txBox="1"/>
          <p:nvPr>
            <p:ph idx="1" type="body"/>
          </p:nvPr>
        </p:nvSpPr>
        <p:spPr>
          <a:xfrm>
            <a:off x="1406525" y="472495"/>
            <a:ext cx="4881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Example: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4000 Bytes of datagram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MTU = 1500 Bytes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Header + Data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Header size is usually 20 bytes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800"/>
              <a:t>It can differ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Offset:</a:t>
            </a:r>
            <a:endParaRPr/>
          </a:p>
          <a:p>
            <a:pPr indent="-285750" lvl="2" marL="1200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value of the offset is measured in units of 8 bytes. </a:t>
            </a:r>
            <a:endParaRPr/>
          </a:p>
          <a:p>
            <a:pPr indent="-285750" lvl="2" marL="1200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This is done because the length of the offset field is only 13 bits long and cannot represent a sequence of bytes greater than 8191. </a:t>
            </a:r>
            <a:endParaRPr/>
          </a:p>
          <a:p>
            <a:pPr indent="-285750" lvl="2" marL="1200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This forces hosts or routers that fragment datagrams to choose the size of each fragment so that the first byte number is divisible by 8.</a:t>
            </a:r>
            <a:endParaRPr/>
          </a:p>
          <a:p>
            <a:pPr indent="-101600" lvl="2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1600"/>
          </a:p>
          <a:p>
            <a:pPr indent="-101600" lvl="2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</p:txBody>
      </p:sp>
      <p:pic>
        <p:nvPicPr>
          <p:cNvPr id="1529" name="Google Shape;15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0" name="Google Shape;1530;p14"/>
          <p:cNvGrpSpPr/>
          <p:nvPr/>
        </p:nvGrpSpPr>
        <p:grpSpPr>
          <a:xfrm>
            <a:off x="6975288" y="2139632"/>
            <a:ext cx="4800600" cy="3997325"/>
            <a:chOff x="1218" y="944"/>
            <a:chExt cx="3024" cy="2518"/>
          </a:xfrm>
        </p:grpSpPr>
        <p:grpSp>
          <p:nvGrpSpPr>
            <p:cNvPr id="1531" name="Google Shape;1531;p14"/>
            <p:cNvGrpSpPr/>
            <p:nvPr/>
          </p:nvGrpSpPr>
          <p:grpSpPr>
            <a:xfrm>
              <a:off x="1218" y="944"/>
              <a:ext cx="2676" cy="388"/>
              <a:chOff x="3006" y="1208"/>
              <a:chExt cx="2676" cy="388"/>
            </a:xfrm>
          </p:grpSpPr>
          <p:sp>
            <p:nvSpPr>
              <p:cNvPr id="1532" name="Google Shape;1532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34" name="Google Shape;1534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4"/>
              <p:cNvSpPr txBox="1"/>
              <p:nvPr/>
            </p:nvSpPr>
            <p:spPr>
              <a:xfrm>
                <a:off x="3230" y="1208"/>
                <a:ext cx="5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=4000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8" name="Google Shape;1538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9" name="Google Shape;1539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0" name="Google Shape;1540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1" name="Google Shape;1541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2" name="Google Shape;1542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43" name="Google Shape;1543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44" name="Google Shape;1544;p14"/>
            <p:cNvGrpSpPr/>
            <p:nvPr/>
          </p:nvGrpSpPr>
          <p:grpSpPr>
            <a:xfrm>
              <a:off x="1566" y="2048"/>
              <a:ext cx="2676" cy="388"/>
              <a:chOff x="3006" y="1208"/>
              <a:chExt cx="2676" cy="388"/>
            </a:xfrm>
          </p:grpSpPr>
          <p:sp>
            <p:nvSpPr>
              <p:cNvPr id="1545" name="Google Shape;1545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47" name="Google Shape;1547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=1500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1" name="Google Shape;1551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2" name="Google Shape;1552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3" name="Google Shape;1553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4" name="Google Shape;1554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5" name="Google Shape;1555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56" name="Google Shape;1556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57" name="Google Shape;1557;p14"/>
            <p:cNvGrpSpPr/>
            <p:nvPr/>
          </p:nvGrpSpPr>
          <p:grpSpPr>
            <a:xfrm>
              <a:off x="1566" y="2552"/>
              <a:ext cx="2676" cy="388"/>
              <a:chOff x="3006" y="1208"/>
              <a:chExt cx="2676" cy="388"/>
            </a:xfrm>
          </p:grpSpPr>
          <p:sp>
            <p:nvSpPr>
              <p:cNvPr id="1558" name="Google Shape;1558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59" name="Google Shape;1559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60" name="Google Shape;1560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=185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=1500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4" name="Google Shape;1564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5" name="Google Shape;1565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6" name="Google Shape;1566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7" name="Google Shape;1567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8" name="Google Shape;1568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69" name="Google Shape;1569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570" name="Google Shape;1570;p14"/>
            <p:cNvGrpSpPr/>
            <p:nvPr/>
          </p:nvGrpSpPr>
          <p:grpSpPr>
            <a:xfrm>
              <a:off x="1560" y="3074"/>
              <a:ext cx="2676" cy="388"/>
              <a:chOff x="3006" y="1208"/>
              <a:chExt cx="2676" cy="388"/>
            </a:xfrm>
          </p:grpSpPr>
          <p:sp>
            <p:nvSpPr>
              <p:cNvPr id="1571" name="Google Shape;1571;p14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72" name="Google Shape;1572;p14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73" name="Google Shape;1573;p14"/>
              <p:cNvSpPr txBox="1"/>
              <p:nvPr/>
            </p:nvSpPr>
            <p:spPr>
              <a:xfrm>
                <a:off x="3734" y="1208"/>
                <a:ext cx="299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14"/>
              <p:cNvSpPr txBox="1"/>
              <p:nvPr/>
            </p:nvSpPr>
            <p:spPr>
              <a:xfrm>
                <a:off x="4605" y="1220"/>
                <a:ext cx="55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offset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=370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14"/>
              <p:cNvSpPr txBox="1"/>
              <p:nvPr/>
            </p:nvSpPr>
            <p:spPr>
              <a:xfrm>
                <a:off x="3980" y="1220"/>
                <a:ext cx="67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fragflag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4"/>
              <p:cNvSpPr txBox="1"/>
              <p:nvPr/>
            </p:nvSpPr>
            <p:spPr>
              <a:xfrm>
                <a:off x="3230" y="1208"/>
                <a:ext cx="53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length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=1040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7" name="Google Shape;1577;p14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8" name="Google Shape;1578;p14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9" name="Google Shape;1579;p14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0" name="Google Shape;1580;p14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1" name="Google Shape;1581;p14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82" name="Google Shape;1582;p14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583" name="Google Shape;1583;p14"/>
            <p:cNvSpPr/>
            <p:nvPr/>
          </p:nvSpPr>
          <p:spPr>
            <a:xfrm>
              <a:off x="1290" y="1422"/>
              <a:ext cx="210" cy="1362"/>
            </a:xfrm>
            <a:custGeom>
              <a:rect b="b" l="l" r="r" t="t"/>
              <a:pathLst>
                <a:path extrusionOk="0" h="1362" w="210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84" name="Google Shape;1584;p14"/>
            <p:cNvCxnSpPr/>
            <p:nvPr/>
          </p:nvCxnSpPr>
          <p:spPr>
            <a:xfrm>
              <a:off x="1290" y="2766"/>
              <a:ext cx="228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5" name="Google Shape;1585;p14"/>
            <p:cNvCxnSpPr/>
            <p:nvPr/>
          </p:nvCxnSpPr>
          <p:spPr>
            <a:xfrm>
              <a:off x="1296" y="2772"/>
              <a:ext cx="210" cy="49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86" name="Google Shape;1586;p14"/>
            <p:cNvSpPr txBox="1"/>
            <p:nvPr/>
          </p:nvSpPr>
          <p:spPr>
            <a:xfrm>
              <a:off x="1274" y="1472"/>
              <a:ext cx="205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One large datagram 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several smaller datagrams</a:t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87" name="Google Shape;1587;p14"/>
          <p:cNvSpPr txBox="1"/>
          <p:nvPr/>
        </p:nvSpPr>
        <p:spPr>
          <a:xfrm>
            <a:off x="8496879" y="3481984"/>
            <a:ext cx="24646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1480 bytes in data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Google Shape;1588;p14"/>
          <p:cNvCxnSpPr/>
          <p:nvPr/>
        </p:nvCxnSpPr>
        <p:spPr>
          <a:xfrm flipH="1">
            <a:off x="8605651" y="3749357"/>
            <a:ext cx="221454" cy="404812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589" name="Google Shape;1589;p14"/>
          <p:cNvSpPr txBox="1"/>
          <p:nvPr/>
        </p:nvSpPr>
        <p:spPr>
          <a:xfrm>
            <a:off x="10534436" y="3239769"/>
            <a:ext cx="175273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offset 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1480/8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0" name="Google Shape;1590;p14"/>
          <p:cNvCxnSpPr/>
          <p:nvPr/>
        </p:nvCxnSpPr>
        <p:spPr>
          <a:xfrm flipH="1">
            <a:off x="10829737" y="3514407"/>
            <a:ext cx="250825" cy="1341119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&amp; Reassembly</a:t>
            </a:r>
            <a:endParaRPr/>
          </a:p>
        </p:txBody>
      </p:sp>
      <p:pic>
        <p:nvPicPr>
          <p:cNvPr id="1596" name="Google Shape;15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isco.com/image/gif/paws/25885/pmtud_ipfrag_02.gif" id="1597" name="Google Shape;15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6377" y="2191643"/>
            <a:ext cx="6324600" cy="3467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8" name="Google Shape;1598;p15"/>
          <p:cNvGraphicFramePr/>
          <p:nvPr/>
        </p:nvGraphicFramePr>
        <p:xfrm>
          <a:off x="8218397" y="3874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{ED10283C-15C5-4934-909A-1749641DC0F1}</a:tableStyleId>
              </a:tblPr>
              <a:tblGrid>
                <a:gridCol w="1219200"/>
                <a:gridCol w="1676400"/>
              </a:tblGrid>
              <a:tr h="4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 Bytes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Fragment Offset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0 -1479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0/8=0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1480-2959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1480/8=185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2960-4439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2960/8=370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4440-5119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4440/8=555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99" name="Google Shape;1599;p15"/>
          <p:cNvSpPr txBox="1"/>
          <p:nvPr/>
        </p:nvSpPr>
        <p:spPr>
          <a:xfrm>
            <a:off x="8760000" y="1085533"/>
            <a:ext cx="3432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MTU=20(H)+1480(D)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5140=20(H)+5120(D)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5120-1480=3640 (1st)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3640-1480=2160 (2nd)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2160-1480=680 (3rd)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680+20=700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 Fragmentation Example</a:t>
            </a:r>
            <a:endParaRPr/>
          </a:p>
        </p:txBody>
      </p:sp>
      <p:pic>
        <p:nvPicPr>
          <p:cNvPr id="1605" name="Google Shape;16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cpipguide.com/free/diagrams/ipfragmentation.png" id="1606" name="Google Shape;16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646059" y="46304"/>
            <a:ext cx="5470962" cy="750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7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ICMP</a:t>
            </a:r>
            <a:endParaRPr/>
          </a:p>
        </p:txBody>
      </p:sp>
      <p:pic>
        <p:nvPicPr>
          <p:cNvPr id="1612" name="Google Shape;16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ICMP</a:t>
            </a:r>
            <a:endParaRPr/>
          </a:p>
        </p:txBody>
      </p:sp>
      <p:sp>
        <p:nvSpPr>
          <p:cNvPr id="1618" name="Google Shape;1618;p18"/>
          <p:cNvSpPr txBox="1"/>
          <p:nvPr>
            <p:ph idx="1" type="body"/>
          </p:nvPr>
        </p:nvSpPr>
        <p:spPr>
          <a:xfrm>
            <a:off x="1484310" y="1066801"/>
            <a:ext cx="10018713" cy="514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</a:t>
            </a:r>
            <a:r>
              <a:rPr b="1" lang="en-US"/>
              <a:t>Internet Control Message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is mainly used by the </a:t>
            </a:r>
            <a:r>
              <a:rPr b="1" lang="en-US"/>
              <a:t>operating systems </a:t>
            </a:r>
            <a:r>
              <a:rPr lang="en-US"/>
              <a:t>in </a:t>
            </a:r>
            <a:r>
              <a:rPr b="1" lang="en-US"/>
              <a:t>IP</a:t>
            </a:r>
            <a:r>
              <a:rPr lang="en-US"/>
              <a:t> network management and administration.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errors in the underlying communications of network applications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availability of remote hosts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congestion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does not carry application data, but rather information about the status of the network itself.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 of ICMP in practice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TRACEROUTE 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619" name="Google Shape;16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Ping</a:t>
            </a:r>
            <a:endParaRPr/>
          </a:p>
        </p:txBody>
      </p:sp>
      <p:sp>
        <p:nvSpPr>
          <p:cNvPr id="1625" name="Google Shape;1625;p1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Utility used to test the reachability of a host.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Internet Control Message Protocol (ICMP) echo request packets to the target host and waiting for an ICMP response.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 the process it measures the time from transmission to reception (round-trip time) and records any packet loss.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626" name="Google Shape;16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594" y="3283324"/>
            <a:ext cx="7278688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QeoA_wXuMmMlFjuh-n54ZPehq5vsFnsQUkZT4cmHsXuDWisZrkmQ" id="1628" name="Google Shape;16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9027" y="4966447"/>
            <a:ext cx="43878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Short overview of the Network Layer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Packet Switching: Virtual Circuits &amp; Datagram Networks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IP Fragmentation &amp; Reassembly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ICMP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Ping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Traceroute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ICMP Message</a:t>
            </a:r>
            <a:endParaRPr/>
          </a:p>
        </p:txBody>
      </p:sp>
      <p:sp>
        <p:nvSpPr>
          <p:cNvPr id="1634" name="Google Shape;1634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ICMP message: type, code plus first 8 bytes of IP datagram causing error</a:t>
            </a:r>
            <a:endParaRPr/>
          </a:p>
        </p:txBody>
      </p:sp>
      <p:pic>
        <p:nvPicPr>
          <p:cNvPr id="1635" name="Google Shape;16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2.gstatic.com/images?q=tbn:ANd9GcQWeH4Py1WVQ4CciAICMpRg_DDt0h27YQ3Qwjx8cfW2O2eVZMC2wQ" id="1636" name="Google Shape;16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6894" y="1978957"/>
            <a:ext cx="3205163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ANd9GcTWVhBhJfI7wrWblU9OvpNSR2wWIgUFnge7mPKsXPN1JiYLuTAMPw" id="1637" name="Google Shape;16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2575" y="4083423"/>
            <a:ext cx="3733800" cy="163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2142" y="1673333"/>
            <a:ext cx="4365114" cy="45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Ping Attacks</a:t>
            </a:r>
            <a:endParaRPr/>
          </a:p>
        </p:txBody>
      </p:sp>
      <p:sp>
        <p:nvSpPr>
          <p:cNvPr id="1644" name="Google Shape;1644;p2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ICMP PING flood attack /DOS Attack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It uses the ICMP echo command to flood large amounts of data packets to the victim’s computer in an attempt to overload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Another type of DOS Attack : Deny to give service by replying with false message.</a:t>
            </a:r>
            <a:endParaRPr/>
          </a:p>
        </p:txBody>
      </p:sp>
      <p:pic>
        <p:nvPicPr>
          <p:cNvPr id="1645" name="Google Shape;16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loudflare.com/img/learning/ddos/ping-icmp-flood-ddos-attack/ping-icmp-flood-ddos-attack-diagram.png" id="1646" name="Google Shape;16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4284" y="3308867"/>
            <a:ext cx="4808215" cy="3223738"/>
          </a:xfrm>
          <a:prstGeom prst="rect">
            <a:avLst/>
          </a:prstGeom>
          <a:noFill/>
          <a:ln cap="flat" cmpd="sng" w="9525">
            <a:solidFill>
              <a:schemeClr val="accent1">
                <a:alpha val="83921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Ping Attacks</a:t>
            </a:r>
            <a:endParaRPr/>
          </a:p>
        </p:txBody>
      </p:sp>
      <p:sp>
        <p:nvSpPr>
          <p:cNvPr id="1652" name="Google Shape;1652;p2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ICMP DDOS attack – Zombie Attack: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Much like the ping flood method, only multiple computers are being used.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 this instance, the computers that are being used may or may not be aware of the fact that they are attacking a website or network.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Trojans and viruses commonly give the hacker control of a computer, and thus, the ability to use them for attack. In this case the victim computers are called zombies.</a:t>
            </a:r>
            <a:endParaRPr/>
          </a:p>
        </p:txBody>
      </p:sp>
      <p:pic>
        <p:nvPicPr>
          <p:cNvPr id="1653" name="Google Shape;16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DoS attack" id="1654" name="Google Shape;16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200" y="3681579"/>
            <a:ext cx="3930932" cy="271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Ping Attacks</a:t>
            </a:r>
            <a:endParaRPr/>
          </a:p>
        </p:txBody>
      </p:sp>
      <p:sp>
        <p:nvSpPr>
          <p:cNvPr id="1660" name="Google Shape;1660;p23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ICMP DDOS attack – Packet magnification (or ICMP Smurf):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 attacker sends forged ICMP echo packets to vulnerable networks' broadcast addresses. All the systems on those networks send ICMP echo replies to the victim.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661" name="Google Shape;16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MP Smurf Attack" id="1662" name="Google Shape;16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166" y="2835274"/>
            <a:ext cx="4953000" cy="2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Traceroute</a:t>
            </a:r>
            <a:endParaRPr/>
          </a:p>
        </p:txBody>
      </p:sp>
      <p:sp>
        <p:nvSpPr>
          <p:cNvPr id="1668" name="Google Shape;1668;p24"/>
          <p:cNvSpPr txBox="1"/>
          <p:nvPr>
            <p:ph idx="1" type="body"/>
          </p:nvPr>
        </p:nvSpPr>
        <p:spPr>
          <a:xfrm>
            <a:off x="349610" y="789151"/>
            <a:ext cx="1001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Tool used to trace path from source to destination host.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The IP address and domain name (if there is one) of each router is returned to the client.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Commands: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Unix:  </a:t>
            </a:r>
            <a:r>
              <a:rPr b="1" lang="en-US"/>
              <a:t>traceroute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Cisco IOS: </a:t>
            </a:r>
            <a:r>
              <a:rPr b="1" lang="en-US"/>
              <a:t>traceroute (trace)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DOS:  </a:t>
            </a:r>
            <a:r>
              <a:rPr b="1" lang="en-US"/>
              <a:t>tracert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669" name="Google Shape;16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1375" y="2863375"/>
            <a:ext cx="8953276" cy="37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24"/>
          <p:cNvSpPr txBox="1"/>
          <p:nvPr/>
        </p:nvSpPr>
        <p:spPr>
          <a:xfrm>
            <a:off x="742765" y="4507023"/>
            <a:ext cx="32199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Hop 1:  User LAN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Hops 2-7:  Verizon (ISP)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Hops 8-10:  the Yahoo LAN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Traceroute: Another example</a:t>
            </a:r>
            <a:endParaRPr/>
          </a:p>
        </p:txBody>
      </p:sp>
      <p:sp>
        <p:nvSpPr>
          <p:cNvPr id="1677" name="Google Shape;1677;p2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Hop 1:  User LAN router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Hops 2-4:  Verizon network (a backbone ISP)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Hops 5-6:  Alternet (a backbone ISP)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Hops 7-11:  Level 3 (a backbone ISP)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Hops 12-14:  the Google LAN</a:t>
            </a:r>
            <a:endParaRPr/>
          </a:p>
        </p:txBody>
      </p:sp>
      <p:pic>
        <p:nvPicPr>
          <p:cNvPr id="1678" name="Google Shape;16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635" y="3091849"/>
            <a:ext cx="7454154" cy="352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Traceroute: Request Timed Out</a:t>
            </a:r>
            <a:endParaRPr/>
          </a:p>
        </p:txBody>
      </p:sp>
      <p:sp>
        <p:nvSpPr>
          <p:cNvPr id="1685" name="Google Shape;1685;p26"/>
          <p:cNvSpPr txBox="1"/>
          <p:nvPr>
            <p:ph idx="1" type="body"/>
          </p:nvPr>
        </p:nvSpPr>
        <p:spPr>
          <a:xfrm>
            <a:off x="1591925" y="1407433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This message indicates that the router security settings keep it from revealing its identity or the router and connection are slow.</a:t>
            </a:r>
            <a:endParaRPr/>
          </a:p>
        </p:txBody>
      </p:sp>
      <p:pic>
        <p:nvPicPr>
          <p:cNvPr id="1686" name="Google Shape;16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266" y="2874962"/>
            <a:ext cx="8229600" cy="55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1693" name="Google Shape;16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9"/>
          <p:cNvSpPr/>
          <p:nvPr/>
        </p:nvSpPr>
        <p:spPr>
          <a:xfrm>
            <a:off x="9089873" y="3959662"/>
            <a:ext cx="1314450" cy="674687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9"/>
          <p:cNvSpPr/>
          <p:nvPr/>
        </p:nvSpPr>
        <p:spPr>
          <a:xfrm>
            <a:off x="9108924" y="2434073"/>
            <a:ext cx="1730375" cy="1125538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9"/>
          <p:cNvSpPr/>
          <p:nvPr/>
        </p:nvSpPr>
        <p:spPr>
          <a:xfrm>
            <a:off x="7288061" y="2141974"/>
            <a:ext cx="1736725" cy="1071563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9"/>
          <p:cNvGrpSpPr/>
          <p:nvPr/>
        </p:nvGrpSpPr>
        <p:grpSpPr>
          <a:xfrm>
            <a:off x="7364261" y="3407211"/>
            <a:ext cx="1458913" cy="933450"/>
            <a:chOff x="2889" y="1631"/>
            <a:chExt cx="980" cy="743"/>
          </a:xfrm>
        </p:grpSpPr>
        <p:sp>
          <p:nvSpPr>
            <p:cNvPr id="165" name="Google Shape;165;p5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" name="Google Shape;167;p59"/>
          <p:cNvCxnSpPr/>
          <p:nvPr/>
        </p:nvCxnSpPr>
        <p:spPr>
          <a:xfrm>
            <a:off x="9481986" y="4245411"/>
            <a:ext cx="163513" cy="120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59"/>
          <p:cNvCxnSpPr/>
          <p:nvPr/>
        </p:nvCxnSpPr>
        <p:spPr>
          <a:xfrm>
            <a:off x="9578823" y="4166036"/>
            <a:ext cx="2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59"/>
          <p:cNvCxnSpPr/>
          <p:nvPr/>
        </p:nvCxnSpPr>
        <p:spPr>
          <a:xfrm flipH="1" rot="10800000">
            <a:off x="9815360" y="4251762"/>
            <a:ext cx="134938" cy="104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59"/>
          <p:cNvCxnSpPr/>
          <p:nvPr/>
        </p:nvCxnSpPr>
        <p:spPr>
          <a:xfrm>
            <a:off x="8513610" y="4172386"/>
            <a:ext cx="679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59"/>
          <p:cNvCxnSpPr/>
          <p:nvPr/>
        </p:nvCxnSpPr>
        <p:spPr>
          <a:xfrm>
            <a:off x="8808885" y="3019862"/>
            <a:ext cx="509588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59"/>
          <p:cNvCxnSpPr/>
          <p:nvPr/>
        </p:nvCxnSpPr>
        <p:spPr>
          <a:xfrm>
            <a:off x="8375498" y="2835711"/>
            <a:ext cx="152400" cy="95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59"/>
          <p:cNvSpPr/>
          <p:nvPr/>
        </p:nvSpPr>
        <p:spPr>
          <a:xfrm>
            <a:off x="7583335" y="4810562"/>
            <a:ext cx="3079750" cy="1665287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59"/>
          <p:cNvCxnSpPr/>
          <p:nvPr/>
        </p:nvCxnSpPr>
        <p:spPr>
          <a:xfrm flipH="1" rot="5400000">
            <a:off x="9882829" y="5682892"/>
            <a:ext cx="474662" cy="6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59"/>
          <p:cNvCxnSpPr/>
          <p:nvPr/>
        </p:nvCxnSpPr>
        <p:spPr>
          <a:xfrm flipH="1" rot="-5400000">
            <a:off x="10077299" y="5872599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59"/>
          <p:cNvCxnSpPr/>
          <p:nvPr/>
        </p:nvCxnSpPr>
        <p:spPr>
          <a:xfrm flipH="1" rot="-5400000">
            <a:off x="10185248" y="5470961"/>
            <a:ext cx="193675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59"/>
          <p:cNvCxnSpPr/>
          <p:nvPr/>
        </p:nvCxnSpPr>
        <p:spPr>
          <a:xfrm>
            <a:off x="9443886" y="5129648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59"/>
          <p:cNvCxnSpPr/>
          <p:nvPr/>
        </p:nvCxnSpPr>
        <p:spPr>
          <a:xfrm flipH="1" rot="10800000">
            <a:off x="8823173" y="5116948"/>
            <a:ext cx="322262" cy="198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59"/>
          <p:cNvCxnSpPr/>
          <p:nvPr/>
        </p:nvCxnSpPr>
        <p:spPr>
          <a:xfrm>
            <a:off x="8866035" y="5409048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59"/>
          <p:cNvCxnSpPr/>
          <p:nvPr/>
        </p:nvCxnSpPr>
        <p:spPr>
          <a:xfrm>
            <a:off x="8186586" y="5205848"/>
            <a:ext cx="233363" cy="95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59"/>
          <p:cNvCxnSpPr/>
          <p:nvPr/>
        </p:nvCxnSpPr>
        <p:spPr>
          <a:xfrm flipH="1" rot="10800000">
            <a:off x="7927824" y="5442386"/>
            <a:ext cx="403225" cy="100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59"/>
          <p:cNvCxnSpPr/>
          <p:nvPr/>
        </p:nvCxnSpPr>
        <p:spPr>
          <a:xfrm flipH="1">
            <a:off x="8353273" y="5497948"/>
            <a:ext cx="177800" cy="2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59"/>
          <p:cNvCxnSpPr/>
          <p:nvPr/>
        </p:nvCxnSpPr>
        <p:spPr>
          <a:xfrm rot="10800000">
            <a:off x="8746974" y="5482074"/>
            <a:ext cx="1587" cy="220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59"/>
          <p:cNvCxnSpPr/>
          <p:nvPr/>
        </p:nvCxnSpPr>
        <p:spPr>
          <a:xfrm>
            <a:off x="8829524" y="5485249"/>
            <a:ext cx="503237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59"/>
          <p:cNvCxnSpPr/>
          <p:nvPr/>
        </p:nvCxnSpPr>
        <p:spPr>
          <a:xfrm>
            <a:off x="8367560" y="3954899"/>
            <a:ext cx="0" cy="1317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59"/>
          <p:cNvCxnSpPr/>
          <p:nvPr/>
        </p:nvCxnSpPr>
        <p:spPr>
          <a:xfrm flipH="1" rot="10800000">
            <a:off x="9662961" y="2924611"/>
            <a:ext cx="123825" cy="87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59"/>
          <p:cNvCxnSpPr/>
          <p:nvPr/>
        </p:nvCxnSpPr>
        <p:spPr>
          <a:xfrm>
            <a:off x="9491510" y="3097648"/>
            <a:ext cx="0" cy="82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59"/>
          <p:cNvCxnSpPr/>
          <p:nvPr/>
        </p:nvCxnSpPr>
        <p:spPr>
          <a:xfrm flipH="1" rot="10800000">
            <a:off x="9662961" y="2994462"/>
            <a:ext cx="263525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59"/>
          <p:cNvCxnSpPr/>
          <p:nvPr/>
        </p:nvCxnSpPr>
        <p:spPr>
          <a:xfrm>
            <a:off x="10028085" y="2992873"/>
            <a:ext cx="0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59"/>
          <p:cNvCxnSpPr/>
          <p:nvPr/>
        </p:nvCxnSpPr>
        <p:spPr>
          <a:xfrm>
            <a:off x="9682011" y="3299261"/>
            <a:ext cx="1889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59"/>
          <p:cNvCxnSpPr/>
          <p:nvPr/>
        </p:nvCxnSpPr>
        <p:spPr>
          <a:xfrm flipH="1" rot="10800000">
            <a:off x="7977036" y="4166037"/>
            <a:ext cx="1682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59"/>
          <p:cNvCxnSpPr/>
          <p:nvPr/>
        </p:nvCxnSpPr>
        <p:spPr>
          <a:xfrm>
            <a:off x="10236048" y="3289736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59"/>
          <p:cNvCxnSpPr/>
          <p:nvPr/>
        </p:nvCxnSpPr>
        <p:spPr>
          <a:xfrm flipH="1">
            <a:off x="9381974" y="3365936"/>
            <a:ext cx="98425" cy="704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59"/>
          <p:cNvCxnSpPr/>
          <p:nvPr/>
        </p:nvCxnSpPr>
        <p:spPr>
          <a:xfrm flipH="1">
            <a:off x="9974111" y="3365937"/>
            <a:ext cx="111125" cy="727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59"/>
          <p:cNvCxnSpPr/>
          <p:nvPr/>
        </p:nvCxnSpPr>
        <p:spPr>
          <a:xfrm flipH="1" rot="10800000">
            <a:off x="9358161" y="4507349"/>
            <a:ext cx="227013" cy="436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" name="Google Shape;196;p59"/>
          <p:cNvGrpSpPr/>
          <p:nvPr/>
        </p:nvGrpSpPr>
        <p:grpSpPr>
          <a:xfrm flipH="1">
            <a:off x="7861149" y="4966136"/>
            <a:ext cx="414337" cy="373062"/>
            <a:chOff x="2839" y="3501"/>
            <a:chExt cx="755" cy="803"/>
          </a:xfrm>
        </p:grpSpPr>
        <p:pic>
          <p:nvPicPr>
            <p:cNvPr descr="desktop_computer_stylized_medium" id="197" name="Google Shape;19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5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59"/>
          <p:cNvGrpSpPr/>
          <p:nvPr/>
        </p:nvGrpSpPr>
        <p:grpSpPr>
          <a:xfrm flipH="1">
            <a:off x="7543648" y="5386823"/>
            <a:ext cx="482600" cy="406400"/>
            <a:chOff x="2839" y="3501"/>
            <a:chExt cx="755" cy="803"/>
          </a:xfrm>
        </p:grpSpPr>
        <p:pic>
          <p:nvPicPr>
            <p:cNvPr descr="desktop_computer_stylized_medium" id="200" name="Google Shape;200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5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59"/>
          <p:cNvGrpSpPr/>
          <p:nvPr/>
        </p:nvGrpSpPr>
        <p:grpSpPr>
          <a:xfrm flipH="1">
            <a:off x="8021485" y="5688448"/>
            <a:ext cx="427038" cy="349250"/>
            <a:chOff x="2839" y="3501"/>
            <a:chExt cx="755" cy="803"/>
          </a:xfrm>
        </p:grpSpPr>
        <p:pic>
          <p:nvPicPr>
            <p:cNvPr descr="desktop_computer_stylized_medium" id="203" name="Google Shape;203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5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59"/>
          <p:cNvGrpSpPr/>
          <p:nvPr/>
        </p:nvGrpSpPr>
        <p:grpSpPr>
          <a:xfrm>
            <a:off x="8635849" y="5670987"/>
            <a:ext cx="427037" cy="350837"/>
            <a:chOff x="2839" y="3501"/>
            <a:chExt cx="755" cy="803"/>
          </a:xfrm>
        </p:grpSpPr>
        <p:pic>
          <p:nvPicPr>
            <p:cNvPr descr="desktop_computer_stylized_medium" id="206" name="Google Shape;206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5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ar_icon_small" id="208" name="Google Shape;208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7886" y="2153087"/>
            <a:ext cx="849313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59"/>
          <p:cNvGrpSpPr/>
          <p:nvPr/>
        </p:nvGrpSpPr>
        <p:grpSpPr>
          <a:xfrm>
            <a:off x="7699224" y="1978461"/>
            <a:ext cx="415925" cy="385762"/>
            <a:chOff x="2751" y="1851"/>
            <a:chExt cx="462" cy="478"/>
          </a:xfrm>
        </p:grpSpPr>
        <p:pic>
          <p:nvPicPr>
            <p:cNvPr descr="iphone_stylized_small" id="210" name="Google Shape;210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11" name="Google Shape;211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59"/>
          <p:cNvGrpSpPr/>
          <p:nvPr/>
        </p:nvGrpSpPr>
        <p:grpSpPr>
          <a:xfrm>
            <a:off x="9775674" y="2827774"/>
            <a:ext cx="390525" cy="169863"/>
            <a:chOff x="4650" y="1129"/>
            <a:chExt cx="246" cy="95"/>
          </a:xfrm>
        </p:grpSpPr>
        <p:sp>
          <p:nvSpPr>
            <p:cNvPr id="213" name="Google Shape;213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6" name="Google Shape;216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7" name="Google Shape;217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9" name="Google Shape;219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59"/>
          <p:cNvGrpSpPr/>
          <p:nvPr/>
        </p:nvGrpSpPr>
        <p:grpSpPr>
          <a:xfrm>
            <a:off x="9848699" y="3189724"/>
            <a:ext cx="390525" cy="176213"/>
            <a:chOff x="4650" y="1129"/>
            <a:chExt cx="246" cy="95"/>
          </a:xfrm>
        </p:grpSpPr>
        <p:sp>
          <p:nvSpPr>
            <p:cNvPr id="222" name="Google Shape;222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5" name="Google Shape;225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26" name="Google Shape;226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8" name="Google Shape;228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" name="Google Shape;230;p59"/>
          <p:cNvGrpSpPr/>
          <p:nvPr/>
        </p:nvGrpSpPr>
        <p:grpSpPr>
          <a:xfrm>
            <a:off x="9289899" y="2926199"/>
            <a:ext cx="390525" cy="169863"/>
            <a:chOff x="4650" y="1129"/>
            <a:chExt cx="246" cy="95"/>
          </a:xfrm>
        </p:grpSpPr>
        <p:sp>
          <p:nvSpPr>
            <p:cNvPr id="231" name="Google Shape;231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4" name="Google Shape;234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35" name="Google Shape;235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7" name="Google Shape;237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" name="Google Shape;239;p59"/>
          <p:cNvGrpSpPr/>
          <p:nvPr/>
        </p:nvGrpSpPr>
        <p:grpSpPr>
          <a:xfrm>
            <a:off x="9301011" y="3189724"/>
            <a:ext cx="390525" cy="169863"/>
            <a:chOff x="4650" y="1129"/>
            <a:chExt cx="246" cy="95"/>
          </a:xfrm>
        </p:grpSpPr>
        <p:sp>
          <p:nvSpPr>
            <p:cNvPr id="240" name="Google Shape;240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3" name="Google Shape;243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44" name="Google Shape;244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6" name="Google Shape;246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8" name="Google Shape;248;p59"/>
          <p:cNvCxnSpPr/>
          <p:nvPr/>
        </p:nvCxnSpPr>
        <p:spPr>
          <a:xfrm>
            <a:off x="10431310" y="3288148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49" name="Google Shape;249;p59"/>
          <p:cNvGrpSpPr/>
          <p:nvPr/>
        </p:nvGrpSpPr>
        <p:grpSpPr>
          <a:xfrm>
            <a:off x="9486749" y="4343836"/>
            <a:ext cx="485775" cy="203200"/>
            <a:chOff x="4650" y="1129"/>
            <a:chExt cx="246" cy="95"/>
          </a:xfrm>
        </p:grpSpPr>
        <p:sp>
          <p:nvSpPr>
            <p:cNvPr id="250" name="Google Shape;250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3" name="Google Shape;253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54" name="Google Shape;254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6" name="Google Shape;256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59"/>
          <p:cNvGrpSpPr/>
          <p:nvPr/>
        </p:nvGrpSpPr>
        <p:grpSpPr>
          <a:xfrm>
            <a:off x="9167661" y="4062848"/>
            <a:ext cx="485775" cy="203200"/>
            <a:chOff x="4650" y="1129"/>
            <a:chExt cx="246" cy="95"/>
          </a:xfrm>
        </p:grpSpPr>
        <p:sp>
          <p:nvSpPr>
            <p:cNvPr id="259" name="Google Shape;259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2" name="Google Shape;262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63" name="Google Shape;263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5" name="Google Shape;265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" name="Google Shape;267;p59"/>
          <p:cNvGrpSpPr/>
          <p:nvPr/>
        </p:nvGrpSpPr>
        <p:grpSpPr>
          <a:xfrm>
            <a:off x="9829649" y="4075548"/>
            <a:ext cx="485775" cy="203200"/>
            <a:chOff x="4650" y="1129"/>
            <a:chExt cx="246" cy="95"/>
          </a:xfrm>
        </p:grpSpPr>
        <p:sp>
          <p:nvSpPr>
            <p:cNvPr id="268" name="Google Shape;268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1" name="Google Shape;271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72" name="Google Shape;272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" name="Google Shape;274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59"/>
          <p:cNvGrpSpPr/>
          <p:nvPr/>
        </p:nvGrpSpPr>
        <p:grpSpPr>
          <a:xfrm>
            <a:off x="9048599" y="4937562"/>
            <a:ext cx="619125" cy="242887"/>
            <a:chOff x="4650" y="1129"/>
            <a:chExt cx="246" cy="95"/>
          </a:xfrm>
        </p:grpSpPr>
        <p:sp>
          <p:nvSpPr>
            <p:cNvPr id="277" name="Google Shape;277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0" name="Google Shape;280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81" name="Google Shape;281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3" name="Google Shape;283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59"/>
          <p:cNvGrpSpPr/>
          <p:nvPr/>
        </p:nvGrpSpPr>
        <p:grpSpPr>
          <a:xfrm>
            <a:off x="9682011" y="5236012"/>
            <a:ext cx="619125" cy="242887"/>
            <a:chOff x="4650" y="1129"/>
            <a:chExt cx="246" cy="95"/>
          </a:xfrm>
        </p:grpSpPr>
        <p:sp>
          <p:nvSpPr>
            <p:cNvPr id="286" name="Google Shape;286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9" name="Google Shape;289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90" name="Google Shape;290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2" name="Google Shape;292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" name="Google Shape;294;p59"/>
          <p:cNvGrpSpPr/>
          <p:nvPr/>
        </p:nvGrpSpPr>
        <p:grpSpPr>
          <a:xfrm>
            <a:off x="8332636" y="5280462"/>
            <a:ext cx="619125" cy="242887"/>
            <a:chOff x="4650" y="1129"/>
            <a:chExt cx="246" cy="95"/>
          </a:xfrm>
        </p:grpSpPr>
        <p:sp>
          <p:nvSpPr>
            <p:cNvPr id="295" name="Google Shape;295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8" name="Google Shape;298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99" name="Google Shape;299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1" name="Google Shape;301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59"/>
          <p:cNvGrpSpPr/>
          <p:nvPr/>
        </p:nvGrpSpPr>
        <p:grpSpPr>
          <a:xfrm>
            <a:off x="8138961" y="4072374"/>
            <a:ext cx="390525" cy="169863"/>
            <a:chOff x="4650" y="1129"/>
            <a:chExt cx="246" cy="95"/>
          </a:xfrm>
        </p:grpSpPr>
        <p:sp>
          <p:nvSpPr>
            <p:cNvPr id="304" name="Google Shape;304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7" name="Google Shape;307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08" name="Google Shape;308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0" name="Google Shape;310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59"/>
          <p:cNvGrpSpPr/>
          <p:nvPr/>
        </p:nvGrpSpPr>
        <p:grpSpPr>
          <a:xfrm>
            <a:off x="8438999" y="2919849"/>
            <a:ext cx="390525" cy="169863"/>
            <a:chOff x="4650" y="1129"/>
            <a:chExt cx="246" cy="95"/>
          </a:xfrm>
        </p:grpSpPr>
        <p:sp>
          <p:nvSpPr>
            <p:cNvPr id="313" name="Google Shape;313;p59"/>
            <p:cNvSpPr/>
            <p:nvPr/>
          </p:nvSpPr>
          <p:spPr>
            <a:xfrm>
              <a:off x="4651" y="1171"/>
              <a:ext cx="244" cy="5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4651" y="1165"/>
              <a:ext cx="245" cy="33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4650" y="1129"/>
              <a:ext cx="244" cy="6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6" name="Google Shape;316;p59"/>
            <p:cNvGrpSpPr/>
            <p:nvPr/>
          </p:nvGrpSpPr>
          <p:grpSpPr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317" name="Google Shape;317;p5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9" name="Google Shape;319;p59"/>
            <p:cNvCxnSpPr/>
            <p:nvPr/>
          </p:nvCxnSpPr>
          <p:spPr>
            <a:xfrm>
              <a:off x="4651" y="1158"/>
              <a:ext cx="0" cy="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59"/>
            <p:cNvCxnSpPr/>
            <p:nvPr/>
          </p:nvCxnSpPr>
          <p:spPr>
            <a:xfrm>
              <a:off x="4894" y="1160"/>
              <a:ext cx="0" cy="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1" name="Google Shape;321;p59"/>
          <p:cNvGrpSpPr/>
          <p:nvPr/>
        </p:nvGrpSpPr>
        <p:grpSpPr>
          <a:xfrm>
            <a:off x="7697636" y="3932674"/>
            <a:ext cx="506413" cy="352425"/>
            <a:chOff x="2967" y="478"/>
            <a:chExt cx="788" cy="625"/>
          </a:xfrm>
        </p:grpSpPr>
        <p:pic>
          <p:nvPicPr>
            <p:cNvPr descr="access_point_stylized_small" id="322" name="Google Shape;322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23" name="Google Shape;323;p5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59"/>
          <p:cNvGrpSpPr/>
          <p:nvPr/>
        </p:nvGrpSpPr>
        <p:grpSpPr>
          <a:xfrm>
            <a:off x="9218461" y="5436037"/>
            <a:ext cx="563563" cy="420687"/>
            <a:chOff x="2967" y="478"/>
            <a:chExt cx="788" cy="625"/>
          </a:xfrm>
        </p:grpSpPr>
        <p:pic>
          <p:nvPicPr>
            <p:cNvPr descr="access_point_stylized_small" id="325" name="Google Shape;325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26" name="Google Shape;326;p5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59"/>
          <p:cNvGrpSpPr/>
          <p:nvPr/>
        </p:nvGrpSpPr>
        <p:grpSpPr>
          <a:xfrm>
            <a:off x="8146898" y="2276912"/>
            <a:ext cx="457200" cy="631825"/>
            <a:chOff x="742" y="2409"/>
            <a:chExt cx="576" cy="881"/>
          </a:xfrm>
        </p:grpSpPr>
        <p:grpSp>
          <p:nvGrpSpPr>
            <p:cNvPr id="328" name="Google Shape;328;p59"/>
            <p:cNvGrpSpPr/>
            <p:nvPr/>
          </p:nvGrpSpPr>
          <p:grpSpPr>
            <a:xfrm>
              <a:off x="832" y="2643"/>
              <a:ext cx="376" cy="647"/>
              <a:chOff x="3130" y="3288"/>
              <a:chExt cx="410" cy="742"/>
            </a:xfrm>
          </p:grpSpPr>
          <p:cxnSp>
            <p:nvCxnSpPr>
              <p:cNvPr id="329" name="Google Shape;329;p59"/>
              <p:cNvCxnSpPr/>
              <p:nvPr/>
            </p:nvCxnSpPr>
            <p:spPr>
              <a:xfrm flipH="1">
                <a:off x="3130" y="3288"/>
                <a:ext cx="205" cy="6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59"/>
              <p:cNvCxnSpPr/>
              <p:nvPr/>
            </p:nvCxnSpPr>
            <p:spPr>
              <a:xfrm>
                <a:off x="3335" y="3288"/>
                <a:ext cx="205" cy="66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59"/>
              <p:cNvCxnSpPr/>
              <p:nvPr/>
            </p:nvCxnSpPr>
            <p:spPr>
              <a:xfrm>
                <a:off x="3130" y="3957"/>
                <a:ext cx="205" cy="7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59"/>
              <p:cNvCxnSpPr/>
              <p:nvPr/>
            </p:nvCxnSpPr>
            <p:spPr>
              <a:xfrm flipH="1">
                <a:off x="3335" y="3957"/>
                <a:ext cx="205" cy="7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59"/>
              <p:cNvCxnSpPr/>
              <p:nvPr/>
            </p:nvCxnSpPr>
            <p:spPr>
              <a:xfrm>
                <a:off x="3335" y="3303"/>
                <a:ext cx="0" cy="72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9"/>
              <p:cNvCxnSpPr/>
              <p:nvPr/>
            </p:nvCxnSpPr>
            <p:spPr>
              <a:xfrm flipH="1" rot="10800000">
                <a:off x="3130" y="3888"/>
                <a:ext cx="205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59"/>
              <p:cNvCxnSpPr/>
              <p:nvPr/>
            </p:nvCxnSpPr>
            <p:spPr>
              <a:xfrm rot="10800000">
                <a:off x="3335" y="3888"/>
                <a:ext cx="205" cy="6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59"/>
              <p:cNvCxnSpPr/>
              <p:nvPr/>
            </p:nvCxnSpPr>
            <p:spPr>
              <a:xfrm>
                <a:off x="3217" y="3668"/>
                <a:ext cx="118" cy="5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9"/>
              <p:cNvCxnSpPr/>
              <p:nvPr/>
            </p:nvCxnSpPr>
            <p:spPr>
              <a:xfrm flipH="1" rot="10800000">
                <a:off x="3335" y="3668"/>
                <a:ext cx="124" cy="5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9"/>
              <p:cNvCxnSpPr/>
              <p:nvPr/>
            </p:nvCxnSpPr>
            <p:spPr>
              <a:xfrm>
                <a:off x="3178" y="3766"/>
                <a:ext cx="152" cy="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9"/>
              <p:cNvCxnSpPr/>
              <p:nvPr/>
            </p:nvCxnSpPr>
            <p:spPr>
              <a:xfrm flipH="1" rot="10800000">
                <a:off x="3335" y="3781"/>
                <a:ext cx="153" cy="6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9"/>
              <p:cNvCxnSpPr/>
              <p:nvPr/>
            </p:nvCxnSpPr>
            <p:spPr>
              <a:xfrm flipH="1" rot="10800000">
                <a:off x="3335" y="3567"/>
                <a:ext cx="78" cy="2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9"/>
              <p:cNvCxnSpPr/>
              <p:nvPr/>
            </p:nvCxnSpPr>
            <p:spPr>
              <a:xfrm flipH="1" rot="10800000">
                <a:off x="3335" y="3428"/>
                <a:ext cx="49" cy="2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9"/>
              <p:cNvCxnSpPr/>
              <p:nvPr/>
            </p:nvCxnSpPr>
            <p:spPr>
              <a:xfrm>
                <a:off x="3247" y="3558"/>
                <a:ext cx="95" cy="3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9"/>
              <p:cNvCxnSpPr/>
              <p:nvPr/>
            </p:nvCxnSpPr>
            <p:spPr>
              <a:xfrm>
                <a:off x="3289" y="3422"/>
                <a:ext cx="55" cy="3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cell_tower_radiation copy" id="344" name="Google Shape;344;p5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59"/>
            <p:cNvSpPr/>
            <p:nvPr/>
          </p:nvSpPr>
          <p:spPr>
            <a:xfrm>
              <a:off x="986" y="2597"/>
              <a:ext cx="66" cy="69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59"/>
          <p:cNvGrpSpPr/>
          <p:nvPr/>
        </p:nvGrpSpPr>
        <p:grpSpPr>
          <a:xfrm>
            <a:off x="10326536" y="5434449"/>
            <a:ext cx="227013" cy="481013"/>
            <a:chOff x="4140" y="429"/>
            <a:chExt cx="1425" cy="2396"/>
          </a:xfrm>
        </p:grpSpPr>
        <p:sp>
          <p:nvSpPr>
            <p:cNvPr id="347" name="Google Shape;347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5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353" name="Google Shape;353;p5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5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5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357" name="Google Shape;357;p5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5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59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362" name="Google Shape;362;p59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" name="Google Shape;364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5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366" name="Google Shape;366;p5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5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59"/>
          <p:cNvGrpSpPr/>
          <p:nvPr/>
        </p:nvGrpSpPr>
        <p:grpSpPr>
          <a:xfrm>
            <a:off x="10010623" y="5736074"/>
            <a:ext cx="227012" cy="481013"/>
            <a:chOff x="4140" y="429"/>
            <a:chExt cx="1425" cy="2396"/>
          </a:xfrm>
        </p:grpSpPr>
        <p:sp>
          <p:nvSpPr>
            <p:cNvPr id="380" name="Google Shape;380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59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386" name="Google Shape;386;p59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9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59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" name="Google Shape;389;p59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390" name="Google Shape;390;p59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9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59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" name="Google Shape;394;p59"/>
            <p:cNvGrpSpPr/>
            <p:nvPr/>
          </p:nvGrpSpPr>
          <p:grpSpPr>
            <a:xfrm>
              <a:off x="4738" y="1639"/>
              <a:ext cx="578" cy="142"/>
              <a:chOff x="618" y="2579"/>
              <a:chExt cx="720" cy="131"/>
            </a:xfrm>
          </p:grpSpPr>
          <p:sp>
            <p:nvSpPr>
              <p:cNvPr id="395" name="Google Shape;395;p59"/>
              <p:cNvSpPr/>
              <p:nvPr/>
            </p:nvSpPr>
            <p:spPr>
              <a:xfrm>
                <a:off x="618" y="2579"/>
                <a:ext cx="720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9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59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399" name="Google Shape;399;p59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9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1" name="Google Shape;401;p59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9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9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9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9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9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9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9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59"/>
          <p:cNvGrpSpPr/>
          <p:nvPr/>
        </p:nvGrpSpPr>
        <p:grpSpPr>
          <a:xfrm>
            <a:off x="7388074" y="2475348"/>
            <a:ext cx="534987" cy="413554"/>
            <a:chOff x="877" y="1008"/>
            <a:chExt cx="2747" cy="2626"/>
          </a:xfrm>
        </p:grpSpPr>
        <p:pic>
          <p:nvPicPr>
            <p:cNvPr descr="antenna_stylized" id="413" name="Google Shape;413;p5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4" name="Google Shape;414;p5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5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16" name="Google Shape;416;p5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5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24" name="Google Shape;424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p5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9"/>
          <p:cNvGrpSpPr/>
          <p:nvPr/>
        </p:nvGrpSpPr>
        <p:grpSpPr>
          <a:xfrm>
            <a:off x="8958111" y="5918637"/>
            <a:ext cx="474663" cy="413553"/>
            <a:chOff x="877" y="1008"/>
            <a:chExt cx="2747" cy="2626"/>
          </a:xfrm>
        </p:grpSpPr>
        <p:pic>
          <p:nvPicPr>
            <p:cNvPr descr="antenna_stylized" id="437" name="Google Shape;437;p5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38" name="Google Shape;438;p5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5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40" name="Google Shape;440;p5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5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8" name="Google Shape;448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5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59"/>
          <p:cNvGrpSpPr/>
          <p:nvPr/>
        </p:nvGrpSpPr>
        <p:grpSpPr>
          <a:xfrm>
            <a:off x="7646835" y="3473887"/>
            <a:ext cx="444500" cy="413553"/>
            <a:chOff x="877" y="1008"/>
            <a:chExt cx="2747" cy="2626"/>
          </a:xfrm>
        </p:grpSpPr>
        <p:pic>
          <p:nvPicPr>
            <p:cNvPr descr="antenna_stylized" id="461" name="Google Shape;461;p5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62" name="Google Shape;462;p5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5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64" name="Google Shape;464;p5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5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72" name="Google Shape;472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8" name="Google Shape;478;p5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59"/>
          <p:cNvGrpSpPr/>
          <p:nvPr/>
        </p:nvGrpSpPr>
        <p:grpSpPr>
          <a:xfrm flipH="1">
            <a:off x="8026249" y="3654861"/>
            <a:ext cx="414337" cy="373062"/>
            <a:chOff x="2839" y="3501"/>
            <a:chExt cx="755" cy="803"/>
          </a:xfrm>
        </p:grpSpPr>
        <p:pic>
          <p:nvPicPr>
            <p:cNvPr descr="desktop_computer_stylized_medium" id="485" name="Google Shape;485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5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59"/>
          <p:cNvGrpSpPr/>
          <p:nvPr/>
        </p:nvGrpSpPr>
        <p:grpSpPr>
          <a:xfrm>
            <a:off x="9393086" y="5855137"/>
            <a:ext cx="474663" cy="413553"/>
            <a:chOff x="877" y="1008"/>
            <a:chExt cx="2747" cy="2626"/>
          </a:xfrm>
        </p:grpSpPr>
        <p:pic>
          <p:nvPicPr>
            <p:cNvPr descr="antenna_stylized" id="488" name="Google Shape;488;p5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89" name="Google Shape;489;p5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9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91" name="Google Shape;491;p5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59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9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9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5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9" name="Google Shape;499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" name="Google Shape;505;p59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9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9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9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9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59"/>
          <p:cNvGrpSpPr/>
          <p:nvPr/>
        </p:nvGrpSpPr>
        <p:grpSpPr>
          <a:xfrm>
            <a:off x="7742085" y="1584761"/>
            <a:ext cx="1047750" cy="996950"/>
            <a:chOff x="3402" y="719"/>
            <a:chExt cx="660" cy="628"/>
          </a:xfrm>
        </p:grpSpPr>
        <p:sp>
          <p:nvSpPr>
            <p:cNvPr id="512" name="Google Shape;512;p59"/>
            <p:cNvSpPr/>
            <p:nvPr/>
          </p:nvSpPr>
          <p:spPr>
            <a:xfrm>
              <a:off x="3402" y="753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59"/>
            <p:cNvGrpSpPr/>
            <p:nvPr/>
          </p:nvGrpSpPr>
          <p:grpSpPr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514" name="Google Shape;514;p59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59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9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9"/>
              <p:cNvSpPr txBox="1"/>
              <p:nvPr/>
            </p:nvSpPr>
            <p:spPr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8" name="Google Shape;518;p59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59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59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59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2" name="Google Shape;522;p59"/>
          <p:cNvGrpSpPr/>
          <p:nvPr/>
        </p:nvGrpSpPr>
        <p:grpSpPr>
          <a:xfrm>
            <a:off x="10437660" y="4591486"/>
            <a:ext cx="1047750" cy="996950"/>
            <a:chOff x="3402" y="719"/>
            <a:chExt cx="660" cy="628"/>
          </a:xfrm>
        </p:grpSpPr>
        <p:sp>
          <p:nvSpPr>
            <p:cNvPr id="523" name="Google Shape;523;p59"/>
            <p:cNvSpPr/>
            <p:nvPr/>
          </p:nvSpPr>
          <p:spPr>
            <a:xfrm>
              <a:off x="3402" y="753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59"/>
            <p:cNvGrpSpPr/>
            <p:nvPr/>
          </p:nvGrpSpPr>
          <p:grpSpPr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525" name="Google Shape;525;p59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59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9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9"/>
              <p:cNvSpPr txBox="1"/>
              <p:nvPr/>
            </p:nvSpPr>
            <p:spPr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" name="Google Shape;529;p59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59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59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59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" name="Google Shape;533;p59"/>
          <p:cNvGrpSpPr/>
          <p:nvPr/>
        </p:nvGrpSpPr>
        <p:grpSpPr>
          <a:xfrm>
            <a:off x="8194523" y="2207061"/>
            <a:ext cx="2546350" cy="3429000"/>
            <a:chOff x="3674" y="1148"/>
            <a:chExt cx="1604" cy="2160"/>
          </a:xfrm>
        </p:grpSpPr>
        <p:grpSp>
          <p:nvGrpSpPr>
            <p:cNvPr id="534" name="Google Shape;534;p59"/>
            <p:cNvGrpSpPr/>
            <p:nvPr/>
          </p:nvGrpSpPr>
          <p:grpSpPr>
            <a:xfrm>
              <a:off x="3701" y="1305"/>
              <a:ext cx="513" cy="442"/>
              <a:chOff x="3937" y="633"/>
              <a:chExt cx="513" cy="442"/>
            </a:xfrm>
          </p:grpSpPr>
          <p:cxnSp>
            <p:nvCxnSpPr>
              <p:cNvPr id="535" name="Google Shape;53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8" name="Google Shape;53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0" name="Google Shape;54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2" name="Google Shape;54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43" name="Google Shape;543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" name="Google Shape;54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6" name="Google Shape;546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47" name="Google Shape;547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8" name="Google Shape;54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9" name="Google Shape;54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50" name="Google Shape;55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2" name="Google Shape;55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4" name="Google Shape;55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55" name="Google Shape;55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59"/>
            <p:cNvGrpSpPr/>
            <p:nvPr/>
          </p:nvGrpSpPr>
          <p:grpSpPr>
            <a:xfrm>
              <a:off x="4207" y="1532"/>
              <a:ext cx="513" cy="442"/>
              <a:chOff x="3937" y="633"/>
              <a:chExt cx="513" cy="442"/>
            </a:xfrm>
          </p:grpSpPr>
          <p:cxnSp>
            <p:nvCxnSpPr>
              <p:cNvPr id="557" name="Google Shape;557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9" name="Google Shape;559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0" name="Google Shape;560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2" name="Google Shape;562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4" name="Google Shape;564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65" name="Google Shape;565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6" name="Google Shape;56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8" name="Google Shape;568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69" name="Google Shape;569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0" name="Google Shape;57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1" name="Google Shape;57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72" name="Google Shape;572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6" name="Google Shape;576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59"/>
            <p:cNvGrpSpPr/>
            <p:nvPr/>
          </p:nvGrpSpPr>
          <p:grpSpPr>
            <a:xfrm>
              <a:off x="4661" y="1148"/>
              <a:ext cx="513" cy="442"/>
              <a:chOff x="3937" y="633"/>
              <a:chExt cx="513" cy="442"/>
            </a:xfrm>
          </p:grpSpPr>
          <p:cxnSp>
            <p:nvCxnSpPr>
              <p:cNvPr id="579" name="Google Shape;579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1" name="Google Shape;581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4" name="Google Shape;584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6" name="Google Shape;586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587" name="Google Shape;587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90" name="Google Shape;590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591" name="Google Shape;591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2" name="Google Shape;59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3" name="Google Shape;59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4" name="Google Shape;594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6" name="Google Shape;596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8" name="Google Shape;598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59"/>
            <p:cNvGrpSpPr/>
            <p:nvPr/>
          </p:nvGrpSpPr>
          <p:grpSpPr>
            <a:xfrm>
              <a:off x="4702" y="1523"/>
              <a:ext cx="513" cy="442"/>
              <a:chOff x="3937" y="633"/>
              <a:chExt cx="513" cy="442"/>
            </a:xfrm>
          </p:grpSpPr>
          <p:cxnSp>
            <p:nvCxnSpPr>
              <p:cNvPr id="601" name="Google Shape;601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3" name="Google Shape;603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4" name="Google Shape;604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6" name="Google Shape;606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8" name="Google Shape;608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09" name="Google Shape;609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0" name="Google Shape;61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1" name="Google Shape;61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2" name="Google Shape;612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13" name="Google Shape;613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4" name="Google Shape;61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5" name="Google Shape;61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6" name="Google Shape;616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59"/>
            <p:cNvGrpSpPr/>
            <p:nvPr/>
          </p:nvGrpSpPr>
          <p:grpSpPr>
            <a:xfrm>
              <a:off x="4197" y="1157"/>
              <a:ext cx="513" cy="442"/>
              <a:chOff x="3937" y="633"/>
              <a:chExt cx="513" cy="442"/>
            </a:xfrm>
          </p:grpSpPr>
          <p:cxnSp>
            <p:nvCxnSpPr>
              <p:cNvPr id="623" name="Google Shape;623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5" name="Google Shape;625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6" name="Google Shape;626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8" name="Google Shape;628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31" name="Google Shape;631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4" name="Google Shape;634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35" name="Google Shape;635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38" name="Google Shape;638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0" name="Google Shape;640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59"/>
            <p:cNvGrpSpPr/>
            <p:nvPr/>
          </p:nvGrpSpPr>
          <p:grpSpPr>
            <a:xfrm>
              <a:off x="4389" y="2239"/>
              <a:ext cx="513" cy="442"/>
              <a:chOff x="3937" y="633"/>
              <a:chExt cx="513" cy="442"/>
            </a:xfrm>
          </p:grpSpPr>
          <p:cxnSp>
            <p:nvCxnSpPr>
              <p:cNvPr id="645" name="Google Shape;64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7" name="Google Shape;64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8" name="Google Shape;64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0" name="Google Shape;65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2" name="Google Shape;65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53" name="Google Shape;653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5" name="Google Shape;65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6" name="Google Shape;656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57" name="Google Shape;657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60" name="Google Shape;66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2" name="Google Shape;66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4" name="Google Shape;66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59"/>
            <p:cNvGrpSpPr/>
            <p:nvPr/>
          </p:nvGrpSpPr>
          <p:grpSpPr>
            <a:xfrm>
              <a:off x="4765" y="1995"/>
              <a:ext cx="513" cy="442"/>
              <a:chOff x="3937" y="633"/>
              <a:chExt cx="513" cy="442"/>
            </a:xfrm>
          </p:grpSpPr>
          <p:cxnSp>
            <p:nvCxnSpPr>
              <p:cNvPr id="667" name="Google Shape;667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9" name="Google Shape;669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0" name="Google Shape;670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2" name="Google Shape;672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4" name="Google Shape;674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75" name="Google Shape;675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6" name="Google Shape;67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8" name="Google Shape;678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679" name="Google Shape;679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0" name="Google Shape;68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1" name="Google Shape;68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82" name="Google Shape;682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4" name="Google Shape;684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59"/>
            <p:cNvGrpSpPr/>
            <p:nvPr/>
          </p:nvGrpSpPr>
          <p:grpSpPr>
            <a:xfrm>
              <a:off x="4128" y="2003"/>
              <a:ext cx="513" cy="442"/>
              <a:chOff x="3937" y="633"/>
              <a:chExt cx="513" cy="442"/>
            </a:xfrm>
          </p:grpSpPr>
          <p:cxnSp>
            <p:nvCxnSpPr>
              <p:cNvPr id="689" name="Google Shape;689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1" name="Google Shape;691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2" name="Google Shape;692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4" name="Google Shape;694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6" name="Google Shape;696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697" name="Google Shape;697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00" name="Google Shape;700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01" name="Google Shape;701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2" name="Google Shape;70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Google Shape;70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04" name="Google Shape;704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6" name="Google Shape;706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8" name="Google Shape;708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59"/>
            <p:cNvGrpSpPr/>
            <p:nvPr/>
          </p:nvGrpSpPr>
          <p:grpSpPr>
            <a:xfrm>
              <a:off x="4608" y="2771"/>
              <a:ext cx="513" cy="442"/>
              <a:chOff x="3937" y="633"/>
              <a:chExt cx="513" cy="442"/>
            </a:xfrm>
          </p:grpSpPr>
          <p:cxnSp>
            <p:nvCxnSpPr>
              <p:cNvPr id="711" name="Google Shape;711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3" name="Google Shape;713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4" name="Google Shape;714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6" name="Google Shape;716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8" name="Google Shape;718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19" name="Google Shape;719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0" name="Google Shape;720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2" name="Google Shape;722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23" name="Google Shape;723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4" name="Google Shape;72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5" name="Google Shape;72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26" name="Google Shape;726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8" name="Google Shape;728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0" name="Google Shape;730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p59"/>
            <p:cNvGrpSpPr/>
            <p:nvPr/>
          </p:nvGrpSpPr>
          <p:grpSpPr>
            <a:xfrm>
              <a:off x="4119" y="2640"/>
              <a:ext cx="513" cy="442"/>
              <a:chOff x="3937" y="633"/>
              <a:chExt cx="513" cy="442"/>
            </a:xfrm>
          </p:grpSpPr>
          <p:cxnSp>
            <p:nvCxnSpPr>
              <p:cNvPr id="733" name="Google Shape;733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5" name="Google Shape;735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6" name="Google Shape;736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8" name="Google Shape;738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0" name="Google Shape;740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41" name="Google Shape;741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2" name="Google Shape;742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4" name="Google Shape;744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45" name="Google Shape;745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6" name="Google Shape;746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8" name="Google Shape;748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0" name="Google Shape;750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2" name="Google Shape;752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59"/>
            <p:cNvGrpSpPr/>
            <p:nvPr/>
          </p:nvGrpSpPr>
          <p:grpSpPr>
            <a:xfrm>
              <a:off x="3674" y="2866"/>
              <a:ext cx="513" cy="442"/>
              <a:chOff x="3937" y="633"/>
              <a:chExt cx="513" cy="442"/>
            </a:xfrm>
          </p:grpSpPr>
          <p:cxnSp>
            <p:nvCxnSpPr>
              <p:cNvPr id="755" name="Google Shape;755;p59"/>
              <p:cNvCxnSpPr/>
              <p:nvPr/>
            </p:nvCxnSpPr>
            <p:spPr>
              <a:xfrm>
                <a:off x="4061" y="1035"/>
                <a:ext cx="312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59"/>
              <p:cNvCxnSpPr/>
              <p:nvPr/>
            </p:nvCxnSpPr>
            <p:spPr>
              <a:xfrm flipH="1" rot="10800000">
                <a:off x="4212" y="929"/>
                <a:ext cx="1" cy="1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59"/>
              <p:cNvSpPr/>
              <p:nvPr/>
            </p:nvSpPr>
            <p:spPr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8" name="Google Shape;758;p59"/>
              <p:cNvCxnSpPr/>
              <p:nvPr/>
            </p:nvCxnSpPr>
            <p:spPr>
              <a:xfrm>
                <a:off x="4048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59"/>
              <p:cNvCxnSpPr/>
              <p:nvPr/>
            </p:nvCxnSpPr>
            <p:spPr>
              <a:xfrm>
                <a:off x="4361" y="84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0" name="Google Shape;760;p59"/>
              <p:cNvSpPr/>
              <p:nvPr/>
            </p:nvSpPr>
            <p:spPr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59"/>
              <p:cNvSpPr/>
              <p:nvPr/>
            </p:nvSpPr>
            <p:spPr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2" name="Google Shape;762;p59"/>
              <p:cNvGrpSpPr/>
              <p:nvPr/>
            </p:nvGrpSpPr>
            <p:grpSpPr>
              <a:xfrm>
                <a:off x="4120" y="809"/>
                <a:ext cx="156" cy="55"/>
                <a:chOff x="2848" y="848"/>
                <a:chExt cx="140" cy="98"/>
              </a:xfrm>
            </p:grpSpPr>
            <p:cxnSp>
              <p:nvCxnSpPr>
                <p:cNvPr id="763" name="Google Shape;763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4" name="Google Shape;764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6" name="Google Shape;766;p59"/>
              <p:cNvGrpSpPr/>
              <p:nvPr/>
            </p:nvGrpSpPr>
            <p:grpSpPr>
              <a:xfrm flipH="1" rot="10800000">
                <a:off x="4120" y="808"/>
                <a:ext cx="156" cy="56"/>
                <a:chOff x="2848" y="848"/>
                <a:chExt cx="140" cy="98"/>
              </a:xfrm>
            </p:grpSpPr>
            <p:cxnSp>
              <p:nvCxnSpPr>
                <p:cNvPr id="767" name="Google Shape;767;p59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59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59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0" name="Google Shape;770;p59"/>
              <p:cNvSpPr/>
              <p:nvPr/>
            </p:nvSpPr>
            <p:spPr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9"/>
              <p:cNvSpPr/>
              <p:nvPr/>
            </p:nvSpPr>
            <p:spPr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2" name="Google Shape;772;p59"/>
              <p:cNvCxnSpPr/>
              <p:nvPr/>
            </p:nvCxnSpPr>
            <p:spPr>
              <a:xfrm>
                <a:off x="3966" y="94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59"/>
              <p:cNvCxnSpPr/>
              <p:nvPr/>
            </p:nvCxnSpPr>
            <p:spPr>
              <a:xfrm>
                <a:off x="3972" y="849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4" name="Google Shape;774;p59"/>
              <p:cNvSpPr/>
              <p:nvPr/>
            </p:nvSpPr>
            <p:spPr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9"/>
              <p:cNvSpPr txBox="1"/>
              <p:nvPr/>
            </p:nvSpPr>
            <p:spPr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6" name="Google Shape;776;p59"/>
          <p:cNvSpPr/>
          <p:nvPr/>
        </p:nvSpPr>
        <p:spPr>
          <a:xfrm>
            <a:off x="8062760" y="1302186"/>
            <a:ext cx="388938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7992910" y="1953061"/>
            <a:ext cx="596900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10818660" y="4931211"/>
            <a:ext cx="388938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Network Layer</a:t>
            </a:r>
            <a:endParaRPr/>
          </a:p>
        </p:txBody>
      </p:sp>
      <p:sp>
        <p:nvSpPr>
          <p:cNvPr id="780" name="Google Shape;780;p59"/>
          <p:cNvSpPr txBox="1"/>
          <p:nvPr>
            <p:ph idx="1" type="body"/>
          </p:nvPr>
        </p:nvSpPr>
        <p:spPr>
          <a:xfrm>
            <a:off x="1553586" y="1579428"/>
            <a:ext cx="5487990" cy="534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segment from sending to receiving host 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On sending side encapsulates segments into packets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 layer protocols in every host, router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Router examines header fields in all IP packets passing through it</a:t>
            </a:r>
            <a:endParaRPr sz="24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On receiving side, delivers segments to transport layer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pic>
        <p:nvPicPr>
          <p:cNvPr id="781" name="Google Shape;781;p5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1029276" y="69275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Network Layer</a:t>
            </a:r>
            <a:endParaRPr/>
          </a:p>
        </p:txBody>
      </p:sp>
      <p:sp>
        <p:nvSpPr>
          <p:cNvPr id="787" name="Google Shape;787;p4"/>
          <p:cNvSpPr txBox="1"/>
          <p:nvPr>
            <p:ph idx="1" type="body"/>
          </p:nvPr>
        </p:nvSpPr>
        <p:spPr>
          <a:xfrm>
            <a:off x="1484310" y="1066801"/>
            <a:ext cx="523921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Forwarding: </a:t>
            </a:r>
            <a:r>
              <a:rPr lang="en-US"/>
              <a:t>move packets from router’s input to appropriate router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Analogy: process of getting through a single interchange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Routing: </a:t>
            </a:r>
            <a:r>
              <a:rPr lang="en-US"/>
              <a:t>determine route taken by packets from source to destination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algorithms that calculate the paths are referred to as routing algorithms.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Analogy: process of planning trip from source to destination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Has various routing algorithms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788" name="Google Shape;7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9" name="Google Shape;789;p4"/>
          <p:cNvGrpSpPr/>
          <p:nvPr/>
        </p:nvGrpSpPr>
        <p:grpSpPr>
          <a:xfrm>
            <a:off x="6142691" y="1181194"/>
            <a:ext cx="5416550" cy="5245100"/>
            <a:chOff x="470" y="129"/>
            <a:chExt cx="3412" cy="3304"/>
          </a:xfrm>
        </p:grpSpPr>
        <p:sp>
          <p:nvSpPr>
            <p:cNvPr id="790" name="Google Shape;790;p4"/>
            <p:cNvSpPr/>
            <p:nvPr/>
          </p:nvSpPr>
          <p:spPr>
            <a:xfrm>
              <a:off x="2031" y="2058"/>
              <a:ext cx="1794" cy="933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1090" y="1594"/>
              <a:ext cx="1443" cy="816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1163" y="162"/>
              <a:ext cx="1320" cy="38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2433" y="2249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795" name="Google Shape;795;p4"/>
            <p:cNvGrpSpPr/>
            <p:nvPr/>
          </p:nvGrpSpPr>
          <p:grpSpPr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796" name="Google Shape;796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8" name="Google Shape;798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99" name="Google Shape;799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1" name="Google Shape;801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02" name="Google Shape;802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3" name="Google Shape;80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" name="Google Shape;80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05" name="Google Shape;805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06" name="Google Shape;806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7" name="Google Shape;80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8" name="Google Shape;80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09" name="Google Shape;809;p4"/>
            <p:cNvGrpSpPr/>
            <p:nvPr/>
          </p:nvGrpSpPr>
          <p:grpSpPr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810" name="Google Shape;810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1" name="Google Shape;811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2" name="Google Shape;812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3" name="Google Shape;813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16" name="Google Shape;816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8" name="Google Shape;81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19" name="Google Shape;819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20" name="Google Shape;820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1" name="Google Shape;821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2" name="Google Shape;822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23" name="Google Shape;823;p4"/>
            <p:cNvGrpSpPr/>
            <p:nvPr/>
          </p:nvGrpSpPr>
          <p:grpSpPr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824" name="Google Shape;824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5" name="Google Shape;825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27" name="Google Shape;827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9" name="Google Shape;829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30" name="Google Shape;830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1" name="Google Shape;831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2" name="Google Shape;832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33" name="Google Shape;833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34" name="Google Shape;834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5" name="Google Shape;835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6" name="Google Shape;836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37" name="Google Shape;837;p4"/>
            <p:cNvGrpSpPr/>
            <p:nvPr/>
          </p:nvGrpSpPr>
          <p:grpSpPr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838" name="Google Shape;838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9" name="Google Shape;839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1" name="Google Shape;841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3" name="Google Shape;843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44" name="Google Shape;844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5" name="Google Shape;845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47" name="Google Shape;847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48" name="Google Shape;848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9" name="Google Shape;849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0" name="Google Shape;850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51" name="Google Shape;851;p4"/>
            <p:cNvGrpSpPr/>
            <p:nvPr/>
          </p:nvGrpSpPr>
          <p:grpSpPr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852" name="Google Shape;852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3" name="Google Shape;853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5" name="Google Shape;855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58" name="Google Shape;858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9" name="Google Shape;859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0" name="Google Shape;860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61" name="Google Shape;861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62" name="Google Shape;862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3" name="Google Shape;86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4" name="Google Shape;86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65" name="Google Shape;865;p4"/>
            <p:cNvGrpSpPr/>
            <p:nvPr/>
          </p:nvGrpSpPr>
          <p:grpSpPr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866" name="Google Shape;866;p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7" name="Google Shape;867;p4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8" name="Google Shape;868;p4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9" name="Google Shape;869;p4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1" name="Google Shape;871;p4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872" name="Google Shape;872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3" name="Google Shape;873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4" name="Google Shape;874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75" name="Google Shape;875;p4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876" name="Google Shape;876;p4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7" name="Google Shape;877;p4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8" name="Google Shape;878;p4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79" name="Google Shape;879;p4"/>
            <p:cNvSpPr/>
            <p:nvPr/>
          </p:nvSpPr>
          <p:spPr>
            <a:xfrm>
              <a:off x="3089" y="2245"/>
              <a:ext cx="318" cy="194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418" y="2492"/>
              <a:ext cx="303" cy="150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3015" y="2477"/>
              <a:ext cx="396" cy="156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435" y="2511"/>
              <a:ext cx="130" cy="320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2657" y="2847"/>
              <a:ext cx="464" cy="47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2319" y="2507"/>
              <a:ext cx="122" cy="268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128" y="2264"/>
              <a:ext cx="728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7" name="Google Shape;887;p4"/>
            <p:cNvCxnSpPr/>
            <p:nvPr/>
          </p:nvCxnSpPr>
          <p:spPr>
            <a:xfrm>
              <a:off x="1759" y="2362"/>
              <a:ext cx="266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4"/>
            <p:cNvSpPr txBox="1"/>
            <p:nvPr/>
          </p:nvSpPr>
          <p:spPr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 txBox="1"/>
            <p:nvPr/>
          </p:nvSpPr>
          <p:spPr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 txBox="1"/>
            <p:nvPr/>
          </p:nvSpPr>
          <p:spPr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 txBox="1"/>
            <p:nvPr/>
          </p:nvSpPr>
          <p:spPr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 txBox="1"/>
            <p:nvPr/>
          </p:nvSpPr>
          <p:spPr>
            <a:xfrm>
              <a:off x="470" y="2579"/>
              <a:ext cx="101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in arriving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4" name="Google Shape;894;p4"/>
            <p:cNvCxnSpPr/>
            <p:nvPr/>
          </p:nvCxnSpPr>
          <p:spPr>
            <a:xfrm rot="10800000">
              <a:off x="1269" y="2444"/>
              <a:ext cx="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5" name="Google Shape;895;p4"/>
            <p:cNvSpPr txBox="1"/>
            <p:nvPr/>
          </p:nvSpPr>
          <p:spPr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197" y="732"/>
              <a:ext cx="1263" cy="80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 txBox="1"/>
            <p:nvPr/>
          </p:nvSpPr>
          <p:spPr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 txBox="1"/>
            <p:nvPr/>
          </p:nvSpPr>
          <p:spPr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 txBox="1"/>
            <p:nvPr/>
          </p:nvSpPr>
          <p:spPr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0" name="Google Shape;900;p4"/>
            <p:cNvCxnSpPr/>
            <p:nvPr/>
          </p:nvCxnSpPr>
          <p:spPr>
            <a:xfrm>
              <a:off x="1908" y="866"/>
              <a:ext cx="5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1" name="Google Shape;901;p4"/>
            <p:cNvSpPr txBox="1"/>
            <p:nvPr/>
          </p:nvSpPr>
          <p:spPr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 txBox="1"/>
            <p:nvPr/>
          </p:nvSpPr>
          <p:spPr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3" name="Google Shape;903;p4"/>
            <p:cNvCxnSpPr/>
            <p:nvPr/>
          </p:nvCxnSpPr>
          <p:spPr>
            <a:xfrm>
              <a:off x="1197" y="1028"/>
              <a:ext cx="12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p4"/>
            <p:cNvCxnSpPr/>
            <p:nvPr/>
          </p:nvCxnSpPr>
          <p:spPr>
            <a:xfrm>
              <a:off x="1192" y="872"/>
              <a:ext cx="12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5" name="Google Shape;905;p4"/>
            <p:cNvSpPr/>
            <p:nvPr/>
          </p:nvSpPr>
          <p:spPr>
            <a:xfrm rot="5400000">
              <a:off x="1763" y="548"/>
              <a:ext cx="151" cy="172"/>
            </a:xfrm>
            <a:prstGeom prst="rightArrow">
              <a:avLst>
                <a:gd fmla="val 51167" name="adj1"/>
                <a:gd fmla="val 39736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6" name="Google Shape;906;p4"/>
            <p:cNvCxnSpPr/>
            <p:nvPr/>
          </p:nvCxnSpPr>
          <p:spPr>
            <a:xfrm flipH="1" rot="10800000">
              <a:off x="1479" y="2419"/>
              <a:ext cx="138" cy="2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07" name="Google Shape;907;p4"/>
            <p:cNvSpPr/>
            <p:nvPr/>
          </p:nvSpPr>
          <p:spPr>
            <a:xfrm>
              <a:off x="2047" y="2395"/>
              <a:ext cx="554" cy="167"/>
            </a:xfrm>
            <a:custGeom>
              <a:rect b="b" l="l" r="r" t="t"/>
              <a:pathLst>
                <a:path extrusionOk="0" h="167" w="554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 flipH="1">
              <a:off x="3518" y="2127"/>
              <a:ext cx="364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 flipH="1">
              <a:off x="2881" y="1948"/>
              <a:ext cx="364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 rot="10800000">
              <a:off x="3302" y="2922"/>
              <a:ext cx="342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 rot="10800000">
              <a:off x="2452" y="2912"/>
              <a:ext cx="342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 rot="10800000">
              <a:off x="2855" y="2728"/>
              <a:ext cx="342" cy="28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13" name="Google Shape;913;p4"/>
            <p:cNvGrpSpPr/>
            <p:nvPr/>
          </p:nvGrpSpPr>
          <p:grpSpPr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914" name="Google Shape;914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7" name="Google Shape;917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0" name="Google Shape;920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4"/>
            <p:cNvGrpSpPr/>
            <p:nvPr/>
          </p:nvGrpSpPr>
          <p:grpSpPr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922" name="Google Shape;922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6" name="Google Shape;926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7" name="Google Shape;927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8" name="Google Shape;928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9" name="Google Shape;929;p4"/>
            <p:cNvGrpSpPr/>
            <p:nvPr/>
          </p:nvGrpSpPr>
          <p:grpSpPr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930" name="Google Shape;930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3" name="Google Shape;933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5" name="Google Shape;935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36" name="Google Shape;936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7" name="Google Shape;937;p4"/>
            <p:cNvGrpSpPr/>
            <p:nvPr/>
          </p:nvGrpSpPr>
          <p:grpSpPr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938" name="Google Shape;938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1" name="Google Shape;941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2" name="Google Shape;942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4" name="Google Shape;944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4"/>
            <p:cNvGrpSpPr/>
            <p:nvPr/>
          </p:nvGrpSpPr>
          <p:grpSpPr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946" name="Google Shape;946;p4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9" name="Google Shape;949;p4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0" name="Google Shape;950;p4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1" name="Google Shape;951;p4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52" name="Google Shape;952;p4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"/>
          <p:cNvSpPr txBox="1"/>
          <p:nvPr>
            <p:ph type="title"/>
          </p:nvPr>
        </p:nvSpPr>
        <p:spPr>
          <a:xfrm>
            <a:off x="1470456" y="1525030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6000"/>
              <a:t>Packet Switching:</a:t>
            </a:r>
            <a:br>
              <a:rPr lang="en-US" sz="6000"/>
            </a:br>
            <a:r>
              <a:rPr lang="en-US"/>
              <a:t>Virtual Circuits</a:t>
            </a:r>
            <a:br>
              <a:rPr lang="en-US"/>
            </a:br>
            <a:r>
              <a:rPr lang="en-US"/>
              <a:t>Datagram Network</a:t>
            </a:r>
            <a:endParaRPr/>
          </a:p>
        </p:txBody>
      </p:sp>
      <p:pic>
        <p:nvPicPr>
          <p:cNvPr id="958" name="Google Shape;9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Connection and Connection-less service</a:t>
            </a:r>
            <a:endParaRPr/>
          </a:p>
        </p:txBody>
      </p:sp>
      <p:sp>
        <p:nvSpPr>
          <p:cNvPr id="964" name="Google Shape;964;p6"/>
          <p:cNvSpPr txBox="1"/>
          <p:nvPr>
            <p:ph idx="1" type="body"/>
          </p:nvPr>
        </p:nvSpPr>
        <p:spPr>
          <a:xfrm>
            <a:off x="1591925" y="1586532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Datagram network =&gt; network-layer connectionless service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VC network =&gt; network-layer connection service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analogous to the transport-layer services, but: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/>
              <a:t>service: </a:t>
            </a:r>
            <a:r>
              <a:rPr lang="en-US" sz="3200"/>
              <a:t>host-to-host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/>
              <a:t>no choice:</a:t>
            </a:r>
            <a:r>
              <a:rPr lang="en-US" sz="3200"/>
              <a:t> network provides one or the other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/>
              <a:t>implementation:</a:t>
            </a:r>
            <a:r>
              <a:rPr lang="en-US" sz="3200"/>
              <a:t> in network core</a:t>
            </a:r>
            <a:endParaRPr sz="3200"/>
          </a:p>
        </p:txBody>
      </p:sp>
      <p:pic>
        <p:nvPicPr>
          <p:cNvPr id="965" name="Google Shape;9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Datagram networks</a:t>
            </a:r>
            <a:endParaRPr/>
          </a:p>
        </p:txBody>
      </p:sp>
      <p:sp>
        <p:nvSpPr>
          <p:cNvPr id="971" name="Google Shape;971;p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 call setup at network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Routers: no state about end-to-end connections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 network-level concept of “connection”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Packets forwarded using destination host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packets between same source-dest pair may take different paths</a:t>
            </a:r>
            <a:endParaRPr/>
          </a:p>
        </p:txBody>
      </p:sp>
      <p:pic>
        <p:nvPicPr>
          <p:cNvPr id="972" name="Google Shape;9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7"/>
          <p:cNvCxnSpPr/>
          <p:nvPr/>
        </p:nvCxnSpPr>
        <p:spPr>
          <a:xfrm flipH="1" rot="-5400000">
            <a:off x="4770811" y="4666595"/>
            <a:ext cx="6350" cy="157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4" name="Google Shape;974;p7"/>
          <p:cNvGrpSpPr/>
          <p:nvPr/>
        </p:nvGrpSpPr>
        <p:grpSpPr>
          <a:xfrm>
            <a:off x="2543548" y="3587096"/>
            <a:ext cx="1566863" cy="1987550"/>
            <a:chOff x="2366" y="929"/>
            <a:chExt cx="987" cy="1252"/>
          </a:xfrm>
        </p:grpSpPr>
        <p:graphicFrame>
          <p:nvGraphicFramePr>
            <p:cNvPr id="975" name="Google Shape;975;p7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>
                <mc:Choice Requires="v">
                  <p:oleObj r:id="rId5" imgH="264" imgW="333" progId="" spid="_x0000_s1">
                    <p:embed/>
                  </p:oleObj>
                </mc:Choice>
                <mc:Fallback>
                  <p:oleObj r:id="rId6" imgH="264" imgW="333" progId="">
                    <p:embed/>
                    <p:pic>
                      <p:nvPicPr>
                        <p:cNvPr id="975" name="Google Shape;975;p7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6" name="Google Shape;976;p7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977" name="Google Shape;977;p7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7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7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7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81" name="Google Shape;981;p7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7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7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7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985" name="Google Shape;985;p7"/>
          <p:cNvGraphicFramePr/>
          <p:nvPr/>
        </p:nvGraphicFramePr>
        <p:xfrm>
          <a:off x="9920661" y="3758546"/>
          <a:ext cx="528637" cy="419100"/>
        </p:xfrm>
        <a:graphic>
          <a:graphicData uri="http://schemas.openxmlformats.org/presentationml/2006/ole">
            <mc:AlternateContent>
              <mc:Choice Requires="v">
                <p:oleObj r:id="rId8" imgH="419100" imgW="528637" progId="" spid="_x0000_s2">
                  <p:embed/>
                </p:oleObj>
              </mc:Choice>
              <mc:Fallback>
                <p:oleObj r:id="rId9" imgH="419100" imgW="528637" progId="">
                  <p:embed/>
                  <p:pic>
                    <p:nvPicPr>
                      <p:cNvPr id="985" name="Google Shape;985;p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920661" y="3758546"/>
                        <a:ext cx="5286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6" name="Google Shape;986;p7"/>
          <p:cNvGrpSpPr/>
          <p:nvPr/>
        </p:nvGrpSpPr>
        <p:grpSpPr>
          <a:xfrm>
            <a:off x="9325348" y="4101446"/>
            <a:ext cx="1566863" cy="1644650"/>
            <a:chOff x="2956" y="969"/>
            <a:chExt cx="513" cy="529"/>
          </a:xfrm>
        </p:grpSpPr>
        <p:sp>
          <p:nvSpPr>
            <p:cNvPr id="987" name="Google Shape;987;p7"/>
            <p:cNvSpPr/>
            <p:nvPr/>
          </p:nvSpPr>
          <p:spPr>
            <a:xfrm>
              <a:off x="3018" y="969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2997" y="984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"/>
            <p:cNvSpPr txBox="1"/>
            <p:nvPr/>
          </p:nvSpPr>
          <p:spPr>
            <a:xfrm>
              <a:off x="2956" y="978"/>
              <a:ext cx="513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1" name="Google Shape;991;p7"/>
            <p:cNvCxnSpPr/>
            <p:nvPr/>
          </p:nvCxnSpPr>
          <p:spPr>
            <a:xfrm>
              <a:off x="2997" y="1194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7"/>
            <p:cNvCxnSpPr/>
            <p:nvPr/>
          </p:nvCxnSpPr>
          <p:spPr>
            <a:xfrm>
              <a:off x="3003" y="1290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3" name="Google Shape;993;p7"/>
            <p:cNvCxnSpPr/>
            <p:nvPr/>
          </p:nvCxnSpPr>
          <p:spPr>
            <a:xfrm>
              <a:off x="3003" y="1374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7"/>
            <p:cNvCxnSpPr/>
            <p:nvPr/>
          </p:nvCxnSpPr>
          <p:spPr>
            <a:xfrm>
              <a:off x="3003" y="1092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95" name="Google Shape;995;p7"/>
          <p:cNvCxnSpPr/>
          <p:nvPr/>
        </p:nvCxnSpPr>
        <p:spPr>
          <a:xfrm rot="5400000">
            <a:off x="8766548" y="4849158"/>
            <a:ext cx="6350" cy="1403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6" name="Google Shape;996;p7"/>
          <p:cNvSpPr txBox="1"/>
          <p:nvPr/>
        </p:nvSpPr>
        <p:spPr>
          <a:xfrm>
            <a:off x="4062786" y="4792008"/>
            <a:ext cx="14970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Send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7"/>
          <p:cNvSpPr txBox="1"/>
          <p:nvPr/>
        </p:nvSpPr>
        <p:spPr>
          <a:xfrm>
            <a:off x="7682286" y="4858683"/>
            <a:ext cx="1806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Receive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7"/>
          <p:cNvSpPr/>
          <p:nvPr/>
        </p:nvSpPr>
        <p:spPr>
          <a:xfrm>
            <a:off x="4092948" y="4760258"/>
            <a:ext cx="304800" cy="657225"/>
          </a:xfrm>
          <a:custGeom>
            <a:rect b="b" l="l" r="r" t="t"/>
            <a:pathLst>
              <a:path extrusionOk="0" h="414" w="192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9" name="Google Shape;999;p7"/>
          <p:cNvSpPr/>
          <p:nvPr/>
        </p:nvSpPr>
        <p:spPr>
          <a:xfrm>
            <a:off x="8726861" y="5203171"/>
            <a:ext cx="609600" cy="295275"/>
          </a:xfrm>
          <a:custGeom>
            <a:rect b="b" l="l" r="r" t="t"/>
            <a:pathLst>
              <a:path extrusionOk="0" h="186" w="384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000" name="Google Shape;1000;p7"/>
          <p:cNvGrpSpPr/>
          <p:nvPr/>
        </p:nvGrpSpPr>
        <p:grpSpPr>
          <a:xfrm>
            <a:off x="4450136" y="5198408"/>
            <a:ext cx="361950" cy="261938"/>
            <a:chOff x="1548" y="3723"/>
            <a:chExt cx="228" cy="165"/>
          </a:xfrm>
        </p:grpSpPr>
        <p:sp>
          <p:nvSpPr>
            <p:cNvPr id="1001" name="Google Shape;1001;p7"/>
            <p:cNvSpPr/>
            <p:nvPr/>
          </p:nvSpPr>
          <p:spPr>
            <a:xfrm>
              <a:off x="1563" y="3723"/>
              <a:ext cx="102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3" name="Google Shape;1003;p7"/>
            <p:cNvCxnSpPr/>
            <p:nvPr/>
          </p:nvCxnSpPr>
          <p:spPr>
            <a:xfrm>
              <a:off x="1650" y="3816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04" name="Google Shape;1004;p7"/>
          <p:cNvGrpSpPr/>
          <p:nvPr/>
        </p:nvGrpSpPr>
        <p:grpSpPr>
          <a:xfrm>
            <a:off x="5240711" y="4923771"/>
            <a:ext cx="3024187" cy="1481137"/>
            <a:chOff x="2001" y="3199"/>
            <a:chExt cx="1905" cy="933"/>
          </a:xfrm>
        </p:grpSpPr>
        <p:sp>
          <p:nvSpPr>
            <p:cNvPr id="1005" name="Google Shape;1005;p7"/>
            <p:cNvSpPr/>
            <p:nvPr/>
          </p:nvSpPr>
          <p:spPr>
            <a:xfrm>
              <a:off x="2112" y="3199"/>
              <a:ext cx="1794" cy="933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2514" y="3384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07" name="Google Shape;1007;p7"/>
            <p:cNvGrpSpPr/>
            <p:nvPr/>
          </p:nvGrpSpPr>
          <p:grpSpPr>
            <a:xfrm>
              <a:off x="2203" y="3494"/>
              <a:ext cx="316" cy="147"/>
              <a:chOff x="3600" y="219"/>
              <a:chExt cx="360" cy="175"/>
            </a:xfrm>
          </p:grpSpPr>
          <p:sp>
            <p:nvSpPr>
              <p:cNvPr id="1008" name="Google Shape;1008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09" name="Google Shape;1009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0" name="Google Shape;1010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11" name="Google Shape;1011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2" name="Google Shape;1012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3" name="Google Shape;1013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14" name="Google Shape;1014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5" name="Google Shape;101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6" name="Google Shape;101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7" name="Google Shape;1017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18" name="Google Shape;1018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9" name="Google Shape;101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0" name="Google Shape;102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1" name="Google Shape;1021;p7"/>
            <p:cNvGrpSpPr/>
            <p:nvPr/>
          </p:nvGrpSpPr>
          <p:grpSpPr>
            <a:xfrm>
              <a:off x="2425" y="3896"/>
              <a:ext cx="316" cy="147"/>
              <a:chOff x="3600" y="219"/>
              <a:chExt cx="360" cy="175"/>
            </a:xfrm>
          </p:grpSpPr>
          <p:sp>
            <p:nvSpPr>
              <p:cNvPr id="1022" name="Google Shape;1022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3" name="Google Shape;1023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4" name="Google Shape;1024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25" name="Google Shape;1025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7" name="Google Shape;1027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28" name="Google Shape;1028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9" name="Google Shape;102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0" name="Google Shape;103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31" name="Google Shape;1031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32" name="Google Shape;1032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3" name="Google Shape;1033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4" name="Google Shape;1034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35" name="Google Shape;1035;p7"/>
            <p:cNvGrpSpPr/>
            <p:nvPr/>
          </p:nvGrpSpPr>
          <p:grpSpPr>
            <a:xfrm>
              <a:off x="2850" y="3302"/>
              <a:ext cx="316" cy="147"/>
              <a:chOff x="3600" y="219"/>
              <a:chExt cx="360" cy="175"/>
            </a:xfrm>
          </p:grpSpPr>
          <p:sp>
            <p:nvSpPr>
              <p:cNvPr id="1036" name="Google Shape;1036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7" name="Google Shape;1037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8" name="Google Shape;1038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39" name="Google Shape;1039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1" name="Google Shape;1041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42" name="Google Shape;1042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3" name="Google Shape;1043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4" name="Google Shape;1044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45" name="Google Shape;1045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46" name="Google Shape;1046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7" name="Google Shape;1047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8" name="Google Shape;1048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49" name="Google Shape;1049;p7"/>
            <p:cNvGrpSpPr/>
            <p:nvPr/>
          </p:nvGrpSpPr>
          <p:grpSpPr>
            <a:xfrm>
              <a:off x="2801" y="3721"/>
              <a:ext cx="315" cy="147"/>
              <a:chOff x="3600" y="219"/>
              <a:chExt cx="360" cy="175"/>
            </a:xfrm>
          </p:grpSpPr>
          <p:sp>
            <p:nvSpPr>
              <p:cNvPr id="1050" name="Google Shape;1050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2" name="Google Shape;1052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3" name="Google Shape;1053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56" name="Google Shape;1056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7" name="Google Shape;1057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8" name="Google Shape;1058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9" name="Google Shape;1059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60" name="Google Shape;1060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1" name="Google Shape;1061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2" name="Google Shape;1062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63" name="Google Shape;1063;p7"/>
            <p:cNvGrpSpPr/>
            <p:nvPr/>
          </p:nvGrpSpPr>
          <p:grpSpPr>
            <a:xfrm>
              <a:off x="3201" y="3908"/>
              <a:ext cx="316" cy="147"/>
              <a:chOff x="3600" y="219"/>
              <a:chExt cx="360" cy="175"/>
            </a:xfrm>
          </p:grpSpPr>
          <p:sp>
            <p:nvSpPr>
              <p:cNvPr id="1064" name="Google Shape;1064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5" name="Google Shape;1065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6" name="Google Shape;1066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7" name="Google Shape;1067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9" name="Google Shape;1069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70" name="Google Shape;1070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1" name="Google Shape;1071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2" name="Google Shape;1072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3" name="Google Shape;1073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74" name="Google Shape;1074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5" name="Google Shape;107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6" name="Google Shape;107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77" name="Google Shape;1077;p7"/>
            <p:cNvGrpSpPr/>
            <p:nvPr/>
          </p:nvGrpSpPr>
          <p:grpSpPr>
            <a:xfrm>
              <a:off x="3481" y="3495"/>
              <a:ext cx="316" cy="147"/>
              <a:chOff x="3600" y="219"/>
              <a:chExt cx="360" cy="175"/>
            </a:xfrm>
          </p:grpSpPr>
          <p:sp>
            <p:nvSpPr>
              <p:cNvPr id="1078" name="Google Shape;1078;p7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9" name="Google Shape;1079;p7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0" name="Google Shape;1080;p7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1" name="Google Shape;1081;p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p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1084" name="Google Shape;1084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5" name="Google Shape;1085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6" name="Google Shape;1086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7" name="Google Shape;1087;p7"/>
              <p:cNvGrpSpPr/>
              <p:nvPr/>
            </p:nvGrpSpPr>
            <p:grpSpPr>
              <a:xfrm flipH="1" rot="10800000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1088" name="Google Shape;1088;p7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9" name="Google Shape;1089;p7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0" name="Google Shape;1090;p7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091" name="Google Shape;1091;p7"/>
            <p:cNvSpPr/>
            <p:nvPr/>
          </p:nvSpPr>
          <p:spPr>
            <a:xfrm>
              <a:off x="3170" y="3380"/>
              <a:ext cx="318" cy="194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2499" y="3627"/>
              <a:ext cx="303" cy="150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3096" y="3612"/>
              <a:ext cx="396" cy="156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3516" y="3646"/>
              <a:ext cx="130" cy="320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2738" y="3982"/>
              <a:ext cx="464" cy="47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2400" y="3642"/>
              <a:ext cx="122" cy="268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97" name="Google Shape;1097;p7"/>
            <p:cNvGrpSpPr/>
            <p:nvPr/>
          </p:nvGrpSpPr>
          <p:grpSpPr>
            <a:xfrm>
              <a:off x="2001" y="3375"/>
              <a:ext cx="228" cy="165"/>
              <a:chOff x="1548" y="3723"/>
              <a:chExt cx="228" cy="165"/>
            </a:xfrm>
          </p:grpSpPr>
          <p:sp>
            <p:nvSpPr>
              <p:cNvPr id="1098" name="Google Shape;1098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0" name="Google Shape;1100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01" name="Google Shape;1101;p7"/>
            <p:cNvGrpSpPr/>
            <p:nvPr/>
          </p:nvGrpSpPr>
          <p:grpSpPr>
            <a:xfrm>
              <a:off x="3180" y="3306"/>
              <a:ext cx="228" cy="165"/>
              <a:chOff x="1548" y="3723"/>
              <a:chExt cx="228" cy="165"/>
            </a:xfrm>
          </p:grpSpPr>
          <p:sp>
            <p:nvSpPr>
              <p:cNvPr id="1102" name="Google Shape;1102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4" name="Google Shape;1104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05" name="Google Shape;1105;p7"/>
            <p:cNvGrpSpPr/>
            <p:nvPr/>
          </p:nvGrpSpPr>
          <p:grpSpPr>
            <a:xfrm>
              <a:off x="2850" y="3897"/>
              <a:ext cx="228" cy="165"/>
              <a:chOff x="1548" y="3723"/>
              <a:chExt cx="228" cy="165"/>
            </a:xfrm>
          </p:grpSpPr>
          <p:sp>
            <p:nvSpPr>
              <p:cNvPr id="1106" name="Google Shape;1106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8" name="Google Shape;1108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09" name="Google Shape;1109;p7"/>
            <p:cNvGrpSpPr/>
            <p:nvPr/>
          </p:nvGrpSpPr>
          <p:grpSpPr>
            <a:xfrm>
              <a:off x="2586" y="3597"/>
              <a:ext cx="228" cy="165"/>
              <a:chOff x="1548" y="3723"/>
              <a:chExt cx="228" cy="165"/>
            </a:xfrm>
          </p:grpSpPr>
          <p:sp>
            <p:nvSpPr>
              <p:cNvPr id="1110" name="Google Shape;1110;p7"/>
              <p:cNvSpPr/>
              <p:nvPr/>
            </p:nvSpPr>
            <p:spPr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7"/>
              <p:cNvSpPr/>
              <p:nvPr/>
            </p:nvSpPr>
            <p:spPr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2" name="Google Shape;1112;p7"/>
              <p:cNvCxnSpPr/>
              <p:nvPr/>
            </p:nvCxnSpPr>
            <p:spPr>
              <a:xfrm>
                <a:off x="1650" y="3816"/>
                <a:ext cx="1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13" name="Google Shape;1113;p7"/>
          <p:cNvGrpSpPr/>
          <p:nvPr/>
        </p:nvGrpSpPr>
        <p:grpSpPr>
          <a:xfrm>
            <a:off x="8522073" y="5279371"/>
            <a:ext cx="361950" cy="261937"/>
            <a:chOff x="1548" y="3723"/>
            <a:chExt cx="228" cy="165"/>
          </a:xfrm>
        </p:grpSpPr>
        <p:sp>
          <p:nvSpPr>
            <p:cNvPr id="1114" name="Google Shape;1114;p7"/>
            <p:cNvSpPr/>
            <p:nvPr/>
          </p:nvSpPr>
          <p:spPr>
            <a:xfrm>
              <a:off x="1563" y="3723"/>
              <a:ext cx="102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6" name="Google Shape;1116;p7"/>
            <p:cNvCxnSpPr/>
            <p:nvPr/>
          </p:nvCxnSpPr>
          <p:spPr>
            <a:xfrm>
              <a:off x="1650" y="3816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117" name="Google Shape;111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Virtual Circuits: Signaling Protocols</a:t>
            </a:r>
            <a:endParaRPr/>
          </a:p>
        </p:txBody>
      </p:sp>
      <p:sp>
        <p:nvSpPr>
          <p:cNvPr id="1123" name="Google Shape;1123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to setup, maintain  teardown VC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in ATM, frame-relay, X.25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 used in today’s Internet</a:t>
            </a:r>
            <a:endParaRPr/>
          </a:p>
        </p:txBody>
      </p:sp>
      <p:pic>
        <p:nvPicPr>
          <p:cNvPr id="1124" name="Google Shape;11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8"/>
          <p:cNvSpPr/>
          <p:nvPr/>
        </p:nvSpPr>
        <p:spPr>
          <a:xfrm>
            <a:off x="5190471" y="4446961"/>
            <a:ext cx="2847975" cy="148113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6" name="Google Shape;1126;p8"/>
          <p:cNvCxnSpPr/>
          <p:nvPr/>
        </p:nvCxnSpPr>
        <p:spPr>
          <a:xfrm flipH="1" rot="-5400000">
            <a:off x="4544359" y="4189785"/>
            <a:ext cx="6350" cy="157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7" name="Google Shape;1127;p8"/>
          <p:cNvSpPr/>
          <p:nvPr/>
        </p:nvSpPr>
        <p:spPr>
          <a:xfrm>
            <a:off x="5828646" y="4740648"/>
            <a:ext cx="542925" cy="295275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128" name="Google Shape;1128;p8"/>
          <p:cNvGrpSpPr/>
          <p:nvPr/>
        </p:nvGrpSpPr>
        <p:grpSpPr>
          <a:xfrm>
            <a:off x="5334934" y="4915273"/>
            <a:ext cx="501650" cy="233363"/>
            <a:chOff x="3600" y="219"/>
            <a:chExt cx="360" cy="175"/>
          </a:xfrm>
        </p:grpSpPr>
        <p:sp>
          <p:nvSpPr>
            <p:cNvPr id="1129" name="Google Shape;1129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Google Shape;1130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1" name="Google Shape;1131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2" name="Google Shape;1132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4" name="Google Shape;1134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35" name="Google Shape;1135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38" name="Google Shape;1138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39" name="Google Shape;1139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42" name="Google Shape;1142;p8"/>
          <p:cNvGrpSpPr/>
          <p:nvPr/>
        </p:nvGrpSpPr>
        <p:grpSpPr>
          <a:xfrm>
            <a:off x="5687359" y="5553448"/>
            <a:ext cx="501650" cy="233363"/>
            <a:chOff x="3600" y="219"/>
            <a:chExt cx="360" cy="175"/>
          </a:xfrm>
        </p:grpSpPr>
        <p:sp>
          <p:nvSpPr>
            <p:cNvPr id="1143" name="Google Shape;1143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4" name="Google Shape;1144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5" name="Google Shape;1145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6" name="Google Shape;1146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49" name="Google Shape;1149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0" name="Google Shape;115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1" name="Google Shape;115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52" name="Google Shape;1152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53" name="Google Shape;1153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4" name="Google Shape;1154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5" name="Google Shape;1155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56" name="Google Shape;1156;p8"/>
          <p:cNvGrpSpPr/>
          <p:nvPr/>
        </p:nvGrpSpPr>
        <p:grpSpPr>
          <a:xfrm>
            <a:off x="6362046" y="4610473"/>
            <a:ext cx="501650" cy="233363"/>
            <a:chOff x="3600" y="219"/>
            <a:chExt cx="360" cy="175"/>
          </a:xfrm>
        </p:grpSpPr>
        <p:sp>
          <p:nvSpPr>
            <p:cNvPr id="1157" name="Google Shape;1157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0" name="Google Shape;1160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2" name="Google Shape;1162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63" name="Google Shape;1163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4" name="Google Shape;1164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5" name="Google Shape;1165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66" name="Google Shape;1166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67" name="Google Shape;1167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8" name="Google Shape;1168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9" name="Google Shape;1169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70" name="Google Shape;1170;p8"/>
          <p:cNvGrpSpPr/>
          <p:nvPr/>
        </p:nvGrpSpPr>
        <p:grpSpPr>
          <a:xfrm>
            <a:off x="6284259" y="5275636"/>
            <a:ext cx="500062" cy="233362"/>
            <a:chOff x="3600" y="219"/>
            <a:chExt cx="360" cy="175"/>
          </a:xfrm>
        </p:grpSpPr>
        <p:sp>
          <p:nvSpPr>
            <p:cNvPr id="1171" name="Google Shape;1171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2" name="Google Shape;1172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4" name="Google Shape;1174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6" name="Google Shape;1176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77" name="Google Shape;1177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8" name="Google Shape;1178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9" name="Google Shape;1179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80" name="Google Shape;1180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81" name="Google Shape;1181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2" name="Google Shape;1182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3" name="Google Shape;1183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84" name="Google Shape;1184;p8"/>
          <p:cNvGrpSpPr/>
          <p:nvPr/>
        </p:nvGrpSpPr>
        <p:grpSpPr>
          <a:xfrm>
            <a:off x="6919259" y="5572498"/>
            <a:ext cx="501650" cy="233363"/>
            <a:chOff x="3600" y="219"/>
            <a:chExt cx="360" cy="175"/>
          </a:xfrm>
        </p:grpSpPr>
        <p:sp>
          <p:nvSpPr>
            <p:cNvPr id="1185" name="Google Shape;1185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6" name="Google Shape;1186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8" name="Google Shape;1188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0" name="Google Shape;1190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91" name="Google Shape;1191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94" name="Google Shape;1194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95" name="Google Shape;1195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6" name="Google Shape;119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7" name="Google Shape;119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98" name="Google Shape;1198;p8"/>
          <p:cNvGrpSpPr/>
          <p:nvPr/>
        </p:nvGrpSpPr>
        <p:grpSpPr>
          <a:xfrm>
            <a:off x="7363759" y="4916861"/>
            <a:ext cx="501650" cy="233362"/>
            <a:chOff x="3600" y="219"/>
            <a:chExt cx="360" cy="175"/>
          </a:xfrm>
        </p:grpSpPr>
        <p:sp>
          <p:nvSpPr>
            <p:cNvPr id="1199" name="Google Shape;1199;p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0" name="Google Shape;1200;p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1" name="Google Shape;1201;p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2" name="Google Shape;1202;p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205" name="Google Shape;1205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6" name="Google Shape;1206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8" name="Google Shape;1208;p8"/>
            <p:cNvGrpSpPr/>
            <p:nvPr/>
          </p:nvGrpSpPr>
          <p:grpSpPr>
            <a:xfrm flipH="1" rot="10800000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209" name="Google Shape;1209;p8"/>
              <p:cNvCxnSpPr/>
              <p:nvPr/>
            </p:nvCxnSpPr>
            <p:spPr>
              <a:xfrm flipH="1" rot="10800000">
                <a:off x="2848" y="848"/>
                <a:ext cx="50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12" name="Google Shape;1212;p8"/>
          <p:cNvGrpSpPr/>
          <p:nvPr/>
        </p:nvGrpSpPr>
        <p:grpSpPr>
          <a:xfrm>
            <a:off x="2317096" y="3110286"/>
            <a:ext cx="1566863" cy="1987550"/>
            <a:chOff x="2366" y="929"/>
            <a:chExt cx="987" cy="1252"/>
          </a:xfrm>
        </p:grpSpPr>
        <p:graphicFrame>
          <p:nvGraphicFramePr>
            <p:cNvPr id="1213" name="Google Shape;1213;p8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>
                <mc:Choice Requires="v">
                  <p:oleObj r:id="rId5" imgH="264" imgW="333" progId="" spid="_x0000_s1">
                    <p:embed/>
                  </p:oleObj>
                </mc:Choice>
                <mc:Fallback>
                  <p:oleObj r:id="rId6" imgH="264" imgW="333" progId="">
                    <p:embed/>
                    <p:pic>
                      <p:nvPicPr>
                        <p:cNvPr id="1213" name="Google Shape;1213;p8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14" name="Google Shape;1214;p8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215" name="Google Shape;1215;p8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8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19" name="Google Shape;1219;p8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p8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p8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2" name="Google Shape;1222;p8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23" name="Google Shape;1223;p8"/>
          <p:cNvSpPr/>
          <p:nvPr/>
        </p:nvSpPr>
        <p:spPr>
          <a:xfrm>
            <a:off x="6870046" y="4734298"/>
            <a:ext cx="504825" cy="307975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4" name="Google Shape;1224;p8"/>
          <p:cNvSpPr/>
          <p:nvPr/>
        </p:nvSpPr>
        <p:spPr>
          <a:xfrm>
            <a:off x="5804834" y="5126411"/>
            <a:ext cx="481012" cy="238125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5" name="Google Shape;1225;p8"/>
          <p:cNvSpPr/>
          <p:nvPr/>
        </p:nvSpPr>
        <p:spPr>
          <a:xfrm>
            <a:off x="6752571" y="5102598"/>
            <a:ext cx="628650" cy="247650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8"/>
          <p:cNvSpPr/>
          <p:nvPr/>
        </p:nvSpPr>
        <p:spPr>
          <a:xfrm>
            <a:off x="7419321" y="5156573"/>
            <a:ext cx="206375" cy="50800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7" name="Google Shape;1227;p8"/>
          <p:cNvSpPr/>
          <p:nvPr/>
        </p:nvSpPr>
        <p:spPr>
          <a:xfrm>
            <a:off x="6184246" y="5689973"/>
            <a:ext cx="736600" cy="74613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8" name="Google Shape;1228;p8"/>
          <p:cNvSpPr/>
          <p:nvPr/>
        </p:nvSpPr>
        <p:spPr>
          <a:xfrm>
            <a:off x="5647671" y="5150223"/>
            <a:ext cx="193675" cy="425450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29" name="Google Shape;1229;p8"/>
          <p:cNvGrpSpPr/>
          <p:nvPr/>
        </p:nvGrpSpPr>
        <p:grpSpPr>
          <a:xfrm>
            <a:off x="9098896" y="3281736"/>
            <a:ext cx="1566863" cy="1987550"/>
            <a:chOff x="2366" y="929"/>
            <a:chExt cx="987" cy="1252"/>
          </a:xfrm>
        </p:grpSpPr>
        <p:graphicFrame>
          <p:nvGraphicFramePr>
            <p:cNvPr id="1230" name="Google Shape;1230;p8"/>
            <p:cNvGraphicFramePr/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>
                <mc:Choice Requires="v">
                  <p:oleObj r:id="rId8" imgH="264" imgW="333" progId="" spid="_x0000_s2">
                    <p:embed/>
                  </p:oleObj>
                </mc:Choice>
                <mc:Fallback>
                  <p:oleObj r:id="rId9" imgH="264" imgW="333" progId="">
                    <p:embed/>
                    <p:pic>
                      <p:nvPicPr>
                        <p:cNvPr id="1230" name="Google Shape;1230;p8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" name="Google Shape;1231;p8"/>
            <p:cNvGrpSpPr/>
            <p:nvPr/>
          </p:nvGrpSpPr>
          <p:grpSpPr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8"/>
              <p:cNvSpPr txBox="1"/>
              <p:nvPr/>
            </p:nvSpPr>
            <p:spPr>
              <a:xfrm>
                <a:off x="2956" y="978"/>
                <a:ext cx="513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 b="0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36" name="Google Shape;1236;p8"/>
              <p:cNvCxnSpPr/>
              <p:nvPr/>
            </p:nvCxnSpPr>
            <p:spPr>
              <a:xfrm>
                <a:off x="2997" y="119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7" name="Google Shape;1237;p8"/>
              <p:cNvCxnSpPr/>
              <p:nvPr/>
            </p:nvCxnSpPr>
            <p:spPr>
              <a:xfrm>
                <a:off x="3003" y="1290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8" name="Google Shape;1238;p8"/>
              <p:cNvCxnSpPr/>
              <p:nvPr/>
            </p:nvCxnSpPr>
            <p:spPr>
              <a:xfrm>
                <a:off x="3003" y="1374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9" name="Google Shape;1239;p8"/>
              <p:cNvCxnSpPr/>
              <p:nvPr/>
            </p:nvCxnSpPr>
            <p:spPr>
              <a:xfrm>
                <a:off x="3003" y="109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240" name="Google Shape;1240;p8"/>
          <p:cNvCxnSpPr/>
          <p:nvPr/>
        </p:nvCxnSpPr>
        <p:spPr>
          <a:xfrm rot="5400000">
            <a:off x="8540096" y="4372348"/>
            <a:ext cx="6350" cy="1403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1" name="Google Shape;1241;p8"/>
          <p:cNvSpPr txBox="1"/>
          <p:nvPr/>
        </p:nvSpPr>
        <p:spPr>
          <a:xfrm>
            <a:off x="3745846" y="4315198"/>
            <a:ext cx="1670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Initiate call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8"/>
          <p:cNvSpPr/>
          <p:nvPr/>
        </p:nvSpPr>
        <p:spPr>
          <a:xfrm>
            <a:off x="3876021" y="4664448"/>
            <a:ext cx="5305425" cy="862013"/>
          </a:xfrm>
          <a:custGeom>
            <a:rect b="b" l="l" r="r" t="t"/>
            <a:pathLst>
              <a:path extrusionOk="0" h="543" w="3342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3" name="Google Shape;1243;p8"/>
          <p:cNvSpPr txBox="1"/>
          <p:nvPr/>
        </p:nvSpPr>
        <p:spPr>
          <a:xfrm>
            <a:off x="7465359" y="4381873"/>
            <a:ext cx="1778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incoming call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8"/>
          <p:cNvSpPr txBox="1"/>
          <p:nvPr/>
        </p:nvSpPr>
        <p:spPr>
          <a:xfrm>
            <a:off x="7587596" y="4048498"/>
            <a:ext cx="16335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Accept call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8"/>
          <p:cNvSpPr/>
          <p:nvPr/>
        </p:nvSpPr>
        <p:spPr>
          <a:xfrm>
            <a:off x="3980796" y="4312023"/>
            <a:ext cx="5057775" cy="1123950"/>
          </a:xfrm>
          <a:custGeom>
            <a:rect b="b" l="l" r="r" t="t"/>
            <a:pathLst>
              <a:path extrusionOk="0" h="708" w="3186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6" name="Google Shape;1246;p8"/>
          <p:cNvSpPr txBox="1"/>
          <p:nvPr/>
        </p:nvSpPr>
        <p:spPr>
          <a:xfrm>
            <a:off x="3710921" y="4029448"/>
            <a:ext cx="19843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Call connected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8"/>
          <p:cNvSpPr txBox="1"/>
          <p:nvPr/>
        </p:nvSpPr>
        <p:spPr>
          <a:xfrm>
            <a:off x="3741084" y="3724648"/>
            <a:ext cx="2224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5. Data flow begins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8"/>
          <p:cNvSpPr txBox="1"/>
          <p:nvPr/>
        </p:nvSpPr>
        <p:spPr>
          <a:xfrm>
            <a:off x="7422496" y="3677023"/>
            <a:ext cx="1806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6. Receive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8"/>
          <p:cNvSpPr/>
          <p:nvPr/>
        </p:nvSpPr>
        <p:spPr>
          <a:xfrm>
            <a:off x="4047471" y="3988173"/>
            <a:ext cx="4895850" cy="1343025"/>
          </a:xfrm>
          <a:custGeom>
            <a:rect b="b" l="l" r="r" t="t"/>
            <a:pathLst>
              <a:path extrusionOk="0" h="846" w="3084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0" name="Google Shape;1250;p8"/>
          <p:cNvGrpSpPr/>
          <p:nvPr/>
        </p:nvGrpSpPr>
        <p:grpSpPr>
          <a:xfrm>
            <a:off x="5333346" y="4905748"/>
            <a:ext cx="2530475" cy="600075"/>
            <a:chOff x="2214" y="3302"/>
            <a:chExt cx="1594" cy="378"/>
          </a:xfrm>
        </p:grpSpPr>
        <p:grpSp>
          <p:nvGrpSpPr>
            <p:cNvPr id="1251" name="Google Shape;1251;p8"/>
            <p:cNvGrpSpPr/>
            <p:nvPr/>
          </p:nvGrpSpPr>
          <p:grpSpPr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1252" name="Google Shape;1252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3" name="Google Shape;1253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4" name="Google Shape;1254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5" name="Google Shape;1255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7" name="Google Shape;1257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58" name="Google Shape;1258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9" name="Google Shape;1259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0" name="Google Shape;1260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1" name="Google Shape;1261;p8"/>
              <p:cNvGrpSpPr/>
              <p:nvPr/>
            </p:nvGrpSpPr>
            <p:grpSpPr>
              <a:xfrm flipH="1" rot="10800000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62" name="Google Shape;1262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3" name="Google Shape;1263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4" name="Google Shape;1264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65" name="Google Shape;1265;p8"/>
            <p:cNvGrpSpPr/>
            <p:nvPr/>
          </p:nvGrpSpPr>
          <p:grpSpPr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7" name="Google Shape;1267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9" name="Google Shape;1269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1" name="Google Shape;1271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72" name="Google Shape;1272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3" name="Google Shape;1273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4" name="Google Shape;1274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75" name="Google Shape;1275;p8"/>
              <p:cNvGrpSpPr/>
              <p:nvPr/>
            </p:nvGrpSpPr>
            <p:grpSpPr>
              <a:xfrm flipH="1" rot="10800000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76" name="Google Shape;1276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7" name="Google Shape;1277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8" name="Google Shape;1278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79" name="Google Shape;1279;p8"/>
            <p:cNvGrpSpPr/>
            <p:nvPr/>
          </p:nvGrpSpPr>
          <p:grpSpPr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1280" name="Google Shape;1280;p8"/>
              <p:cNvSpPr/>
              <p:nvPr/>
            </p:nvSpPr>
            <p:spPr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1" name="Google Shape;1281;p8"/>
              <p:cNvCxnSpPr/>
              <p:nvPr/>
            </p:nvCxnSpPr>
            <p:spPr>
              <a:xfrm>
                <a:off x="3123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8"/>
              <p:cNvCxnSpPr/>
              <p:nvPr/>
            </p:nvCxnSpPr>
            <p:spPr>
              <a:xfrm>
                <a:off x="3436" y="2377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3" name="Google Shape;1283;p8"/>
              <p:cNvSpPr/>
              <p:nvPr/>
            </p:nvSpPr>
            <p:spPr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5" name="Google Shape;1285;p8"/>
              <p:cNvGrpSpPr/>
              <p:nvPr/>
            </p:nvGrpSpPr>
            <p:grpSpPr>
              <a:xfrm>
                <a:off x="3195" y="2339"/>
                <a:ext cx="156" cy="55"/>
                <a:chOff x="2848" y="848"/>
                <a:chExt cx="140" cy="98"/>
              </a:xfrm>
            </p:grpSpPr>
            <p:cxnSp>
              <p:nvCxnSpPr>
                <p:cNvPr id="1286" name="Google Shape;1286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7" name="Google Shape;1287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8" name="Google Shape;1288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89" name="Google Shape;1289;p8"/>
              <p:cNvGrpSpPr/>
              <p:nvPr/>
            </p:nvGrpSpPr>
            <p:grpSpPr>
              <a:xfrm flipH="1" rot="10800000">
                <a:off x="3195" y="2338"/>
                <a:ext cx="156" cy="56"/>
                <a:chOff x="2848" y="848"/>
                <a:chExt cx="140" cy="98"/>
              </a:xfrm>
            </p:grpSpPr>
            <p:cxnSp>
              <p:nvCxnSpPr>
                <p:cNvPr id="1290" name="Google Shape;1290;p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1" name="Google Shape;1291;p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2" name="Google Shape;1292;p8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id="1293" name="Google Shape;129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a Router</a:t>
            </a:r>
            <a:endParaRPr/>
          </a:p>
        </p:txBody>
      </p:sp>
      <p:sp>
        <p:nvSpPr>
          <p:cNvPr id="1300" name="Google Shape;1300;p9"/>
          <p:cNvSpPr txBox="1"/>
          <p:nvPr>
            <p:ph idx="1" type="body"/>
          </p:nvPr>
        </p:nvSpPr>
        <p:spPr>
          <a:xfrm>
            <a:off x="1551238" y="1392193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Run routing algorithms/protocol (RIP, OSPF, BGP)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Forwarding</a:t>
            </a:r>
            <a:r>
              <a:rPr lang="en-US"/>
              <a:t> datagrams from incoming to outgoing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Decentralized switching: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Given datagram dest., lookup output port using forwarding table in input port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Goal:</a:t>
            </a:r>
            <a:r>
              <a:rPr lang="en-US"/>
              <a:t> complete input port processing at ‘line speed’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Queuing: </a:t>
            </a:r>
            <a:r>
              <a:rPr lang="en-US"/>
              <a:t>if datagrams arrive faster than forwarding rate into switch fabric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301" name="Google Shape;13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1 swtch components" id="1302" name="Google Shape;13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1685" y="1183422"/>
            <a:ext cx="3031946" cy="1699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2 Input Ports" id="1303" name="Google Shape;13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5740" y="4374359"/>
            <a:ext cx="5441950" cy="197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9"/>
          <p:cNvSpPr txBox="1"/>
          <p:nvPr/>
        </p:nvSpPr>
        <p:spPr>
          <a:xfrm>
            <a:off x="2547104" y="4307684"/>
            <a:ext cx="23764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Physical layer: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bit-level reception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9"/>
          <p:cNvSpPr txBox="1"/>
          <p:nvPr/>
        </p:nvSpPr>
        <p:spPr>
          <a:xfrm>
            <a:off x="3128783" y="5566569"/>
            <a:ext cx="197961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link layer: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9"/>
          <p:cNvSpPr/>
          <p:nvPr/>
        </p:nvSpPr>
        <p:spPr>
          <a:xfrm>
            <a:off x="4923592" y="4569238"/>
            <a:ext cx="1221714" cy="380071"/>
          </a:xfrm>
          <a:custGeom>
            <a:rect b="b" l="l" r="r" t="t"/>
            <a:pathLst>
              <a:path extrusionOk="0" h="517" w="769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7" name="Google Shape;1307;p9"/>
          <p:cNvSpPr/>
          <p:nvPr/>
        </p:nvSpPr>
        <p:spPr>
          <a:xfrm flipH="1" rot="10800000">
            <a:off x="5108395" y="5678529"/>
            <a:ext cx="1897523" cy="669882"/>
          </a:xfrm>
          <a:custGeom>
            <a:rect b="b" l="l" r="r" t="t"/>
            <a:pathLst>
              <a:path extrusionOk="0" h="517" w="769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8" name="Google Shape;1308;p9"/>
          <p:cNvSpPr/>
          <p:nvPr/>
        </p:nvSpPr>
        <p:spPr>
          <a:xfrm>
            <a:off x="5190565" y="2370971"/>
            <a:ext cx="4114799" cy="2133794"/>
          </a:xfrm>
          <a:custGeom>
            <a:rect b="b" l="l" r="r" t="t"/>
            <a:pathLst>
              <a:path extrusionOk="0" h="517" w="769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