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12192000"/>
  <p:notesSz cx="6858000" cy="9144000"/>
  <p:embeddedFontLst>
    <p:embeddedFont>
      <p:font typeface="Corbel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1" roundtripDataSignature="AMtx7miiss8D9qZ+gBg5seRTfyZj8Hk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3376DE-22E4-4C1C-9AC4-2B13318CECC8}">
  <a:tblStyle styleId="{7C3376DE-22E4-4C1C-9AC4-2B13318CEC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4FA49E-5DA4-4566-AB01-CE5A6F2461E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Corbel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Corbel-bold.fntdata"/><Relationship Id="rId23" Type="http://schemas.openxmlformats.org/officeDocument/2006/relationships/slide" Target="slides/slide17.xml"/><Relationship Id="rId67" Type="http://schemas.openxmlformats.org/officeDocument/2006/relationships/font" Target="fonts/Corbel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Corbel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206" name="Google Shape;20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378" name="Google Shape;37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03" name="Google Shape;403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34" name="Google Shape;43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62" name="Google Shape;462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46" name="Google Shape;546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53" name="Google Shape;553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61" name="Google Shape;561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68" name="Google Shape;568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 Symbols"/>
              <a:buChar char="▪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" type="body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2" type="body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9" name="Google Shape;49;p10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7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7"/>
          <p:cNvSpPr txBox="1"/>
          <p:nvPr>
            <p:ph idx="1" type="body"/>
          </p:nvPr>
        </p:nvSpPr>
        <p:spPr>
          <a:xfrm>
            <a:off x="609600" y="1600201"/>
            <a:ext cx="109728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54" name="Google Shape;54;p107"/>
          <p:cNvSpPr txBox="1"/>
          <p:nvPr>
            <p:ph idx="2" type="body"/>
          </p:nvPr>
        </p:nvSpPr>
        <p:spPr>
          <a:xfrm>
            <a:off x="609600" y="3941763"/>
            <a:ext cx="109728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55" name="Google Shape;55;p10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66" name="Google Shape;66;p3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67" name="Google Shape;67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1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Relationship Id="rId8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45.png"/><Relationship Id="rId13" Type="http://schemas.openxmlformats.org/officeDocument/2006/relationships/image" Target="../media/image53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Relationship Id="rId4" Type="http://schemas.openxmlformats.org/officeDocument/2006/relationships/image" Target="../media/image28.png"/><Relationship Id="rId9" Type="http://schemas.openxmlformats.org/officeDocument/2006/relationships/image" Target="../media/image52.png"/><Relationship Id="rId5" Type="http://schemas.openxmlformats.org/officeDocument/2006/relationships/image" Target="../media/image35.png"/><Relationship Id="rId6" Type="http://schemas.openxmlformats.org/officeDocument/2006/relationships/image" Target="../media/image44.png"/><Relationship Id="rId7" Type="http://schemas.openxmlformats.org/officeDocument/2006/relationships/image" Target="../media/image40.png"/><Relationship Id="rId8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Relationship Id="rId4" Type="http://schemas.openxmlformats.org/officeDocument/2006/relationships/image" Target="../media/image28.png"/><Relationship Id="rId9" Type="http://schemas.openxmlformats.org/officeDocument/2006/relationships/image" Target="../media/image47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Relationship Id="rId7" Type="http://schemas.openxmlformats.org/officeDocument/2006/relationships/image" Target="../media/image46.png"/><Relationship Id="rId8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72.png"/><Relationship Id="rId13" Type="http://schemas.openxmlformats.org/officeDocument/2006/relationships/image" Target="../media/image68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80.png"/><Relationship Id="rId5" Type="http://schemas.openxmlformats.org/officeDocument/2006/relationships/image" Target="../media/image35.png"/><Relationship Id="rId6" Type="http://schemas.openxmlformats.org/officeDocument/2006/relationships/image" Target="../media/image61.png"/><Relationship Id="rId7" Type="http://schemas.openxmlformats.org/officeDocument/2006/relationships/image" Target="../media/image67.png"/><Relationship Id="rId8" Type="http://schemas.openxmlformats.org/officeDocument/2006/relationships/image" Target="../media/image7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6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6.png"/><Relationship Id="rId10" Type="http://schemas.openxmlformats.org/officeDocument/2006/relationships/image" Target="../media/image87.png"/><Relationship Id="rId13" Type="http://schemas.openxmlformats.org/officeDocument/2006/relationships/image" Target="../media/image24.png"/><Relationship Id="rId1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9" Type="http://schemas.openxmlformats.org/officeDocument/2006/relationships/image" Target="../media/image100.png"/><Relationship Id="rId14" Type="http://schemas.openxmlformats.org/officeDocument/2006/relationships/image" Target="../media/image30.png"/><Relationship Id="rId5" Type="http://schemas.openxmlformats.org/officeDocument/2006/relationships/image" Target="../media/image75.png"/><Relationship Id="rId6" Type="http://schemas.openxmlformats.org/officeDocument/2006/relationships/image" Target="../media/image85.png"/><Relationship Id="rId7" Type="http://schemas.openxmlformats.org/officeDocument/2006/relationships/image" Target="../media/image82.png"/><Relationship Id="rId8" Type="http://schemas.openxmlformats.org/officeDocument/2006/relationships/image" Target="../media/image95.png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7.png"/><Relationship Id="rId10" Type="http://schemas.openxmlformats.org/officeDocument/2006/relationships/image" Target="../media/image104.png"/><Relationship Id="rId13" Type="http://schemas.openxmlformats.org/officeDocument/2006/relationships/image" Target="../media/image96.png"/><Relationship Id="rId1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9" Type="http://schemas.openxmlformats.org/officeDocument/2006/relationships/image" Target="../media/image99.png"/><Relationship Id="rId5" Type="http://schemas.openxmlformats.org/officeDocument/2006/relationships/image" Target="../media/image90.png"/><Relationship Id="rId6" Type="http://schemas.openxmlformats.org/officeDocument/2006/relationships/image" Target="../media/image93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8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slide" Target="/ppt/slides/slide2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Transport Layer (TCP)</a:t>
            </a:r>
            <a:endParaRPr/>
          </a:p>
        </p:txBody>
      </p:sp>
      <p:sp>
        <p:nvSpPr>
          <p:cNvPr id="139" name="Google Shape;139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7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0" name="Google Shape;1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5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2)</a:t>
            </a:r>
            <a:endParaRPr/>
          </a:p>
        </p:txBody>
      </p:sp>
      <p:sp>
        <p:nvSpPr>
          <p:cNvPr id="202" name="Google Shape;202;p55"/>
          <p:cNvSpPr txBox="1"/>
          <p:nvPr>
            <p:ph idx="4294967295" type="body"/>
          </p:nvPr>
        </p:nvSpPr>
        <p:spPr>
          <a:xfrm>
            <a:off x="1288762" y="1700463"/>
            <a:ext cx="11074400" cy="205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414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Segment Header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All header fields</a:t>
            </a:r>
            <a:endParaRPr/>
          </a:p>
          <a:p>
            <a:pPr indent="-221741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234696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3384"/>
              <a:buNone/>
            </a:pPr>
            <a:r>
              <a:t/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3" name="Google Shape;2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017" y="3246246"/>
            <a:ext cx="8916249" cy="291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828" y="1046163"/>
            <a:ext cx="8314267" cy="9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272" y="2755901"/>
            <a:ext cx="11205412" cy="366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272" y="1962151"/>
            <a:ext cx="11205412" cy="8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6"/>
          <p:cNvSpPr txBox="1"/>
          <p:nvPr/>
        </p:nvSpPr>
        <p:spPr>
          <a:xfrm>
            <a:off x="1390732" y="78291"/>
            <a:ext cx="10018713" cy="925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Segment Header</a:t>
            </a:r>
            <a:endParaRPr/>
          </a:p>
        </p:txBody>
      </p:sp>
      <p:sp>
        <p:nvSpPr>
          <p:cNvPr id="214" name="Google Shape;214;p56"/>
          <p:cNvSpPr/>
          <p:nvPr/>
        </p:nvSpPr>
        <p:spPr>
          <a:xfrm>
            <a:off x="1026695" y="3046663"/>
            <a:ext cx="10668000" cy="38902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7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Byte Number</a:t>
            </a:r>
            <a:endParaRPr/>
          </a:p>
        </p:txBody>
      </p:sp>
      <p:sp>
        <p:nvSpPr>
          <p:cNvPr id="220" name="Google Shape;220;p57"/>
          <p:cNvSpPr txBox="1"/>
          <p:nvPr>
            <p:ph idx="1" type="body"/>
          </p:nvPr>
        </p:nvSpPr>
        <p:spPr>
          <a:xfrm>
            <a:off x="1337257" y="1136316"/>
            <a:ext cx="10018713" cy="2827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bytes of data being transferred in each connection are numbered by TCP.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numbering starts with an arbitrarily generated number.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 arbitrary number between </a:t>
            </a:r>
            <a:r>
              <a:rPr b="1" lang="en-US" sz="2800">
                <a:solidFill>
                  <a:srgbClr val="FF0000"/>
                </a:solidFill>
              </a:rPr>
              <a:t>0 and 2</a:t>
            </a:r>
            <a:r>
              <a:rPr b="1" baseline="30000" lang="en-US" sz="2800">
                <a:solidFill>
                  <a:srgbClr val="FF0000"/>
                </a:solidFill>
              </a:rPr>
              <a:t>32</a:t>
            </a:r>
            <a:r>
              <a:rPr b="1" lang="en-US" sz="2800">
                <a:solidFill>
                  <a:srgbClr val="FF0000"/>
                </a:solidFill>
              </a:rPr>
              <a:t> −  1 </a:t>
            </a:r>
            <a:r>
              <a:rPr lang="en-US" sz="2800"/>
              <a:t>for the number of the first byte. </a:t>
            </a:r>
            <a:endParaRPr/>
          </a:p>
        </p:txBody>
      </p:sp>
      <p:sp>
        <p:nvSpPr>
          <p:cNvPr id="221" name="Google Shape;221;p57"/>
          <p:cNvSpPr txBox="1"/>
          <p:nvPr/>
        </p:nvSpPr>
        <p:spPr>
          <a:xfrm>
            <a:off x="1484310" y="3943684"/>
            <a:ext cx="10018713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number of the first byte happens to be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the total data to be sent is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3000 bytes </a:t>
            </a:r>
            <a:r>
              <a:rPr b="0" i="0" lang="en-US" sz="2800" u="none" cap="none" strike="noStrike">
                <a:solidFill>
                  <a:srgbClr val="3366FF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is the byte number for the first byte of data and last byte of data?</a:t>
            </a:r>
            <a:endParaRPr/>
          </a:p>
        </p:txBody>
      </p:sp>
      <p:sp>
        <p:nvSpPr>
          <p:cNvPr id="222" name="Google Shape;222;p57"/>
          <p:cNvSpPr txBox="1"/>
          <p:nvPr/>
        </p:nvSpPr>
        <p:spPr>
          <a:xfrm>
            <a:off x="2165685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First Byte Number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endParaRPr/>
          </a:p>
        </p:txBody>
      </p:sp>
      <p:sp>
        <p:nvSpPr>
          <p:cNvPr id="223" name="Google Shape;223;p57"/>
          <p:cNvSpPr txBox="1"/>
          <p:nvPr/>
        </p:nvSpPr>
        <p:spPr>
          <a:xfrm>
            <a:off x="7959559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Last Byte Number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4066</a:t>
            </a:r>
            <a:endParaRPr/>
          </a:p>
        </p:txBody>
      </p:sp>
      <p:sp>
        <p:nvSpPr>
          <p:cNvPr id="224" name="Google Shape;224;p57"/>
          <p:cNvSpPr/>
          <p:nvPr/>
        </p:nvSpPr>
        <p:spPr>
          <a:xfrm>
            <a:off x="5387474" y="6189579"/>
            <a:ext cx="2312737" cy="21389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>
            <a:off x="1484311" y="32752"/>
            <a:ext cx="10018713" cy="79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Sequence Numbers</a:t>
            </a:r>
            <a:endParaRPr/>
          </a:p>
        </p:txBody>
      </p:sp>
      <p:sp>
        <p:nvSpPr>
          <p:cNvPr id="230" name="Google Shape;230;p58"/>
          <p:cNvSpPr txBox="1"/>
          <p:nvPr>
            <p:ph idx="1" type="body"/>
          </p:nvPr>
        </p:nvSpPr>
        <p:spPr>
          <a:xfrm>
            <a:off x="609600" y="668417"/>
            <a:ext cx="11355137" cy="4411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The sequence number of the first segment is </a:t>
            </a:r>
            <a:r>
              <a:rPr b="1" lang="en-US" sz="6000">
                <a:solidFill>
                  <a:srgbClr val="FF6600"/>
                </a:solidFill>
              </a:rPr>
              <a:t>the ISN (initial sequence number)</a:t>
            </a:r>
            <a:r>
              <a:rPr lang="en-US" sz="6000"/>
              <a:t>, which is a random number (byte number).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 The sequence number of any other segment is the sequence number of the previous segment plus the number of bytes </a:t>
            </a:r>
            <a:r>
              <a:rPr b="1" lang="en-US" sz="6000">
                <a:solidFill>
                  <a:srgbClr val="FF6600"/>
                </a:solidFill>
              </a:rPr>
              <a:t>(real or imaginary)</a:t>
            </a:r>
            <a:r>
              <a:rPr lang="en-US" sz="6000"/>
              <a:t> carried by the previous segment.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Suppose a TCP connection is transferring a file of 5,000 bytes. The first byte is numbered 10,001. </a:t>
            </a:r>
            <a:r>
              <a:rPr lang="en-US" sz="6000">
                <a:solidFill>
                  <a:srgbClr val="3366FF"/>
                </a:solidFill>
              </a:rPr>
              <a:t>What are the sequence numbers for each segment if data are sent in five segments, each carrying 1,000 bytes?</a:t>
            </a:r>
            <a:endParaRPr/>
          </a:p>
          <a:p>
            <a:pPr indent="-394335" lvl="0" marL="457200" rtl="0" algn="just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b="1" lang="en-US" sz="6000">
                <a:solidFill>
                  <a:srgbClr val="FF0000"/>
                </a:solidFill>
              </a:rPr>
              <a:t>Solution: </a:t>
            </a:r>
            <a:br>
              <a:rPr lang="en-US" sz="6000"/>
            </a:br>
            <a:endParaRPr sz="600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26250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1" name="Google Shape;23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4" y="4554087"/>
            <a:ext cx="10312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500" y="4968638"/>
            <a:ext cx="10375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500" y="5399301"/>
            <a:ext cx="10337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3654" y="5842664"/>
            <a:ext cx="10248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8724" y="6311427"/>
            <a:ext cx="10236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6" id="240" name="Google Shape;24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817" y="2221542"/>
            <a:ext cx="9208655" cy="463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59"/>
          <p:cNvGrpSpPr/>
          <p:nvPr/>
        </p:nvGrpSpPr>
        <p:grpSpPr>
          <a:xfrm>
            <a:off x="6830285" y="3027221"/>
            <a:ext cx="4064000" cy="3352800"/>
            <a:chOff x="3456" y="1584"/>
            <a:chExt cx="1920" cy="2112"/>
          </a:xfrm>
        </p:grpSpPr>
        <p:sp>
          <p:nvSpPr>
            <p:cNvPr id="242" name="Google Shape;242;p59"/>
            <p:cNvSpPr/>
            <p:nvPr/>
          </p:nvSpPr>
          <p:spPr>
            <a:xfrm>
              <a:off x="3840" y="1584"/>
              <a:ext cx="1440" cy="1344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9"/>
            <p:cNvSpPr/>
            <p:nvPr/>
          </p:nvSpPr>
          <p:spPr>
            <a:xfrm>
              <a:off x="3456" y="3264"/>
              <a:ext cx="1920" cy="43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59"/>
          <p:cNvSpPr txBox="1"/>
          <p:nvPr/>
        </p:nvSpPr>
        <p:spPr>
          <a:xfrm>
            <a:off x="3265049" y="3101406"/>
            <a:ext cx="4064000" cy="400110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Expectational Acknowledgement</a:t>
            </a:r>
            <a:endParaRPr/>
          </a:p>
        </p:txBody>
      </p:sp>
      <p:sp>
        <p:nvSpPr>
          <p:cNvPr id="245" name="Google Shape;245;p59"/>
          <p:cNvSpPr txBox="1"/>
          <p:nvPr/>
        </p:nvSpPr>
        <p:spPr>
          <a:xfrm>
            <a:off x="1484310" y="231275"/>
            <a:ext cx="10018713" cy="75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/>
          </a:p>
        </p:txBody>
      </p:sp>
      <p:sp>
        <p:nvSpPr>
          <p:cNvPr id="246" name="Google Shape;246;p59"/>
          <p:cNvSpPr txBox="1"/>
          <p:nvPr/>
        </p:nvSpPr>
        <p:spPr>
          <a:xfrm>
            <a:off x="1484310" y="1092103"/>
            <a:ext cx="1067011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95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receiving host TCP receives uncorrupted data, then…</a:t>
            </a:r>
            <a:endParaRPr/>
          </a:p>
          <a:p>
            <a:pPr indent="-4495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It sends an acknowledgement by giving the sequence number of the byte that it expects next.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0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52" name="Google Shape;252;p60"/>
          <p:cNvSpPr txBox="1"/>
          <p:nvPr>
            <p:ph idx="1" type="body"/>
          </p:nvPr>
        </p:nvSpPr>
        <p:spPr>
          <a:xfrm>
            <a:off x="1337257" y="1203159"/>
            <a:ext cx="10018713" cy="2005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value of the acknowledgment field in a segment defines the </a:t>
            </a:r>
            <a:r>
              <a:rPr b="1" lang="en-US" sz="2800">
                <a:solidFill>
                  <a:srgbClr val="FF6600"/>
                </a:solidFill>
              </a:rPr>
              <a:t>number of the next byte </a:t>
            </a:r>
            <a:r>
              <a:rPr lang="en-US" sz="2800"/>
              <a:t>the receiver expects to receive.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</p:txBody>
      </p:sp>
      <p:sp>
        <p:nvSpPr>
          <p:cNvPr id="253" name="Google Shape;253;p60"/>
          <p:cNvSpPr txBox="1"/>
          <p:nvPr/>
        </p:nvSpPr>
        <p:spPr>
          <a:xfrm>
            <a:off x="1484310" y="3208421"/>
            <a:ext cx="10480427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sender receives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1001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 the acknowledgement number. </a:t>
            </a:r>
            <a:endParaRPr b="0" i="0" sz="2800" u="none" cap="none" strike="noStrike">
              <a:solidFill>
                <a:srgbClr val="3366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does it mean?</a:t>
            </a:r>
            <a:endParaRPr/>
          </a:p>
        </p:txBody>
      </p:sp>
      <p:sp>
        <p:nvSpPr>
          <p:cNvPr id="254" name="Google Shape;254;p60"/>
          <p:cNvSpPr txBox="1"/>
          <p:nvPr/>
        </p:nvSpPr>
        <p:spPr>
          <a:xfrm>
            <a:off x="1898318" y="5106601"/>
            <a:ext cx="474578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Received all data up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1000, tells the sender that it ready to receive the next  data from 1001 byte number.</a:t>
            </a:r>
            <a:endParaRPr/>
          </a:p>
        </p:txBody>
      </p:sp>
      <p:sp>
        <p:nvSpPr>
          <p:cNvPr id="255" name="Google Shape;255;p60"/>
          <p:cNvSpPr txBox="1"/>
          <p:nvPr/>
        </p:nvSpPr>
        <p:spPr>
          <a:xfrm>
            <a:off x="7551317" y="5066192"/>
            <a:ext cx="4413419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Note :This does not indicate receiver has received 1000 bytes of data.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Why?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1219201" y="1373335"/>
            <a:ext cx="10972799" cy="1401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Receiver acknowledges multiple data segments in one acknowledgement.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262" name="Google Shape;262;p61"/>
          <p:cNvGrpSpPr/>
          <p:nvPr/>
        </p:nvGrpSpPr>
        <p:grpSpPr>
          <a:xfrm>
            <a:off x="609600" y="2931180"/>
            <a:ext cx="7670800" cy="2326620"/>
            <a:chOff x="609600" y="2931180"/>
            <a:chExt cx="7670800" cy="2326620"/>
          </a:xfrm>
        </p:grpSpPr>
        <p:pic>
          <p:nvPicPr>
            <p:cNvPr id="263" name="Google Shape;263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3454400"/>
              <a:ext cx="7670800" cy="180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61"/>
            <p:cNvSpPr/>
            <p:nvPr/>
          </p:nvSpPr>
          <p:spPr>
            <a:xfrm>
              <a:off x="1219201" y="2931180"/>
              <a:ext cx="1402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61"/>
          <p:cNvGrpSpPr/>
          <p:nvPr/>
        </p:nvGrpSpPr>
        <p:grpSpPr>
          <a:xfrm>
            <a:off x="5435600" y="4961445"/>
            <a:ext cx="6146800" cy="1629597"/>
            <a:chOff x="5435600" y="4961445"/>
            <a:chExt cx="6146800" cy="1629597"/>
          </a:xfrm>
        </p:grpSpPr>
        <p:sp>
          <p:nvSpPr>
            <p:cNvPr id="266" name="Google Shape;266;p61"/>
            <p:cNvSpPr/>
            <p:nvPr/>
          </p:nvSpPr>
          <p:spPr>
            <a:xfrm>
              <a:off x="9476510" y="4961445"/>
              <a:ext cx="16850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7" name="Google Shape;26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5600" y="5549642"/>
              <a:ext cx="6146800" cy="104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2"/>
          <p:cNvSpPr txBox="1"/>
          <p:nvPr>
            <p:ph type="title"/>
          </p:nvPr>
        </p:nvSpPr>
        <p:spPr>
          <a:xfrm>
            <a:off x="1176837" y="166438"/>
            <a:ext cx="10018713" cy="113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Header Length</a:t>
            </a:r>
            <a:endParaRPr/>
          </a:p>
        </p:txBody>
      </p:sp>
      <p:sp>
        <p:nvSpPr>
          <p:cNvPr id="273" name="Google Shape;273;p62"/>
          <p:cNvSpPr txBox="1"/>
          <p:nvPr>
            <p:ph idx="1" type="body"/>
          </p:nvPr>
        </p:nvSpPr>
        <p:spPr>
          <a:xfrm>
            <a:off x="1176837" y="4090737"/>
            <a:ext cx="10018713" cy="201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Header Length 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Indicates the number of 4-byte words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The length of the header can be between 20 and 60 bytes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74" name="Google Shape;27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842" y="1298743"/>
            <a:ext cx="7931631" cy="2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2"/>
          <p:cNvSpPr/>
          <p:nvPr/>
        </p:nvSpPr>
        <p:spPr>
          <a:xfrm>
            <a:off x="2789842" y="2378242"/>
            <a:ext cx="1127105" cy="5093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2"/>
          <p:cNvSpPr/>
          <p:nvPr/>
        </p:nvSpPr>
        <p:spPr>
          <a:xfrm>
            <a:off x="8185755" y="5150521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2"/>
          <p:cNvSpPr/>
          <p:nvPr/>
        </p:nvSpPr>
        <p:spPr>
          <a:xfrm>
            <a:off x="9209692" y="5167223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3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Bits</a:t>
            </a:r>
            <a:endParaRPr/>
          </a:p>
        </p:txBody>
      </p:sp>
      <p:pic>
        <p:nvPicPr>
          <p:cNvPr id="283" name="Google Shape;28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1451986"/>
            <a:ext cx="9395702" cy="21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63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Control Bits: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6 different control bits or flags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One or more of these bits can be set at a time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These bits help indicate connection establishment and termination, flow control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4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90" name="Google Shape;290;p64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Window Size: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size of data  in bytes of the sending TCP process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maximum size of the window is 65,535 bytes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Normally referred to as the receiving window (rwnd )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sender must obey the dictation of the receiver in this case</a:t>
            </a:r>
            <a:endParaRPr/>
          </a:p>
        </p:txBody>
      </p:sp>
      <p:pic>
        <p:nvPicPr>
          <p:cNvPr id="291" name="Google Shape;29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411" y="1149684"/>
            <a:ext cx="8521537" cy="278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4"/>
          <p:cNvSpPr/>
          <p:nvPr/>
        </p:nvSpPr>
        <p:spPr>
          <a:xfrm>
            <a:off x="7621189" y="2398297"/>
            <a:ext cx="1455969" cy="49195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6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TCP Services</a:t>
            </a:r>
            <a:endParaRPr/>
          </a:p>
        </p:txBody>
      </p:sp>
      <p:sp>
        <p:nvSpPr>
          <p:cNvPr id="146" name="Google Shape;146;p46"/>
          <p:cNvSpPr txBox="1"/>
          <p:nvPr>
            <p:ph idx="4294967295" type="body"/>
          </p:nvPr>
        </p:nvSpPr>
        <p:spPr>
          <a:xfrm>
            <a:off x="711200" y="1336842"/>
            <a:ext cx="11074400" cy="5013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Stream delivery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Segmenting and Reassembling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Multiplexing segments</a:t>
            </a:r>
            <a:endParaRPr/>
          </a:p>
          <a:p>
            <a: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Full Duplex Service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Identifying and tracking the segments of different applications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Oriented Service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Reliable service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5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Checksum</a:t>
            </a:r>
            <a:endParaRPr/>
          </a:p>
        </p:txBody>
      </p:sp>
      <p:sp>
        <p:nvSpPr>
          <p:cNvPr id="298" name="Google Shape;298;p65"/>
          <p:cNvSpPr txBox="1"/>
          <p:nvPr>
            <p:ph idx="1" type="body"/>
          </p:nvPr>
        </p:nvSpPr>
        <p:spPr>
          <a:xfrm>
            <a:off x="1385885" y="1230282"/>
            <a:ext cx="10018713" cy="1970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This 16 bits field is used to check if the segment got corrupted (intentionally or unintentionally) while segment was on traveling in order to reach the destination.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Mandatory in TCP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99" name="Google Shape;2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580" y="2458395"/>
            <a:ext cx="6497692" cy="402813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5"/>
          <p:cNvSpPr/>
          <p:nvPr/>
        </p:nvSpPr>
        <p:spPr>
          <a:xfrm>
            <a:off x="1484311" y="3343275"/>
            <a:ext cx="345960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TCP Header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TCP Body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Pseudo IP Header </a:t>
            </a:r>
            <a:endParaRPr b="1" i="0" sz="14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65"/>
          <p:cNvSpPr/>
          <p:nvPr/>
        </p:nvSpPr>
        <p:spPr>
          <a:xfrm>
            <a:off x="6096000" y="3699428"/>
            <a:ext cx="5562600" cy="1729821"/>
          </a:xfrm>
          <a:prstGeom prst="rect">
            <a:avLst/>
          </a:prstGeom>
          <a:noFill/>
          <a:ln cap="flat" cmpd="sng" w="76200">
            <a:solidFill>
              <a:srgbClr val="7D28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5"/>
          <p:cNvSpPr/>
          <p:nvPr/>
        </p:nvSpPr>
        <p:spPr>
          <a:xfrm>
            <a:off x="6096000" y="5429249"/>
            <a:ext cx="5562600" cy="943477"/>
          </a:xfrm>
          <a:prstGeom prst="rect">
            <a:avLst/>
          </a:prstGeom>
          <a:noFill/>
          <a:ln cap="flat" cmpd="sng" w="76200">
            <a:solidFill>
              <a:srgbClr val="5E99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5"/>
          <p:cNvSpPr/>
          <p:nvPr/>
        </p:nvSpPr>
        <p:spPr>
          <a:xfrm>
            <a:off x="6088332" y="2602409"/>
            <a:ext cx="5562600" cy="1097019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6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Urgent Pointer</a:t>
            </a:r>
            <a:endParaRPr/>
          </a:p>
        </p:txBody>
      </p:sp>
      <p:sp>
        <p:nvSpPr>
          <p:cNvPr id="309" name="Google Shape;309;p66"/>
          <p:cNvSpPr txBox="1"/>
          <p:nvPr/>
        </p:nvSpPr>
        <p:spPr>
          <a:xfrm>
            <a:off x="1086641" y="1490110"/>
            <a:ext cx="10018713" cy="2581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16-bit field, which is valid only if the urgent flag is set. </a:t>
            </a:r>
            <a:endParaRPr/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when the segment contains urgent data. </a:t>
            </a:r>
            <a:endParaRPr/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defines a value that must be added to the sequence number to obtain the number of the last urgent byte in the data section of the segment.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10" name="Google Shape;31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265" y="4358294"/>
            <a:ext cx="6936735" cy="22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634" y="4645577"/>
            <a:ext cx="42545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6"/>
          <p:cNvSpPr/>
          <p:nvPr/>
        </p:nvSpPr>
        <p:spPr>
          <a:xfrm>
            <a:off x="893757" y="4524928"/>
            <a:ext cx="942975" cy="842962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6"/>
          <p:cNvSpPr/>
          <p:nvPr/>
        </p:nvSpPr>
        <p:spPr>
          <a:xfrm>
            <a:off x="9594049" y="5833789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6"/>
          <p:cNvSpPr/>
          <p:nvPr/>
        </p:nvSpPr>
        <p:spPr>
          <a:xfrm>
            <a:off x="6904027" y="4949343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6"/>
          <p:cNvSpPr txBox="1"/>
          <p:nvPr/>
        </p:nvSpPr>
        <p:spPr>
          <a:xfrm>
            <a:off x="7530070" y="5294503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/>
          </a:p>
        </p:txBody>
      </p:sp>
      <p:sp>
        <p:nvSpPr>
          <p:cNvPr id="316" name="Google Shape;316;p66"/>
          <p:cNvSpPr txBox="1"/>
          <p:nvPr/>
        </p:nvSpPr>
        <p:spPr>
          <a:xfrm>
            <a:off x="9594049" y="6117066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/>
          </a:p>
        </p:txBody>
      </p:sp>
      <p:sp>
        <p:nvSpPr>
          <p:cNvPr id="317" name="Google Shape;317;p66"/>
          <p:cNvSpPr txBox="1"/>
          <p:nvPr/>
        </p:nvSpPr>
        <p:spPr>
          <a:xfrm>
            <a:off x="8063291" y="6128345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1oo1</a:t>
            </a:r>
            <a:endParaRPr/>
          </a:p>
        </p:txBody>
      </p:sp>
      <p:cxnSp>
        <p:nvCxnSpPr>
          <p:cNvPr id="318" name="Google Shape;318;p66"/>
          <p:cNvCxnSpPr>
            <a:stCxn id="317" idx="0"/>
          </p:cNvCxnSpPr>
          <p:nvPr/>
        </p:nvCxnSpPr>
        <p:spPr>
          <a:xfrm rot="10800000">
            <a:off x="8408971" y="5930945"/>
            <a:ext cx="0" cy="1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7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324" name="Google Shape;324;p67"/>
          <p:cNvSpPr txBox="1"/>
          <p:nvPr>
            <p:ph idx="1" type="body"/>
          </p:nvPr>
        </p:nvSpPr>
        <p:spPr>
          <a:xfrm>
            <a:off x="1249360" y="4014788"/>
            <a:ext cx="10823578" cy="267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There can be up to 40 bytes of optional information in the TCP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Provides a way to deal with limitations of the original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For example : 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600"/>
              <a:t>MSS (Maximum Segment Size) is defined as the largest block of data that a sender using TCP will send to the receiver</a:t>
            </a:r>
            <a:endParaRPr sz="2600"/>
          </a:p>
        </p:txBody>
      </p:sp>
      <p:pic>
        <p:nvPicPr>
          <p:cNvPr id="325" name="Google Shape;32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103" y="1167909"/>
            <a:ext cx="8521538" cy="27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7"/>
          <p:cNvSpPr/>
          <p:nvPr/>
        </p:nvSpPr>
        <p:spPr>
          <a:xfrm>
            <a:off x="2586038" y="3135057"/>
            <a:ext cx="8101012" cy="54919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8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3)</a:t>
            </a:r>
            <a:endParaRPr/>
          </a:p>
        </p:txBody>
      </p:sp>
      <p:sp>
        <p:nvSpPr>
          <p:cNvPr id="332" name="Google Shape;332;p68"/>
          <p:cNvSpPr txBox="1"/>
          <p:nvPr>
            <p:ph idx="4294967295" type="body"/>
          </p:nvPr>
        </p:nvSpPr>
        <p:spPr>
          <a:xfrm>
            <a:off x="1265012" y="1413164"/>
            <a:ext cx="11074400" cy="345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76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8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Services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Establishment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Pushing Data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Termination</a:t>
            </a:r>
            <a:endParaRPr/>
          </a:p>
          <a:p>
            <a:pPr indent="-234696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3384"/>
              <a:buNone/>
            </a:pPr>
            <a:r>
              <a:t/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9"/>
          <p:cNvSpPr txBox="1"/>
          <p:nvPr>
            <p:ph type="title"/>
          </p:nvPr>
        </p:nvSpPr>
        <p:spPr>
          <a:xfrm>
            <a:off x="1484311" y="685800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Connection Establishment</a:t>
            </a:r>
            <a:endParaRPr/>
          </a:p>
        </p:txBody>
      </p:sp>
      <p:sp>
        <p:nvSpPr>
          <p:cNvPr id="338" name="Google Shape;338;p69"/>
          <p:cNvSpPr txBox="1"/>
          <p:nvPr>
            <p:ph idx="1" type="body"/>
          </p:nvPr>
        </p:nvSpPr>
        <p:spPr>
          <a:xfrm>
            <a:off x="1041400" y="1719265"/>
            <a:ext cx="10736179" cy="441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TCP sets up a connection between end hosts before sending data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This process is known as </a:t>
            </a:r>
            <a:r>
              <a:rPr b="1" lang="en-US" sz="3200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”Three-way handshake”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After the connection is established the hosts can send data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70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{7C3376DE-22E4-4C1C-9AC4-2B13318CECC8}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46" name="Google Shape;346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70"/>
          <p:cNvSpPr txBox="1"/>
          <p:nvPr/>
        </p:nvSpPr>
        <p:spPr>
          <a:xfrm>
            <a:off x="11277600" y="1600201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/>
          </a:p>
        </p:txBody>
      </p:sp>
      <p:pic>
        <p:nvPicPr>
          <p:cNvPr id="349" name="Google Shape;34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70"/>
          <p:cNvSpPr txBox="1"/>
          <p:nvPr/>
        </p:nvSpPr>
        <p:spPr>
          <a:xfrm>
            <a:off x="7823200" y="1524001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/>
          </a:p>
        </p:txBody>
      </p:sp>
      <p:graphicFrame>
        <p:nvGraphicFramePr>
          <p:cNvPr id="351" name="Google Shape;351;p70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{7C3376DE-22E4-4C1C-9AC4-2B13318CECC8}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52" name="Google Shape;352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0"/>
          <p:cNvSpPr txBox="1"/>
          <p:nvPr/>
        </p:nvSpPr>
        <p:spPr>
          <a:xfrm>
            <a:off x="1727200" y="39624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70"/>
          <p:cNvSpPr txBox="1"/>
          <p:nvPr/>
        </p:nvSpPr>
        <p:spPr>
          <a:xfrm>
            <a:off x="2946400" y="416768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/>
          </a:p>
        </p:txBody>
      </p:sp>
      <p:sp>
        <p:nvSpPr>
          <p:cNvPr id="358" name="Google Shape;358;p70"/>
          <p:cNvSpPr txBox="1"/>
          <p:nvPr/>
        </p:nvSpPr>
        <p:spPr>
          <a:xfrm>
            <a:off x="30480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359" name="Google Shape;359;p70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/>
          </a:p>
        </p:txBody>
      </p:sp>
      <p:sp>
        <p:nvSpPr>
          <p:cNvPr id="360" name="Google Shape;360;p70"/>
          <p:cNvSpPr txBox="1"/>
          <p:nvPr/>
        </p:nvSpPr>
        <p:spPr>
          <a:xfrm>
            <a:off x="1930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p70"/>
          <p:cNvSpPr txBox="1"/>
          <p:nvPr/>
        </p:nvSpPr>
        <p:spPr>
          <a:xfrm>
            <a:off x="4978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2" name="Google Shape;362;p70"/>
          <p:cNvSpPr txBox="1"/>
          <p:nvPr/>
        </p:nvSpPr>
        <p:spPr>
          <a:xfrm>
            <a:off x="34544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363" name="Google Shape;363;p70"/>
          <p:cNvSpPr txBox="1"/>
          <p:nvPr/>
        </p:nvSpPr>
        <p:spPr>
          <a:xfrm>
            <a:off x="3352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/>
          </a:p>
        </p:txBody>
      </p:sp>
      <p:sp>
        <p:nvSpPr>
          <p:cNvPr id="364" name="Google Shape;364;p70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/>
          </a:p>
        </p:txBody>
      </p:sp>
      <p:sp>
        <p:nvSpPr>
          <p:cNvPr id="365" name="Google Shape;365;p70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cxnSp>
        <p:nvCxnSpPr>
          <p:cNvPr id="366" name="Google Shape;366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70"/>
          <p:cNvSpPr txBox="1"/>
          <p:nvPr/>
        </p:nvSpPr>
        <p:spPr>
          <a:xfrm>
            <a:off x="5588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8" name="Google Shape;368;p70"/>
          <p:cNvSpPr txBox="1"/>
          <p:nvPr/>
        </p:nvSpPr>
        <p:spPr>
          <a:xfrm>
            <a:off x="13208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70"/>
          <p:cNvSpPr txBox="1"/>
          <p:nvPr/>
        </p:nvSpPr>
        <p:spPr>
          <a:xfrm>
            <a:off x="37592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/>
          </a:p>
        </p:txBody>
      </p:sp>
      <p:sp>
        <p:nvSpPr>
          <p:cNvPr id="370" name="Google Shape;370;p70"/>
          <p:cNvSpPr txBox="1"/>
          <p:nvPr/>
        </p:nvSpPr>
        <p:spPr>
          <a:xfrm>
            <a:off x="3860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371" name="Google Shape;371;p70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cxnSp>
        <p:nvCxnSpPr>
          <p:cNvPr id="372" name="Google Shape;372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2971801"/>
            <a:ext cx="1706033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8901" y="2641600"/>
            <a:ext cx="1689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1" y="2743201"/>
            <a:ext cx="5524500" cy="100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71"/>
          <p:cNvGrpSpPr/>
          <p:nvPr/>
        </p:nvGrpSpPr>
        <p:grpSpPr>
          <a:xfrm>
            <a:off x="628651" y="1019175"/>
            <a:ext cx="10833100" cy="5405438"/>
            <a:chOff x="471823" y="1019462"/>
            <a:chExt cx="8124153" cy="5404915"/>
          </a:xfrm>
        </p:grpSpPr>
        <p:pic>
          <p:nvPicPr>
            <p:cNvPr id="386" name="Google Shape;386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5" name="Google Shape;395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800" y="1631950"/>
            <a:ext cx="130598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16301" y="3752850"/>
            <a:ext cx="549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57033" y="4800600"/>
            <a:ext cx="552026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35101" y="3992564"/>
            <a:ext cx="18161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02184" y="5013325"/>
            <a:ext cx="1665816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1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2732" y="1890035"/>
            <a:ext cx="5422745" cy="44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6503" y="2354612"/>
            <a:ext cx="5422745" cy="127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4741" y="3694975"/>
            <a:ext cx="5390736" cy="116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4741" y="5064323"/>
            <a:ext cx="5390736" cy="11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72"/>
          <p:cNvCxnSpPr/>
          <p:nvPr/>
        </p:nvCxnSpPr>
        <p:spPr>
          <a:xfrm>
            <a:off x="2106976" y="2914650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72"/>
          <p:cNvCxnSpPr/>
          <p:nvPr/>
        </p:nvCxnSpPr>
        <p:spPr>
          <a:xfrm>
            <a:off x="2106976" y="4167188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72"/>
          <p:cNvCxnSpPr/>
          <p:nvPr/>
        </p:nvCxnSpPr>
        <p:spPr>
          <a:xfrm rot="10800000">
            <a:off x="9691026" y="5510212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25" name="Google Shape;425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64869" y="21898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19926" y="33355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92655" y="4855109"/>
            <a:ext cx="930936" cy="600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72"/>
          <p:cNvCxnSpPr/>
          <p:nvPr/>
        </p:nvCxnSpPr>
        <p:spPr>
          <a:xfrm>
            <a:off x="9597038" y="3335525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29" name="Google Shape;429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43455" y="2850525"/>
            <a:ext cx="901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72"/>
          <p:cNvCxnSpPr/>
          <p:nvPr/>
        </p:nvCxnSpPr>
        <p:spPr>
          <a:xfrm>
            <a:off x="9691025" y="4545200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31" name="Google Shape;431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80484" y="4118746"/>
            <a:ext cx="9017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3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 Continued..</a:t>
            </a:r>
            <a:endParaRPr/>
          </a:p>
        </p:txBody>
      </p:sp>
      <p:pic>
        <p:nvPicPr>
          <p:cNvPr id="446" name="Google Shape;446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8316" y="2149081"/>
            <a:ext cx="5390736" cy="1279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73"/>
          <p:cNvCxnSpPr/>
          <p:nvPr/>
        </p:nvCxnSpPr>
        <p:spPr>
          <a:xfrm rot="10800000">
            <a:off x="9597038" y="2634353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51" name="Google Shape;451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57718" y="1911488"/>
            <a:ext cx="1009447" cy="6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3208" y="3865882"/>
            <a:ext cx="5435844" cy="11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3208" y="5410839"/>
            <a:ext cx="5378693" cy="66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Connection Termination</a:t>
            </a:r>
            <a:endParaRPr/>
          </a:p>
        </p:txBody>
      </p:sp>
      <p:sp>
        <p:nvSpPr>
          <p:cNvPr id="459" name="Google Shape;459;p7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1)</a:t>
            </a:r>
            <a:endParaRPr/>
          </a:p>
        </p:txBody>
      </p:sp>
      <p:sp>
        <p:nvSpPr>
          <p:cNvPr id="152" name="Google Shape;152;p47"/>
          <p:cNvSpPr txBox="1"/>
          <p:nvPr>
            <p:ph idx="4294967295" type="body"/>
          </p:nvPr>
        </p:nvSpPr>
        <p:spPr>
          <a:xfrm>
            <a:off x="974437" y="1579417"/>
            <a:ext cx="11074400" cy="4133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Stream delivery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Segmenting and Reassembling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Multiplexing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Full Duplex Service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Identifying and tracking the segments of different applications.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75"/>
          <p:cNvGrpSpPr/>
          <p:nvPr/>
        </p:nvGrpSpPr>
        <p:grpSpPr>
          <a:xfrm>
            <a:off x="592667" y="1003300"/>
            <a:ext cx="10830984" cy="5405438"/>
            <a:chOff x="471823" y="1019462"/>
            <a:chExt cx="8124153" cy="5404915"/>
          </a:xfrm>
        </p:grpSpPr>
        <p:pic>
          <p:nvPicPr>
            <p:cNvPr id="466" name="Google Shape;466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5" name="Google Shape;475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8801" y="1489076"/>
            <a:ext cx="3500967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5467" y="2697163"/>
            <a:ext cx="1809751" cy="32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52800" y="2425700"/>
            <a:ext cx="5488517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61968" y="3733801"/>
            <a:ext cx="1706033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78200" y="3492500"/>
            <a:ext cx="54610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3501" y="3700463"/>
            <a:ext cx="1816100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318933" y="4495800"/>
            <a:ext cx="5520267" cy="99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25467" y="4770438"/>
            <a:ext cx="1606551" cy="5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5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Termination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/>
          <p:nvPr>
            <p:ph type="title"/>
          </p:nvPr>
        </p:nvSpPr>
        <p:spPr>
          <a:xfrm>
            <a:off x="1498598" y="400051"/>
            <a:ext cx="10018713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Connection Termination :: Half Close </a:t>
            </a:r>
            <a:endParaRPr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549" y="1185864"/>
            <a:ext cx="7414812" cy="54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4)</a:t>
            </a:r>
            <a:endParaRPr/>
          </a:p>
        </p:txBody>
      </p:sp>
      <p:sp>
        <p:nvSpPr>
          <p:cNvPr id="495" name="Google Shape;495;p77"/>
          <p:cNvSpPr txBox="1"/>
          <p:nvPr>
            <p:ph idx="4294967295" type="body"/>
          </p:nvPr>
        </p:nvSpPr>
        <p:spPr>
          <a:xfrm>
            <a:off x="2100613" y="1380072"/>
            <a:ext cx="7554026" cy="2558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400">
                <a:latin typeface="Corbel"/>
                <a:ea typeface="Corbel"/>
                <a:cs typeface="Corbel"/>
                <a:sym typeface="Corbel"/>
              </a:rPr>
              <a:t>Reliable service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0107"/>
              </a:buClr>
              <a:buSzPts val="4280"/>
              <a:buChar char="•"/>
            </a:pP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Error Control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8"/>
          <p:cNvSpPr txBox="1"/>
          <p:nvPr>
            <p:ph type="title"/>
          </p:nvPr>
        </p:nvSpPr>
        <p:spPr>
          <a:xfrm>
            <a:off x="1484311" y="685800"/>
            <a:ext cx="10018713" cy="703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Reliability in TCP</a:t>
            </a:r>
            <a:endParaRPr/>
          </a:p>
        </p:txBody>
      </p:sp>
      <p:sp>
        <p:nvSpPr>
          <p:cNvPr id="501" name="Google Shape;501;p78"/>
          <p:cNvSpPr txBox="1"/>
          <p:nvPr>
            <p:ph idx="1" type="body"/>
          </p:nvPr>
        </p:nvSpPr>
        <p:spPr>
          <a:xfrm>
            <a:off x="1484310" y="1669470"/>
            <a:ext cx="10018713" cy="505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provides </a:t>
            </a:r>
            <a:r>
              <a:rPr b="1" lang="en-US" sz="2800">
                <a:solidFill>
                  <a:srgbClr val="FF0000"/>
                </a:solidFill>
              </a:rPr>
              <a:t>reliability</a:t>
            </a:r>
            <a:r>
              <a:rPr lang="en-US" sz="2800"/>
              <a:t> using </a:t>
            </a:r>
            <a:r>
              <a:rPr b="1" lang="en-US" sz="2800">
                <a:solidFill>
                  <a:srgbClr val="FF0000"/>
                </a:solidFill>
              </a:rPr>
              <a:t>error control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includes mechanisms for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resending corrupted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resending lost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storing out-of order segments until missing segments arrive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discarding duplicated segments.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 TCP is achieved through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Time-out and retransmission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9"/>
          <p:cNvSpPr txBox="1"/>
          <p:nvPr>
            <p:ph type="title"/>
          </p:nvPr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Error Control </a:t>
            </a:r>
            <a:endParaRPr/>
          </a:p>
        </p:txBody>
      </p:sp>
      <p:sp>
        <p:nvSpPr>
          <p:cNvPr id="507" name="Google Shape;507;p79"/>
          <p:cNvSpPr txBox="1"/>
          <p:nvPr>
            <p:ph idx="1" type="body"/>
          </p:nvPr>
        </p:nvSpPr>
        <p:spPr>
          <a:xfrm>
            <a:off x="1484310" y="1194459"/>
            <a:ext cx="10018713" cy="5123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1186C3"/>
                </a:solidFill>
              </a:rPr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Each segment includes a checksum field, which is used to check for a corrupted segment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If a segment is corrupted, as detected by an invalid checksum, the segment is discarded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1186C3"/>
                </a:solidFill>
              </a:rPr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To confirm the receipt of data segments.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To confirm control segments that carry no data, but consume a sequence number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ACK segments </a:t>
            </a:r>
            <a:r>
              <a:rPr lang="en-US" sz="2800">
                <a:solidFill>
                  <a:srgbClr val="A93023"/>
                </a:solidFill>
              </a:rPr>
              <a:t>do not consume sequence numbers </a:t>
            </a:r>
            <a:r>
              <a:rPr lang="en-US" sz="2800"/>
              <a:t>and </a:t>
            </a:r>
            <a:r>
              <a:rPr lang="en-US" sz="2800">
                <a:solidFill>
                  <a:srgbClr val="A93023"/>
                </a:solidFill>
              </a:rPr>
              <a:t>are not acknowledged.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0"/>
          <p:cNvSpPr txBox="1"/>
          <p:nvPr>
            <p:ph type="title"/>
          </p:nvPr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Types and Rules of Acknowledgment </a:t>
            </a:r>
            <a:endParaRPr/>
          </a:p>
        </p:txBody>
      </p:sp>
      <p:sp>
        <p:nvSpPr>
          <p:cNvPr id="513" name="Google Shape;513;p80"/>
          <p:cNvSpPr txBox="1"/>
          <p:nvPr>
            <p:ph idx="1" type="body"/>
          </p:nvPr>
        </p:nvSpPr>
        <p:spPr>
          <a:xfrm>
            <a:off x="1484310" y="1683326"/>
            <a:ext cx="10018713" cy="4963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Cumulative Acknowledgment (ACK)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Selective Acknowledgment (SACK)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 Generating Acknowledgments Rules (1 to 3)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1:</a:t>
            </a:r>
            <a:r>
              <a:rPr lang="en-US" sz="2400"/>
              <a:t> When host A sends a data segment to host B, it must include (piggyback) an acknowledgment number.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2 : </a:t>
            </a:r>
            <a:r>
              <a:rPr lang="en-US" sz="2400"/>
              <a:t>The receiver needs to delay sending an ACK segment if there is only one outstanding in-order segment.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3:</a:t>
            </a:r>
            <a:r>
              <a:rPr b="1"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When a segment arrives with a sequence number that is expected by the receiver, and the previous in-order segment has not been acknowledged, the receiver immediately sends an ACK segment.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616" y="1290288"/>
            <a:ext cx="99441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1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Normal Operation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2"/>
          <p:cNvSpPr txBox="1"/>
          <p:nvPr/>
        </p:nvSpPr>
        <p:spPr>
          <a:xfrm>
            <a:off x="794328" y="1773382"/>
            <a:ext cx="10700986" cy="384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 Lost or Corrupted?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 ??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will the sender know ??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about the receiver, not aware of a packet sent?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Retransmission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after time out.</a:t>
            </a:r>
            <a:endParaRPr/>
          </a:p>
        </p:txBody>
      </p:sp>
      <p:sp>
        <p:nvSpPr>
          <p:cNvPr id="525" name="Google Shape;525;p82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Other Scenarios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3"/>
          <p:cNvSpPr txBox="1"/>
          <p:nvPr/>
        </p:nvSpPr>
        <p:spPr>
          <a:xfrm>
            <a:off x="1055585" y="1286494"/>
            <a:ext cx="11033495" cy="536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heart of the error control mechanism is the retransmission of segment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a segment is sent, it is stored in a queue until it is acknowledged.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will occur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RTO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sending TCP maintains one retransmission time-out (RTO)  for each connection.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timer matures TCP resends the segment in the front of the queue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Three Duplicate ACK Segments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If three duplicate acknowledgments (i.e., an original ACK plus three exactly identical copies) arrive for a segment, the next segment is retransmitted without waiting for the time-out. </a:t>
            </a:r>
            <a:endParaRPr/>
          </a:p>
          <a:p>
            <a:pPr indent="-354965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61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1" name="Google Shape;531;p83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Retransmission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4"/>
          <p:cNvSpPr txBox="1"/>
          <p:nvPr>
            <p:ph type="title"/>
          </p:nvPr>
        </p:nvSpPr>
        <p:spPr>
          <a:xfrm>
            <a:off x="1484311" y="400045"/>
            <a:ext cx="10018713" cy="1071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 of Order Segments</a:t>
            </a:r>
            <a:endParaRPr/>
          </a:p>
        </p:txBody>
      </p:sp>
      <p:sp>
        <p:nvSpPr>
          <p:cNvPr id="537" name="Google Shape;537;p84"/>
          <p:cNvSpPr/>
          <p:nvPr/>
        </p:nvSpPr>
        <p:spPr>
          <a:xfrm>
            <a:off x="1620836" y="1652977"/>
            <a:ext cx="10018712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implementations today do not discard out-of-order segments.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They store them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temporarily 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Flag them as out-of-order segments until the missing segments arrive.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Out-of-order segments are never delivered to the process.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guarantees that data are delivered to the process in order.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"/>
          <p:cNvSpPr txBox="1"/>
          <p:nvPr>
            <p:ph type="title"/>
          </p:nvPr>
        </p:nvSpPr>
        <p:spPr>
          <a:xfrm>
            <a:off x="1297153" y="271379"/>
            <a:ext cx="10018713" cy="106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Stream Delivery </a:t>
            </a:r>
            <a:endParaRPr/>
          </a:p>
        </p:txBody>
      </p:sp>
      <p:sp>
        <p:nvSpPr>
          <p:cNvPr id="158" name="Google Shape;158;p48"/>
          <p:cNvSpPr txBox="1"/>
          <p:nvPr>
            <p:ph idx="1" type="body"/>
          </p:nvPr>
        </p:nvSpPr>
        <p:spPr>
          <a:xfrm>
            <a:off x="1016418" y="942472"/>
            <a:ext cx="10828004" cy="2319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TCP, unlike UDP, is a </a:t>
            </a:r>
            <a:r>
              <a:rPr b="1" lang="en-US" sz="2800">
                <a:solidFill>
                  <a:srgbClr val="FF0000"/>
                </a:solidFill>
              </a:rPr>
              <a:t>stream-oriented </a:t>
            </a:r>
            <a:r>
              <a:rPr lang="en-US" sz="2800"/>
              <a:t>protocol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 allows the sending process to deliver data as a stream of bytes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And allows the receiving process to obtain data as a stream of bytes</a:t>
            </a:r>
            <a:endParaRPr/>
          </a:p>
        </p:txBody>
      </p:sp>
      <p:pic>
        <p:nvPicPr>
          <p:cNvPr id="159" name="Google Shape;1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837" y="3163636"/>
            <a:ext cx="8698296" cy="305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5"/>
          <p:cNvSpPr txBox="1"/>
          <p:nvPr>
            <p:ph type="title"/>
          </p:nvPr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Rules of Acknowledgment contd</a:t>
            </a:r>
            <a:endParaRPr/>
          </a:p>
        </p:txBody>
      </p:sp>
      <p:sp>
        <p:nvSpPr>
          <p:cNvPr id="543" name="Google Shape;543;p85"/>
          <p:cNvSpPr txBox="1"/>
          <p:nvPr>
            <p:ph idx="1" type="body"/>
          </p:nvPr>
        </p:nvSpPr>
        <p:spPr>
          <a:xfrm>
            <a:off x="1484310" y="1330036"/>
            <a:ext cx="10018713" cy="552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 </a:t>
            </a:r>
            <a:r>
              <a:rPr b="1" lang="en-US" sz="3200">
                <a:solidFill>
                  <a:srgbClr val="0070C0"/>
                </a:solidFill>
              </a:rPr>
              <a:t>Generating Acknowledgments Rules (4 to 6)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4:</a:t>
            </a:r>
            <a:r>
              <a:rPr lang="en-US" sz="2800">
                <a:solidFill>
                  <a:srgbClr val="C00000"/>
                </a:solidFill>
              </a:rPr>
              <a:t>  </a:t>
            </a:r>
            <a:r>
              <a:rPr lang="en-US" sz="2800"/>
              <a:t>When a segment arrives with an out-of-order higher sequence number the receiver immediately sends an ACK segment 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5 : 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 sz="2800"/>
              <a:t>When a missing segment arrives, the receiver sends an ACK segment to announce the next sequence number expected.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6:</a:t>
            </a:r>
            <a:r>
              <a:rPr b="1" lang="en-US" sz="2800">
                <a:solidFill>
                  <a:srgbClr val="0070C0"/>
                </a:solidFill>
              </a:rPr>
              <a:t> </a:t>
            </a:r>
            <a:r>
              <a:rPr lang="en-US" sz="2800"/>
              <a:t>If a duplicate segment arrives, the receiver discards the segment, but immediately sends an acknowledgment indicating the next in-order segment expected.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908" y="1783278"/>
            <a:ext cx="11239092" cy="3893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86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7"/>
          <p:cNvSpPr txBox="1"/>
          <p:nvPr>
            <p:ph idx="4294967295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001" y="1451079"/>
            <a:ext cx="9795933" cy="5214937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87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Fast Retransmission :: 3 Acks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84" y="1711325"/>
            <a:ext cx="10200216" cy="405288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88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Acknowledgement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1" y="1600200"/>
            <a:ext cx="10682817" cy="37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89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 corrected by resending a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0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5)</a:t>
            </a:r>
            <a:endParaRPr/>
          </a:p>
        </p:txBody>
      </p:sp>
      <p:sp>
        <p:nvSpPr>
          <p:cNvPr id="578" name="Google Shape;578;p90"/>
          <p:cNvSpPr txBox="1"/>
          <p:nvPr>
            <p:ph idx="4294967295" type="body"/>
          </p:nvPr>
        </p:nvSpPr>
        <p:spPr>
          <a:xfrm>
            <a:off x="1839912" y="1700462"/>
            <a:ext cx="7175500" cy="1949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85503"/>
              <a:buChar char="•"/>
            </a:pPr>
            <a:r>
              <a:rPr lang="en-US" sz="4400">
                <a:latin typeface="Corbel"/>
                <a:ea typeface="Corbel"/>
                <a:cs typeface="Corbel"/>
                <a:sym typeface="Corbel"/>
              </a:rPr>
              <a:t>Reliable service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16000"/>
              <a:buChar char="•"/>
            </a:pP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Flow Control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16000"/>
              <a:buChar char="•"/>
            </a:pPr>
            <a:r>
              <a:rPr lang="en-US" sz="3800">
                <a:latin typeface="Corbel"/>
                <a:ea typeface="Corbel"/>
                <a:cs typeface="Corbel"/>
                <a:sym typeface="Corbel"/>
              </a:rPr>
              <a:t>Sliding Window Concept</a:t>
            </a:r>
            <a:endParaRPr sz="3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1"/>
          <p:cNvSpPr txBox="1"/>
          <p:nvPr>
            <p:ph type="title"/>
          </p:nvPr>
        </p:nvSpPr>
        <p:spPr>
          <a:xfrm>
            <a:off x="1258680" y="424544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584" name="Google Shape;584;p91"/>
          <p:cNvSpPr txBox="1"/>
          <p:nvPr>
            <p:ph idx="1" type="body"/>
          </p:nvPr>
        </p:nvSpPr>
        <p:spPr>
          <a:xfrm>
            <a:off x="1258680" y="968827"/>
            <a:ext cx="10438515" cy="5621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Transmission Control Protocol (TCP) uses a </a:t>
            </a:r>
            <a:r>
              <a:rPr b="1" i="1" lang="en-US" sz="2800">
                <a:solidFill>
                  <a:srgbClr val="EA756D"/>
                </a:solidFill>
              </a:rPr>
              <a:t>sliding window</a:t>
            </a:r>
            <a:r>
              <a:rPr b="1" lang="en-US" sz="2800">
                <a:solidFill>
                  <a:srgbClr val="EA756D"/>
                </a:solidFill>
              </a:rPr>
              <a:t> </a:t>
            </a:r>
            <a:r>
              <a:rPr lang="en-US" sz="2800"/>
              <a:t>for flow control.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What is the “</a:t>
            </a:r>
            <a:r>
              <a:rPr b="1" lang="en-US" sz="2800">
                <a:solidFill>
                  <a:srgbClr val="0070C0"/>
                </a:solidFill>
              </a:rPr>
              <a:t>Window </a:t>
            </a:r>
            <a:r>
              <a:rPr lang="en-US" sz="2800"/>
              <a:t>”?</a:t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Indicates the size of the device's receive buffer for the particular connection.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How much data a device can handle from its peer at one time before it is passed to the application process.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Set by receiver of data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800">
                <a:solidFill>
                  <a:srgbClr val="0070C0"/>
                </a:solidFill>
              </a:rPr>
              <a:t>Example </a:t>
            </a:r>
            <a:r>
              <a:rPr lang="en-US" sz="2800"/>
              <a:t>: The server's window size was </a:t>
            </a:r>
            <a:r>
              <a:rPr b="1" lang="en-US" sz="2800">
                <a:solidFill>
                  <a:srgbClr val="FF0000"/>
                </a:solidFill>
              </a:rPr>
              <a:t>360</a:t>
            </a:r>
            <a:r>
              <a:rPr lang="en-US" sz="2800"/>
              <a:t>. This means the receiver is willing to take </a:t>
            </a:r>
            <a:r>
              <a:rPr b="1" lang="en-US" sz="2800">
                <a:solidFill>
                  <a:srgbClr val="FF0000"/>
                </a:solidFill>
              </a:rPr>
              <a:t>no more than 360 bytes </a:t>
            </a:r>
            <a:r>
              <a:rPr lang="en-US" sz="2800"/>
              <a:t>at a time from the sender.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663" y="1139352"/>
            <a:ext cx="9464514" cy="556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92"/>
          <p:cNvSpPr txBox="1"/>
          <p:nvPr/>
        </p:nvSpPr>
        <p:spPr>
          <a:xfrm>
            <a:off x="1294306" y="152400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Flow Control</a:t>
            </a:r>
            <a:endParaRPr/>
          </a:p>
        </p:txBody>
      </p:sp>
      <p:sp>
        <p:nvSpPr>
          <p:cNvPr id="591" name="Google Shape;591;p92"/>
          <p:cNvSpPr/>
          <p:nvPr/>
        </p:nvSpPr>
        <p:spPr>
          <a:xfrm>
            <a:off x="8186738" y="5157788"/>
            <a:ext cx="714375" cy="471487"/>
          </a:xfrm>
          <a:prstGeom prst="ellipse">
            <a:avLst/>
          </a:prstGeom>
          <a:noFill/>
          <a:ln cap="flat" cmpd="sng" w="47625">
            <a:solidFill>
              <a:srgbClr val="FC0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" name="Google Shape;596;p93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{664FA49E-5DA4-4566-AB01-CE5A6F2461EB}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97" name="Google Shape;597;p93"/>
          <p:cNvCxnSpPr>
            <a:stCxn id="598" idx="1"/>
          </p:cNvCxnSpPr>
          <p:nvPr/>
        </p:nvCxnSpPr>
        <p:spPr>
          <a:xfrm>
            <a:off x="3850105" y="3904038"/>
            <a:ext cx="0" cy="169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99" name="Google Shape;599;p93"/>
          <p:cNvSpPr txBox="1"/>
          <p:nvPr/>
        </p:nvSpPr>
        <p:spPr>
          <a:xfrm>
            <a:off x="1677737" y="4102565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are acknowledged</a:t>
            </a:r>
            <a:endParaRPr/>
          </a:p>
        </p:txBody>
      </p:sp>
      <p:sp>
        <p:nvSpPr>
          <p:cNvPr id="600" name="Google Shape;600;p93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/>
          </a:p>
        </p:txBody>
      </p:sp>
      <p:sp>
        <p:nvSpPr>
          <p:cNvPr id="601" name="Google Shape;601;p93"/>
          <p:cNvSpPr/>
          <p:nvPr/>
        </p:nvSpPr>
        <p:spPr>
          <a:xfrm>
            <a:off x="3850104" y="3142301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93"/>
          <p:cNvSpPr/>
          <p:nvPr/>
        </p:nvSpPr>
        <p:spPr>
          <a:xfrm>
            <a:off x="3850105" y="3839424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p93"/>
          <p:cNvCxnSpPr/>
          <p:nvPr/>
        </p:nvCxnSpPr>
        <p:spPr>
          <a:xfrm>
            <a:off x="9170738" y="3839424"/>
            <a:ext cx="0" cy="176266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03" name="Google Shape;603;p93"/>
          <p:cNvCxnSpPr/>
          <p:nvPr/>
        </p:nvCxnSpPr>
        <p:spPr>
          <a:xfrm>
            <a:off x="3850105" y="5401563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04" name="Google Shape;604;p93"/>
          <p:cNvSpPr txBox="1"/>
          <p:nvPr/>
        </p:nvSpPr>
        <p:spPr>
          <a:xfrm>
            <a:off x="4677611" y="4933669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/>
          </a:p>
        </p:txBody>
      </p:sp>
      <p:sp>
        <p:nvSpPr>
          <p:cNvPr id="605" name="Google Shape;605;p93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06" name="Google Shape;606;p93"/>
          <p:cNvCxnSpPr/>
          <p:nvPr/>
        </p:nvCxnSpPr>
        <p:spPr>
          <a:xfrm>
            <a:off x="6382085" y="3839424"/>
            <a:ext cx="0" cy="94719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07" name="Google Shape;607;p93"/>
          <p:cNvSpPr txBox="1"/>
          <p:nvPr/>
        </p:nvSpPr>
        <p:spPr>
          <a:xfrm>
            <a:off x="3982460" y="40437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/>
          </a:p>
        </p:txBody>
      </p:sp>
      <p:cxnSp>
        <p:nvCxnSpPr>
          <p:cNvPr id="608" name="Google Shape;608;p93"/>
          <p:cNvCxnSpPr/>
          <p:nvPr/>
        </p:nvCxnSpPr>
        <p:spPr>
          <a:xfrm>
            <a:off x="3850104" y="4639152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09" name="Google Shape;609;p93"/>
          <p:cNvSpPr/>
          <p:nvPr/>
        </p:nvSpPr>
        <p:spPr>
          <a:xfrm>
            <a:off x="3852771" y="3271528"/>
            <a:ext cx="2531980" cy="567896"/>
          </a:xfrm>
          <a:prstGeom prst="rect">
            <a:avLst/>
          </a:prstGeom>
          <a:solidFill>
            <a:srgbClr val="FF6600">
              <a:alpha val="31764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" name="Google Shape;610;p93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11" name="Google Shape;611;p93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outstanding byte</a:t>
            </a:r>
            <a:endParaRPr/>
          </a:p>
        </p:txBody>
      </p:sp>
      <p:sp>
        <p:nvSpPr>
          <p:cNvPr id="612" name="Google Shape;612;p93"/>
          <p:cNvSpPr txBox="1"/>
          <p:nvPr/>
        </p:nvSpPr>
        <p:spPr>
          <a:xfrm>
            <a:off x="6240379" y="2051069"/>
            <a:ext cx="12098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send</a:t>
            </a:r>
            <a:endParaRPr/>
          </a:p>
        </p:txBody>
      </p:sp>
      <p:cxnSp>
        <p:nvCxnSpPr>
          <p:cNvPr id="613" name="Google Shape;613;p93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14" name="Google Shape;614;p93"/>
          <p:cNvSpPr txBox="1"/>
          <p:nvPr/>
        </p:nvSpPr>
        <p:spPr>
          <a:xfrm>
            <a:off x="4255168" y="2624718"/>
            <a:ext cx="435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93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93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sent</a:t>
            </a:r>
            <a:endParaRPr/>
          </a:p>
        </p:txBody>
      </p:sp>
      <p:cxnSp>
        <p:nvCxnSpPr>
          <p:cNvPr id="617" name="Google Shape;617;p93"/>
          <p:cNvCxnSpPr/>
          <p:nvPr/>
        </p:nvCxnSpPr>
        <p:spPr>
          <a:xfrm rot="10800000">
            <a:off x="9160042" y="4633396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18" name="Google Shape;618;p93"/>
          <p:cNvCxnSpPr/>
          <p:nvPr/>
        </p:nvCxnSpPr>
        <p:spPr>
          <a:xfrm flipH="1" rot="10800000">
            <a:off x="6384751" y="4633396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19" name="Google Shape;619;p93"/>
          <p:cNvSpPr txBox="1"/>
          <p:nvPr/>
        </p:nvSpPr>
        <p:spPr>
          <a:xfrm>
            <a:off x="6785814" y="4043746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/>
          </a:p>
        </p:txBody>
      </p:sp>
      <p:cxnSp>
        <p:nvCxnSpPr>
          <p:cNvPr id="620" name="Google Shape;620;p93"/>
          <p:cNvCxnSpPr/>
          <p:nvPr/>
        </p:nvCxnSpPr>
        <p:spPr>
          <a:xfrm>
            <a:off x="1216526" y="4652521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21" name="Google Shape;621;p93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98" y="2522536"/>
            <a:ext cx="10617152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94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"/>
          <p:cNvSpPr txBox="1"/>
          <p:nvPr>
            <p:ph type="title"/>
          </p:nvPr>
        </p:nvSpPr>
        <p:spPr>
          <a:xfrm>
            <a:off x="1350627" y="177801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Buffers</a:t>
            </a:r>
            <a:endParaRPr/>
          </a:p>
        </p:txBody>
      </p:sp>
      <p:sp>
        <p:nvSpPr>
          <p:cNvPr id="165" name="Google Shape;165;p49"/>
          <p:cNvSpPr txBox="1"/>
          <p:nvPr>
            <p:ph idx="1" type="body"/>
          </p:nvPr>
        </p:nvSpPr>
        <p:spPr>
          <a:xfrm>
            <a:off x="1257046" y="1016001"/>
            <a:ext cx="10657863" cy="172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sending and the receiving processes may not necessarily write or read</a:t>
            </a:r>
            <a:endParaRPr/>
          </a:p>
          <a:p>
            <a:pPr indent="0" lvl="0" marL="6286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rPr lang="en-US"/>
              <a:t>       data at the same rate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 So TCP will need to store the data in a place before it can process it. 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That storage  space is known as </a:t>
            </a:r>
            <a:r>
              <a:rPr b="1" lang="en-US">
                <a:solidFill>
                  <a:srgbClr val="FF0000"/>
                </a:solidFill>
              </a:rPr>
              <a:t>buffer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6" name="Google Shape;1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294" y="2914316"/>
            <a:ext cx="90805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" name="Google Shape;632;p95"/>
          <p:cNvGraphicFramePr/>
          <p:nvPr/>
        </p:nvGraphicFramePr>
        <p:xfrm>
          <a:off x="1166492" y="3226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{664FA49E-5DA4-4566-AB01-CE5A6F2461EB}</a:tableStyleId>
              </a:tblPr>
              <a:tblGrid>
                <a:gridCol w="690875"/>
                <a:gridCol w="713675"/>
                <a:gridCol w="681825"/>
                <a:gridCol w="826275"/>
                <a:gridCol w="730550"/>
                <a:gridCol w="896575"/>
                <a:gridCol w="822075"/>
                <a:gridCol w="679100"/>
                <a:gridCol w="695475"/>
                <a:gridCol w="1240925"/>
                <a:gridCol w="886375"/>
                <a:gridCol w="643650"/>
                <a:gridCol w="829100"/>
              </a:tblGrid>
              <a:tr h="68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242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3" name="Google Shape;633;p95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/>
          </a:p>
        </p:txBody>
      </p:sp>
      <p:sp>
        <p:nvSpPr>
          <p:cNvPr id="634" name="Google Shape;634;p95"/>
          <p:cNvSpPr/>
          <p:nvPr/>
        </p:nvSpPr>
        <p:spPr>
          <a:xfrm>
            <a:off x="2531979" y="3091259"/>
            <a:ext cx="7512119" cy="1505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95"/>
          <p:cNvSpPr/>
          <p:nvPr/>
        </p:nvSpPr>
        <p:spPr>
          <a:xfrm>
            <a:off x="2531981" y="3839423"/>
            <a:ext cx="7488434" cy="15746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95"/>
          <p:cNvCxnSpPr/>
          <p:nvPr/>
        </p:nvCxnSpPr>
        <p:spPr>
          <a:xfrm>
            <a:off x="10020415" y="3839423"/>
            <a:ext cx="16553" cy="287570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37" name="Google Shape;637;p95"/>
          <p:cNvCxnSpPr/>
          <p:nvPr/>
        </p:nvCxnSpPr>
        <p:spPr>
          <a:xfrm>
            <a:off x="2558983" y="6469937"/>
            <a:ext cx="7485115" cy="270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38" name="Google Shape;638;p95"/>
          <p:cNvSpPr txBox="1"/>
          <p:nvPr/>
        </p:nvSpPr>
        <p:spPr>
          <a:xfrm>
            <a:off x="4641034" y="5975640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/>
          </a:p>
        </p:txBody>
      </p:sp>
      <p:sp>
        <p:nvSpPr>
          <p:cNvPr id="639" name="Google Shape;639;p95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40" name="Google Shape;640;p95"/>
          <p:cNvCxnSpPr/>
          <p:nvPr/>
        </p:nvCxnSpPr>
        <p:spPr>
          <a:xfrm>
            <a:off x="7188212" y="3862559"/>
            <a:ext cx="2666" cy="160877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41" name="Google Shape;641;p95"/>
          <p:cNvSpPr txBox="1"/>
          <p:nvPr/>
        </p:nvSpPr>
        <p:spPr>
          <a:xfrm>
            <a:off x="2853493" y="4215078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/>
          </a:p>
        </p:txBody>
      </p:sp>
      <p:cxnSp>
        <p:nvCxnSpPr>
          <p:cNvPr id="642" name="Google Shape;642;p95"/>
          <p:cNvCxnSpPr/>
          <p:nvPr/>
        </p:nvCxnSpPr>
        <p:spPr>
          <a:xfrm>
            <a:off x="2586780" y="4924818"/>
            <a:ext cx="4594302" cy="1710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43" name="Google Shape;643;p95"/>
          <p:cNvSpPr/>
          <p:nvPr/>
        </p:nvSpPr>
        <p:spPr>
          <a:xfrm>
            <a:off x="2641968" y="3305346"/>
            <a:ext cx="1415682" cy="491546"/>
          </a:xfrm>
          <a:prstGeom prst="rect">
            <a:avLst/>
          </a:prstGeom>
          <a:solidFill>
            <a:srgbClr val="FF6600">
              <a:alpha val="31764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95"/>
          <p:cNvGrpSpPr/>
          <p:nvPr/>
        </p:nvGrpSpPr>
        <p:grpSpPr>
          <a:xfrm>
            <a:off x="2499397" y="1716245"/>
            <a:ext cx="1209841" cy="1394338"/>
            <a:chOff x="2499397" y="1716245"/>
            <a:chExt cx="1209841" cy="1394338"/>
          </a:xfrm>
        </p:grpSpPr>
        <p:cxnSp>
          <p:nvCxnSpPr>
            <p:cNvPr id="645" name="Google Shape;645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46" name="Google Shape;646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/>
            </a:p>
          </p:txBody>
        </p:sp>
        <p:sp>
          <p:nvSpPr>
            <p:cNvPr id="647" name="Google Shape;647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95"/>
          <p:cNvGrpSpPr/>
          <p:nvPr/>
        </p:nvGrpSpPr>
        <p:grpSpPr>
          <a:xfrm>
            <a:off x="7062621" y="1748845"/>
            <a:ext cx="1209841" cy="1340364"/>
            <a:chOff x="6276198" y="1750895"/>
            <a:chExt cx="1209841" cy="1340364"/>
          </a:xfrm>
        </p:grpSpPr>
        <p:sp>
          <p:nvSpPr>
            <p:cNvPr id="649" name="Google Shape;649;p95"/>
            <p:cNvSpPr txBox="1"/>
            <p:nvPr/>
          </p:nvSpPr>
          <p:spPr>
            <a:xfrm>
              <a:off x="6276198" y="1750895"/>
              <a:ext cx="12098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byte to send</a:t>
              </a:r>
              <a:endParaRPr/>
            </a:p>
          </p:txBody>
        </p:sp>
        <p:cxnSp>
          <p:nvCxnSpPr>
            <p:cNvPr id="650" name="Google Shape;650;p95"/>
            <p:cNvCxnSpPr/>
            <p:nvPr/>
          </p:nvCxnSpPr>
          <p:spPr>
            <a:xfrm>
              <a:off x="6785814" y="2543153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51" name="Google Shape;651;p95"/>
            <p:cNvSpPr txBox="1"/>
            <p:nvPr/>
          </p:nvSpPr>
          <p:spPr>
            <a:xfrm>
              <a:off x="6881118" y="2504102"/>
              <a:ext cx="4906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95"/>
          <p:cNvGrpSpPr/>
          <p:nvPr/>
        </p:nvGrpSpPr>
        <p:grpSpPr>
          <a:xfrm>
            <a:off x="10020417" y="4142843"/>
            <a:ext cx="1655793" cy="790827"/>
            <a:chOff x="10020417" y="4142843"/>
            <a:chExt cx="1655793" cy="790827"/>
          </a:xfrm>
        </p:grpSpPr>
        <p:sp>
          <p:nvSpPr>
            <p:cNvPr id="653" name="Google Shape;653;p95"/>
            <p:cNvSpPr txBox="1"/>
            <p:nvPr/>
          </p:nvSpPr>
          <p:spPr>
            <a:xfrm>
              <a:off x="10085368" y="4142843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cannot be sent</a:t>
              </a:r>
              <a:endParaRPr/>
            </a:p>
          </p:txBody>
        </p:sp>
        <p:cxnSp>
          <p:nvCxnSpPr>
            <p:cNvPr id="654" name="Google Shape;654;p95"/>
            <p:cNvCxnSpPr/>
            <p:nvPr/>
          </p:nvCxnSpPr>
          <p:spPr>
            <a:xfrm flipH="1">
              <a:off x="10020417" y="4933669"/>
              <a:ext cx="15857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655" name="Google Shape;655;p95"/>
          <p:cNvCxnSpPr/>
          <p:nvPr/>
        </p:nvCxnSpPr>
        <p:spPr>
          <a:xfrm>
            <a:off x="7188212" y="4903204"/>
            <a:ext cx="2848756" cy="2161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56" name="Google Shape;656;p95"/>
          <p:cNvSpPr txBox="1"/>
          <p:nvPr/>
        </p:nvSpPr>
        <p:spPr>
          <a:xfrm>
            <a:off x="7554034" y="4320263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/>
          </a:p>
        </p:txBody>
      </p:sp>
      <p:grpSp>
        <p:nvGrpSpPr>
          <p:cNvPr id="657" name="Google Shape;657;p95"/>
          <p:cNvGrpSpPr/>
          <p:nvPr/>
        </p:nvGrpSpPr>
        <p:grpSpPr>
          <a:xfrm>
            <a:off x="585788" y="3915776"/>
            <a:ext cx="1973989" cy="2799349"/>
            <a:chOff x="585788" y="3915776"/>
            <a:chExt cx="1973989" cy="2799349"/>
          </a:xfrm>
        </p:grpSpPr>
        <p:cxnSp>
          <p:nvCxnSpPr>
            <p:cNvPr id="658" name="Google Shape;658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59" name="Google Shape;659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/>
            </a:p>
          </p:txBody>
        </p:sp>
        <p:cxnSp>
          <p:nvCxnSpPr>
            <p:cNvPr id="660" name="Google Shape;660;p95"/>
            <p:cNvCxnSpPr/>
            <p:nvPr/>
          </p:nvCxnSpPr>
          <p:spPr>
            <a:xfrm flipH="1" rot="10800000">
              <a:off x="585788" y="4915967"/>
              <a:ext cx="1973989" cy="1770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661" name="Google Shape;661;p95"/>
          <p:cNvSpPr txBox="1"/>
          <p:nvPr/>
        </p:nvSpPr>
        <p:spPr>
          <a:xfrm>
            <a:off x="322006" y="1258974"/>
            <a:ext cx="5966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#Sender receives a segment with ACK 241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And rwnd =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/>
          </a:p>
        </p:txBody>
      </p:sp>
      <p:grpSp>
        <p:nvGrpSpPr>
          <p:cNvPr id="662" name="Google Shape;662;p95"/>
          <p:cNvGrpSpPr/>
          <p:nvPr/>
        </p:nvGrpSpPr>
        <p:grpSpPr>
          <a:xfrm>
            <a:off x="4324798" y="1696920"/>
            <a:ext cx="1209841" cy="1394338"/>
            <a:chOff x="2499397" y="1716245"/>
            <a:chExt cx="1209841" cy="1394338"/>
          </a:xfrm>
        </p:grpSpPr>
        <p:cxnSp>
          <p:nvCxnSpPr>
            <p:cNvPr id="663" name="Google Shape;663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64" name="Google Shape;664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/>
            </a:p>
          </p:txBody>
        </p:sp>
        <p:sp>
          <p:nvSpPr>
            <p:cNvPr id="665" name="Google Shape;665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95"/>
          <p:cNvSpPr/>
          <p:nvPr/>
        </p:nvSpPr>
        <p:spPr>
          <a:xfrm flipH="1" rot="10800000">
            <a:off x="4074203" y="3087158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5"/>
          <p:cNvSpPr/>
          <p:nvPr/>
        </p:nvSpPr>
        <p:spPr>
          <a:xfrm flipH="1" rot="10800000">
            <a:off x="4070639" y="3854770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8" name="Google Shape;668;p95"/>
          <p:cNvGrpSpPr/>
          <p:nvPr/>
        </p:nvGrpSpPr>
        <p:grpSpPr>
          <a:xfrm>
            <a:off x="2155032" y="4039421"/>
            <a:ext cx="1936279" cy="2799349"/>
            <a:chOff x="623498" y="3915776"/>
            <a:chExt cx="1936279" cy="2799349"/>
          </a:xfrm>
        </p:grpSpPr>
        <p:cxnSp>
          <p:nvCxnSpPr>
            <p:cNvPr id="669" name="Google Shape;669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70" name="Google Shape;670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/>
            </a:p>
          </p:txBody>
        </p:sp>
        <p:cxnSp>
          <p:nvCxnSpPr>
            <p:cNvPr id="671" name="Google Shape;671;p95"/>
            <p:cNvCxnSpPr/>
            <p:nvPr/>
          </p:nvCxnSpPr>
          <p:spPr>
            <a:xfrm>
              <a:off x="623498" y="4913579"/>
              <a:ext cx="1936279" cy="23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672" name="Google Shape;672;p95"/>
          <p:cNvSpPr txBox="1"/>
          <p:nvPr/>
        </p:nvSpPr>
        <p:spPr>
          <a:xfrm>
            <a:off x="4070639" y="42975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/>
          </a:p>
        </p:txBody>
      </p:sp>
      <p:cxnSp>
        <p:nvCxnSpPr>
          <p:cNvPr id="673" name="Google Shape;673;p95"/>
          <p:cNvCxnSpPr/>
          <p:nvPr/>
        </p:nvCxnSpPr>
        <p:spPr>
          <a:xfrm>
            <a:off x="4074203" y="4820766"/>
            <a:ext cx="3106879" cy="537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74" name="Google Shape;674;p95"/>
          <p:cNvSpPr/>
          <p:nvPr/>
        </p:nvSpPr>
        <p:spPr>
          <a:xfrm>
            <a:off x="11372850" y="3261056"/>
            <a:ext cx="600075" cy="69522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340</a:t>
            </a:r>
            <a:endParaRPr/>
          </a:p>
        </p:txBody>
      </p:sp>
      <p:sp>
        <p:nvSpPr>
          <p:cNvPr id="675" name="Google Shape;675;p95"/>
          <p:cNvSpPr/>
          <p:nvPr/>
        </p:nvSpPr>
        <p:spPr>
          <a:xfrm flipH="1" rot="10800000">
            <a:off x="10018114" y="308062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95"/>
          <p:cNvSpPr/>
          <p:nvPr/>
        </p:nvSpPr>
        <p:spPr>
          <a:xfrm flipH="1" rot="10800000">
            <a:off x="10040972" y="386255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95"/>
          <p:cNvSpPr/>
          <p:nvPr/>
        </p:nvSpPr>
        <p:spPr>
          <a:xfrm>
            <a:off x="969710" y="1584341"/>
            <a:ext cx="1399235" cy="45631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rwnd = 100</a:t>
            </a:r>
            <a:endParaRPr/>
          </a:p>
        </p:txBody>
      </p:sp>
      <p:cxnSp>
        <p:nvCxnSpPr>
          <p:cNvPr id="678" name="Google Shape;678;p95"/>
          <p:cNvCxnSpPr/>
          <p:nvPr/>
        </p:nvCxnSpPr>
        <p:spPr>
          <a:xfrm flipH="1">
            <a:off x="11995783" y="4107148"/>
            <a:ext cx="4846" cy="273162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79" name="Google Shape;679;p95"/>
          <p:cNvCxnSpPr/>
          <p:nvPr/>
        </p:nvCxnSpPr>
        <p:spPr>
          <a:xfrm>
            <a:off x="7188212" y="5286260"/>
            <a:ext cx="4807571" cy="2919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80" name="Google Shape;680;p95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81" name="Google Shape;681;p95"/>
          <p:cNvCxnSpPr/>
          <p:nvPr/>
        </p:nvCxnSpPr>
        <p:spPr>
          <a:xfrm>
            <a:off x="4090517" y="6274566"/>
            <a:ext cx="592759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82" name="Google Shape;682;p95"/>
          <p:cNvSpPr txBox="1"/>
          <p:nvPr/>
        </p:nvSpPr>
        <p:spPr>
          <a:xfrm>
            <a:off x="10262254" y="1888990"/>
            <a:ext cx="13035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83" name="Google Shape;683;p95"/>
          <p:cNvCxnSpPr/>
          <p:nvPr/>
        </p:nvCxnSpPr>
        <p:spPr>
          <a:xfrm>
            <a:off x="4107625" y="6620838"/>
            <a:ext cx="7888158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Google Shape;688;p96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{664FA49E-5DA4-4566-AB01-CE5A6F2461EB}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89" name="Google Shape;689;p96"/>
          <p:cNvCxnSpPr/>
          <p:nvPr/>
        </p:nvCxnSpPr>
        <p:spPr>
          <a:xfrm flipH="1">
            <a:off x="3851767" y="3985561"/>
            <a:ext cx="1" cy="194869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0" name="Google Shape;690;p96"/>
          <p:cNvSpPr txBox="1"/>
          <p:nvPr/>
        </p:nvSpPr>
        <p:spPr>
          <a:xfrm>
            <a:off x="1484311" y="3928320"/>
            <a:ext cx="19009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have already been pulled by the process </a:t>
            </a:r>
            <a:endParaRPr/>
          </a:p>
        </p:txBody>
      </p:sp>
      <p:sp>
        <p:nvSpPr>
          <p:cNvPr id="691" name="Google Shape;691;p96"/>
          <p:cNvSpPr txBox="1"/>
          <p:nvPr/>
        </p:nvSpPr>
        <p:spPr>
          <a:xfrm>
            <a:off x="3141584" y="6231546"/>
            <a:ext cx="8523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rwnd=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buffer size – number of bytes to be pulled</a:t>
            </a:r>
            <a:endParaRPr/>
          </a:p>
        </p:txBody>
      </p:sp>
      <p:sp>
        <p:nvSpPr>
          <p:cNvPr id="692" name="Google Shape;692;p96"/>
          <p:cNvSpPr/>
          <p:nvPr/>
        </p:nvSpPr>
        <p:spPr>
          <a:xfrm>
            <a:off x="6382085" y="3142186"/>
            <a:ext cx="2788652" cy="1149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96"/>
          <p:cNvSpPr/>
          <p:nvPr/>
        </p:nvSpPr>
        <p:spPr>
          <a:xfrm>
            <a:off x="6379423" y="3839424"/>
            <a:ext cx="2791315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p96"/>
          <p:cNvCxnSpPr/>
          <p:nvPr/>
        </p:nvCxnSpPr>
        <p:spPr>
          <a:xfrm>
            <a:off x="9170738" y="3839424"/>
            <a:ext cx="0" cy="198987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5" name="Google Shape;695;p96"/>
          <p:cNvCxnSpPr/>
          <p:nvPr/>
        </p:nvCxnSpPr>
        <p:spPr>
          <a:xfrm>
            <a:off x="3833351" y="5602978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6" name="Google Shape;696;p96"/>
          <p:cNvSpPr txBox="1"/>
          <p:nvPr/>
        </p:nvSpPr>
        <p:spPr>
          <a:xfrm>
            <a:off x="4687027" y="5231123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 and allocated buffer</a:t>
            </a:r>
            <a:endParaRPr/>
          </a:p>
        </p:txBody>
      </p:sp>
      <p:cxnSp>
        <p:nvCxnSpPr>
          <p:cNvPr id="697" name="Google Shape;697;p96"/>
          <p:cNvCxnSpPr/>
          <p:nvPr/>
        </p:nvCxnSpPr>
        <p:spPr>
          <a:xfrm>
            <a:off x="6382085" y="3839424"/>
            <a:ext cx="0" cy="12755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8" name="Google Shape;698;p96"/>
          <p:cNvSpPr txBox="1"/>
          <p:nvPr/>
        </p:nvSpPr>
        <p:spPr>
          <a:xfrm>
            <a:off x="3982461" y="4043746"/>
            <a:ext cx="2188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received and acknowledged, waiting to be consumed by process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96"/>
          <p:cNvCxnSpPr/>
          <p:nvPr/>
        </p:nvCxnSpPr>
        <p:spPr>
          <a:xfrm>
            <a:off x="3850105" y="4814240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00" name="Google Shape;700;p96"/>
          <p:cNvSpPr/>
          <p:nvPr/>
        </p:nvSpPr>
        <p:spPr>
          <a:xfrm>
            <a:off x="3852771" y="3271527"/>
            <a:ext cx="2531980" cy="638939"/>
          </a:xfrm>
          <a:prstGeom prst="rect">
            <a:avLst/>
          </a:prstGeom>
          <a:solidFill>
            <a:srgbClr val="FF6600">
              <a:alpha val="31764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p96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02" name="Google Shape;702;p96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be pulled by process</a:t>
            </a:r>
            <a:endParaRPr/>
          </a:p>
        </p:txBody>
      </p:sp>
      <p:sp>
        <p:nvSpPr>
          <p:cNvPr id="703" name="Google Shape;703;p96"/>
          <p:cNvSpPr txBox="1"/>
          <p:nvPr/>
        </p:nvSpPr>
        <p:spPr>
          <a:xfrm>
            <a:off x="6168248" y="1952048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expected to receive</a:t>
            </a:r>
            <a:endParaRPr/>
          </a:p>
        </p:txBody>
      </p:sp>
      <p:cxnSp>
        <p:nvCxnSpPr>
          <p:cNvPr id="704" name="Google Shape;704;p96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05" name="Google Shape;705;p96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06" name="Google Shape;706;p96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received</a:t>
            </a:r>
            <a:endParaRPr/>
          </a:p>
        </p:txBody>
      </p:sp>
      <p:cxnSp>
        <p:nvCxnSpPr>
          <p:cNvPr id="707" name="Google Shape;707;p96"/>
          <p:cNvCxnSpPr/>
          <p:nvPr/>
        </p:nvCxnSpPr>
        <p:spPr>
          <a:xfrm rot="10800000">
            <a:off x="9160042" y="4803455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08" name="Google Shape;708;p96"/>
          <p:cNvCxnSpPr/>
          <p:nvPr/>
        </p:nvCxnSpPr>
        <p:spPr>
          <a:xfrm flipH="1" rot="10800000">
            <a:off x="6387069" y="4803455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09" name="Google Shape;709;p96"/>
          <p:cNvSpPr txBox="1"/>
          <p:nvPr/>
        </p:nvSpPr>
        <p:spPr>
          <a:xfrm>
            <a:off x="6785814" y="4043746"/>
            <a:ext cx="21576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received from the sender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window(rwnd)</a:t>
            </a:r>
            <a:endParaRPr/>
          </a:p>
        </p:txBody>
      </p:sp>
      <p:cxnSp>
        <p:nvCxnSpPr>
          <p:cNvPr id="710" name="Google Shape;710;p96"/>
          <p:cNvCxnSpPr/>
          <p:nvPr/>
        </p:nvCxnSpPr>
        <p:spPr>
          <a:xfrm>
            <a:off x="1235250" y="4814240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11" name="Google Shape;711;p96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2" name="Google Shape;712;p96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/>
          </a:p>
        </p:txBody>
      </p:sp>
      <p:sp>
        <p:nvSpPr>
          <p:cNvPr id="713" name="Google Shape;713;p96"/>
          <p:cNvSpPr/>
          <p:nvPr/>
        </p:nvSpPr>
        <p:spPr>
          <a:xfrm>
            <a:off x="10072073" y="6265625"/>
            <a:ext cx="15932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= 40 bytes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2571750"/>
            <a:ext cx="10007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97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Receiver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238" y="3140245"/>
            <a:ext cx="2274634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98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</a:t>
            </a:r>
            <a:endParaRPr/>
          </a:p>
        </p:txBody>
      </p:sp>
      <p:pic>
        <p:nvPicPr>
          <p:cNvPr id="726" name="Google Shape;726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238" y="1622527"/>
            <a:ext cx="229736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98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091" y="1908277"/>
            <a:ext cx="32639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4105" y="2194027"/>
            <a:ext cx="3352133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1900" y="2194027"/>
            <a:ext cx="2270626" cy="8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98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4105" y="3768901"/>
            <a:ext cx="3225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16238" y="3947019"/>
            <a:ext cx="2274634" cy="68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12526" y="3941587"/>
            <a:ext cx="3289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6526" y="4862095"/>
            <a:ext cx="228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96774" y="5476469"/>
            <a:ext cx="3276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790991" y="1102098"/>
            <a:ext cx="577515" cy="6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 Contd </a:t>
            </a:r>
            <a:endParaRPr/>
          </a:p>
        </p:txBody>
      </p:sp>
      <p:pic>
        <p:nvPicPr>
          <p:cNvPr id="744" name="Google Shape;744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991" y="1102098"/>
            <a:ext cx="673385" cy="806179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99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99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009" y="1992848"/>
            <a:ext cx="3561513" cy="96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2526" y="2023771"/>
            <a:ext cx="3463675" cy="100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6798" y="2080995"/>
            <a:ext cx="20828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2932" y="3319897"/>
            <a:ext cx="2286000" cy="66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7329" y="3352371"/>
            <a:ext cx="3689197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01009" y="4618360"/>
            <a:ext cx="3527433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32901" y="4542095"/>
            <a:ext cx="3622924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6798" y="4730079"/>
            <a:ext cx="2237370" cy="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05250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45038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0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Shrinking of Windows</a:t>
            </a:r>
            <a:endParaRPr/>
          </a:p>
        </p:txBody>
      </p:sp>
      <p:sp>
        <p:nvSpPr>
          <p:cNvPr id="763" name="Google Shape;763;p100"/>
          <p:cNvSpPr txBox="1"/>
          <p:nvPr>
            <p:ph idx="1" type="body"/>
          </p:nvPr>
        </p:nvSpPr>
        <p:spPr>
          <a:xfrm>
            <a:off x="609600" y="1700214"/>
            <a:ext cx="11320463" cy="3443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The receive window cannot shrink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The send window can shrink if the receiver defines a such value for rwnd</a:t>
            </a:r>
            <a:endParaRPr sz="3200"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/>
              <a:t>However, some implementations do not allow shrinking of the send window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 </a:t>
            </a:r>
            <a:r>
              <a:rPr lang="en-US" sz="3200"/>
              <a:t>The receiver needs to keep the following relationship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32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764" name="Google Shape;764;p100"/>
          <p:cNvSpPr/>
          <p:nvPr/>
        </p:nvSpPr>
        <p:spPr>
          <a:xfrm>
            <a:off x="1376362" y="5257799"/>
            <a:ext cx="9439275" cy="584775"/>
          </a:xfrm>
          <a:prstGeom prst="rect">
            <a:avLst/>
          </a:prstGeom>
          <a:solidFill>
            <a:srgbClr val="ABDDF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new ackNo + new rwnd ≥ last ackNo + last rwnd</a:t>
            </a:r>
            <a:endParaRPr b="1" i="0" sz="32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680" y="1999625"/>
            <a:ext cx="8813800" cy="18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4650" y="3885325"/>
            <a:ext cx="40259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4680" y="4288744"/>
            <a:ext cx="8913813" cy="2213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5150" y="6502400"/>
            <a:ext cx="61849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0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Shrinking of Windows</a:t>
            </a:r>
            <a:endParaRPr/>
          </a:p>
        </p:txBody>
      </p:sp>
      <p:sp>
        <p:nvSpPr>
          <p:cNvPr id="774" name="Google Shape;774;p101"/>
          <p:cNvSpPr/>
          <p:nvPr/>
        </p:nvSpPr>
        <p:spPr>
          <a:xfrm>
            <a:off x="2182017" y="1273294"/>
            <a:ext cx="8239126" cy="523220"/>
          </a:xfrm>
          <a:prstGeom prst="rect">
            <a:avLst/>
          </a:prstGeom>
          <a:solidFill>
            <a:srgbClr val="ABDDF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new ackNo + new rwnd ≥ last ackNo + last rwnd</a:t>
            </a:r>
            <a:endParaRPr b="1" i="0" sz="2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2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sp>
        <p:nvSpPr>
          <p:cNvPr id="780" name="Google Shape;780;p102"/>
          <p:cNvSpPr txBox="1"/>
          <p:nvPr>
            <p:ph idx="1" type="body"/>
          </p:nvPr>
        </p:nvSpPr>
        <p:spPr>
          <a:xfrm>
            <a:off x="1484309" y="3429000"/>
            <a:ext cx="10018713" cy="3757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Go Back N Protocol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If the sent segment are are found corrupted or lost then all the segments are re-transmitted from the lost segment to the last segment transmitted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Do not keep track of out of order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Efficient for less noisy channel</a:t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pic>
        <p:nvPicPr>
          <p:cNvPr id="781" name="Google Shape;781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175" y="1346201"/>
            <a:ext cx="2895600" cy="236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3"/>
          <p:cNvSpPr txBox="1"/>
          <p:nvPr/>
        </p:nvSpPr>
        <p:spPr>
          <a:xfrm>
            <a:off x="1269998" y="1346201"/>
            <a:ext cx="10018713" cy="507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Selective Repeat Protocol</a:t>
            </a:r>
            <a:endParaRPr/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Only those segments are re-transmitted which are found lost or corrupted</a:t>
            </a:r>
            <a:endParaRPr/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 track of out of order segments at the receiver side</a:t>
            </a:r>
            <a:endParaRPr/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efficient for noisy channels</a:t>
            </a:r>
            <a:endParaRPr/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Widely used in TCP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7" name="Google Shape;787;p103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4"/>
          <p:cNvSpPr txBox="1"/>
          <p:nvPr>
            <p:ph type="title"/>
          </p:nvPr>
        </p:nvSpPr>
        <p:spPr>
          <a:xfrm>
            <a:off x="1484311" y="685800"/>
            <a:ext cx="10018713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Overall Flow control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104"/>
          <p:cNvSpPr txBox="1"/>
          <p:nvPr>
            <p:ph idx="1" type="body"/>
          </p:nvPr>
        </p:nvSpPr>
        <p:spPr>
          <a:xfrm>
            <a:off x="1484310" y="1776411"/>
            <a:ext cx="10018713" cy="4395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The initial window size is agreed during the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three-way handshake.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solidFill>
                <a:srgbClr val="6600C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this is too much for the receiver and it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loses data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(e.g. buffer overflow) then it can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decrease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all is well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then the receiver will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0"/>
          <p:cNvSpPr txBox="1"/>
          <p:nvPr>
            <p:ph type="title"/>
          </p:nvPr>
        </p:nvSpPr>
        <p:spPr>
          <a:xfrm>
            <a:off x="1363995" y="346910"/>
            <a:ext cx="10018713" cy="677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Segments </a:t>
            </a:r>
            <a:endParaRPr/>
          </a:p>
        </p:txBody>
      </p:sp>
      <p:sp>
        <p:nvSpPr>
          <p:cNvPr id="172" name="Google Shape;172;p50"/>
          <p:cNvSpPr txBox="1"/>
          <p:nvPr>
            <p:ph idx="1" type="body"/>
          </p:nvPr>
        </p:nvSpPr>
        <p:spPr>
          <a:xfrm>
            <a:off x="1363995" y="1263314"/>
            <a:ext cx="10246114" cy="1557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network layer, as a service provider for TCP, needs to send data in packets, not as a stream of bytes.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So TCP groups a number of bytes together into a packet called a </a:t>
            </a:r>
            <a:r>
              <a:rPr b="1" lang="en-US">
                <a:solidFill>
                  <a:srgbClr val="FF0000"/>
                </a:solidFill>
              </a:rPr>
              <a:t>segment .</a:t>
            </a:r>
            <a:endParaRPr/>
          </a:p>
        </p:txBody>
      </p:sp>
      <p:pic>
        <p:nvPicPr>
          <p:cNvPr id="173" name="Google Shape;17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153" y="3186387"/>
            <a:ext cx="93218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0">
            <a:hlinkClick action="ppaction://hlinksldjump" r:id="rId4"/>
          </p:cNvPr>
          <p:cNvSpPr/>
          <p:nvPr/>
        </p:nvSpPr>
        <p:spPr>
          <a:xfrm>
            <a:off x="11483474" y="6104713"/>
            <a:ext cx="561473" cy="3743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darken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The End </a:t>
            </a:r>
            <a:endParaRPr/>
          </a:p>
        </p:txBody>
      </p:sp>
      <p:sp>
        <p:nvSpPr>
          <p:cNvPr id="799" name="Google Shape;799;p10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Font typeface="Noto Sans Symbols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 txBox="1"/>
          <p:nvPr>
            <p:ph type="title"/>
          </p:nvPr>
        </p:nvSpPr>
        <p:spPr>
          <a:xfrm>
            <a:off x="1484311" y="151064"/>
            <a:ext cx="10018713" cy="717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TCP Segment Reassembly</a:t>
            </a:r>
            <a:endParaRPr/>
          </a:p>
        </p:txBody>
      </p:sp>
      <p:sp>
        <p:nvSpPr>
          <p:cNvPr id="180" name="Google Shape;180;p51"/>
          <p:cNvSpPr txBox="1"/>
          <p:nvPr>
            <p:ph idx="1" type="body"/>
          </p:nvPr>
        </p:nvSpPr>
        <p:spPr>
          <a:xfrm>
            <a:off x="609600" y="5486401"/>
            <a:ext cx="109728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621" y="1174751"/>
            <a:ext cx="9753600" cy="49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1">
            <a:hlinkClick action="ppaction://hlinksldjump" r:id="rId4"/>
          </p:cNvPr>
          <p:cNvSpPr/>
          <p:nvPr/>
        </p:nvSpPr>
        <p:spPr>
          <a:xfrm>
            <a:off x="1991895" y="6296526"/>
            <a:ext cx="561473" cy="3743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darken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3"/>
          <p:cNvSpPr txBox="1"/>
          <p:nvPr>
            <p:ph type="title"/>
          </p:nvPr>
        </p:nvSpPr>
        <p:spPr>
          <a:xfrm>
            <a:off x="1484310" y="366824"/>
            <a:ext cx="100187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Full Duplex</a:t>
            </a:r>
            <a:endParaRPr/>
          </a:p>
        </p:txBody>
      </p:sp>
      <p:sp>
        <p:nvSpPr>
          <p:cNvPr id="188" name="Google Shape;188;p53"/>
          <p:cNvSpPr txBox="1"/>
          <p:nvPr>
            <p:ph idx="1" type="body"/>
          </p:nvPr>
        </p:nvSpPr>
        <p:spPr>
          <a:xfrm>
            <a:off x="1484310" y="1706526"/>
            <a:ext cx="10402890" cy="1722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772"/>
              <a:buChar char="•"/>
            </a:pPr>
            <a:r>
              <a:rPr lang="en-US" sz="2800"/>
              <a:t>Each TCP connection supports a pair of byte streams, one flowing in each direction.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772"/>
              <a:buChar char="•"/>
            </a:pPr>
            <a:r>
              <a:rPr lang="en-US" sz="2800"/>
              <a:t>Exchanging data (sending and receiving) between two entities at the same time.</a:t>
            </a:r>
            <a:endParaRPr sz="2800"/>
          </a:p>
        </p:txBody>
      </p:sp>
      <p:pic>
        <p:nvPicPr>
          <p:cNvPr id="189" name="Google Shape;1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350" y="4179777"/>
            <a:ext cx="68453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4"/>
          <p:cNvSpPr txBox="1"/>
          <p:nvPr>
            <p:ph type="title"/>
          </p:nvPr>
        </p:nvSpPr>
        <p:spPr>
          <a:xfrm>
            <a:off x="1484311" y="275534"/>
            <a:ext cx="10018713" cy="1121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Identifying and tracking the segments</a:t>
            </a:r>
            <a:endParaRPr/>
          </a:p>
        </p:txBody>
      </p:sp>
      <p:sp>
        <p:nvSpPr>
          <p:cNvPr id="195" name="Google Shape;195;p54"/>
          <p:cNvSpPr txBox="1"/>
          <p:nvPr>
            <p:ph idx="1" type="body"/>
          </p:nvPr>
        </p:nvSpPr>
        <p:spPr>
          <a:xfrm>
            <a:off x="1484311" y="1216972"/>
            <a:ext cx="10018713" cy="1892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TCP and UDP-based services must keep track of the various applications communicating.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To differentiate the segments and datagrams for each application, both TCP and UDP uses </a:t>
            </a:r>
            <a:r>
              <a:rPr b="1" lang="en-US">
                <a:solidFill>
                  <a:srgbClr val="FF0000"/>
                </a:solidFill>
              </a:rPr>
              <a:t>port numbers</a:t>
            </a:r>
            <a:r>
              <a:rPr lang="en-US"/>
              <a:t>.</a:t>
            </a:r>
            <a:endParaRPr/>
          </a:p>
        </p:txBody>
      </p:sp>
      <p:pic>
        <p:nvPicPr>
          <p:cNvPr id="196" name="Google Shape;1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944" y="2853402"/>
            <a:ext cx="6194562" cy="372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