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Corbel" panose="020B05030202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c6l963YS6hLbR/3YRCU8tR4Ir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B34669-84B2-4127-A218-8B2C20F449A4}">
  <a:tblStyle styleId="{10B34669-84B2-4127-A218-8B2C20F449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AF9"/>
          </a:solidFill>
        </a:fill>
      </a:tcStyle>
    </a:wholeTbl>
    <a:band1H>
      <a:tcTxStyle/>
      <a:tcStyle>
        <a:tcBdr/>
        <a:fill>
          <a:solidFill>
            <a:srgbClr val="E0D2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D2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586C7A-3BCC-467C-A191-9F419BB5CBC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F4E8"/>
          </a:solidFill>
        </a:fill>
      </a:tcStyle>
    </a:wholeTbl>
    <a:band1H>
      <a:tcTxStyle/>
      <a:tcStyle>
        <a:tcBdr/>
        <a:fill>
          <a:solidFill>
            <a:srgbClr val="D7E9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E9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59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386175" y="-11798300"/>
            <a:ext cx="20975638" cy="11799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3" name="Google Shape;233;p59:notes"/>
          <p:cNvSpPr txBox="1">
            <a:spLocks noGrp="1"/>
          </p:cNvSpPr>
          <p:nvPr>
            <p:ph type="body" idx="1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6.1.2.2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60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386175" y="-11798300"/>
            <a:ext cx="20975638" cy="11799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60:notes"/>
          <p:cNvSpPr txBox="1">
            <a:spLocks noGrp="1"/>
          </p:cNvSpPr>
          <p:nvPr>
            <p:ph type="body" idx="1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6.2.1.1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When a packet is destined for the 192.168.2.0/24 network, R1: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1. Looks for a match in the routing table and finds that it has to forward the packets to the next-hop IPv4 address 172.16.2.2.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2. R1 must now determine how</a:t>
            </a:r>
            <a:br>
              <a:rPr lang="en-US"/>
            </a:br>
            <a:r>
              <a:rPr lang="en-US"/>
              <a:t>to reach 172.16.2.2; therefore, </a:t>
            </a:r>
            <a:br>
              <a:rPr lang="en-US"/>
            </a:br>
            <a:r>
              <a:rPr lang="en-US"/>
              <a:t>it searches a second time for a</a:t>
            </a:r>
            <a:br>
              <a:rPr lang="en-US"/>
            </a:br>
            <a:r>
              <a:rPr lang="en-US"/>
              <a:t>172.16.2.2 match.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/>
          </a:p>
        </p:txBody>
      </p:sp>
      <p:sp>
        <p:nvSpPr>
          <p:cNvPr id="268" name="Google Shape;268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63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386175" y="-11798300"/>
            <a:ext cx="20975638" cy="11799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5" name="Google Shape;365;p63:notes"/>
          <p:cNvSpPr txBox="1">
            <a:spLocks noGrp="1"/>
          </p:cNvSpPr>
          <p:nvPr>
            <p:ph type="body" idx="1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6.1.2.4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6" name="Google Shape;46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54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386175" y="-11798300"/>
            <a:ext cx="20975638" cy="11799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54:notes"/>
          <p:cNvSpPr txBox="1">
            <a:spLocks noGrp="1"/>
          </p:cNvSpPr>
          <p:nvPr>
            <p:ph type="body" idx="1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6.1.1.1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8" name="Google Shape;49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5" name="Google Shape;50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If there is no dynamic routing protocols</a:t>
            </a:r>
            <a:endParaRPr/>
          </a:p>
        </p:txBody>
      </p:sp>
      <p:sp>
        <p:nvSpPr>
          <p:cNvPr id="168" name="Google Shape;168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56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386175" y="-11798300"/>
            <a:ext cx="20975638" cy="11799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2" name="Google Shape;202;p56:notes"/>
          <p:cNvSpPr txBox="1">
            <a:spLocks noGrp="1"/>
          </p:cNvSpPr>
          <p:nvPr>
            <p:ph type="body" idx="1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 of static routing</a:t>
            </a:r>
            <a:endParaRPr/>
          </a:p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most secure way of routing, since no information is shared with other routers.</a:t>
            </a:r>
            <a:endParaRPr/>
          </a:p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puts no overhead on resources such as CPU or memory.</a:t>
            </a:r>
            <a:endParaRPr/>
          </a:p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routing algorithm or update mechanisms are required. Therefore, extra resources (CPU and memory) are not required.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easy to implement.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57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386175" y="-11798300"/>
            <a:ext cx="20975638" cy="11799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0" name="Google Shape;210;p57:notes"/>
          <p:cNvSpPr txBox="1">
            <a:spLocks noGrp="1"/>
          </p:cNvSpPr>
          <p:nvPr>
            <p:ph type="body" idx="1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6.1.1.2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58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386175" y="-11798300"/>
            <a:ext cx="20975638" cy="11799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58:notes"/>
          <p:cNvSpPr txBox="1">
            <a:spLocks noGrp="1"/>
          </p:cNvSpPr>
          <p:nvPr>
            <p:ph type="body" idx="1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number of routes advertised by summarizing several contiguous networks as one static route</a:t>
            </a:r>
            <a:endParaRPr/>
          </a:p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7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7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7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7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7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7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7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6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8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8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8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9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4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0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0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0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1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1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51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2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3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5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5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5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6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6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6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6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6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6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IPv4 Static Routing</a:t>
            </a:r>
            <a:endParaRPr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10 | CSE421 – Computer Networks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59"/>
          <p:cNvPicPr preferRelativeResize="0"/>
          <p:nvPr/>
        </p:nvPicPr>
        <p:blipFill rotWithShape="1">
          <a:blip r:embed="rId3">
            <a:alphaModFix/>
          </a:blip>
          <a:srcRect l="-3745" r="-3744"/>
          <a:stretch/>
        </p:blipFill>
        <p:spPr>
          <a:xfrm>
            <a:off x="2078038" y="2895600"/>
            <a:ext cx="8589962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9"/>
          <p:cNvSpPr/>
          <p:nvPr/>
        </p:nvSpPr>
        <p:spPr>
          <a:xfrm>
            <a:off x="6096000" y="2819400"/>
            <a:ext cx="304800" cy="381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9"/>
          <p:cNvSpPr txBox="1"/>
          <p:nvPr/>
        </p:nvSpPr>
        <p:spPr>
          <a:xfrm>
            <a:off x="894773" y="1817687"/>
            <a:ext cx="7924800" cy="103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route can be used to connect to a specific network  ( like for example a stub network)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0034" y="457200"/>
            <a:ext cx="3581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9"/>
          <p:cNvSpPr/>
          <p:nvPr/>
        </p:nvSpPr>
        <p:spPr>
          <a:xfrm>
            <a:off x="8442036" y="1050636"/>
            <a:ext cx="1981200" cy="15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9"/>
          <p:cNvSpPr txBox="1"/>
          <p:nvPr/>
        </p:nvSpPr>
        <p:spPr>
          <a:xfrm>
            <a:off x="1484311" y="325395"/>
            <a:ext cx="6745724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Standard Static Route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>
            <a:spLocks noGrp="1"/>
          </p:cNvSpPr>
          <p:nvPr>
            <p:ph type="title"/>
          </p:nvPr>
        </p:nvSpPr>
        <p:spPr>
          <a:xfrm>
            <a:off x="2048453" y="233506"/>
            <a:ext cx="84566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>
                <a:solidFill>
                  <a:srgbClr val="708CA1"/>
                </a:solidFill>
              </a:rPr>
              <a:t>ip route Command</a:t>
            </a:r>
            <a:endParaRPr/>
          </a:p>
        </p:txBody>
      </p:sp>
      <p:pic>
        <p:nvPicPr>
          <p:cNvPr id="248" name="Google Shape;248;p60"/>
          <p:cNvPicPr preferRelativeResize="0"/>
          <p:nvPr/>
        </p:nvPicPr>
        <p:blipFill rotWithShape="1">
          <a:blip r:embed="rId3">
            <a:alphaModFix/>
          </a:blip>
          <a:srcRect l="-14279" r="-14278"/>
          <a:stretch/>
        </p:blipFill>
        <p:spPr>
          <a:xfrm>
            <a:off x="1191491" y="1363663"/>
            <a:ext cx="10455564" cy="542858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60"/>
          <p:cNvSpPr txBox="1"/>
          <p:nvPr/>
        </p:nvSpPr>
        <p:spPr>
          <a:xfrm>
            <a:off x="2881747" y="2421523"/>
            <a:ext cx="10615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Next hop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Next Hop Options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body" idx="1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Directly attached/connected static route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Only the router </a:t>
            </a:r>
            <a:r>
              <a:rPr lang="en-US" b="1"/>
              <a:t>exit interface</a:t>
            </a:r>
            <a:r>
              <a:rPr lang="en-US"/>
              <a:t>/port name (i.e. s0/0) is specified.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Next-hop/Recursive lookup static route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Only the next-hop IP address (i.e. 2.2.2.2) is specified.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Fully specified static route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next-hop IP address and exit interface (i.e. s0/0 2.2.2.2) are specified.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 b="1"/>
              <a:t>**Note: Port labels: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Each port has a name (s0/0 or f0/0 or g0/0 or etc.) and an IP address (1.2.3.4 or etc.)</a:t>
            </a:r>
            <a:endParaRPr/>
          </a:p>
        </p:txBody>
      </p:sp>
      <p:pic>
        <p:nvPicPr>
          <p:cNvPr id="256" name="Google Shape;2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4103" y="4901449"/>
            <a:ext cx="82391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 txBox="1"/>
          <p:nvPr/>
        </p:nvSpPr>
        <p:spPr>
          <a:xfrm>
            <a:off x="2419416" y="5964671"/>
            <a:ext cx="48667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**Configuring R1(1) towards LAN –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***All settings are done from R1(1)’s perspective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6887918" y="5268578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5187165" y="5311466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5273734" y="4922389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7108464" y="4902982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5779061" y="4815511"/>
            <a:ext cx="11288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2.2.2.0/30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13"/>
          <p:cNvCxnSpPr/>
          <p:nvPr/>
        </p:nvCxnSpPr>
        <p:spPr>
          <a:xfrm rot="10800000" flipH="1">
            <a:off x="7336140" y="3825124"/>
            <a:ext cx="977222" cy="1175054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636" y="1139271"/>
            <a:ext cx="6172635" cy="377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0272" y="2376103"/>
            <a:ext cx="5641109" cy="426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61"/>
          <p:cNvSpPr txBox="1"/>
          <p:nvPr/>
        </p:nvSpPr>
        <p:spPr>
          <a:xfrm>
            <a:off x="1484310" y="325395"/>
            <a:ext cx="1049525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Standard Static Route using next hop IP address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3" name="Google Shape;273;p61"/>
          <p:cNvSpPr txBox="1"/>
          <p:nvPr/>
        </p:nvSpPr>
        <p:spPr>
          <a:xfrm>
            <a:off x="1484311" y="5218545"/>
            <a:ext cx="40297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Recursive Lookup</a:t>
            </a:r>
            <a:endParaRPr sz="3200" b="0" i="0" u="none" strike="noStrike" cap="non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2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 Static Route using Exit Interface</a:t>
            </a:r>
            <a:endParaRPr/>
          </a:p>
        </p:txBody>
      </p:sp>
      <p:pic>
        <p:nvPicPr>
          <p:cNvPr id="279" name="Google Shape;279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19693" b="19691"/>
          <a:stretch/>
        </p:blipFill>
        <p:spPr>
          <a:xfrm>
            <a:off x="459675" y="2879448"/>
            <a:ext cx="7131190" cy="391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2"/>
          <p:cNvPicPr preferRelativeResize="0"/>
          <p:nvPr/>
        </p:nvPicPr>
        <p:blipFill rotWithShape="1">
          <a:blip r:embed="rId5">
            <a:alphaModFix/>
          </a:blip>
          <a:srcRect t="13354"/>
          <a:stretch/>
        </p:blipFill>
        <p:spPr>
          <a:xfrm>
            <a:off x="4874560" y="1118347"/>
            <a:ext cx="7244012" cy="261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: The line and AD explained</a:t>
            </a:r>
            <a:endParaRPr/>
          </a:p>
        </p:txBody>
      </p:sp>
      <p:pic>
        <p:nvPicPr>
          <p:cNvPr id="287" name="Google Shape;28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0" descr="stat0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6116" y="1152222"/>
            <a:ext cx="7155099" cy="244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0"/>
          <p:cNvSpPr/>
          <p:nvPr/>
        </p:nvSpPr>
        <p:spPr>
          <a:xfrm>
            <a:off x="3008243" y="2882347"/>
            <a:ext cx="231914" cy="21203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90" name="Google Shape;290;p20"/>
          <p:cNvCxnSpPr/>
          <p:nvPr/>
        </p:nvCxnSpPr>
        <p:spPr>
          <a:xfrm>
            <a:off x="1583700" y="2961862"/>
            <a:ext cx="127214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1" name="Google Shape;291;p20"/>
          <p:cNvSpPr/>
          <p:nvPr/>
        </p:nvSpPr>
        <p:spPr>
          <a:xfrm>
            <a:off x="3995529" y="2882347"/>
            <a:ext cx="1292087" cy="21203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5380383" y="2882346"/>
            <a:ext cx="245165" cy="21203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5725580" y="2888970"/>
            <a:ext cx="231914" cy="21203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6553840" y="2882345"/>
            <a:ext cx="1292087" cy="21203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1579692" y="3686748"/>
            <a:ext cx="1513299" cy="64633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 of route: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- Static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3335606" y="3686748"/>
            <a:ext cx="1295547" cy="64633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Destination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4430584" y="4326455"/>
            <a:ext cx="2007161" cy="64629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Administrative</a:t>
            </a:r>
            <a:endParaRPr sz="1400" b="1" i="0" u="none" strike="noStrike" cap="non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Distance</a:t>
            </a:r>
            <a:endParaRPr sz="1400" b="1" i="0" u="none" strike="noStrike" cap="non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5875609" y="3804074"/>
            <a:ext cx="1356462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of Path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7560849" y="3911554"/>
            <a:ext cx="1903791" cy="92333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Next Hop 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Or, Exit Interface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Or, Fully Specified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20"/>
          <p:cNvCxnSpPr>
            <a:stCxn id="289" idx="2"/>
            <a:endCxn id="295" idx="0"/>
          </p:cNvCxnSpPr>
          <p:nvPr/>
        </p:nvCxnSpPr>
        <p:spPr>
          <a:xfrm flipH="1">
            <a:off x="2336400" y="3094382"/>
            <a:ext cx="787800" cy="592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1" name="Google Shape;301;p20"/>
          <p:cNvCxnSpPr>
            <a:stCxn id="291" idx="2"/>
            <a:endCxn id="296" idx="0"/>
          </p:cNvCxnSpPr>
          <p:nvPr/>
        </p:nvCxnSpPr>
        <p:spPr>
          <a:xfrm flipH="1">
            <a:off x="3983373" y="3094382"/>
            <a:ext cx="658200" cy="592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20"/>
          <p:cNvCxnSpPr>
            <a:stCxn id="292" idx="2"/>
            <a:endCxn id="297" idx="0"/>
          </p:cNvCxnSpPr>
          <p:nvPr/>
        </p:nvCxnSpPr>
        <p:spPr>
          <a:xfrm flipH="1">
            <a:off x="5434266" y="3094381"/>
            <a:ext cx="68700" cy="123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20"/>
          <p:cNvCxnSpPr>
            <a:stCxn id="293" idx="2"/>
            <a:endCxn id="298" idx="0"/>
          </p:cNvCxnSpPr>
          <p:nvPr/>
        </p:nvCxnSpPr>
        <p:spPr>
          <a:xfrm>
            <a:off x="5841537" y="3101005"/>
            <a:ext cx="712200" cy="703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20"/>
          <p:cNvCxnSpPr>
            <a:stCxn id="294" idx="2"/>
            <a:endCxn id="299" idx="0"/>
          </p:cNvCxnSpPr>
          <p:nvPr/>
        </p:nvCxnSpPr>
        <p:spPr>
          <a:xfrm>
            <a:off x="7199884" y="3094380"/>
            <a:ext cx="1312800" cy="81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05" name="Google Shape;30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5842" y="5442620"/>
            <a:ext cx="7445383" cy="82223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0"/>
          <p:cNvSpPr txBox="1"/>
          <p:nvPr/>
        </p:nvSpPr>
        <p:spPr>
          <a:xfrm>
            <a:off x="3008243" y="5105125"/>
            <a:ext cx="6362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 Routing table record if it was configured with Exit Interface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2496127" y="6377891"/>
            <a:ext cx="83150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NOTE 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AD of Static Routes is  1 and AD of Directly Connected Routes is 0</a:t>
            </a:r>
            <a:endParaRPr sz="1800" b="1" i="0" u="none" strike="noStrike" cap="non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a Fully Specified Static Route</a:t>
            </a:r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body" idx="1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Both the </a:t>
            </a:r>
            <a:r>
              <a:rPr lang="en-US" sz="2000" b="1"/>
              <a:t>output interface </a:t>
            </a:r>
            <a:r>
              <a:rPr lang="en-US" sz="2000"/>
              <a:t>and the </a:t>
            </a:r>
            <a:r>
              <a:rPr lang="en-US" sz="2000" b="1"/>
              <a:t>next-hop IP </a:t>
            </a:r>
            <a:r>
              <a:rPr lang="en-US" sz="2000"/>
              <a:t>address are specified.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It’s used when the output interface is a </a:t>
            </a:r>
            <a:r>
              <a:rPr lang="en-US" sz="2000" b="1"/>
              <a:t>multi-access interface </a:t>
            </a:r>
            <a:r>
              <a:rPr lang="en-US" sz="2000"/>
              <a:t>and it is necessary to explicitly identify the next hop else, the Router will have difficulty determining the destination MAC address.</a:t>
            </a:r>
            <a:endParaRPr/>
          </a:p>
          <a:p>
            <a:pPr marL="28575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 sz="2000"/>
          </a:p>
        </p:txBody>
      </p:sp>
      <p:pic>
        <p:nvPicPr>
          <p:cNvPr id="314" name="Google Shape;31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8980" y="2472989"/>
            <a:ext cx="8215116" cy="322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 txBox="1"/>
          <p:nvPr/>
        </p:nvSpPr>
        <p:spPr>
          <a:xfrm>
            <a:off x="934733" y="3447992"/>
            <a:ext cx="26613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Network 1: 100.10.10.0/24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4973731" y="3962409"/>
            <a:ext cx="27751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Network 2: 192.168.10.0/24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8174131" y="5336115"/>
            <a:ext cx="26613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97979"/>
                </a:solidFill>
                <a:latin typeface="Corbel"/>
                <a:ea typeface="Corbel"/>
                <a:cs typeface="Corbel"/>
                <a:sym typeface="Corbel"/>
              </a:rPr>
              <a:t>Network 3: 200.20.20.0/24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24"/>
          <p:cNvCxnSpPr/>
          <p:nvPr/>
        </p:nvCxnSpPr>
        <p:spPr>
          <a:xfrm rot="10800000" flipH="1">
            <a:off x="7214347" y="4249281"/>
            <a:ext cx="719418" cy="302559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0" name="Google Shape;320;p24"/>
          <p:cNvCxnSpPr/>
          <p:nvPr/>
        </p:nvCxnSpPr>
        <p:spPr>
          <a:xfrm flipH="1">
            <a:off x="5398994" y="3144312"/>
            <a:ext cx="638735" cy="30368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1" name="Google Shape;321;p24"/>
          <p:cNvCxnSpPr/>
          <p:nvPr/>
        </p:nvCxnSpPr>
        <p:spPr>
          <a:xfrm rot="10800000" flipH="1">
            <a:off x="4074459" y="3447992"/>
            <a:ext cx="228600" cy="26354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2" name="Google Shape;322;p24"/>
          <p:cNvCxnSpPr/>
          <p:nvPr/>
        </p:nvCxnSpPr>
        <p:spPr>
          <a:xfrm>
            <a:off x="8942294" y="3200410"/>
            <a:ext cx="154641" cy="247582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3" name="Google Shape;323;p24"/>
          <p:cNvCxnSpPr/>
          <p:nvPr/>
        </p:nvCxnSpPr>
        <p:spPr>
          <a:xfrm flipH="1">
            <a:off x="8895229" y="4551840"/>
            <a:ext cx="201706" cy="80682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4" name="Google Shape;324;p24"/>
          <p:cNvSpPr/>
          <p:nvPr/>
        </p:nvSpPr>
        <p:spPr>
          <a:xfrm>
            <a:off x="1484310" y="5781803"/>
            <a:ext cx="102146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Branch-2(config)#ip route 200.20.20.0 255.255.255.0 </a:t>
            </a:r>
            <a:r>
              <a:rPr lang="en-US" sz="1800" b="1" i="0" u="sng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fa0/0 192.168.10.12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9146833" y="6092656"/>
            <a:ext cx="1688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Recommended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24"/>
          <p:cNvCxnSpPr/>
          <p:nvPr/>
        </p:nvCxnSpPr>
        <p:spPr>
          <a:xfrm flipH="1">
            <a:off x="4074459" y="3711532"/>
            <a:ext cx="719417" cy="207027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Default Static Routing</a:t>
            </a: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body" idx="1"/>
          </p:nvPr>
        </p:nvSpPr>
        <p:spPr>
          <a:xfrm>
            <a:off x="1179510" y="1066799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A </a:t>
            </a:r>
            <a:r>
              <a:rPr lang="en-US" b="1"/>
              <a:t>default path </a:t>
            </a:r>
            <a:r>
              <a:rPr lang="en-US"/>
              <a:t>to send all IP packets 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when no other routes in the routing table match the packet destination IP address. 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when a router has only one other router to which it is connected. This condition is known as a stub router.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Uses a special network address as destination: </a:t>
            </a:r>
            <a:r>
              <a:rPr lang="en-US" sz="2000" b="1"/>
              <a:t>0.0.0.0/0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Has a subnet mask of 0. Meaning, it will check zero bits and hence it will match all IPs!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000"/>
              <a:t>Conventionally, always points towards the border/ISP Router.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000"/>
              <a:t>Configuring a default static route creates a </a:t>
            </a:r>
            <a:r>
              <a:rPr lang="en-US" sz="2000">
                <a:solidFill>
                  <a:srgbClr val="D2533C"/>
                </a:solidFill>
              </a:rPr>
              <a:t>Gateway of Last </a:t>
            </a:r>
            <a:r>
              <a:rPr lang="en-US">
                <a:solidFill>
                  <a:srgbClr val="D2533C"/>
                </a:solidFill>
              </a:rPr>
              <a:t>Resort</a:t>
            </a:r>
            <a:r>
              <a:rPr lang="en-US"/>
              <a:t>.</a:t>
            </a:r>
            <a:endParaRPr/>
          </a:p>
          <a:p>
            <a:pPr marL="285750" lvl="0" indent="-83185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None/>
            </a:pPr>
            <a:endParaRPr/>
          </a:p>
        </p:txBody>
      </p:sp>
      <p:pic>
        <p:nvPicPr>
          <p:cNvPr id="333" name="Google Shape;3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6" descr="stat2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0471" y="4389025"/>
            <a:ext cx="4479493" cy="24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6"/>
          <p:cNvSpPr/>
          <p:nvPr/>
        </p:nvSpPr>
        <p:spPr>
          <a:xfrm rot="-8984864">
            <a:off x="4865293" y="6165501"/>
            <a:ext cx="1515690" cy="33339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36" name="Google Shape;33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5733" y="-69087"/>
            <a:ext cx="3581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"/>
          <p:cNvSpPr/>
          <p:nvPr/>
        </p:nvSpPr>
        <p:spPr>
          <a:xfrm>
            <a:off x="609600" y="675502"/>
            <a:ext cx="2971800" cy="15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Default Static Route</a:t>
            </a:r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body" idx="1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None/>
            </a:pPr>
            <a:endParaRPr sz="1800"/>
          </a:p>
          <a:p>
            <a:pPr marL="285750" lvl="0" indent="-1200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sz="1800"/>
          </a:p>
          <a:p>
            <a:pPr marL="285750" lvl="0" indent="-1200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sz="1800"/>
          </a:p>
          <a:p>
            <a:pPr marL="285750" lvl="0" indent="-1200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sz="1800"/>
          </a:p>
          <a:p>
            <a:pPr marL="285750" lvl="0" indent="-1200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sz="1800"/>
          </a:p>
          <a:p>
            <a:pPr marL="285750" lvl="0" indent="-1200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sz="1800"/>
          </a:p>
          <a:p>
            <a:pPr marL="285750" lvl="0" indent="-1200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sz="1800"/>
          </a:p>
          <a:p>
            <a:pPr marL="285750" lvl="0" indent="-1200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sz="1800"/>
          </a:p>
          <a:p>
            <a:pPr marL="285750" lvl="0" indent="-1200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sz="1800"/>
          </a:p>
          <a:p>
            <a:pPr marL="285750" lvl="0" indent="-1200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sz="1800"/>
          </a:p>
          <a:p>
            <a:pPr marL="285750" lvl="0" indent="-1200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sz="1800"/>
          </a:p>
          <a:p>
            <a:pPr marL="285750" lvl="0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**Note: A static route usually always points towards the specific network, while default static route points towards outside the network where a border router is connected to the internet</a:t>
            </a:r>
            <a:endParaRPr/>
          </a:p>
        </p:txBody>
      </p:sp>
      <p:pic>
        <p:nvPicPr>
          <p:cNvPr id="344" name="Google Shape;3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7" descr="stat2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0076" y="1096380"/>
            <a:ext cx="8839200" cy="4351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27"/>
          <p:cNvGrpSpPr/>
          <p:nvPr/>
        </p:nvGrpSpPr>
        <p:grpSpPr>
          <a:xfrm>
            <a:off x="3637876" y="1477380"/>
            <a:ext cx="7162800" cy="2679176"/>
            <a:chOff x="1600200" y="1600200"/>
            <a:chExt cx="7162800" cy="2678287"/>
          </a:xfrm>
        </p:grpSpPr>
        <p:sp>
          <p:nvSpPr>
            <p:cNvPr id="347" name="Google Shape;347;p27"/>
            <p:cNvSpPr txBox="1"/>
            <p:nvPr/>
          </p:nvSpPr>
          <p:spPr>
            <a:xfrm>
              <a:off x="1600200" y="1600200"/>
              <a:ext cx="7162800" cy="399917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ip route 10.100.1.0 255.255.255.0 192.168.1.2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 rot="2252163">
              <a:off x="4756150" y="3015780"/>
              <a:ext cx="3024188" cy="38087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49" name="Google Shape;349;p27"/>
          <p:cNvGrpSpPr/>
          <p:nvPr/>
        </p:nvGrpSpPr>
        <p:grpSpPr>
          <a:xfrm>
            <a:off x="2342476" y="3123643"/>
            <a:ext cx="5715000" cy="1954187"/>
            <a:chOff x="304800" y="3246348"/>
            <a:chExt cx="5715000" cy="1954362"/>
          </a:xfrm>
        </p:grpSpPr>
        <p:sp>
          <p:nvSpPr>
            <p:cNvPr id="350" name="Google Shape;350;p27"/>
            <p:cNvSpPr txBox="1"/>
            <p:nvPr/>
          </p:nvSpPr>
          <p:spPr>
            <a:xfrm>
              <a:off x="304800" y="4800624"/>
              <a:ext cx="5715000" cy="400086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ip route 0.0.0.0 0.0.0.0 192.168.1.1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 rot="-8712176">
              <a:off x="1379538" y="3836926"/>
              <a:ext cx="2189162" cy="38103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Verifying Default Static Route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8" descr="stat2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167" y="2093912"/>
            <a:ext cx="8763000" cy="26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8"/>
          <p:cNvSpPr/>
          <p:nvPr/>
        </p:nvSpPr>
        <p:spPr>
          <a:xfrm>
            <a:off x="2181367" y="3313112"/>
            <a:ext cx="6781800" cy="30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2181367" y="4379912"/>
            <a:ext cx="4419600" cy="30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Routing</a:t>
            </a:r>
            <a:endParaRPr sz="4000"/>
          </a:p>
          <a:p>
            <a:pPr marL="742950" lvl="1" indent="-3314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Static Routing</a:t>
            </a:r>
            <a:endParaRPr sz="3600"/>
          </a:p>
          <a:p>
            <a:pPr marL="1200150" lvl="2" indent="-294639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Standard Static Routing</a:t>
            </a:r>
            <a:endParaRPr sz="3200"/>
          </a:p>
          <a:p>
            <a:pPr marL="1543050" lvl="3" indent="-25781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Directly attached/connected</a:t>
            </a:r>
            <a:endParaRPr sz="2800"/>
          </a:p>
          <a:p>
            <a:pPr marL="1543050" lvl="3" indent="-25781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Next Hop/Recursive</a:t>
            </a:r>
            <a:endParaRPr sz="2800"/>
          </a:p>
          <a:p>
            <a:pPr marL="1543050" lvl="3" indent="-25781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Fully Specified</a:t>
            </a:r>
            <a:endParaRPr sz="2800"/>
          </a:p>
          <a:p>
            <a:pPr marL="1200150" lvl="2" indent="-294639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Summary Static Routing</a:t>
            </a:r>
            <a:endParaRPr sz="3200"/>
          </a:p>
          <a:p>
            <a:pPr marL="1200150" lvl="2" indent="-294639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Default Static Routing</a:t>
            </a:r>
            <a:endParaRPr sz="3200"/>
          </a:p>
          <a:p>
            <a:pPr marL="1200150" lvl="2" indent="-294639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Floating Static Routing</a:t>
            </a:r>
            <a:endParaRPr sz="3200"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63"/>
          <p:cNvPicPr preferRelativeResize="0"/>
          <p:nvPr/>
        </p:nvPicPr>
        <p:blipFill rotWithShape="1">
          <a:blip r:embed="rId3">
            <a:alphaModFix/>
          </a:blip>
          <a:srcRect l="-3763" r="-3762"/>
          <a:stretch/>
        </p:blipFill>
        <p:spPr>
          <a:xfrm>
            <a:off x="6225805" y="1925496"/>
            <a:ext cx="6446486" cy="3560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0455" y="242094"/>
            <a:ext cx="3581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3"/>
          <p:cNvSpPr/>
          <p:nvPr/>
        </p:nvSpPr>
        <p:spPr>
          <a:xfrm>
            <a:off x="8599054" y="1099128"/>
            <a:ext cx="2971800" cy="15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3"/>
          <p:cNvSpPr txBox="1">
            <a:spLocks noGrp="1"/>
          </p:cNvSpPr>
          <p:nvPr>
            <p:ph type="title"/>
          </p:nvPr>
        </p:nvSpPr>
        <p:spPr>
          <a:xfrm>
            <a:off x="283582" y="242094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Summary Static Routing</a:t>
            </a:r>
            <a:endParaRPr/>
          </a:p>
        </p:txBody>
      </p:sp>
      <p:sp>
        <p:nvSpPr>
          <p:cNvPr id="371" name="Google Shape;371;p63"/>
          <p:cNvSpPr txBox="1">
            <a:spLocks noGrp="1"/>
          </p:cNvSpPr>
          <p:nvPr>
            <p:ph type="body" idx="1"/>
          </p:nvPr>
        </p:nvSpPr>
        <p:spPr>
          <a:xfrm>
            <a:off x="1297770" y="1011209"/>
            <a:ext cx="4844412" cy="541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summary route is a single route that can be used to represent multiple routes.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2400"/>
              <a:t>Creates smaller routing tables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2400"/>
              <a:t>More efficient routing table lookup process.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2400"/>
              <a:t>Reduce the number of routes advertise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2400"/>
              <a:t>Have the same exit interface or next-hop IP address.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2400"/>
              <a:t>Generally a set of contiguous networks.</a:t>
            </a:r>
            <a:endParaRPr/>
          </a:p>
          <a:p>
            <a:pPr marL="742950" lvl="1" indent="-1200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Route Summarization</a:t>
            </a:r>
            <a:endParaRPr/>
          </a:p>
        </p:txBody>
      </p:sp>
      <p:sp>
        <p:nvSpPr>
          <p:cNvPr id="377" name="Google Shape;377;p64"/>
          <p:cNvSpPr txBox="1">
            <a:spLocks noGrp="1"/>
          </p:cNvSpPr>
          <p:nvPr>
            <p:ph type="body" idx="1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dirty="0"/>
              <a:t>How many entries does Router A and Router B have in it’s routing table?</a:t>
            </a:r>
            <a:endParaRPr dirty="0"/>
          </a:p>
        </p:txBody>
      </p:sp>
      <p:pic>
        <p:nvPicPr>
          <p:cNvPr id="378" name="Google Shape;37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9" name="Google Shape;379;p64"/>
          <p:cNvGraphicFramePr/>
          <p:nvPr/>
        </p:nvGraphicFramePr>
        <p:xfrm>
          <a:off x="3026429" y="1616360"/>
          <a:ext cx="6971460" cy="442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971460" imgH="4425292" progId="Paint.Picture">
                  <p:embed/>
                </p:oleObj>
              </mc:Choice>
              <mc:Fallback>
                <p:oleObj r:id="rId4" imgW="6971460" imgH="4425292" progId="Paint.Picture">
                  <p:embed/>
                  <p:pic>
                    <p:nvPicPr>
                      <p:cNvPr id="379" name="Google Shape;379;p6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026429" y="1616360"/>
                        <a:ext cx="6971460" cy="4425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" name="Google Shape;380;p64"/>
          <p:cNvSpPr txBox="1"/>
          <p:nvPr/>
        </p:nvSpPr>
        <p:spPr>
          <a:xfrm>
            <a:off x="6296315" y="4061010"/>
            <a:ext cx="1283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Router A</a:t>
            </a:r>
            <a:endParaRPr sz="1400" b="1" i="0" u="none" strike="noStrike" cap="non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4"/>
          <p:cNvSpPr txBox="1"/>
          <p:nvPr/>
        </p:nvSpPr>
        <p:spPr>
          <a:xfrm>
            <a:off x="1591546" y="1797520"/>
            <a:ext cx="22336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201.1.32.0/22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4"/>
          <p:cNvSpPr txBox="1"/>
          <p:nvPr/>
        </p:nvSpPr>
        <p:spPr>
          <a:xfrm>
            <a:off x="1273467" y="2900237"/>
            <a:ext cx="22336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201.1.40.0/22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4"/>
          <p:cNvSpPr txBox="1"/>
          <p:nvPr/>
        </p:nvSpPr>
        <p:spPr>
          <a:xfrm>
            <a:off x="1510074" y="4353726"/>
            <a:ext cx="22336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201.1.48.0/24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4"/>
          <p:cNvSpPr txBox="1"/>
          <p:nvPr/>
        </p:nvSpPr>
        <p:spPr>
          <a:xfrm>
            <a:off x="1983874" y="5466881"/>
            <a:ext cx="22336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201.1.56.0/24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4"/>
          <p:cNvSpPr txBox="1"/>
          <p:nvPr/>
        </p:nvSpPr>
        <p:spPr>
          <a:xfrm>
            <a:off x="6938215" y="3049786"/>
            <a:ext cx="24881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Advertise all 4?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64"/>
          <p:cNvCxnSpPr/>
          <p:nvPr/>
        </p:nvCxnSpPr>
        <p:spPr>
          <a:xfrm>
            <a:off x="7158317" y="3619500"/>
            <a:ext cx="15843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87" name="Google Shape;387;p64"/>
          <p:cNvSpPr txBox="1"/>
          <p:nvPr/>
        </p:nvSpPr>
        <p:spPr>
          <a:xfrm>
            <a:off x="8687697" y="4169060"/>
            <a:ext cx="281532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all 4 entries in routing table?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4"/>
          <p:cNvSpPr txBox="1"/>
          <p:nvPr/>
        </p:nvSpPr>
        <p:spPr>
          <a:xfrm>
            <a:off x="9289884" y="3172771"/>
            <a:ext cx="1283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Router B</a:t>
            </a:r>
            <a:endParaRPr sz="1400" b="1" i="0" u="none" strike="noStrike" cap="non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"/>
          <p:cNvSpPr/>
          <p:nvPr/>
        </p:nvSpPr>
        <p:spPr>
          <a:xfrm>
            <a:off x="5580811" y="5702076"/>
            <a:ext cx="867054" cy="389442"/>
          </a:xfrm>
          <a:prstGeom prst="rect">
            <a:avLst/>
          </a:prstGeom>
          <a:solidFill>
            <a:srgbClr val="B3B3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0"/>
          <p:cNvSpPr txBox="1"/>
          <p:nvPr/>
        </p:nvSpPr>
        <p:spPr>
          <a:xfrm>
            <a:off x="2639551" y="5498305"/>
            <a:ext cx="45845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201.1.001000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00.0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/19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0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Route Summarization</a:t>
            </a:r>
            <a:endParaRPr/>
          </a:p>
        </p:txBody>
      </p:sp>
      <p:pic>
        <p:nvPicPr>
          <p:cNvPr id="396" name="Google Shape;3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0"/>
          <p:cNvSpPr/>
          <p:nvPr/>
        </p:nvSpPr>
        <p:spPr>
          <a:xfrm>
            <a:off x="8341203" y="1919381"/>
            <a:ext cx="455509" cy="1655763"/>
          </a:xfrm>
          <a:prstGeom prst="rect">
            <a:avLst/>
          </a:prstGeom>
          <a:solidFill>
            <a:srgbClr val="B3B3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0"/>
          <p:cNvSpPr/>
          <p:nvPr/>
        </p:nvSpPr>
        <p:spPr>
          <a:xfrm>
            <a:off x="3653759" y="1761566"/>
            <a:ext cx="288925" cy="1978212"/>
          </a:xfrm>
          <a:prstGeom prst="rect">
            <a:avLst/>
          </a:prstGeom>
          <a:solidFill>
            <a:srgbClr val="B3B3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"/>
          <p:cNvSpPr txBox="1"/>
          <p:nvPr/>
        </p:nvSpPr>
        <p:spPr>
          <a:xfrm>
            <a:off x="2603874" y="1559019"/>
            <a:ext cx="3095625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201.1.32.0/22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201.1.40.0/22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201.1.48.0/24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201.1.56.0/24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 txBox="1"/>
          <p:nvPr/>
        </p:nvSpPr>
        <p:spPr>
          <a:xfrm>
            <a:off x="2748337" y="4367306"/>
            <a:ext cx="29527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0"/>
          <p:cNvSpPr txBox="1"/>
          <p:nvPr/>
        </p:nvSpPr>
        <p:spPr>
          <a:xfrm>
            <a:off x="2819774" y="4367306"/>
            <a:ext cx="1223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0"/>
          <p:cNvSpPr txBox="1"/>
          <p:nvPr/>
        </p:nvSpPr>
        <p:spPr>
          <a:xfrm>
            <a:off x="3987424" y="4286620"/>
            <a:ext cx="22336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starts in this octet (Octet 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10"/>
          <p:cNvCxnSpPr/>
          <p:nvPr/>
        </p:nvCxnSpPr>
        <p:spPr>
          <a:xfrm rot="10800000">
            <a:off x="3253161" y="3648169"/>
            <a:ext cx="69851" cy="7191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04" name="Google Shape;404;p10"/>
          <p:cNvCxnSpPr/>
          <p:nvPr/>
        </p:nvCxnSpPr>
        <p:spPr>
          <a:xfrm rot="10800000" flipH="1">
            <a:off x="3396037" y="3648169"/>
            <a:ext cx="186284" cy="7191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05" name="Google Shape;405;p10"/>
          <p:cNvCxnSpPr/>
          <p:nvPr/>
        </p:nvCxnSpPr>
        <p:spPr>
          <a:xfrm rot="10800000">
            <a:off x="3827836" y="3739777"/>
            <a:ext cx="720726" cy="55609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06" name="Google Shape;406;p10"/>
          <p:cNvSpPr txBox="1"/>
          <p:nvPr/>
        </p:nvSpPr>
        <p:spPr>
          <a:xfrm>
            <a:off x="7111452" y="1353437"/>
            <a:ext cx="3600450" cy="237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Octet 3 in binary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00100000</a:t>
            </a:r>
            <a:b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00101000</a:t>
            </a:r>
            <a:b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00110000</a:t>
            </a:r>
            <a:b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0011</a:t>
            </a:r>
            <a:r>
              <a:rPr lang="en-US" sz="2800" b="1" dirty="0">
                <a:solidFill>
                  <a:schemeClr val="dk1"/>
                </a:solidFill>
              </a:rPr>
              <a:t>1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0"/>
          <p:cNvSpPr txBox="1"/>
          <p:nvPr/>
        </p:nvSpPr>
        <p:spPr>
          <a:xfrm>
            <a:off x="6782174" y="3864069"/>
            <a:ext cx="2952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6853612" y="3864069"/>
            <a:ext cx="12239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 txBox="1"/>
          <p:nvPr/>
        </p:nvSpPr>
        <p:spPr>
          <a:xfrm>
            <a:off x="8149012" y="3864069"/>
            <a:ext cx="2447925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starts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10"/>
          <p:cNvCxnSpPr/>
          <p:nvPr/>
        </p:nvCxnSpPr>
        <p:spPr>
          <a:xfrm rot="10800000" flipH="1">
            <a:off x="7196784" y="3575511"/>
            <a:ext cx="493815" cy="43974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11" name="Google Shape;411;p10"/>
          <p:cNvCxnSpPr>
            <a:cxnSpLocks/>
          </p:cNvCxnSpPr>
          <p:nvPr/>
        </p:nvCxnSpPr>
        <p:spPr>
          <a:xfrm flipH="1" flipV="1">
            <a:off x="7882974" y="3575144"/>
            <a:ext cx="913738" cy="34317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12" name="Google Shape;412;p10"/>
          <p:cNvSpPr txBox="1"/>
          <p:nvPr/>
        </p:nvSpPr>
        <p:spPr>
          <a:xfrm>
            <a:off x="7646567" y="5702076"/>
            <a:ext cx="4176713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</a:rPr>
              <a:t>19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bits the same so use /</a:t>
            </a:r>
            <a:r>
              <a:rPr lang="en-US" sz="2800" b="1" dirty="0">
                <a:solidFill>
                  <a:schemeClr val="dk1"/>
                </a:solidFill>
              </a:rPr>
              <a:t>19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summary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10"/>
          <p:cNvCxnSpPr/>
          <p:nvPr/>
        </p:nvCxnSpPr>
        <p:spPr>
          <a:xfrm rot="10800000" flipH="1">
            <a:off x="5311588" y="1707776"/>
            <a:ext cx="1542024" cy="289111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4" name="Google Shape;414;p10"/>
          <p:cNvCxnSpPr/>
          <p:nvPr/>
        </p:nvCxnSpPr>
        <p:spPr>
          <a:xfrm>
            <a:off x="3827836" y="1976718"/>
            <a:ext cx="3095626" cy="100853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5" name="Google Shape;415;p10"/>
          <p:cNvCxnSpPr/>
          <p:nvPr/>
        </p:nvCxnSpPr>
        <p:spPr>
          <a:xfrm>
            <a:off x="3827836" y="2437558"/>
            <a:ext cx="3144464" cy="100853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6" name="Google Shape;416;p10"/>
          <p:cNvCxnSpPr/>
          <p:nvPr/>
        </p:nvCxnSpPr>
        <p:spPr>
          <a:xfrm rot="10800000" flipH="1">
            <a:off x="3827836" y="2916889"/>
            <a:ext cx="3144464" cy="39644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7" name="Google Shape;417;p10"/>
          <p:cNvCxnSpPr/>
          <p:nvPr/>
        </p:nvCxnSpPr>
        <p:spPr>
          <a:xfrm rot="10800000" flipH="1">
            <a:off x="3792911" y="3368863"/>
            <a:ext cx="3179389" cy="116728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8" name="Google Shape;418;p10"/>
          <p:cNvCxnSpPr/>
          <p:nvPr/>
        </p:nvCxnSpPr>
        <p:spPr>
          <a:xfrm flipH="1">
            <a:off x="5580811" y="3678855"/>
            <a:ext cx="2423738" cy="195453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9" name="Google Shape;419;p10"/>
          <p:cNvCxnSpPr>
            <a:stCxn id="412" idx="1"/>
          </p:cNvCxnSpPr>
          <p:nvPr/>
        </p:nvCxnSpPr>
        <p:spPr>
          <a:xfrm rot="10800000">
            <a:off x="7086467" y="5966051"/>
            <a:ext cx="560100" cy="209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0" name="Google Shape;420;p10"/>
          <p:cNvSpPr/>
          <p:nvPr/>
        </p:nvSpPr>
        <p:spPr>
          <a:xfrm>
            <a:off x="9604105" y="3094080"/>
            <a:ext cx="25878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201.1.32.0/19</a:t>
            </a:r>
            <a:endParaRPr sz="3200" b="1" i="0" u="none" strike="noStrike" cap="none" dirty="0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0"/>
          <p:cNvSpPr/>
          <p:nvPr/>
        </p:nvSpPr>
        <p:spPr>
          <a:xfrm>
            <a:off x="9680013" y="1721092"/>
            <a:ext cx="236957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AE2663"/>
                </a:solidFill>
                <a:latin typeface="Corbel"/>
                <a:ea typeface="Corbel"/>
                <a:cs typeface="Corbel"/>
                <a:sym typeface="Corbel"/>
              </a:rPr>
              <a:t>Summarized Network Address</a:t>
            </a:r>
            <a:endParaRPr sz="2800" b="1" i="0" u="none" strike="noStrike" cap="none">
              <a:solidFill>
                <a:srgbClr val="AE26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Problem of Summary Static Routing</a:t>
            </a:r>
            <a:endParaRPr/>
          </a:p>
        </p:txBody>
      </p:sp>
      <p:pic>
        <p:nvPicPr>
          <p:cNvPr id="427" name="Google Shape;4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7166" y="1622848"/>
            <a:ext cx="49530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2"/>
          <p:cNvSpPr txBox="1"/>
          <p:nvPr/>
        </p:nvSpPr>
        <p:spPr>
          <a:xfrm>
            <a:off x="3498134" y="4911986"/>
            <a:ext cx="15775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192.16.0.0/24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192.16.2.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0/24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2"/>
          <p:cNvSpPr txBox="1"/>
          <p:nvPr/>
        </p:nvSpPr>
        <p:spPr>
          <a:xfrm>
            <a:off x="7619594" y="4893123"/>
            <a:ext cx="15775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192.16.1.0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/24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.0/24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12"/>
          <p:cNvCxnSpPr/>
          <p:nvPr/>
        </p:nvCxnSpPr>
        <p:spPr>
          <a:xfrm rot="10800000" flipH="1">
            <a:off x="4578980" y="2603597"/>
            <a:ext cx="788758" cy="106098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2" name="Google Shape;432;p12"/>
          <p:cNvCxnSpPr/>
          <p:nvPr/>
        </p:nvCxnSpPr>
        <p:spPr>
          <a:xfrm rot="10800000">
            <a:off x="7083692" y="2522761"/>
            <a:ext cx="824821" cy="116973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3" name="Google Shape;433;p12"/>
          <p:cNvSpPr txBox="1"/>
          <p:nvPr/>
        </p:nvSpPr>
        <p:spPr>
          <a:xfrm rot="-3125731">
            <a:off x="4047642" y="2770865"/>
            <a:ext cx="1577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192.16.0.0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/22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2"/>
          <p:cNvSpPr txBox="1"/>
          <p:nvPr/>
        </p:nvSpPr>
        <p:spPr>
          <a:xfrm rot="3345864">
            <a:off x="6954068" y="2859968"/>
            <a:ext cx="1577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.0/22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2"/>
          <p:cNvSpPr txBox="1"/>
          <p:nvPr/>
        </p:nvSpPr>
        <p:spPr>
          <a:xfrm>
            <a:off x="5235148" y="5964004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Discontiguous Networks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12"/>
          <p:cNvCxnSpPr>
            <a:stCxn id="435" idx="0"/>
            <a:endCxn id="429" idx="3"/>
          </p:cNvCxnSpPr>
          <p:nvPr/>
        </p:nvCxnSpPr>
        <p:spPr>
          <a:xfrm flipH="1" flipV="1">
            <a:off x="5075649" y="5235152"/>
            <a:ext cx="1418017" cy="72885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7" name="Google Shape;437;p12"/>
          <p:cNvCxnSpPr>
            <a:stCxn id="435" idx="0"/>
            <a:endCxn id="430" idx="1"/>
          </p:cNvCxnSpPr>
          <p:nvPr/>
        </p:nvCxnSpPr>
        <p:spPr>
          <a:xfrm rot="10800000" flipH="1">
            <a:off x="6493666" y="5216404"/>
            <a:ext cx="1125900" cy="7476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Floating Static Routing</a:t>
            </a:r>
            <a:endParaRPr/>
          </a:p>
        </p:txBody>
      </p:sp>
      <p:pic>
        <p:nvPicPr>
          <p:cNvPr id="443" name="Google Shape;4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7"/>
          <p:cNvSpPr txBox="1"/>
          <p:nvPr/>
        </p:nvSpPr>
        <p:spPr>
          <a:xfrm>
            <a:off x="6751782" y="6191976"/>
            <a:ext cx="452581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https://study-ccna.com/floating-static-route/</a:t>
            </a:r>
            <a:endParaRPr/>
          </a:p>
        </p:txBody>
      </p:sp>
      <p:pic>
        <p:nvPicPr>
          <p:cNvPr id="445" name="Google Shape;44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7717" y="1392195"/>
            <a:ext cx="9120361" cy="450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/>
        </p:nvSpPr>
        <p:spPr>
          <a:xfrm>
            <a:off x="572310" y="4721552"/>
            <a:ext cx="7140054" cy="47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R1(config)#ip route 0.0.0.0 0.0.0.0 S0/0/0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51" name="Google Shape;451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659" y="1542319"/>
            <a:ext cx="5761032" cy="284495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5"/>
          <p:cNvSpPr txBox="1"/>
          <p:nvPr/>
        </p:nvSpPr>
        <p:spPr>
          <a:xfrm>
            <a:off x="6474691" y="1542319"/>
            <a:ext cx="5953181" cy="94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S* 0.0.0.0/0 is directly connected, S0/0/0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S* 0.0.0.0/0 is directly connected, S0/0/1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3" name="Google Shape;453;p65"/>
          <p:cNvSpPr txBox="1"/>
          <p:nvPr/>
        </p:nvSpPr>
        <p:spPr>
          <a:xfrm>
            <a:off x="6876472" y="2510213"/>
            <a:ext cx="5149618" cy="81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A93023"/>
                </a:solidFill>
                <a:latin typeface="Courier New"/>
                <a:ea typeface="Courier New"/>
                <a:cs typeface="Courier New"/>
                <a:sym typeface="Courier New"/>
              </a:rPr>
              <a:t>Both has same cost same AD. Which one to use?</a:t>
            </a:r>
            <a:endParaRPr sz="2400" b="0" i="0" u="none" strike="noStrike" cap="none">
              <a:solidFill>
                <a:srgbClr val="A9302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4" name="Google Shape;454;p65"/>
          <p:cNvSpPr txBox="1"/>
          <p:nvPr/>
        </p:nvSpPr>
        <p:spPr>
          <a:xfrm>
            <a:off x="7453745" y="5191721"/>
            <a:ext cx="517237" cy="3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56756"/>
              <a:buFont typeface="Arial"/>
              <a:buNone/>
            </a:pPr>
            <a:r>
              <a:rPr lang="en-US" sz="2000" b="1" i="0" u="none" strike="noStrike" cap="none">
                <a:solidFill>
                  <a:srgbClr val="A93023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2400" b="0" i="0" u="none" strike="noStrike" cap="none">
              <a:solidFill>
                <a:srgbClr val="A9302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5" name="Google Shape;455;p65"/>
          <p:cNvSpPr/>
          <p:nvPr/>
        </p:nvSpPr>
        <p:spPr>
          <a:xfrm rot="2117129" flipH="1">
            <a:off x="7731211" y="5451075"/>
            <a:ext cx="481130" cy="21827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37D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5"/>
          <p:cNvSpPr txBox="1"/>
          <p:nvPr/>
        </p:nvSpPr>
        <p:spPr>
          <a:xfrm>
            <a:off x="8229599" y="5498796"/>
            <a:ext cx="1549229" cy="57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07142"/>
              <a:buFont typeface="Arial"/>
              <a:buNone/>
            </a:pPr>
            <a:r>
              <a:rPr lang="en-US" sz="2000" b="1" i="0" u="none" strike="noStrike" cap="none">
                <a:solidFill>
                  <a:srgbClr val="A93023"/>
                </a:solidFill>
                <a:latin typeface="Courier New"/>
                <a:ea typeface="Courier New"/>
                <a:cs typeface="Courier New"/>
                <a:sym typeface="Courier New"/>
              </a:rPr>
              <a:t>AD &gt; default Value</a:t>
            </a:r>
            <a:endParaRPr sz="2400" b="0" i="0" u="none" strike="noStrike" cap="none">
              <a:solidFill>
                <a:srgbClr val="A9302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7" name="Google Shape;457;p65"/>
          <p:cNvSpPr/>
          <p:nvPr/>
        </p:nvSpPr>
        <p:spPr>
          <a:xfrm>
            <a:off x="858968" y="5144853"/>
            <a:ext cx="66686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R1(config)#ip route 0.0.0.0 0.0.0.0 S0/0/1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5"/>
          <p:cNvSpPr txBox="1"/>
          <p:nvPr/>
        </p:nvSpPr>
        <p:spPr>
          <a:xfrm>
            <a:off x="6765636" y="1024772"/>
            <a:ext cx="5149618" cy="45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A93023"/>
                </a:solidFill>
                <a:latin typeface="Courier New"/>
                <a:ea typeface="Courier New"/>
                <a:cs typeface="Courier New"/>
                <a:sym typeface="Courier New"/>
              </a:rPr>
              <a:t>R1 Routing Table (Partial)</a:t>
            </a:r>
            <a:endParaRPr sz="2400" b="0" i="0" u="none" strike="noStrike" cap="none">
              <a:solidFill>
                <a:srgbClr val="A9302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9" name="Google Shape;459;p65"/>
          <p:cNvSpPr/>
          <p:nvPr/>
        </p:nvSpPr>
        <p:spPr>
          <a:xfrm rot="-1204087" flipH="1">
            <a:off x="6998285" y="4378182"/>
            <a:ext cx="1473991" cy="2460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37D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5"/>
          <p:cNvSpPr txBox="1"/>
          <p:nvPr/>
        </p:nvSpPr>
        <p:spPr>
          <a:xfrm>
            <a:off x="8565830" y="4290717"/>
            <a:ext cx="2009806" cy="57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lang="en-US" sz="1400" b="1" i="0" u="none" strike="noStrike" cap="none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Present in Routing Table</a:t>
            </a:r>
            <a:endParaRPr sz="1600" b="0" i="0" u="none" strike="noStrike" cap="non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1" name="Google Shape;461;p65"/>
          <p:cNvSpPr/>
          <p:nvPr/>
        </p:nvSpPr>
        <p:spPr>
          <a:xfrm rot="2529583" flipH="1">
            <a:off x="4407601" y="5688919"/>
            <a:ext cx="837932" cy="1358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37D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5"/>
          <p:cNvSpPr txBox="1"/>
          <p:nvPr/>
        </p:nvSpPr>
        <p:spPr>
          <a:xfrm>
            <a:off x="5076345" y="5980419"/>
            <a:ext cx="2451290" cy="57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lang="en-US" sz="1400" b="1" i="0" u="none" strike="noStrike" cap="none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Present in Router Configuration File </a:t>
            </a:r>
            <a:endParaRPr sz="1600" b="0" i="0" u="none" strike="noStrike" cap="non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3" name="Google Shape;463;p65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Floating Default Static Routing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6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Floating Static Routing</a:t>
            </a:r>
            <a:endParaRPr/>
          </a:p>
        </p:txBody>
      </p:sp>
      <p:sp>
        <p:nvSpPr>
          <p:cNvPr id="469" name="Google Shape;469;p66"/>
          <p:cNvSpPr txBox="1">
            <a:spLocks noGrp="1"/>
          </p:cNvSpPr>
          <p:nvPr>
            <p:ph type="body" idx="1"/>
          </p:nvPr>
        </p:nvSpPr>
        <p:spPr>
          <a:xfrm>
            <a:off x="1629399" y="1510145"/>
            <a:ext cx="10165437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Create a </a:t>
            </a:r>
            <a:r>
              <a:rPr lang="en-US" sz="2800" b="1">
                <a:solidFill>
                  <a:srgbClr val="7D28CD"/>
                </a:solidFill>
              </a:rPr>
              <a:t>backup route </a:t>
            </a:r>
            <a:r>
              <a:rPr lang="en-US" sz="2800"/>
              <a:t>in case a primary route link fails</a:t>
            </a:r>
            <a:endParaRPr sz="320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Uses </a:t>
            </a:r>
            <a:r>
              <a:rPr lang="en-US" sz="2800" b="1">
                <a:solidFill>
                  <a:srgbClr val="7D28CD"/>
                </a:solidFill>
              </a:rPr>
              <a:t>Administrative Distance </a:t>
            </a:r>
            <a:r>
              <a:rPr lang="en-US" sz="2800">
                <a:solidFill>
                  <a:srgbClr val="7D28CD"/>
                </a:solidFill>
              </a:rPr>
              <a:t>(AD)</a:t>
            </a:r>
            <a:endParaRPr sz="3200">
              <a:solidFill>
                <a:srgbClr val="7D28CD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The primary path has the default AD of 1 (but, may be configured to have a higher value)</a:t>
            </a:r>
            <a:endParaRPr sz="2800"/>
          </a:p>
          <a:p>
            <a:pPr marL="742950" lvl="1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The value of AD of back up path is greater than the AD of primary path/route.</a:t>
            </a:r>
            <a:endParaRPr sz="2800"/>
          </a:p>
          <a:p>
            <a:pPr marL="742950" lvl="1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Since the AD of primary path is lower, it means that primary path is more trustworthy and hence ignore the back up path unless the primary path is down.</a:t>
            </a:r>
            <a:endParaRPr sz="280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The static route “floats” and is not used when the route with the better administrative distance is active. </a:t>
            </a:r>
            <a:endParaRPr sz="320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If the preferred route is lost then the floating static route can take over</a:t>
            </a:r>
            <a:endParaRPr sz="3200"/>
          </a:p>
        </p:txBody>
      </p:sp>
      <p:pic>
        <p:nvPicPr>
          <p:cNvPr id="470" name="Google Shape;47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a Floating Static Route</a:t>
            </a:r>
            <a:endParaRPr/>
          </a:p>
        </p:txBody>
      </p:sp>
      <p:sp>
        <p:nvSpPr>
          <p:cNvPr id="477" name="Google Shape;477;p29"/>
          <p:cNvSpPr txBox="1">
            <a:spLocks noGrp="1"/>
          </p:cNvSpPr>
          <p:nvPr>
            <p:ph type="body" idx="1"/>
          </p:nvPr>
        </p:nvSpPr>
        <p:spPr>
          <a:xfrm>
            <a:off x="1003110" y="4666134"/>
            <a:ext cx="11102454" cy="197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Branch(config)#ip route 209.165.200.224 255.255.255.240 S0/0/0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Branch(config)#ip route 209.165.200.224 255.255.255.240 S0/0/1 5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*In other words, the AD has to be </a:t>
            </a:r>
            <a:r>
              <a:rPr lang="en-US" sz="1600" b="1"/>
              <a:t>more than </a:t>
            </a:r>
            <a:r>
              <a:rPr lang="en-US" sz="1600"/>
              <a:t>the AD of sthe primary route.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** A primary route may be set to have other AD values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**There can be </a:t>
            </a:r>
            <a:r>
              <a:rPr lang="en-US" sz="1600" b="1"/>
              <a:t>more than one </a:t>
            </a:r>
            <a:r>
              <a:rPr lang="en-US" sz="1600"/>
              <a:t>back up route, or, </a:t>
            </a:r>
            <a:r>
              <a:rPr lang="en-US" sz="1600" b="1"/>
              <a:t>a back up </a:t>
            </a:r>
            <a:r>
              <a:rPr lang="en-US" sz="1600"/>
              <a:t>of the back up route.</a:t>
            </a:r>
            <a:endParaRPr/>
          </a:p>
        </p:txBody>
      </p:sp>
      <p:pic>
        <p:nvPicPr>
          <p:cNvPr id="478" name="Google Shape;47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9" descr="Routing and Switching Essentials - Mozilla Firefo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366" y="1018310"/>
            <a:ext cx="4800600" cy="364782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9"/>
          <p:cNvSpPr/>
          <p:nvPr/>
        </p:nvSpPr>
        <p:spPr>
          <a:xfrm>
            <a:off x="10911385" y="5149954"/>
            <a:ext cx="297977" cy="30025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1" name="Google Shape;481;p29"/>
          <p:cNvSpPr txBox="1"/>
          <p:nvPr/>
        </p:nvSpPr>
        <p:spPr>
          <a:xfrm>
            <a:off x="10824111" y="5416085"/>
            <a:ext cx="8274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 &gt;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Automatically Installed Host Routes</a:t>
            </a:r>
            <a:endParaRPr/>
          </a:p>
        </p:txBody>
      </p:sp>
      <p:pic>
        <p:nvPicPr>
          <p:cNvPr id="487" name="Google Shape;48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7529" y="990950"/>
            <a:ext cx="7552274" cy="580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Configure IPv4 Static Host Routes</a:t>
            </a:r>
            <a:endParaRPr/>
          </a:p>
        </p:txBody>
      </p:sp>
      <p:pic>
        <p:nvPicPr>
          <p:cNvPr id="494" name="Google Shape;49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055" y="1200727"/>
            <a:ext cx="10963563" cy="507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4"/>
          <p:cNvSpPr txBox="1"/>
          <p:nvPr/>
        </p:nvSpPr>
        <p:spPr>
          <a:xfrm>
            <a:off x="1624987" y="1283677"/>
            <a:ext cx="9954482" cy="433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75" tIns="41025" rIns="82075" bIns="41025" anchor="t" anchorCtr="0">
            <a:noAutofit/>
          </a:bodyPr>
          <a:lstStyle/>
          <a:p>
            <a:pPr marL="460375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router can learn about remote networks in one of two ways:</a:t>
            </a:r>
            <a:endParaRPr/>
          </a:p>
          <a:p>
            <a:pPr marL="460375" marR="0" lvl="0" indent="-3413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Manually</a:t>
            </a:r>
            <a:r>
              <a:rPr lang="en-US"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Remote networks are manually entered into the route table using static routes.</a:t>
            </a:r>
            <a:endParaRPr/>
          </a:p>
          <a:p>
            <a:pPr marL="460375" marR="0" lvl="0" indent="-3413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Dynamically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Remote networks are automatically learned using a dynamic routing protocol.</a:t>
            </a:r>
            <a:endParaRPr/>
          </a:p>
        </p:txBody>
      </p:sp>
      <p:sp>
        <p:nvSpPr>
          <p:cNvPr id="164" name="Google Shape;164;p54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Learning About Networks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Commands to Verify Static Routes</a:t>
            </a:r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body" idx="1"/>
          </p:nvPr>
        </p:nvSpPr>
        <p:spPr>
          <a:xfrm>
            <a:off x="1484310" y="1066801"/>
            <a:ext cx="10018713" cy="36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600"/>
              <a:t>Along with </a:t>
            </a:r>
            <a:r>
              <a:rPr lang="en-US" sz="3600" b="1"/>
              <a:t>ping</a:t>
            </a:r>
            <a:r>
              <a:rPr lang="en-US" sz="3600"/>
              <a:t> and </a:t>
            </a:r>
            <a:r>
              <a:rPr lang="en-US" sz="3600" b="1"/>
              <a:t>traceroute</a:t>
            </a:r>
            <a:r>
              <a:rPr lang="en-US" sz="3600"/>
              <a:t>, useful commands to verify static routes include:</a:t>
            </a:r>
            <a:endParaRPr sz="360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show ip route</a:t>
            </a:r>
            <a:endParaRPr sz="320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show ip route static</a:t>
            </a:r>
            <a:endParaRPr sz="320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show ip route network</a:t>
            </a:r>
            <a:endParaRPr sz="3200"/>
          </a:p>
        </p:txBody>
      </p:sp>
      <p:pic>
        <p:nvPicPr>
          <p:cNvPr id="502" name="Google Shape;50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508" name="Google Shape;5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5"/>
          <p:cNvSpPr txBox="1">
            <a:spLocks noGrp="1"/>
          </p:cNvSpPr>
          <p:nvPr>
            <p:ph type="body" idx="1"/>
          </p:nvPr>
        </p:nvSpPr>
        <p:spPr>
          <a:xfrm>
            <a:off x="1369216" y="1339361"/>
            <a:ext cx="10248900" cy="253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/>
              <a:t>A static route is created, maintained, and updated by a network administrator, manually.</a:t>
            </a:r>
            <a:endParaRPr/>
          </a:p>
          <a:p>
            <a:pPr marL="457200" lvl="0" indent="-394335" algn="l" rtl="0">
              <a:lnSpc>
                <a:spcPct val="100000"/>
              </a:lnSpc>
              <a:spcBef>
                <a:spcPts val="1560"/>
              </a:spcBef>
              <a:spcAft>
                <a:spcPts val="1200"/>
              </a:spcAft>
              <a:buSzPts val="2610"/>
              <a:buChar char="•"/>
            </a:pPr>
            <a:r>
              <a:rPr lang="en-US" sz="3200"/>
              <a:t>A static route to every network must be configured on every router for full connectivity. </a:t>
            </a:r>
            <a:endParaRPr/>
          </a:p>
        </p:txBody>
      </p:sp>
      <p:sp>
        <p:nvSpPr>
          <p:cNvPr id="171" name="Google Shape;171;p55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Learning About Networks</a:t>
            </a:r>
            <a:endParaRPr/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6826" y="1230349"/>
            <a:ext cx="10245722" cy="50819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3"/>
          <p:cNvGraphicFramePr/>
          <p:nvPr/>
        </p:nvGraphicFramePr>
        <p:xfrm>
          <a:off x="1501011" y="998562"/>
          <a:ext cx="2065225" cy="1989600"/>
        </p:xfrm>
        <a:graphic>
          <a:graphicData uri="http://schemas.openxmlformats.org/drawingml/2006/table">
            <a:tbl>
              <a:tblPr firstRow="1" bandRow="1">
                <a:noFill/>
                <a:tableStyleId>{10B34669-84B2-4127-A218-8B2C20F449A4}</a:tableStyleId>
              </a:tblPr>
              <a:tblGrid>
                <a:gridCol w="14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Network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Exit Int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192.168.10.0/24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G0/0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192.168.11.0/24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G0/1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209.165.200.224/30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S0/0/0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0" name="Google Shape;180;p3"/>
          <p:cNvGraphicFramePr/>
          <p:nvPr/>
        </p:nvGraphicFramePr>
        <p:xfrm>
          <a:off x="5112114" y="1338994"/>
          <a:ext cx="2065225" cy="2321200"/>
        </p:xfrm>
        <a:graphic>
          <a:graphicData uri="http://schemas.openxmlformats.org/drawingml/2006/table">
            <a:tbl>
              <a:tblPr firstRow="1" bandRow="1">
                <a:noFill/>
                <a:tableStyleId>{0A586C7A-3BCC-467C-A191-9F419BB5CBC3}</a:tableStyleId>
              </a:tblPr>
              <a:tblGrid>
                <a:gridCol w="14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Network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Exit Int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10.1.1.0/24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G0/0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10.1.2.0/24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G0/1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209.165.200.224/30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S0/0/0</a:t>
                      </a:r>
                      <a:endParaRPr sz="105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u="none" strike="noStrike" cap="none"/>
                        <a:t>220.20.20.0/30</a:t>
                      </a:r>
                      <a:endParaRPr sz="105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u="none" strike="noStrike" cap="none"/>
                        <a:t>G0/2</a:t>
                      </a:r>
                      <a:endParaRPr sz="105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1" name="Google Shape;181;p3"/>
          <p:cNvSpPr txBox="1"/>
          <p:nvPr/>
        </p:nvSpPr>
        <p:spPr>
          <a:xfrm>
            <a:off x="3815741" y="1586174"/>
            <a:ext cx="12684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Directly connected </a:t>
            </a:r>
            <a:endParaRPr sz="1200" b="1" i="0" u="none" strike="noStrike" cap="non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3598902" y="1351349"/>
            <a:ext cx="232996" cy="877603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7437128" y="2060936"/>
            <a:ext cx="12684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Directly connected </a:t>
            </a:r>
            <a:endParaRPr sz="1200" b="1" i="0" u="none" strike="noStrike" cap="non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7169948" y="1683210"/>
            <a:ext cx="287460" cy="1154987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7703403" y="1451597"/>
            <a:ext cx="16894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20.20.20.0/30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6210600" y="4651483"/>
            <a:ext cx="8176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6619443" y="3554589"/>
            <a:ext cx="8176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1987589" y="698010"/>
            <a:ext cx="12684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Table of R1</a:t>
            </a:r>
            <a:endParaRPr sz="1200" b="1" i="0" u="none" strike="noStrike" cap="non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5632008" y="1036945"/>
            <a:ext cx="12684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Table of R2</a:t>
            </a:r>
            <a:endParaRPr sz="1200" b="1" i="0" u="none" strike="noStrike" cap="non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1653309" y="2352856"/>
            <a:ext cx="10137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10.1.1.0/24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2891266" y="2334005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1669502" y="2670542"/>
            <a:ext cx="10137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10.1.2.0/24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2891266" y="2685931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5224783" y="3041713"/>
            <a:ext cx="130210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192.168.10.0/24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6554849" y="3030020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5228062" y="3350992"/>
            <a:ext cx="129882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192.168.11.0/24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6554849" y="3292979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6"/>
          <p:cNvSpPr txBox="1"/>
          <p:nvPr/>
        </p:nvSpPr>
        <p:spPr>
          <a:xfrm>
            <a:off x="1484310" y="1332346"/>
            <a:ext cx="10449072" cy="438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75" tIns="41025" rIns="82075" bIns="41025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routing provides some </a:t>
            </a:r>
            <a:r>
              <a:rPr lang="en-US" sz="2800" b="1" i="0" u="none" strike="noStrike" cap="non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advantages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dynamic routing, including:</a:t>
            </a:r>
            <a:endParaRPr/>
          </a:p>
          <a:p>
            <a:pPr marL="234950" marR="0" lvl="0" indent="-2349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routes are not advertised over the network, resulting in better security.</a:t>
            </a:r>
            <a:endParaRPr/>
          </a:p>
          <a:p>
            <a:pPr marL="234950" marR="0" lvl="0" indent="-2349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Routers not share static routes with each other, thus reducing CPU/RAM overhead and saving bandwidth.</a:t>
            </a:r>
            <a:endParaRPr/>
          </a:p>
        </p:txBody>
      </p:sp>
      <p:sp>
        <p:nvSpPr>
          <p:cNvPr id="205" name="Google Shape;205;p56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Advantages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7"/>
          <p:cNvSpPr txBox="1"/>
          <p:nvPr/>
        </p:nvSpPr>
        <p:spPr>
          <a:xfrm>
            <a:off x="1736294" y="1214294"/>
            <a:ext cx="9384288" cy="467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75" tIns="41025" rIns="82075" bIns="41025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routing has the following </a:t>
            </a:r>
            <a:r>
              <a:rPr lang="en-US" sz="2800" b="1" i="0" u="none" strike="noStrike" cap="non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/>
          </a:p>
          <a:p>
            <a:pPr marL="234950" marR="0" lvl="0" indent="-2349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configuration and maintenance is time-consuming.</a:t>
            </a:r>
            <a:endParaRPr/>
          </a:p>
          <a:p>
            <a:pPr marL="234950" marR="0" lvl="0" indent="-2349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is error-prone, especially in large networks.</a:t>
            </a:r>
            <a:endParaRPr/>
          </a:p>
          <a:p>
            <a:pPr marL="234950" marR="0" lvl="0" indent="-2349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intervention is required to maintain changing route information.</a:t>
            </a:r>
            <a:endParaRPr/>
          </a:p>
          <a:p>
            <a:pPr marL="234950" marR="0" lvl="0" indent="-2349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scale well with growing networks; maintenance becomes cumbersome.</a:t>
            </a:r>
            <a:endParaRPr/>
          </a:p>
          <a:p>
            <a:pPr marL="234950" marR="0" lvl="0" indent="-2349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complete knowledge of the whole network for proper implementation.</a:t>
            </a:r>
            <a:endParaRPr/>
          </a:p>
          <a:p>
            <a:pPr marL="234950" marR="0" lvl="0" indent="-2349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7"/>
          <p:cNvSpPr txBox="1"/>
          <p:nvPr/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 Route Disadvantages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Comparison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" descr="Routing and Switching Essentials - Mozilla Firefo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7608" y="1306943"/>
            <a:ext cx="10732115" cy="532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8"/>
          <p:cNvSpPr txBox="1"/>
          <p:nvPr/>
        </p:nvSpPr>
        <p:spPr>
          <a:xfrm>
            <a:off x="1634694" y="1389785"/>
            <a:ext cx="9504361" cy="420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75" tIns="41025" rIns="82075" bIns="41025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Routes are often used to:</a:t>
            </a:r>
            <a:endParaRPr/>
          </a:p>
          <a:p>
            <a:pPr marL="457200" marR="0" lvl="0" indent="-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to a specific network</a:t>
            </a:r>
            <a:endParaRPr/>
          </a:p>
          <a:p>
            <a:pPr marL="457200" marR="0" lvl="0" indent="-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Gateway of Last Resort for a stub network – Default Gateway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 routing table entries</a:t>
            </a:r>
            <a:endParaRPr/>
          </a:p>
          <a:p>
            <a:pPr marL="457200" marR="0" lvl="0" indent="-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backup route in case a primary route link fails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8"/>
          <p:cNvSpPr txBox="1"/>
          <p:nvPr/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 Route Applications : Types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1431</Words>
  <Application>Microsoft Office PowerPoint</Application>
  <PresentationFormat>Widescreen</PresentationFormat>
  <Paragraphs>248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Noto Sans Symbols</vt:lpstr>
      <vt:lpstr>Corbel</vt:lpstr>
      <vt:lpstr>Courier New</vt:lpstr>
      <vt:lpstr>Calibri</vt:lpstr>
      <vt:lpstr>Times New Roman</vt:lpstr>
      <vt:lpstr>Parallax</vt:lpstr>
      <vt:lpstr>Paintbrush Picture</vt:lpstr>
      <vt:lpstr>Network Layer: IPv4 Static Routing</vt:lpstr>
      <vt:lpstr>Objectives</vt:lpstr>
      <vt:lpstr>Learning About Networks</vt:lpstr>
      <vt:lpstr>Static Route</vt:lpstr>
      <vt:lpstr>Learning About Networks</vt:lpstr>
      <vt:lpstr>Static Route Advantages</vt:lpstr>
      <vt:lpstr>PowerPoint Presentation</vt:lpstr>
      <vt:lpstr>Comparison</vt:lpstr>
      <vt:lpstr>PowerPoint Presentation</vt:lpstr>
      <vt:lpstr>PowerPoint Presentation</vt:lpstr>
      <vt:lpstr>ip route Command</vt:lpstr>
      <vt:lpstr>Next Hop Options</vt:lpstr>
      <vt:lpstr>PowerPoint Presentation</vt:lpstr>
      <vt:lpstr>Standard Static Route using Exit Interface</vt:lpstr>
      <vt:lpstr>Static Route : The line and AD explained</vt:lpstr>
      <vt:lpstr>Configuring a Fully Specified Static Route</vt:lpstr>
      <vt:lpstr>Default Static Routing</vt:lpstr>
      <vt:lpstr>Configuring Default Static Route</vt:lpstr>
      <vt:lpstr>Verifying Default Static Route</vt:lpstr>
      <vt:lpstr>Summary Static Routing</vt:lpstr>
      <vt:lpstr>Route Summarization</vt:lpstr>
      <vt:lpstr>Route Summarization</vt:lpstr>
      <vt:lpstr>Problem of Summary Static Routing</vt:lpstr>
      <vt:lpstr>Floating Static Routing</vt:lpstr>
      <vt:lpstr>Floating Default Static Routing </vt:lpstr>
      <vt:lpstr>Floating Static Routing</vt:lpstr>
      <vt:lpstr>Configuring a Floating Static Route</vt:lpstr>
      <vt:lpstr>Automatically Installed Host Routes</vt:lpstr>
      <vt:lpstr>Configure IPv4 Static Host Routes</vt:lpstr>
      <vt:lpstr>Commands to Verify Static Routes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Layer: IPv4 Static Routing</dc:title>
  <dc:creator>Arif Shakil</dc:creator>
  <cp:lastModifiedBy>Mehnaz Seraj</cp:lastModifiedBy>
  <cp:revision>3</cp:revision>
  <dcterms:created xsi:type="dcterms:W3CDTF">2020-06-17T13:03:26Z</dcterms:created>
  <dcterms:modified xsi:type="dcterms:W3CDTF">2024-04-04T07:43:35Z</dcterms:modified>
</cp:coreProperties>
</file>