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y="6858000" cx="12192000"/>
  <p:notesSz cx="6858000" cy="9144000"/>
  <p:embeddedFontLst>
    <p:embeddedFont>
      <p:font typeface="Corbel"/>
      <p:regular r:id="rId45"/>
      <p:bold r:id="rId46"/>
      <p:italic r:id="rId47"/>
      <p:boldItalic r:id="rId48"/>
    </p:embeddedFont>
    <p:embeddedFont>
      <p:font typeface="Tahoma"/>
      <p:regular r:id="rId49"/>
      <p:bold r:id="rId50"/>
    </p:embeddedFont>
    <p:embeddedFont>
      <p:font typeface="Helvetica Neue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5" roundtripDataSignature="AMtx7mi/jUXH/UeWP9q5VDEzVI8l90gz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E728B53-2D0E-405D-B5EC-0E5527A6DB76}">
  <a:tblStyle styleId="{3E728B53-2D0E-405D-B5EC-0E5527A6DB7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Corbel-bold.fntdata"/><Relationship Id="rId45" Type="http://schemas.openxmlformats.org/officeDocument/2006/relationships/font" Target="fonts/Corbel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Corbel-boldItalic.fntdata"/><Relationship Id="rId47" Type="http://schemas.openxmlformats.org/officeDocument/2006/relationships/font" Target="fonts/Corbel-italic.fntdata"/><Relationship Id="rId49" Type="http://schemas.openxmlformats.org/officeDocument/2006/relationships/font" Target="fonts/Tahom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HelveticaNeue-regular.fntdata"/><Relationship Id="rId50" Type="http://schemas.openxmlformats.org/officeDocument/2006/relationships/font" Target="fonts/Tahoma-bold.fntdata"/><Relationship Id="rId53" Type="http://schemas.openxmlformats.org/officeDocument/2006/relationships/font" Target="fonts/HelveticaNeue-italic.fntdata"/><Relationship Id="rId52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3" name="Google Shape;27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2" name="Google Shape;312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8" name="Google Shape;368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5" name="Google Shape;375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2" name="Google Shape;382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0" name="Google Shape;390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9" name="Google Shape;39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7" name="Google Shape;407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15" name="Google Shape;41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3" name="Google Shape;423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8" name="Google Shape;438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6" name="Google Shape;446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8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8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0" name="Google Shape;470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79" name="Google Shape;479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6" name="Google Shape;48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0" name="Google Shape;500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5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6" name="Google Shape;506;p58:notes"/>
          <p:cNvSpPr txBox="1"/>
          <p:nvPr/>
        </p:nvSpPr>
        <p:spPr>
          <a:xfrm>
            <a:off x="919163" y="685800"/>
            <a:ext cx="5018087" cy="34290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7" name="Google Shape;507;p58:notes"/>
          <p:cNvSpPr txBox="1"/>
          <p:nvPr>
            <p:ph idx="1" type="body"/>
          </p:nvPr>
        </p:nvSpPr>
        <p:spPr>
          <a:xfrm>
            <a:off x="915988" y="4343400"/>
            <a:ext cx="5026025" cy="411956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IETF Transition mechanisms come under V6ops charter (was NGTrans working group until feb03)‏</a:t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http://www.ietf.org/html.charters/v6ops-charter.html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This should be a big topic, but I keep shortening it: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Summary is: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IPv6 traffic generally has to traverse IPv4 world or talk to IPv4 devices.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options: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Encapsulate it in IPv4 packets and route between two known end points.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Use tunnels such as 6to4 or Teredo for endpoints OR use compatible addresses OR mapped addresses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RFC1933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Transition Mechanisms for IPv6 Hosts and Routers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Arial"/>
                <a:ea typeface="Arial"/>
                <a:cs typeface="Arial"/>
                <a:sym typeface="Arial"/>
              </a:rPr>
              <a:t>Rfc2766 NAT-pt </a:t>
            </a: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Network Address Translation - Protocol Translation (NAT-PT)‏</a:t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0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Courier New"/>
                <a:ea typeface="Courier New"/>
                <a:cs typeface="Courier New"/>
                <a:sym typeface="Courier New"/>
              </a:rPr>
              <a:t>NOTE: [should make this a slide]: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Dual stack node (host and router) does not mean having both IPv4 and IPv6 applications.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name resolution doesn’t specify (IPv4/v6) version of peer application!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Dns lookup of ip6streamer.example.org  may return IPv4 OR IPv6 OR BOTH v4&amp;v6 addresses.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375"/>
              </a:spcBef>
              <a:spcAft>
                <a:spcPts val="0"/>
              </a:spcAft>
              <a:buSzPts val="1400"/>
              <a:buNone/>
            </a:pPr>
            <a:r>
              <a:rPr lang="en-US" sz="1000">
                <a:latin typeface="Times"/>
                <a:ea typeface="Times"/>
                <a:cs typeface="Times"/>
                <a:sym typeface="Times"/>
              </a:rPr>
              <a:t>Can have various versions of an application. [e.g.: ssh tries IPv6 first and then if that times out drops back to IPv4).</a:t>
            </a:r>
            <a:endParaRPr/>
          </a:p>
        </p:txBody>
      </p:sp>
      <p:sp>
        <p:nvSpPr>
          <p:cNvPr id="508" name="Google Shape;50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5" name="Google Shape;515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25" name="Google Shape;525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33" name="Google Shape;533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5" name="Google Shape;545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5" name="Google Shape;55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7" name="Google Shape;18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3049588" y="631825"/>
            <a:ext cx="3078162" cy="1731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455613" y="2513013"/>
            <a:ext cx="5946775" cy="548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2950" lIns="85925" spcFirstLastPara="1" rIns="85925" wrap="square" tIns="42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68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68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68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68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68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68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6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68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7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77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77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7" name="Google Shape;87;p7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78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8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78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4" name="Google Shape;94;p7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7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7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9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79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7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7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7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0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80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80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80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8" name="Google Shape;108;p80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8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8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8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1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8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8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8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2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82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82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82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3" name="Google Shape;123;p82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8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8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8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3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83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0" name="Google Shape;130;p83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1" name="Google Shape;131;p8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8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8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8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84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8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8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8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5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85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43" name="Google Shape;143;p8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8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8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9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69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4" name="Google Shape;44;p7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5" name="Google Shape;45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0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2032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6" name="Google Shape;56;p72"/>
          <p:cNvSpPr txBox="1"/>
          <p:nvPr>
            <p:ph idx="2" type="body"/>
          </p:nvPr>
        </p:nvSpPr>
        <p:spPr>
          <a:xfrm>
            <a:off x="6197600" y="1371600"/>
            <a:ext cx="57912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0" name="Google Shape;60;p7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7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4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74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74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74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74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7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7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7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76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76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9" name="Google Shape;79;p76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0" name="Google Shape;80;p7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7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7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67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67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67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67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67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67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67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6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67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jp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28.jpg"/><Relationship Id="rId4" Type="http://schemas.openxmlformats.org/officeDocument/2006/relationships/image" Target="../media/image21.jpg"/><Relationship Id="rId5" Type="http://schemas.openxmlformats.org/officeDocument/2006/relationships/image" Target="../media/image20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7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7.jp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jpg"/><Relationship Id="rId5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 sz="4000">
                <a:latin typeface="Tahoma"/>
                <a:ea typeface="Tahoma"/>
                <a:cs typeface="Tahoma"/>
                <a:sym typeface="Tahoma"/>
              </a:rPr>
              <a:t>Internet Protocol, Version 6 (IPv6)</a:t>
            </a:r>
            <a:endParaRPr sz="4000"/>
          </a:p>
        </p:txBody>
      </p:sp>
      <p:sp>
        <p:nvSpPr>
          <p:cNvPr id="151" name="Google Shape;151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13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</a:t>
            </a:r>
            <a:endParaRPr/>
          </a:p>
        </p:txBody>
      </p:sp>
      <p:sp>
        <p:nvSpPr>
          <p:cNvPr id="255" name="Google Shape;255;p15"/>
          <p:cNvSpPr txBox="1"/>
          <p:nvPr>
            <p:ph idx="1" type="body"/>
          </p:nvPr>
        </p:nvSpPr>
        <p:spPr>
          <a:xfrm>
            <a:off x="1484310" y="1725769"/>
            <a:ext cx="10018713" cy="4288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128 bits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given below is a 128 bit IPv6 address represented in binary format and divided into eight 16-bits blocks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3200"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Char char="•"/>
            </a:pPr>
            <a:r>
              <a:rPr lang="en-US" sz="2800"/>
              <a:t>Each block is then converted into Hexadecimal and separated by ‘:’ symbol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Font typeface="Arial"/>
              <a:buChar char="•"/>
            </a:pPr>
            <a:r>
              <a:rPr lang="en-US" sz="2800"/>
              <a:t>Called </a:t>
            </a:r>
            <a:r>
              <a:rPr b="1" lang="en-US" sz="2800"/>
              <a:t>string notation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56756"/>
              <a:buNone/>
            </a:pPr>
            <a:r>
              <a:t/>
            </a:r>
            <a:endParaRPr/>
          </a:p>
        </p:txBody>
      </p:sp>
      <p:sp>
        <p:nvSpPr>
          <p:cNvPr id="256" name="Google Shape;256;p1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7" name="Google Shape;25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276" y="3063265"/>
            <a:ext cx="11286404" cy="73147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pic>
        <p:nvPicPr>
          <p:cNvPr id="258" name="Google Shape;25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1053" y="4884906"/>
            <a:ext cx="11790947" cy="49465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264" name="Google Shape;264;p16"/>
          <p:cNvSpPr txBox="1"/>
          <p:nvPr>
            <p:ph idx="1" type="body"/>
          </p:nvPr>
        </p:nvSpPr>
        <p:spPr>
          <a:xfrm>
            <a:off x="1484311" y="1595638"/>
            <a:ext cx="10018713" cy="40267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660066"/>
                </a:solidFill>
              </a:rPr>
              <a:t>IPv6 Representation – Rule 1: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660066"/>
                </a:solidFill>
              </a:rPr>
              <a:t>The leading zeroes</a:t>
            </a:r>
            <a:r>
              <a:rPr lang="en-US" sz="2400">
                <a:solidFill>
                  <a:srgbClr val="66FF66"/>
                </a:solidFill>
              </a:rPr>
              <a:t> </a:t>
            </a:r>
            <a:r>
              <a:rPr lang="en-US" sz="2400"/>
              <a:t>in any 16-bit segment do not have to be written.  If any 16-bit segment has </a:t>
            </a:r>
            <a:r>
              <a:rPr lang="en-US" sz="2400">
                <a:solidFill>
                  <a:srgbClr val="660066"/>
                </a:solidFill>
              </a:rPr>
              <a:t>fewer than four hexadecimal digits, </a:t>
            </a:r>
            <a:r>
              <a:rPr lang="en-US" sz="2400"/>
              <a:t>it is assumed that the missing digits are leading zeroes.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265" name="Google Shape;265;p1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9403" y="3452239"/>
            <a:ext cx="8461981" cy="278001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16"/>
          <p:cNvCxnSpPr/>
          <p:nvPr/>
        </p:nvCxnSpPr>
        <p:spPr>
          <a:xfrm>
            <a:off x="1929403" y="4291885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268" name="Google Shape;268;p16"/>
          <p:cNvCxnSpPr/>
          <p:nvPr/>
        </p:nvCxnSpPr>
        <p:spPr>
          <a:xfrm>
            <a:off x="1929403" y="5283558"/>
            <a:ext cx="85344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sp>
        <p:nvSpPr>
          <p:cNvPr id="269" name="Google Shape;269;p16"/>
          <p:cNvSpPr txBox="1"/>
          <p:nvPr/>
        </p:nvSpPr>
        <p:spPr>
          <a:xfrm>
            <a:off x="9602675" y="3787200"/>
            <a:ext cx="78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130B</a:t>
            </a:r>
            <a:endParaRPr b="1" i="0" sz="1800" u="none" cap="none" strike="noStrike">
              <a:solidFill>
                <a:srgbClr val="000000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276" name="Google Shape;276;p17"/>
          <p:cNvSpPr txBox="1"/>
          <p:nvPr>
            <p:ph idx="1" type="body"/>
          </p:nvPr>
        </p:nvSpPr>
        <p:spPr>
          <a:xfrm>
            <a:off x="1676400" y="13716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solidFill>
                  <a:srgbClr val="000000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</p:txBody>
      </p:sp>
      <p:graphicFrame>
        <p:nvGraphicFramePr>
          <p:cNvPr id="277" name="Google Shape;277;p17"/>
          <p:cNvGraphicFramePr/>
          <p:nvPr/>
        </p:nvGraphicFramePr>
        <p:xfrm>
          <a:off x="251460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{3E728B53-2D0E-405D-B5EC-0E5527A6DB76}</a:tableStyleId>
              </a:tblPr>
              <a:tblGrid>
                <a:gridCol w="3657600"/>
                <a:gridCol w="609600"/>
                <a:gridCol w="2971800"/>
              </a:tblGrid>
              <a:tr h="7509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1080:0:0:0:8:800:200C:417A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1080::8:800:200C:417A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FF01:0:0:0:0:0:0:101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FF01::101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9300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::1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25475"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0:0:0:0:0:0:0:0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=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9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ts val="2000"/>
                        <a:buFont typeface="Arial"/>
                        <a:buNone/>
                      </a:pPr>
                      <a:r>
                        <a:rPr b="1" i="0" lang="en-US" sz="2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::</a:t>
                      </a:r>
                      <a:endParaRPr sz="1400" u="none" cap="none" strike="noStrike"/>
                    </a:p>
                  </a:txBody>
                  <a:tcPr marT="36575" marB="36575" marR="82300" marL="823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278" name="Google Shape;278;p17"/>
          <p:cNvGrpSpPr/>
          <p:nvPr/>
        </p:nvGrpSpPr>
        <p:grpSpPr>
          <a:xfrm>
            <a:off x="3276600" y="3429000"/>
            <a:ext cx="4343400" cy="304800"/>
            <a:chOff x="1676400" y="2743200"/>
            <a:chExt cx="4343400" cy="304800"/>
          </a:xfrm>
        </p:grpSpPr>
        <p:sp>
          <p:nvSpPr>
            <p:cNvPr id="279" name="Google Shape;279;p17"/>
            <p:cNvSpPr/>
            <p:nvPr/>
          </p:nvSpPr>
          <p:spPr>
            <a:xfrm>
              <a:off x="1676400" y="2743200"/>
              <a:ext cx="762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7"/>
            <p:cNvSpPr/>
            <p:nvPr/>
          </p:nvSpPr>
          <p:spPr>
            <a:xfrm>
              <a:off x="5791200" y="2743200"/>
              <a:ext cx="2286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1" name="Google Shape;281;p17"/>
          <p:cNvSpPr/>
          <p:nvPr/>
        </p:nvSpPr>
        <p:spPr>
          <a:xfrm>
            <a:off x="6781800" y="33528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2" name="Google Shape;282;p17"/>
          <p:cNvGrpSpPr/>
          <p:nvPr/>
        </p:nvGrpSpPr>
        <p:grpSpPr>
          <a:xfrm>
            <a:off x="4191000" y="4114800"/>
            <a:ext cx="3505200" cy="304800"/>
            <a:chOff x="2590800" y="3429000"/>
            <a:chExt cx="3505200" cy="304800"/>
          </a:xfrm>
        </p:grpSpPr>
        <p:sp>
          <p:nvSpPr>
            <p:cNvPr id="283" name="Google Shape;283;p17"/>
            <p:cNvSpPr/>
            <p:nvPr/>
          </p:nvSpPr>
          <p:spPr>
            <a:xfrm>
              <a:off x="2590800" y="3429000"/>
              <a:ext cx="1524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7"/>
            <p:cNvSpPr/>
            <p:nvPr/>
          </p:nvSpPr>
          <p:spPr>
            <a:xfrm>
              <a:off x="57912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5" name="Google Shape;285;p17"/>
          <p:cNvSpPr/>
          <p:nvPr/>
        </p:nvSpPr>
        <p:spPr>
          <a:xfrm>
            <a:off x="6629400" y="40386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6" name="Google Shape;286;p17"/>
          <p:cNvGrpSpPr/>
          <p:nvPr/>
        </p:nvGrpSpPr>
        <p:grpSpPr>
          <a:xfrm>
            <a:off x="4267200" y="4800600"/>
            <a:ext cx="2971800" cy="304800"/>
            <a:chOff x="2590800" y="3429000"/>
            <a:chExt cx="2971800" cy="304800"/>
          </a:xfrm>
        </p:grpSpPr>
        <p:sp>
          <p:nvSpPr>
            <p:cNvPr id="287" name="Google Shape;287;p17"/>
            <p:cNvSpPr/>
            <p:nvPr/>
          </p:nvSpPr>
          <p:spPr>
            <a:xfrm>
              <a:off x="2590800" y="3429000"/>
              <a:ext cx="1828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7"/>
            <p:cNvSpPr/>
            <p:nvPr/>
          </p:nvSpPr>
          <p:spPr>
            <a:xfrm>
              <a:off x="5105400" y="3429000"/>
              <a:ext cx="4572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89" name="Google Shape;289;p17"/>
          <p:cNvSpPr/>
          <p:nvPr/>
        </p:nvSpPr>
        <p:spPr>
          <a:xfrm>
            <a:off x="6629400" y="47244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0" name="Google Shape;290;p17"/>
          <p:cNvGrpSpPr/>
          <p:nvPr/>
        </p:nvGrpSpPr>
        <p:grpSpPr>
          <a:xfrm>
            <a:off x="4267200" y="5486400"/>
            <a:ext cx="2819400" cy="304800"/>
            <a:chOff x="2590800" y="3429000"/>
            <a:chExt cx="2819400" cy="304800"/>
          </a:xfrm>
        </p:grpSpPr>
        <p:sp>
          <p:nvSpPr>
            <p:cNvPr id="291" name="Google Shape;291;p17"/>
            <p:cNvSpPr/>
            <p:nvPr/>
          </p:nvSpPr>
          <p:spPr>
            <a:xfrm>
              <a:off x="2590800" y="3429000"/>
              <a:ext cx="19050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105400" y="3429000"/>
              <a:ext cx="304800" cy="304800"/>
            </a:xfrm>
            <a:prstGeom prst="rect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63500" rotWithShape="0" algn="tl" dir="2700000" dist="38100">
                <a:srgbClr val="000000">
                  <a:alpha val="39215"/>
                </a:srgbClr>
              </a:outerShdw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7"/>
          <p:cNvSpPr/>
          <p:nvPr/>
        </p:nvSpPr>
        <p:spPr>
          <a:xfrm>
            <a:off x="6553200" y="5410200"/>
            <a:ext cx="2971800" cy="4572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8"/>
          <p:cNvSpPr txBox="1"/>
          <p:nvPr>
            <p:ph type="title"/>
          </p:nvPr>
        </p:nvSpPr>
        <p:spPr>
          <a:xfrm>
            <a:off x="1676400" y="609601"/>
            <a:ext cx="10634372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Addressing</a:t>
            </a:r>
            <a:endParaRPr/>
          </a:p>
        </p:txBody>
      </p:sp>
      <p:sp>
        <p:nvSpPr>
          <p:cNvPr id="300" name="Google Shape;300;p18"/>
          <p:cNvSpPr txBox="1"/>
          <p:nvPr>
            <p:ph idx="1" type="body"/>
          </p:nvPr>
        </p:nvSpPr>
        <p:spPr>
          <a:xfrm>
            <a:off x="1676400" y="1143000"/>
            <a:ext cx="8610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solidFill>
                  <a:srgbClr val="7030A0"/>
                </a:solidFill>
              </a:rPr>
              <a:t>IPv6 Representation – Rule 2: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i="1" lang="en-US" sz="2400">
                <a:solidFill>
                  <a:schemeClr val="dk2"/>
                </a:solidFill>
              </a:rPr>
              <a:t>Any single, contiguous string of one or more 16-bit segments consisting of all zeroes can be represented once with a double colon.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74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lang="en-US" sz="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lang="en-US" sz="2800">
                <a:solidFill>
                  <a:schemeClr val="dk2"/>
                </a:solidFill>
              </a:rPr>
              <a:t>Example:</a:t>
            </a:r>
            <a:r>
              <a:rPr b="1" lang="en-US" sz="2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1843:f01::22::fa</a:t>
            </a:r>
            <a:endParaRPr b="1" sz="2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Tahoma"/>
              <a:buNone/>
            </a:pPr>
            <a:r>
              <a:rPr b="1" i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i="1" sz="700">
              <a:solidFill>
                <a:schemeClr val="dk2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chemeClr val="dk2"/>
                </a:solidFill>
              </a:rPr>
              <a:t>Illegal because the length of the two all-zero strings is ambiguous.</a:t>
            </a:r>
            <a:endParaRPr/>
          </a:p>
          <a:p>
            <a:pPr indent="-226176" lvl="1" marL="742950" rtl="0" algn="l">
              <a:lnSpc>
                <a:spcPct val="100000"/>
              </a:lnSpc>
              <a:spcBef>
                <a:spcPts val="729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b="1" sz="7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729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7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indent="-285750" lvl="1" marL="742950" rtl="0" algn="l">
              <a:lnSpc>
                <a:spcPct val="80000"/>
              </a:lnSpc>
              <a:spcBef>
                <a:spcPts val="1044"/>
              </a:spcBef>
              <a:spcAft>
                <a:spcPts val="0"/>
              </a:spcAft>
              <a:buSzPct val="145000"/>
              <a:buFont typeface="Noto Sans Symbols"/>
              <a:buNone/>
            </a:pP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1843:00f0: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:0022:</a:t>
            </a:r>
            <a:r>
              <a:rPr b="1" lang="en-US" sz="2400">
                <a:solidFill>
                  <a:srgbClr val="FF6600"/>
                </a:solidFill>
                <a:latin typeface="Courier New"/>
                <a:ea typeface="Courier New"/>
                <a:cs typeface="Courier New"/>
                <a:sym typeface="Courier New"/>
              </a:rPr>
              <a:t>0000:0000:0000</a:t>
            </a:r>
            <a:r>
              <a:rPr b="1" lang="en-US" sz="24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:00fa</a:t>
            </a:r>
            <a:br>
              <a:rPr lang="en-US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301" name="Google Shape;301;p18"/>
          <p:cNvCxnSpPr/>
          <p:nvPr/>
        </p:nvCxnSpPr>
        <p:spPr>
          <a:xfrm rot="10800000">
            <a:off x="9525000" y="4800600"/>
            <a:ext cx="6858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grpSp>
        <p:nvGrpSpPr>
          <p:cNvPr id="302" name="Google Shape;302;p18"/>
          <p:cNvGrpSpPr/>
          <p:nvPr/>
        </p:nvGrpSpPr>
        <p:grpSpPr>
          <a:xfrm>
            <a:off x="9525000" y="4800600"/>
            <a:ext cx="685800" cy="533400"/>
            <a:chOff x="8001000" y="4800600"/>
            <a:chExt cx="685800" cy="533400"/>
          </a:xfrm>
        </p:grpSpPr>
        <p:cxnSp>
          <p:nvCxnSpPr>
            <p:cNvPr id="303" name="Google Shape;303;p18"/>
            <p:cNvCxnSpPr/>
            <p:nvPr/>
          </p:nvCxnSpPr>
          <p:spPr>
            <a:xfrm rot="10800000">
              <a:off x="8001000" y="53340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254"/>
                </a:srgbClr>
              </a:outerShdw>
            </a:effectLst>
          </p:spPr>
        </p:cxnSp>
        <p:sp>
          <p:nvSpPr>
            <p:cNvPr id="304" name="Google Shape;304;p18"/>
            <p:cNvSpPr txBox="1"/>
            <p:nvPr/>
          </p:nvSpPr>
          <p:spPr>
            <a:xfrm>
              <a:off x="8153400" y="48006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5" name="Google Shape;305;p18"/>
          <p:cNvGrpSpPr/>
          <p:nvPr/>
        </p:nvGrpSpPr>
        <p:grpSpPr>
          <a:xfrm>
            <a:off x="9525000" y="5334000"/>
            <a:ext cx="685800" cy="533400"/>
            <a:chOff x="8001000" y="5334000"/>
            <a:chExt cx="685800" cy="533400"/>
          </a:xfrm>
        </p:grpSpPr>
        <p:cxnSp>
          <p:nvCxnSpPr>
            <p:cNvPr id="306" name="Google Shape;306;p18"/>
            <p:cNvCxnSpPr/>
            <p:nvPr/>
          </p:nvCxnSpPr>
          <p:spPr>
            <a:xfrm rot="10800000">
              <a:off x="8001000" y="5867400"/>
              <a:ext cx="685800" cy="0"/>
            </a:xfrm>
            <a:prstGeom prst="straightConnector1">
              <a:avLst/>
            </a:prstGeom>
            <a:noFill/>
            <a:ln cap="flat" cmpd="sng" w="50800">
              <a:solidFill>
                <a:srgbClr val="FF0000"/>
              </a:solidFill>
              <a:prstDash val="solid"/>
              <a:round/>
              <a:headEnd len="sm" w="sm" type="none"/>
              <a:tailEnd len="med" w="med" type="triangle"/>
            </a:ln>
            <a:effectLst>
              <a:outerShdw blurRad="63500" rotWithShape="0" algn="tl" dir="2700000" dist="38100">
                <a:srgbClr val="000000">
                  <a:alpha val="77254"/>
                </a:srgbClr>
              </a:outerShdw>
            </a:effectLst>
          </p:spPr>
        </p:cxnSp>
        <p:sp>
          <p:nvSpPr>
            <p:cNvPr id="307" name="Google Shape;307;p18"/>
            <p:cNvSpPr txBox="1"/>
            <p:nvPr/>
          </p:nvSpPr>
          <p:spPr>
            <a:xfrm>
              <a:off x="8153400" y="5334000"/>
              <a:ext cx="458788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or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8" name="Google Shape;308;p18"/>
          <p:cNvSpPr/>
          <p:nvPr/>
        </p:nvSpPr>
        <p:spPr>
          <a:xfrm>
            <a:off x="7150875" y="2412625"/>
            <a:ext cx="771900" cy="365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8"/>
          <p:cNvSpPr txBox="1"/>
          <p:nvPr/>
        </p:nvSpPr>
        <p:spPr>
          <a:xfrm>
            <a:off x="11260183" y="5887792"/>
            <a:ext cx="4746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Representing IPv6 addresses </a:t>
            </a:r>
            <a:endParaRPr/>
          </a:p>
        </p:txBody>
      </p:sp>
      <p:sp>
        <p:nvSpPr>
          <p:cNvPr id="315" name="Google Shape;315;p19"/>
          <p:cNvSpPr txBox="1"/>
          <p:nvPr>
            <p:ph idx="1" type="body"/>
          </p:nvPr>
        </p:nvSpPr>
        <p:spPr>
          <a:xfrm>
            <a:off x="1484311" y="1821689"/>
            <a:ext cx="10018713" cy="46994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3413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400">
                <a:solidFill>
                  <a:srgbClr val="7030A0"/>
                </a:solidFill>
              </a:rPr>
              <a:t>No more net masks</a:t>
            </a:r>
            <a:endParaRPr sz="3400">
              <a:solidFill>
                <a:srgbClr val="7030A0"/>
              </a:solidFill>
            </a:endParaRPr>
          </a:p>
          <a:p>
            <a:pPr indent="-284163" lvl="1" marL="741363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800"/>
              <a:t>Represented by a “/prefixlen” appended to the end of an address where prefixlen indicates the number of bits in the address that make up the network address</a:t>
            </a:r>
            <a:endParaRPr sz="2200"/>
          </a:p>
          <a:p>
            <a:pPr indent="-285796" lvl="2" marL="1200150" rtl="0" algn="l">
              <a:lnSpc>
                <a:spcPct val="100000"/>
              </a:lnSpc>
              <a:spcBef>
                <a:spcPts val="925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Similar to classless address representation in IPv4</a:t>
            </a:r>
            <a:endParaRPr sz="1900"/>
          </a:p>
          <a:p>
            <a:pPr indent="-285750" lvl="2" marL="120015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Char char="•"/>
            </a:pPr>
            <a:r>
              <a:rPr lang="en-US" sz="3800"/>
              <a:t>For example: 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2001:db8:abcd:0012::0/64 specifies a subnet with a range of IP addresses from: 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b="1" lang="en-US" sz="3800"/>
              <a:t>2001:db8:abcd:0012</a:t>
            </a:r>
            <a:r>
              <a:rPr lang="en-US" sz="3800"/>
              <a:t>:0000:0000:0000:0000 to </a:t>
            </a:r>
            <a:r>
              <a:rPr b="1" lang="en-US" sz="3800"/>
              <a:t>2001:db8:abcd:0012</a:t>
            </a:r>
            <a:r>
              <a:rPr lang="en-US" sz="3800"/>
              <a:t>:ffff:ffff:ffff:ffff.</a:t>
            </a:r>
            <a:endParaRPr sz="19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	Network part :		2001:db8:abcd:0012</a:t>
            </a:r>
            <a:endParaRPr sz="3800"/>
          </a:p>
          <a:p>
            <a:pPr indent="0" lvl="2" marL="914400" rtl="0" algn="l">
              <a:lnSpc>
                <a:spcPct val="100000"/>
              </a:lnSpc>
              <a:spcBef>
                <a:spcPts val="1025"/>
              </a:spcBef>
              <a:spcAft>
                <a:spcPts val="0"/>
              </a:spcAft>
              <a:buSzPct val="145000"/>
              <a:buNone/>
            </a:pPr>
            <a:r>
              <a:rPr lang="en-US" sz="3800"/>
              <a:t>	Host part :			 ::0   </a:t>
            </a:r>
            <a:endParaRPr sz="3800"/>
          </a:p>
          <a:p>
            <a:pPr indent="0" lvl="2" marL="91440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600"/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16" name="Google Shape;316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20"/>
          <p:cNvSpPr txBox="1"/>
          <p:nvPr>
            <p:ph type="title"/>
          </p:nvPr>
        </p:nvSpPr>
        <p:spPr>
          <a:xfrm>
            <a:off x="1981200" y="152400"/>
            <a:ext cx="82296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</a:t>
            </a:r>
            <a:endParaRPr/>
          </a:p>
        </p:txBody>
      </p:sp>
      <p:sp>
        <p:nvSpPr>
          <p:cNvPr id="322" name="Google Shape;322;p20"/>
          <p:cNvSpPr txBox="1"/>
          <p:nvPr>
            <p:ph idx="1" type="body"/>
          </p:nvPr>
        </p:nvSpPr>
        <p:spPr>
          <a:xfrm>
            <a:off x="1981200" y="1371600"/>
            <a:ext cx="8229600" cy="3276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unicast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specified 1 computer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multicast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communicate group of computers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anycast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/>
              <a:t>send group address that can receive multiple computers, but receive 1 computer</a:t>
            </a:r>
            <a:endParaRPr/>
          </a:p>
          <a:p>
            <a:pPr indent="-64769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400"/>
          </a:p>
        </p:txBody>
      </p:sp>
      <p:cxnSp>
        <p:nvCxnSpPr>
          <p:cNvPr id="323" name="Google Shape;323;p20"/>
          <p:cNvCxnSpPr/>
          <p:nvPr/>
        </p:nvCxnSpPr>
        <p:spPr>
          <a:xfrm>
            <a:off x="2895600" y="5257800"/>
            <a:ext cx="6096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24" name="Google Shape;324;p20"/>
          <p:cNvGrpSpPr/>
          <p:nvPr/>
        </p:nvGrpSpPr>
        <p:grpSpPr>
          <a:xfrm>
            <a:off x="2286000" y="4953000"/>
            <a:ext cx="762000" cy="457200"/>
            <a:chOff x="528" y="2928"/>
            <a:chExt cx="480" cy="288"/>
          </a:xfrm>
        </p:grpSpPr>
        <p:sp>
          <p:nvSpPr>
            <p:cNvPr id="325" name="Google Shape;325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27" name="Google Shape;327;p20"/>
          <p:cNvGrpSpPr/>
          <p:nvPr/>
        </p:nvGrpSpPr>
        <p:grpSpPr>
          <a:xfrm>
            <a:off x="5867400" y="4648200"/>
            <a:ext cx="762000" cy="457200"/>
            <a:chOff x="528" y="2928"/>
            <a:chExt cx="480" cy="288"/>
          </a:xfrm>
        </p:grpSpPr>
        <p:sp>
          <p:nvSpPr>
            <p:cNvPr id="328" name="Google Shape;328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0" name="Google Shape;330;p20"/>
          <p:cNvGrpSpPr/>
          <p:nvPr/>
        </p:nvGrpSpPr>
        <p:grpSpPr>
          <a:xfrm>
            <a:off x="5867400" y="5105400"/>
            <a:ext cx="762000" cy="457200"/>
            <a:chOff x="528" y="2928"/>
            <a:chExt cx="480" cy="288"/>
          </a:xfrm>
        </p:grpSpPr>
        <p:sp>
          <p:nvSpPr>
            <p:cNvPr id="331" name="Google Shape;331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3" name="Google Shape;333;p20"/>
          <p:cNvGrpSpPr/>
          <p:nvPr/>
        </p:nvGrpSpPr>
        <p:grpSpPr>
          <a:xfrm>
            <a:off x="3505200" y="4953000"/>
            <a:ext cx="762000" cy="457200"/>
            <a:chOff x="528" y="2928"/>
            <a:chExt cx="480" cy="288"/>
          </a:xfrm>
        </p:grpSpPr>
        <p:sp>
          <p:nvSpPr>
            <p:cNvPr id="334" name="Google Shape;334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6" name="Google Shape;336;p20"/>
          <p:cNvGrpSpPr/>
          <p:nvPr/>
        </p:nvGrpSpPr>
        <p:grpSpPr>
          <a:xfrm>
            <a:off x="4495800" y="4953000"/>
            <a:ext cx="762000" cy="457200"/>
            <a:chOff x="528" y="2928"/>
            <a:chExt cx="480" cy="288"/>
          </a:xfrm>
        </p:grpSpPr>
        <p:sp>
          <p:nvSpPr>
            <p:cNvPr id="337" name="Google Shape;33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9" name="Google Shape;339;p20"/>
          <p:cNvGrpSpPr/>
          <p:nvPr/>
        </p:nvGrpSpPr>
        <p:grpSpPr>
          <a:xfrm>
            <a:off x="5867400" y="5638800"/>
            <a:ext cx="762000" cy="457200"/>
            <a:chOff x="528" y="2928"/>
            <a:chExt cx="480" cy="288"/>
          </a:xfrm>
        </p:grpSpPr>
        <p:sp>
          <p:nvSpPr>
            <p:cNvPr id="340" name="Google Shape;34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42" name="Google Shape;342;p20"/>
          <p:cNvCxnSpPr/>
          <p:nvPr/>
        </p:nvCxnSpPr>
        <p:spPr>
          <a:xfrm flipH="1" rot="10800000">
            <a:off x="5410200" y="50292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3" name="Google Shape;343;p20"/>
          <p:cNvCxnSpPr/>
          <p:nvPr/>
        </p:nvCxnSpPr>
        <p:spPr>
          <a:xfrm>
            <a:off x="5410200" y="5181600"/>
            <a:ext cx="457200" cy="609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4" name="Google Shape;344;p20"/>
          <p:cNvCxnSpPr/>
          <p:nvPr/>
        </p:nvCxnSpPr>
        <p:spPr>
          <a:xfrm>
            <a:off x="54102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45" name="Google Shape;345;p20"/>
          <p:cNvCxnSpPr/>
          <p:nvPr/>
        </p:nvCxnSpPr>
        <p:spPr>
          <a:xfrm>
            <a:off x="51054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46" name="Google Shape;346;p20"/>
          <p:cNvGrpSpPr/>
          <p:nvPr/>
        </p:nvGrpSpPr>
        <p:grpSpPr>
          <a:xfrm>
            <a:off x="8382000" y="4648200"/>
            <a:ext cx="762000" cy="457200"/>
            <a:chOff x="528" y="2928"/>
            <a:chExt cx="480" cy="288"/>
          </a:xfrm>
        </p:grpSpPr>
        <p:sp>
          <p:nvSpPr>
            <p:cNvPr id="347" name="Google Shape;347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8" name="Google Shape;348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9" name="Google Shape;349;p20"/>
          <p:cNvGrpSpPr/>
          <p:nvPr/>
        </p:nvGrpSpPr>
        <p:grpSpPr>
          <a:xfrm>
            <a:off x="8382000" y="5105400"/>
            <a:ext cx="762000" cy="457200"/>
            <a:chOff x="528" y="2928"/>
            <a:chExt cx="480" cy="288"/>
          </a:xfrm>
        </p:grpSpPr>
        <p:sp>
          <p:nvSpPr>
            <p:cNvPr id="350" name="Google Shape;350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1" name="Google Shape;351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2" name="Google Shape;352;p20"/>
          <p:cNvGrpSpPr/>
          <p:nvPr/>
        </p:nvGrpSpPr>
        <p:grpSpPr>
          <a:xfrm>
            <a:off x="7010400" y="4953000"/>
            <a:ext cx="762000" cy="457200"/>
            <a:chOff x="528" y="2928"/>
            <a:chExt cx="480" cy="288"/>
          </a:xfrm>
        </p:grpSpPr>
        <p:sp>
          <p:nvSpPr>
            <p:cNvPr id="353" name="Google Shape;353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4" name="Google Shape;354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55" name="Google Shape;355;p20"/>
          <p:cNvGrpSpPr/>
          <p:nvPr/>
        </p:nvGrpSpPr>
        <p:grpSpPr>
          <a:xfrm>
            <a:off x="8382000" y="5638800"/>
            <a:ext cx="762000" cy="457200"/>
            <a:chOff x="528" y="2928"/>
            <a:chExt cx="480" cy="288"/>
          </a:xfrm>
        </p:grpSpPr>
        <p:sp>
          <p:nvSpPr>
            <p:cNvPr id="356" name="Google Shape;356;p20"/>
            <p:cNvSpPr/>
            <p:nvPr/>
          </p:nvSpPr>
          <p:spPr>
            <a:xfrm>
              <a:off x="528" y="2976"/>
              <a:ext cx="384" cy="240"/>
            </a:xfrm>
            <a:prstGeom prst="ellipse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57" name="Google Shape;357;p20"/>
            <p:cNvSpPr txBox="1"/>
            <p:nvPr/>
          </p:nvSpPr>
          <p:spPr>
            <a:xfrm>
              <a:off x="624" y="2928"/>
              <a:ext cx="384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Noto Sans Symbols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358" name="Google Shape;358;p20"/>
          <p:cNvCxnSpPr/>
          <p:nvPr/>
        </p:nvCxnSpPr>
        <p:spPr>
          <a:xfrm flipH="1" rot="10800000">
            <a:off x="7924800" y="4876800"/>
            <a:ext cx="533400" cy="3048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cxnSp>
        <p:nvCxnSpPr>
          <p:cNvPr id="359" name="Google Shape;359;p20"/>
          <p:cNvCxnSpPr/>
          <p:nvPr/>
        </p:nvCxnSpPr>
        <p:spPr>
          <a:xfrm>
            <a:off x="7924800" y="5181600"/>
            <a:ext cx="4572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0" name="Google Shape;360;p20"/>
          <p:cNvCxnSpPr/>
          <p:nvPr/>
        </p:nvCxnSpPr>
        <p:spPr>
          <a:xfrm>
            <a:off x="7620000" y="5181600"/>
            <a:ext cx="381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61" name="Google Shape;361;p20"/>
          <p:cNvCxnSpPr/>
          <p:nvPr/>
        </p:nvCxnSpPr>
        <p:spPr>
          <a:xfrm rot="10800000">
            <a:off x="7924800" y="5181600"/>
            <a:ext cx="457200" cy="60960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362" name="Google Shape;362;p20"/>
          <p:cNvSpPr txBox="1"/>
          <p:nvPr/>
        </p:nvSpPr>
        <p:spPr>
          <a:xfrm>
            <a:off x="2362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70866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anycast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0"/>
          <p:cNvSpPr txBox="1"/>
          <p:nvPr/>
        </p:nvSpPr>
        <p:spPr>
          <a:xfrm>
            <a:off x="472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multicast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2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1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Types of IPv6 addresses </a:t>
            </a:r>
            <a:endParaRPr/>
          </a:p>
        </p:txBody>
      </p:sp>
      <p:sp>
        <p:nvSpPr>
          <p:cNvPr id="371" name="Google Shape;371;p21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Unlike IPv4, there is</a:t>
            </a:r>
            <a:r>
              <a:rPr lang="en-US" sz="4000">
                <a:solidFill>
                  <a:srgbClr val="FFFF00"/>
                </a:solidFill>
              </a:rPr>
              <a:t> </a:t>
            </a:r>
            <a:r>
              <a:rPr lang="en-US" sz="4000">
                <a:solidFill>
                  <a:srgbClr val="7030A0"/>
                </a:solidFill>
              </a:rPr>
              <a:t>no broadcast address.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5800"/>
              <a:buChar char="•"/>
            </a:pPr>
            <a:r>
              <a:rPr lang="en-US" sz="4000"/>
              <a:t>There is an </a:t>
            </a:r>
            <a:r>
              <a:rPr lang="en-US" sz="4000">
                <a:solidFill>
                  <a:srgbClr val="7030A0"/>
                </a:solidFill>
              </a:rPr>
              <a:t>“all nodes multicast” </a:t>
            </a:r>
            <a:r>
              <a:rPr lang="en-US" sz="4000"/>
              <a:t>which serves the same purpose.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72" name="Google Shape;372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2"/>
          <p:cNvSpPr txBox="1"/>
          <p:nvPr>
            <p:ph type="title"/>
          </p:nvPr>
        </p:nvSpPr>
        <p:spPr>
          <a:xfrm>
            <a:off x="1484311" y="685800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Global Addresses</a:t>
            </a:r>
            <a:endParaRPr/>
          </a:p>
        </p:txBody>
      </p:sp>
      <p:sp>
        <p:nvSpPr>
          <p:cNvPr id="378" name="Google Shape;378;p22"/>
          <p:cNvSpPr txBox="1"/>
          <p:nvPr>
            <p:ph idx="1" type="body"/>
          </p:nvPr>
        </p:nvSpPr>
        <p:spPr>
          <a:xfrm>
            <a:off x="1484310" y="1803043"/>
            <a:ext cx="10018713" cy="39881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These are assigned by the IANA and used on </a:t>
            </a:r>
            <a:r>
              <a:rPr lang="en-US" sz="3200">
                <a:solidFill>
                  <a:srgbClr val="7030A0"/>
                </a:solidFill>
              </a:rPr>
              <a:t>public networks</a:t>
            </a:r>
            <a:r>
              <a:rPr lang="en-US" sz="3200">
                <a:solidFill>
                  <a:srgbClr val="000000"/>
                </a:solidFill>
              </a:rPr>
              <a:t>. 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They are equivalent to IPv4 global (sometimes called public) addresses.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000000"/>
                </a:solidFill>
              </a:rPr>
              <a:t>Typically they start at </a:t>
            </a:r>
            <a:r>
              <a:rPr lang="en-US" sz="3200"/>
              <a:t>2000::/3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79" name="Google Shape;379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3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addresses </a:t>
            </a:r>
            <a:endParaRPr/>
          </a:p>
        </p:txBody>
      </p:sp>
      <p:sp>
        <p:nvSpPr>
          <p:cNvPr id="385" name="Google Shape;385;p23"/>
          <p:cNvSpPr txBox="1"/>
          <p:nvPr>
            <p:ph idx="1" type="body"/>
          </p:nvPr>
        </p:nvSpPr>
        <p:spPr>
          <a:xfrm>
            <a:off x="1484310" y="1906073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1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■"/>
            </a:pPr>
            <a:r>
              <a:rPr lang="en-US" sz="3200"/>
              <a:t>A </a:t>
            </a:r>
            <a:r>
              <a:rPr lang="en-US" sz="3200">
                <a:solidFill>
                  <a:srgbClr val="7030A0"/>
                </a:solidFill>
              </a:rPr>
              <a:t>unicast address </a:t>
            </a:r>
            <a:r>
              <a:rPr lang="en-US" sz="3200"/>
              <a:t>is an address that identifies a </a:t>
            </a:r>
            <a:r>
              <a:rPr lang="en-US" sz="3200">
                <a:solidFill>
                  <a:srgbClr val="7030A0"/>
                </a:solidFill>
              </a:rPr>
              <a:t>single device</a:t>
            </a:r>
            <a:r>
              <a:rPr lang="en-US" sz="3200"/>
              <a:t>.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Types of Unicast Addresses: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386" name="Google Shape;386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87" name="Google Shape;387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12546" y="3873906"/>
            <a:ext cx="10162229" cy="2134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53.jpg" id="392" name="Google Shape;39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4200" y="132080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93" name="Google Shape;393;p24"/>
          <p:cNvSpPr txBox="1"/>
          <p:nvPr>
            <p:ph idx="1" type="body"/>
          </p:nvPr>
        </p:nvSpPr>
        <p:spPr>
          <a:xfrm>
            <a:off x="1752600" y="2651617"/>
            <a:ext cx="89916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 host portion of the address is called the </a:t>
            </a:r>
            <a:r>
              <a:rPr lang="en-US">
                <a:solidFill>
                  <a:srgbClr val="7030A0"/>
                </a:solidFill>
              </a:rPr>
              <a:t>Interface ID.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/>
              <a:t>Can contain: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The interface’s </a:t>
            </a:r>
            <a:r>
              <a:rPr lang="en-US" sz="2800">
                <a:solidFill>
                  <a:srgbClr val="7030A0"/>
                </a:solidFill>
              </a:rPr>
              <a:t>48-bit</a:t>
            </a:r>
            <a:r>
              <a:rPr lang="en-US" sz="2800"/>
              <a:t> MAC Address.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An identifier derived from the EUI-64 Address </a:t>
            </a:r>
            <a:br>
              <a:rPr lang="en-US" sz="2800"/>
            </a:br>
            <a:r>
              <a:rPr lang="en-US" sz="2800"/>
              <a:t>(more later).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A manually configured address.</a:t>
            </a:r>
            <a:endParaRPr i="1" sz="2800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i="1">
              <a:solidFill>
                <a:srgbClr val="66FF66"/>
              </a:solidFill>
            </a:endParaRPr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394" name="Google Shape;394;p24"/>
          <p:cNvSpPr/>
          <p:nvPr/>
        </p:nvSpPr>
        <p:spPr>
          <a:xfrm>
            <a:off x="6261100" y="183559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4"/>
          <p:cNvSpPr txBox="1"/>
          <p:nvPr/>
        </p:nvSpPr>
        <p:spPr>
          <a:xfrm>
            <a:off x="1752600" y="193541"/>
            <a:ext cx="8229600" cy="91404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Unicast Global Addresses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484311" y="68580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484310" y="1854559"/>
            <a:ext cx="10018713" cy="39366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Initial motivation:</a:t>
            </a:r>
            <a:r>
              <a:rPr i="1" lang="en-US" sz="3200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32-bit address space soon to be completely allocated.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990099"/>
                </a:solidFill>
              </a:rPr>
              <a:t>Additional motivation: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Simpler header format helps speed processing/forwarding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header changes to facilitate QoS </a:t>
            </a:r>
            <a:endParaRPr/>
          </a:p>
          <a:p>
            <a:pPr indent="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None/>
            </a:pPr>
            <a:r>
              <a:t/>
            </a:r>
            <a:endParaRPr sz="3200"/>
          </a:p>
        </p:txBody>
      </p:sp>
      <p:sp>
        <p:nvSpPr>
          <p:cNvPr id="159" name="Google Shape;159;p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9"/>
          <p:cNvSpPr txBox="1"/>
          <p:nvPr>
            <p:ph type="title"/>
          </p:nvPr>
        </p:nvSpPr>
        <p:spPr>
          <a:xfrm>
            <a:off x="1432794" y="466010"/>
            <a:ext cx="10018713" cy="94981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Special Addresses</a:t>
            </a:r>
            <a:endParaRPr/>
          </a:p>
        </p:txBody>
      </p:sp>
      <p:pic>
        <p:nvPicPr>
          <p:cNvPr id="402" name="Google Shape;402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9232" y="1955386"/>
            <a:ext cx="6123943" cy="3182098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29"/>
          <p:cNvSpPr txBox="1"/>
          <p:nvPr>
            <p:ph idx="2" type="body"/>
          </p:nvPr>
        </p:nvSpPr>
        <p:spPr>
          <a:xfrm>
            <a:off x="6493667" y="1558344"/>
            <a:ext cx="4895056" cy="42242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Unspecified Address: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a host, it refers to the host itself, and is used when a device does not know its own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For addressing purposes within a software. 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b="1" lang="en-US" sz="2600"/>
              <a:t>Loopback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::1/128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loopback  (same as 127.0.0.1 in many IPv4 implementations)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64"/>
              </a:spcBef>
              <a:spcAft>
                <a:spcPts val="0"/>
              </a:spcAft>
              <a:buSzPct val="145000"/>
              <a:buChar char="•"/>
            </a:pPr>
            <a:r>
              <a:rPr lang="en-US" sz="2600"/>
              <a:t>In IPv6 there is just one address, not a whole block, for this function.</a:t>
            </a:r>
            <a:endParaRPr/>
          </a:p>
          <a:p>
            <a:pPr indent="-169735" lvl="0" marL="285750" rtl="0" algn="l">
              <a:lnSpc>
                <a:spcPct val="100000"/>
              </a:lnSpc>
              <a:spcBef>
                <a:spcPts val="8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>
            <p:ph type="title"/>
          </p:nvPr>
        </p:nvSpPr>
        <p:spPr>
          <a:xfrm>
            <a:off x="1484311" y="685800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Unique Local Unicast Address</a:t>
            </a:r>
            <a:endParaRPr/>
          </a:p>
        </p:txBody>
      </p:sp>
      <p:sp>
        <p:nvSpPr>
          <p:cNvPr id="410" name="Google Shape;410;p3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1" name="Google Shape;411;p30"/>
          <p:cNvSpPr txBox="1"/>
          <p:nvPr>
            <p:ph idx="1" type="body"/>
          </p:nvPr>
        </p:nvSpPr>
        <p:spPr>
          <a:xfrm>
            <a:off x="1484313" y="1906588"/>
            <a:ext cx="10018712" cy="3884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FC00::/7</a:t>
            </a:r>
            <a:endParaRPr>
              <a:solidFill>
                <a:srgbClr val="7030A0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Globally unique,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But it should be used in local communication. </a:t>
            </a:r>
            <a:endParaRPr/>
          </a:p>
        </p:txBody>
      </p:sp>
      <p:pic>
        <p:nvPicPr>
          <p:cNvPr id="412" name="Google Shape;41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31301" y="3848894"/>
            <a:ext cx="8002117" cy="1105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Local Unicast Address</a:t>
            </a:r>
            <a:endParaRPr/>
          </a:p>
        </p:txBody>
      </p:sp>
      <p:sp>
        <p:nvSpPr>
          <p:cNvPr id="418" name="Google Shape;418;p31"/>
          <p:cNvSpPr txBox="1"/>
          <p:nvPr>
            <p:ph idx="1" type="body"/>
          </p:nvPr>
        </p:nvSpPr>
        <p:spPr>
          <a:xfrm>
            <a:off x="1484310" y="1661375"/>
            <a:ext cx="10018713" cy="38851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030A0"/>
                </a:solidFill>
              </a:rPr>
              <a:t>FE80::/10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These addresses refer </a:t>
            </a:r>
            <a:r>
              <a:rPr lang="en-US">
                <a:solidFill>
                  <a:srgbClr val="7030A0"/>
                </a:solidFill>
              </a:rPr>
              <a:t>only to a particular physical network.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solidFill>
                  <a:srgbClr val="7030A0"/>
                </a:solidFill>
              </a:rPr>
              <a:t>Routers do not forward </a:t>
            </a:r>
            <a:r>
              <a:rPr lang="en-US"/>
              <a:t>datagrams using link-local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They are only for </a:t>
            </a:r>
            <a:r>
              <a:rPr lang="en-US">
                <a:solidFill>
                  <a:srgbClr val="7030A0"/>
                </a:solidFill>
              </a:rPr>
              <a:t>local communication </a:t>
            </a:r>
            <a:r>
              <a:rPr lang="en-US"/>
              <a:t>on a particular physical </a:t>
            </a:r>
            <a:r>
              <a:rPr lang="en-US">
                <a:solidFill>
                  <a:srgbClr val="7030A0"/>
                </a:solidFill>
              </a:rPr>
              <a:t>network segment</a:t>
            </a:r>
            <a:r>
              <a:rPr lang="en-US"/>
              <a:t>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Automatic address configuration.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Neighbor discovery.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Router discovery. etc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sp>
        <p:nvSpPr>
          <p:cNvPr id="419" name="Google Shape;419;p3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20" name="Google Shape;42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1153" y="5103372"/>
            <a:ext cx="8776693" cy="640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type="title"/>
          </p:nvPr>
        </p:nvSpPr>
        <p:spPr>
          <a:xfrm>
            <a:off x="1484310" y="505496"/>
            <a:ext cx="10018713" cy="9755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Scope of IPv6 Unicast Addresses</a:t>
            </a:r>
            <a:endParaRPr/>
          </a:p>
        </p:txBody>
      </p:sp>
      <p:pic>
        <p:nvPicPr>
          <p:cNvPr id="426" name="Google Shape;426;p3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5446" y="1982519"/>
            <a:ext cx="6297955" cy="3884612"/>
          </a:xfrm>
          <a:prstGeom prst="rect">
            <a:avLst/>
          </a:prstGeom>
          <a:noFill/>
          <a:ln>
            <a:noFill/>
          </a:ln>
        </p:spPr>
      </p:pic>
      <p:sp>
        <p:nvSpPr>
          <p:cNvPr id="427" name="Google Shape;427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3"/>
          <p:cNvSpPr txBox="1"/>
          <p:nvPr>
            <p:ph type="title"/>
          </p:nvPr>
        </p:nvSpPr>
        <p:spPr>
          <a:xfrm>
            <a:off x="1664615" y="441101"/>
            <a:ext cx="10018713" cy="8596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433" name="Google Shape;433;p33"/>
          <p:cNvSpPr txBox="1"/>
          <p:nvPr>
            <p:ph idx="1" type="body"/>
          </p:nvPr>
        </p:nvSpPr>
        <p:spPr>
          <a:xfrm>
            <a:off x="1938338" y="1545465"/>
            <a:ext cx="82296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Consisting of all addresses that begin with “</a:t>
            </a:r>
            <a:r>
              <a:rPr lang="en-US">
                <a:solidFill>
                  <a:srgbClr val="7030A0"/>
                </a:solidFill>
              </a:rPr>
              <a:t>1111 1111</a:t>
            </a:r>
            <a:r>
              <a:rPr lang="en-US"/>
              <a:t>” i.e “</a:t>
            </a:r>
            <a:r>
              <a:rPr lang="en-US">
                <a:solidFill>
                  <a:srgbClr val="7030A0"/>
                </a:solidFill>
              </a:rPr>
              <a:t>FF</a:t>
            </a:r>
            <a:r>
              <a:rPr lang="en-US"/>
              <a:t>”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434" name="Google Shape;43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4600" y="2517048"/>
            <a:ext cx="7077075" cy="2976563"/>
          </a:xfrm>
          <a:prstGeom prst="rect">
            <a:avLst/>
          </a:prstGeom>
          <a:noFill/>
          <a:ln>
            <a:noFill/>
          </a:ln>
        </p:spPr>
      </p:pic>
      <p:sp>
        <p:nvSpPr>
          <p:cNvPr id="435" name="Google Shape;435;p3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4"/>
          <p:cNvSpPr txBox="1"/>
          <p:nvPr>
            <p:ph type="title"/>
          </p:nvPr>
        </p:nvSpPr>
        <p:spPr>
          <a:xfrm>
            <a:off x="1690373" y="394936"/>
            <a:ext cx="10018713" cy="8854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Addresses</a:t>
            </a:r>
            <a:endParaRPr/>
          </a:p>
        </p:txBody>
      </p:sp>
      <p:sp>
        <p:nvSpPr>
          <p:cNvPr id="441" name="Google Shape;441;p34"/>
          <p:cNvSpPr txBox="1"/>
          <p:nvPr>
            <p:ph idx="1" type="body"/>
          </p:nvPr>
        </p:nvSpPr>
        <p:spPr>
          <a:xfrm>
            <a:off x="1484310" y="1571223"/>
            <a:ext cx="10018713" cy="42199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Multicast addresses are used to send data to a number of devices on an internetwork simultaneously.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Each multicast address can be specified for a variety of </a:t>
            </a:r>
            <a:r>
              <a:rPr lang="en-US">
                <a:solidFill>
                  <a:srgbClr val="7030A0"/>
                </a:solidFill>
              </a:rPr>
              <a:t>different </a:t>
            </a:r>
            <a:r>
              <a:rPr i="1" lang="en-US">
                <a:solidFill>
                  <a:srgbClr val="7030A0"/>
                </a:solidFill>
              </a:rPr>
              <a:t>scopes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/>
              <a:t>allowing a transmission to be targeted to either a wide or narrow audience of recipient devices.</a:t>
            </a:r>
            <a:endParaRPr/>
          </a:p>
        </p:txBody>
      </p:sp>
      <p:pic>
        <p:nvPicPr>
          <p:cNvPr id="442" name="Google Shape;4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97467" y="3804649"/>
            <a:ext cx="7725853" cy="1695687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36"/>
          <p:cNvSpPr txBox="1"/>
          <p:nvPr>
            <p:ph type="title"/>
          </p:nvPr>
        </p:nvSpPr>
        <p:spPr>
          <a:xfrm>
            <a:off x="1484311" y="685801"/>
            <a:ext cx="10018713" cy="8467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449" name="Google Shape;449;p36"/>
          <p:cNvSpPr txBox="1"/>
          <p:nvPr>
            <p:ph idx="1" type="body"/>
          </p:nvPr>
        </p:nvSpPr>
        <p:spPr>
          <a:xfrm>
            <a:off x="1484311" y="1629179"/>
            <a:ext cx="10018713" cy="4258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To provide flexibility in situations where we need a service that is provided by a number of different servers or routers but don't really care which one provides it. </a:t>
            </a:r>
            <a:endParaRPr/>
          </a:p>
          <a:p>
            <a:pPr indent="-285750" lvl="0" marL="285750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In routing, anycast allows datagrams to be sent to </a:t>
            </a:r>
            <a:r>
              <a:rPr lang="en-US" sz="2800">
                <a:solidFill>
                  <a:srgbClr val="7030A0"/>
                </a:solidFill>
              </a:rPr>
              <a:t>whichever router in a group of equivalent routers is closest</a:t>
            </a:r>
            <a:endParaRPr sz="2800"/>
          </a:p>
        </p:txBody>
      </p:sp>
      <p:sp>
        <p:nvSpPr>
          <p:cNvPr id="450" name="Google Shape;450;p3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36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451" name="Google Shape;45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72152" y="4469851"/>
            <a:ext cx="3334215" cy="21720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1484311" y="685800"/>
            <a:ext cx="10018713" cy="11043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Anycast Addresses</a:t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1484311" y="1790163"/>
            <a:ext cx="10018713" cy="4091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There is no special anycast addressing scheme: </a:t>
            </a:r>
            <a:r>
              <a:rPr lang="en-US" sz="3600">
                <a:solidFill>
                  <a:srgbClr val="7030A0"/>
                </a:solidFill>
              </a:rPr>
              <a:t>anycast addresses are the same as unicast addresses. 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/>
              <a:t>An anycast address is created “automatically” when a unicast address is assigned to more than one interface.</a:t>
            </a:r>
            <a:endParaRPr sz="3600"/>
          </a:p>
        </p:txBody>
      </p:sp>
      <p:sp>
        <p:nvSpPr>
          <p:cNvPr id="458" name="Google Shape;458;p37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37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86"/>
          <p:cNvSpPr txBox="1"/>
          <p:nvPr>
            <p:ph type="title"/>
          </p:nvPr>
        </p:nvSpPr>
        <p:spPr>
          <a:xfrm>
            <a:off x="1766552" y="2790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Interface part </a:t>
            </a:r>
            <a:endParaRPr/>
          </a:p>
        </p:txBody>
      </p:sp>
      <p:sp>
        <p:nvSpPr>
          <p:cNvPr id="464" name="Google Shape;464;p86"/>
          <p:cNvSpPr txBox="1"/>
          <p:nvPr>
            <p:ph idx="1" type="body"/>
          </p:nvPr>
        </p:nvSpPr>
        <p:spPr>
          <a:xfrm>
            <a:off x="1107110" y="2651184"/>
            <a:ext cx="10756027" cy="33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Manually give the interface ID part</a:t>
            </a:r>
            <a:endParaRPr sz="2800"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b="1" lang="en-US" sz="2800">
                <a:solidFill>
                  <a:srgbClr val="0000CC"/>
                </a:solidFill>
              </a:rPr>
              <a:t>Corp(config-if)#</a:t>
            </a:r>
            <a:r>
              <a:rPr b="1" lang="en-US" sz="2800">
                <a:solidFill>
                  <a:srgbClr val="7030A0"/>
                </a:solidFill>
              </a:rPr>
              <a:t>ipv6 address 2001:db8:3c4d:1::1/64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465" name="Google Shape;465;p86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41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ps53.jpg" id="466" name="Google Shape;466;p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45" y="116439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86"/>
          <p:cNvSpPr/>
          <p:nvPr/>
        </p:nvSpPr>
        <p:spPr>
          <a:xfrm>
            <a:off x="5980945" y="167918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1"/>
          <p:cNvSpPr txBox="1"/>
          <p:nvPr>
            <p:ph type="title"/>
          </p:nvPr>
        </p:nvSpPr>
        <p:spPr>
          <a:xfrm>
            <a:off x="1766552" y="279042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Interface part : 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473" name="Google Shape;473;p41"/>
          <p:cNvSpPr txBox="1"/>
          <p:nvPr>
            <p:ph idx="1" type="body"/>
          </p:nvPr>
        </p:nvSpPr>
        <p:spPr>
          <a:xfrm>
            <a:off x="1107110" y="2651184"/>
            <a:ext cx="10756027" cy="331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/>
              <a:t>EUI-64(extended unique identifier)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How to stretch IEEE 802 MAC addresses from 48 to 64 bits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Done by inserting the </a:t>
            </a:r>
            <a:r>
              <a:rPr lang="en-US" sz="2800">
                <a:solidFill>
                  <a:srgbClr val="7030A0"/>
                </a:solidFill>
              </a:rPr>
              <a:t>16-bit 0xFFFE </a:t>
            </a:r>
            <a:r>
              <a:rPr lang="en-US" sz="2800"/>
              <a:t>in the middle </a:t>
            </a:r>
            <a:r>
              <a:rPr lang="en-US" sz="2800">
                <a:solidFill>
                  <a:srgbClr val="7030A0"/>
                </a:solidFill>
              </a:rPr>
              <a:t>at the 24th bit </a:t>
            </a:r>
            <a:r>
              <a:rPr lang="en-US" sz="2800"/>
              <a:t>of the MAC address </a:t>
            </a:r>
            <a:endParaRPr sz="28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2800"/>
              <a:t>To create a 64-bit, unique interface identifier.</a:t>
            </a:r>
            <a:endParaRPr sz="2800"/>
          </a:p>
          <a:p>
            <a:pPr indent="-285750" lvl="2" marL="12001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Noto Sans Symbols"/>
              <a:buChar char="▪"/>
            </a:pPr>
            <a:r>
              <a:rPr b="1" lang="en-US" sz="2800">
                <a:solidFill>
                  <a:srgbClr val="0000CC"/>
                </a:solidFill>
              </a:rPr>
              <a:t>Corp(config-if)#</a:t>
            </a:r>
            <a:r>
              <a:rPr b="1" lang="en-US" sz="2000">
                <a:solidFill>
                  <a:srgbClr val="0000CC"/>
                </a:solidFill>
              </a:rPr>
              <a:t>ipv6 address 2001:db8:3c4d:1::/64 eui-64</a:t>
            </a:r>
            <a:endParaRPr/>
          </a:p>
        </p:txBody>
      </p:sp>
      <p:sp>
        <p:nvSpPr>
          <p:cNvPr id="474" name="Google Shape;474;p41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41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ips53.jpg" id="475" name="Google Shape;475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4045" y="1164390"/>
            <a:ext cx="8813800" cy="111760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1"/>
          <p:cNvSpPr/>
          <p:nvPr/>
        </p:nvSpPr>
        <p:spPr>
          <a:xfrm>
            <a:off x="5980945" y="1679187"/>
            <a:ext cx="4343400" cy="4572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5"/>
          <p:cNvSpPr txBox="1"/>
          <p:nvPr>
            <p:ph type="title"/>
          </p:nvPr>
        </p:nvSpPr>
        <p:spPr>
          <a:xfrm>
            <a:off x="1484311" y="685800"/>
            <a:ext cx="10018713" cy="8339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</a:t>
            </a:r>
            <a:endParaRPr/>
          </a:p>
        </p:txBody>
      </p:sp>
      <p:sp>
        <p:nvSpPr>
          <p:cNvPr id="165" name="Google Shape;165;p5"/>
          <p:cNvSpPr txBox="1"/>
          <p:nvPr>
            <p:ph idx="1" type="body"/>
          </p:nvPr>
        </p:nvSpPr>
        <p:spPr>
          <a:xfrm>
            <a:off x="1484310" y="1661375"/>
            <a:ext cx="10018713" cy="4129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7030A0"/>
                </a:solidFill>
              </a:rPr>
              <a:t>Address Availability: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IPv4:      </a:t>
            </a:r>
            <a:r>
              <a:rPr lang="en-US" sz="3200"/>
              <a:t>4 octets   -  32 bits</a:t>
            </a:r>
            <a:endParaRPr/>
          </a:p>
          <a:p>
            <a:pPr indent="-285796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2^32   </a:t>
            </a:r>
            <a:r>
              <a:rPr lang="en-US" sz="2900">
                <a:solidFill>
                  <a:srgbClr val="C00000"/>
                </a:solidFill>
              </a:rPr>
              <a:t>or   4,294,467,295   </a:t>
            </a:r>
            <a:r>
              <a:rPr lang="en-US" sz="2900"/>
              <a:t>IP Addresses.</a:t>
            </a:r>
            <a:endParaRPr/>
          </a:p>
          <a:p>
            <a:pPr indent="-230044" lvl="2" marL="12001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1100"/>
          </a:p>
          <a:p>
            <a:pPr indent="-123697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200">
              <a:solidFill>
                <a:srgbClr val="C000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solidFill>
                  <a:srgbClr val="C00000"/>
                </a:solidFill>
              </a:rPr>
              <a:t>IPv6:</a:t>
            </a:r>
            <a:r>
              <a:rPr lang="en-US" sz="3200"/>
              <a:t>    16 octets   -   128 bits</a:t>
            </a:r>
            <a:endParaRPr/>
          </a:p>
          <a:p>
            <a:pPr indent="-285796" lvl="2" marL="1200150" rtl="0" algn="l">
              <a:lnSpc>
                <a:spcPct val="100000"/>
              </a:lnSpc>
              <a:spcBef>
                <a:spcPts val="919"/>
              </a:spcBef>
              <a:spcAft>
                <a:spcPts val="0"/>
              </a:spcAft>
              <a:buSzPct val="145000"/>
              <a:buChar char="•"/>
            </a:pPr>
            <a:r>
              <a:rPr lang="en-US" sz="2900"/>
              <a:t>3.4 x 10^38  or</a:t>
            </a:r>
            <a:endParaRPr sz="2900">
              <a:solidFill>
                <a:srgbClr val="FFFF00"/>
              </a:solidFill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>
                <a:solidFill>
                  <a:srgbClr val="C00000"/>
                </a:solidFill>
              </a:rPr>
              <a:t>340,282,366,920,938,463,463,374,607,431,768,211,456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rPr lang="en-US" sz="3200"/>
              <a:t>			 (340 undecillion)</a:t>
            </a:r>
            <a:r>
              <a:rPr lang="en-US" sz="3200">
                <a:solidFill>
                  <a:srgbClr val="FFFF00"/>
                </a:solidFill>
              </a:rPr>
              <a:t> </a:t>
            </a:r>
            <a:r>
              <a:rPr lang="en-US" sz="3200"/>
              <a:t>IP Addresses.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21"/>
              </a:spcBef>
              <a:spcAft>
                <a:spcPts val="0"/>
              </a:spcAft>
              <a:buSzPct val="145000"/>
              <a:buFont typeface="Corbel"/>
              <a:buNone/>
            </a:pPr>
            <a:r>
              <a:t/>
            </a:r>
            <a:endParaRPr sz="1100"/>
          </a:p>
          <a:p>
            <a:pPr indent="-285750" lvl="1" marL="742950" rtl="0" algn="l">
              <a:lnSpc>
                <a:spcPct val="100000"/>
              </a:lnSpc>
              <a:spcBef>
                <a:spcPts val="952"/>
              </a:spcBef>
              <a:spcAft>
                <a:spcPts val="0"/>
              </a:spcAft>
              <a:buSzPct val="145000"/>
              <a:buChar char="•"/>
            </a:pPr>
            <a:r>
              <a:rPr i="1" lang="en-US" sz="3200">
                <a:solidFill>
                  <a:srgbClr val="C00000"/>
                </a:solidFill>
              </a:rPr>
              <a:t>Every atom of every person on Earth </a:t>
            </a:r>
            <a:r>
              <a:rPr i="1" lang="en-US" sz="3200"/>
              <a:t>could be assigned </a:t>
            </a:r>
            <a:r>
              <a:rPr i="1" lang="en-US" sz="3200">
                <a:solidFill>
                  <a:srgbClr val="990099"/>
                </a:solidFill>
              </a:rPr>
              <a:t>7</a:t>
            </a:r>
            <a:r>
              <a:rPr i="1" lang="en-US" sz="3200">
                <a:solidFill>
                  <a:srgbClr val="FFFF00"/>
                </a:solidFill>
              </a:rPr>
              <a:t> </a:t>
            </a:r>
            <a:r>
              <a:rPr i="1" lang="en-US" sz="3200">
                <a:solidFill>
                  <a:srgbClr val="990099"/>
                </a:solidFill>
              </a:rPr>
              <a:t>unique addresses with </a:t>
            </a:r>
            <a:r>
              <a:rPr i="1" lang="en-US" sz="3200"/>
              <a:t>some to spare</a:t>
            </a:r>
            <a:r>
              <a:rPr i="1" lang="en-US" sz="3200">
                <a:solidFill>
                  <a:srgbClr val="66FF66"/>
                </a:solidFill>
              </a:rPr>
              <a:t> </a:t>
            </a:r>
            <a:r>
              <a:rPr i="1" lang="en-US" sz="3200"/>
              <a:t>(assuming</a:t>
            </a:r>
            <a:br>
              <a:rPr i="1" lang="en-US" sz="2900"/>
            </a:br>
            <a:r>
              <a:rPr i="1" lang="en-US" sz="2900"/>
              <a:t>7 × 10</a:t>
            </a:r>
            <a:r>
              <a:rPr baseline="30000" i="1" lang="en-US" sz="2900"/>
              <a:t>27</a:t>
            </a:r>
            <a:r>
              <a:rPr i="1" lang="en-US" sz="2900"/>
              <a:t> atoms per human x 6.5 Billion)</a:t>
            </a:r>
            <a:r>
              <a:rPr lang="en-US" sz="2900"/>
              <a:t>.</a:t>
            </a:r>
            <a:endParaRPr i="1" sz="2900"/>
          </a:p>
          <a:p>
            <a:pPr indent="0" lvl="0" marL="0" rtl="0" algn="l">
              <a:lnSpc>
                <a:spcPct val="100000"/>
              </a:lnSpc>
              <a:spcBef>
                <a:spcPts val="86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/>
          <p:nvPr>
            <p:ph type="title"/>
          </p:nvPr>
        </p:nvSpPr>
        <p:spPr>
          <a:xfrm>
            <a:off x="2086377" y="458274"/>
            <a:ext cx="88392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pic>
        <p:nvPicPr>
          <p:cNvPr descr="ips60.jpg" id="482" name="Google Shape;482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96344" y="1562100"/>
            <a:ext cx="6970712" cy="3733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3" name="Google Shape;483;p42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42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ps61.jpg" id="488" name="Google Shape;488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9800" y="1817688"/>
            <a:ext cx="7848600" cy="4862512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4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Using an </a:t>
            </a:r>
            <a:r>
              <a:rPr b="1" lang="en-US">
                <a:solidFill>
                  <a:srgbClr val="0000CC"/>
                </a:solidFill>
              </a:rPr>
              <a:t>EUI-64</a:t>
            </a:r>
            <a:r>
              <a:rPr lang="en-US"/>
              <a:t> </a:t>
            </a:r>
            <a:endParaRPr/>
          </a:p>
        </p:txBody>
      </p:sp>
      <p:sp>
        <p:nvSpPr>
          <p:cNvPr id="490" name="Google Shape;490;p43"/>
          <p:cNvSpPr txBox="1"/>
          <p:nvPr>
            <p:ph idx="1" type="body"/>
          </p:nvPr>
        </p:nvSpPr>
        <p:spPr>
          <a:xfrm>
            <a:off x="1524000" y="914400"/>
            <a:ext cx="8763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Using EUI-64.</a:t>
            </a:r>
            <a:endParaRPr/>
          </a:p>
        </p:txBody>
      </p:sp>
      <p:sp>
        <p:nvSpPr>
          <p:cNvPr id="491" name="Google Shape;491;p43"/>
          <p:cNvSpPr/>
          <p:nvPr/>
        </p:nvSpPr>
        <p:spPr>
          <a:xfrm>
            <a:off x="3124200" y="2590800"/>
            <a:ext cx="59436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43"/>
          <p:cNvSpPr/>
          <p:nvPr/>
        </p:nvSpPr>
        <p:spPr>
          <a:xfrm>
            <a:off x="2362200" y="3810000"/>
            <a:ext cx="7543800" cy="9144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43"/>
          <p:cNvSpPr/>
          <p:nvPr/>
        </p:nvSpPr>
        <p:spPr>
          <a:xfrm>
            <a:off x="2362200" y="4953000"/>
            <a:ext cx="7543800" cy="1143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43"/>
          <p:cNvSpPr/>
          <p:nvPr/>
        </p:nvSpPr>
        <p:spPr>
          <a:xfrm>
            <a:off x="3429000" y="6248400"/>
            <a:ext cx="5105400" cy="3048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43"/>
          <p:cNvSpPr/>
          <p:nvPr/>
        </p:nvSpPr>
        <p:spPr>
          <a:xfrm>
            <a:off x="4572000" y="1905000"/>
            <a:ext cx="3124200" cy="3810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6" name="Google Shape;496;p43"/>
          <p:cNvSpPr/>
          <p:nvPr/>
        </p:nvSpPr>
        <p:spPr>
          <a:xfrm>
            <a:off x="3352800" y="6248400"/>
            <a:ext cx="5105400" cy="3048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" name="Google Shape;497;p4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Corbel"/>
              <a:buNone/>
            </a:pPr>
            <a:r>
              <a:rPr lang="en-US" sz="5400"/>
              <a:t>Transition from IPv4 to IPv6</a:t>
            </a:r>
            <a:endParaRPr/>
          </a:p>
        </p:txBody>
      </p:sp>
      <p:sp>
        <p:nvSpPr>
          <p:cNvPr id="503" name="Google Shape;503;p5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58"/>
          <p:cNvSpPr txBox="1"/>
          <p:nvPr>
            <p:ph type="title"/>
          </p:nvPr>
        </p:nvSpPr>
        <p:spPr>
          <a:xfrm>
            <a:off x="1981200" y="457200"/>
            <a:ext cx="8231188" cy="13731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to IPv6 Transition</a:t>
            </a:r>
            <a:endParaRPr/>
          </a:p>
        </p:txBody>
      </p:sp>
      <p:sp>
        <p:nvSpPr>
          <p:cNvPr id="511" name="Google Shape;511;p58"/>
          <p:cNvSpPr txBox="1"/>
          <p:nvPr>
            <p:ph idx="1" type="body"/>
          </p:nvPr>
        </p:nvSpPr>
        <p:spPr>
          <a:xfrm>
            <a:off x="1981200" y="1981200"/>
            <a:ext cx="8231188" cy="38877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/>
          <a:p>
            <a:pPr indent="-341313" lvl="0" marL="34131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b="1" lang="en-US">
                <a:solidFill>
                  <a:schemeClr val="accent6"/>
                </a:solidFill>
              </a:rPr>
              <a:t>Strategies and mechanisms: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IPv4 to IPv6 transition is gradual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devices need to communicate to IPv4</a:t>
            </a:r>
            <a:endParaRPr/>
          </a:p>
          <a:p>
            <a:pPr indent="-341313" lvl="0" marL="341313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IPv6 needs to communicate over IPv4 links</a:t>
            </a:r>
            <a:endParaRPr/>
          </a:p>
        </p:txBody>
      </p:sp>
      <p:sp>
        <p:nvSpPr>
          <p:cNvPr id="512" name="Google Shape;512;p58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58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59"/>
          <p:cNvSpPr txBox="1"/>
          <p:nvPr>
            <p:ph type="title"/>
          </p:nvPr>
        </p:nvSpPr>
        <p:spPr>
          <a:xfrm>
            <a:off x="1565276" y="188711"/>
            <a:ext cx="8229600" cy="974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Transition Techniques</a:t>
            </a:r>
            <a:endParaRPr/>
          </a:p>
        </p:txBody>
      </p:sp>
      <p:sp>
        <p:nvSpPr>
          <p:cNvPr id="518" name="Google Shape;518;p59"/>
          <p:cNvSpPr txBox="1"/>
          <p:nvPr>
            <p:ph idx="1" type="body"/>
          </p:nvPr>
        </p:nvSpPr>
        <p:spPr>
          <a:xfrm>
            <a:off x="1565276" y="1027090"/>
            <a:ext cx="35814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b="1" lang="en-US" sz="2800">
                <a:solidFill>
                  <a:srgbClr val="7030A0"/>
                </a:solidFill>
              </a:rPr>
              <a:t>Three categories</a:t>
            </a:r>
            <a:r>
              <a:rPr lang="en-US" sz="2800"/>
              <a:t>: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Dual-stack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Tunneling Techniques</a:t>
            </a:r>
            <a:endParaRPr/>
          </a:p>
          <a:p>
            <a:pPr indent="-517525" lvl="0" marL="574675" rtl="0" algn="l">
              <a:lnSpc>
                <a:spcPct val="90000"/>
              </a:lnSpc>
              <a:spcBef>
                <a:spcPts val="2280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1186C3"/>
                </a:solidFill>
              </a:rPr>
              <a:t>Translation techniques</a:t>
            </a:r>
            <a:endParaRPr/>
          </a:p>
        </p:txBody>
      </p:sp>
      <p:pic>
        <p:nvPicPr>
          <p:cNvPr descr="http://www.tutorialspoint.com/ipv6/images/dual_stack_router.jpg" id="519" name="Google Shape;519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6176" y="831358"/>
            <a:ext cx="4254500" cy="205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tunneling.jpg" id="520" name="Google Shape;520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46676" y="3014864"/>
            <a:ext cx="53340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www.tutorialspoint.com/ipv6/images/nat.jpg" id="521" name="Google Shape;521;p5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56301" y="4197776"/>
            <a:ext cx="4524375" cy="170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59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59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"/>
          <p:cNvSpPr txBox="1"/>
          <p:nvPr>
            <p:ph idx="1" type="body"/>
          </p:nvPr>
        </p:nvSpPr>
        <p:spPr>
          <a:xfrm>
            <a:off x="1828800" y="1371601"/>
            <a:ext cx="8229600" cy="24405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Method in which a node has implementation and connectivity to </a:t>
            </a:r>
            <a:r>
              <a:rPr lang="en-US">
                <a:solidFill>
                  <a:srgbClr val="7030A0"/>
                </a:solidFill>
              </a:rPr>
              <a:t>both an IPv4 and IPv6 </a:t>
            </a:r>
            <a:r>
              <a:rPr lang="en-US"/>
              <a:t>network.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The</a:t>
            </a:r>
            <a:r>
              <a:rPr lang="en-US">
                <a:solidFill>
                  <a:srgbClr val="FFFF00"/>
                </a:solidFill>
              </a:rPr>
              <a:t> </a:t>
            </a:r>
            <a:r>
              <a:rPr lang="en-US">
                <a:solidFill>
                  <a:srgbClr val="7030A0"/>
                </a:solidFill>
              </a:rPr>
              <a:t>recommended</a:t>
            </a:r>
            <a:r>
              <a:rPr lang="en-US"/>
              <a:t> option.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Involves running IPv4 and IPv6 at the same time</a:t>
            </a:r>
            <a:r>
              <a:rPr lang="en-US">
                <a:solidFill>
                  <a:srgbClr val="FFFF00"/>
                </a:solidFill>
              </a:rPr>
              <a:t>.</a:t>
            </a:r>
            <a:endParaRPr/>
          </a:p>
        </p:txBody>
      </p:sp>
      <p:sp>
        <p:nvSpPr>
          <p:cNvPr id="528" name="Google Shape;528;p60"/>
          <p:cNvSpPr txBox="1"/>
          <p:nvPr>
            <p:ph type="title"/>
          </p:nvPr>
        </p:nvSpPr>
        <p:spPr>
          <a:xfrm>
            <a:off x="1981200" y="304800"/>
            <a:ext cx="8231188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Dual Stack</a:t>
            </a:r>
            <a:endParaRPr/>
          </a:p>
        </p:txBody>
      </p:sp>
      <p:sp>
        <p:nvSpPr>
          <p:cNvPr id="529" name="Google Shape;529;p60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530" name="Google Shape;530;p6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136" y="3607352"/>
            <a:ext cx="5943600" cy="2869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63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536" name="Google Shape;536;p63"/>
          <p:cNvSpPr txBox="1"/>
          <p:nvPr>
            <p:ph idx="1" type="body"/>
          </p:nvPr>
        </p:nvSpPr>
        <p:spPr>
          <a:xfrm>
            <a:off x="1752600" y="4297364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is an integration method where an </a:t>
            </a:r>
            <a:r>
              <a:rPr lang="en-US" sz="2800">
                <a:solidFill>
                  <a:srgbClr val="7030A0"/>
                </a:solidFill>
              </a:rPr>
              <a:t>IPv6 packet is encapsulated within another protocol.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/>
              <a:t>Tunneling encapsulates the IPv6 packet in the IPv4 packet. </a:t>
            </a:r>
            <a:endParaRPr/>
          </a:p>
        </p:txBody>
      </p:sp>
      <p:pic>
        <p:nvPicPr>
          <p:cNvPr descr="ips66.jpg" id="537" name="Google Shape;537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8" name="Google Shape;538;p63"/>
          <p:cNvCxnSpPr/>
          <p:nvPr/>
        </p:nvCxnSpPr>
        <p:spPr>
          <a:xfrm flipH="1" rot="-5400000">
            <a:off x="3314700" y="1866900"/>
            <a:ext cx="1752600" cy="1676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539" name="Google Shape;539;p63"/>
          <p:cNvCxnSpPr/>
          <p:nvPr/>
        </p:nvCxnSpPr>
        <p:spPr>
          <a:xfrm>
            <a:off x="5181600" y="3581400"/>
            <a:ext cx="1524000" cy="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540" name="Google Shape;540;p63"/>
          <p:cNvCxnSpPr/>
          <p:nvPr/>
        </p:nvCxnSpPr>
        <p:spPr>
          <a:xfrm rot="-5400000">
            <a:off x="6667500" y="2019300"/>
            <a:ext cx="1828800" cy="1295400"/>
          </a:xfrm>
          <a:prstGeom prst="straightConnector1">
            <a:avLst/>
          </a:prstGeom>
          <a:noFill/>
          <a:ln cap="flat" cmpd="sng" w="50800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cxnSp>
        <p:nvCxnSpPr>
          <p:cNvPr id="541" name="Google Shape;541;p63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sp>
        <p:nvSpPr>
          <p:cNvPr id="542" name="Google Shape;542;p63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63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64"/>
          <p:cNvSpPr txBox="1"/>
          <p:nvPr>
            <p:ph type="title"/>
          </p:nvPr>
        </p:nvSpPr>
        <p:spPr>
          <a:xfrm>
            <a:off x="203200" y="152400"/>
            <a:ext cx="117856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r>
              <a:rPr lang="en-US"/>
              <a:t>IPv6 Tunneling</a:t>
            </a:r>
            <a:endParaRPr/>
          </a:p>
        </p:txBody>
      </p:sp>
      <p:sp>
        <p:nvSpPr>
          <p:cNvPr id="548" name="Google Shape;548;p64"/>
          <p:cNvSpPr txBox="1"/>
          <p:nvPr>
            <p:ph idx="1" type="body"/>
          </p:nvPr>
        </p:nvSpPr>
        <p:spPr>
          <a:xfrm>
            <a:off x="1676400" y="4343400"/>
            <a:ext cx="87630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85748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800"/>
              <a:t>When IPv4 is used to encapsulate the IPv6 packet: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Protocol type of </a:t>
            </a:r>
            <a:r>
              <a:rPr lang="en-US" sz="2400">
                <a:solidFill>
                  <a:srgbClr val="7030A0"/>
                </a:solidFill>
              </a:rPr>
              <a:t>41.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solidFill>
                  <a:srgbClr val="7030A0"/>
                </a:solidFill>
              </a:rPr>
              <a:t>20-byte IPv4 header </a:t>
            </a:r>
            <a:r>
              <a:rPr lang="en-US" sz="2400"/>
              <a:t>with no options.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IPv6 header and payload.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/>
              <a:t>Requires </a:t>
            </a:r>
            <a:r>
              <a:rPr lang="en-US" sz="2400">
                <a:solidFill>
                  <a:srgbClr val="7030A0"/>
                </a:solidFill>
              </a:rPr>
              <a:t>dual stacked </a:t>
            </a:r>
            <a:r>
              <a:rPr lang="en-US" sz="2400"/>
              <a:t>routers.</a:t>
            </a:r>
            <a:endParaRPr/>
          </a:p>
        </p:txBody>
      </p:sp>
      <p:pic>
        <p:nvPicPr>
          <p:cNvPr descr="ips66.jpg" id="549" name="Google Shape;549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1295401"/>
            <a:ext cx="8686800" cy="300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0" name="Google Shape;550;p64"/>
          <p:cNvCxnSpPr/>
          <p:nvPr/>
        </p:nvCxnSpPr>
        <p:spPr>
          <a:xfrm>
            <a:off x="5410200" y="1905000"/>
            <a:ext cx="1295400" cy="0"/>
          </a:xfrm>
          <a:prstGeom prst="straightConnector1">
            <a:avLst/>
          </a:prstGeom>
          <a:noFill/>
          <a:ln cap="flat" cmpd="sng" w="50800">
            <a:solidFill>
              <a:srgbClr val="002060"/>
            </a:solidFill>
            <a:prstDash val="solid"/>
            <a:round/>
            <a:headEnd len="med" w="med" type="triangle"/>
            <a:tailEnd len="med" w="med" type="triangle"/>
          </a:ln>
          <a:effectLst>
            <a:outerShdw blurRad="63500" rotWithShape="0" algn="tl" dir="2700000" dist="38100">
              <a:srgbClr val="000000">
                <a:alpha val="77254"/>
              </a:srgbClr>
            </a:outerShdw>
          </a:effectLst>
        </p:spPr>
      </p:cxnSp>
      <p:sp>
        <p:nvSpPr>
          <p:cNvPr id="551" name="Google Shape;551;p64"/>
          <p:cNvSpPr/>
          <p:nvPr/>
        </p:nvSpPr>
        <p:spPr>
          <a:xfrm>
            <a:off x="3962400" y="3733800"/>
            <a:ext cx="3962400" cy="533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rotWithShape="0" algn="tl" dir="2700000" dist="38100">
              <a:srgbClr val="000000">
                <a:alpha val="3921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2" name="Google Shape;552;p64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64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65"/>
          <p:cNvSpPr txBox="1"/>
          <p:nvPr>
            <p:ph type="title"/>
          </p:nvPr>
        </p:nvSpPr>
        <p:spPr>
          <a:xfrm>
            <a:off x="1587500" y="672922"/>
            <a:ext cx="10018713" cy="7823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rbel"/>
              <a:buNone/>
            </a:pPr>
            <a:br>
              <a:rPr lang="en-US"/>
            </a:br>
            <a:r>
              <a:rPr lang="en-US">
                <a:solidFill>
                  <a:srgbClr val="000000"/>
                </a:solidFill>
              </a:rPr>
              <a:t>NAT Protocol Translation</a:t>
            </a:r>
            <a:br>
              <a:rPr lang="en-US"/>
            </a:br>
            <a:endParaRPr/>
          </a:p>
        </p:txBody>
      </p:sp>
      <p:sp>
        <p:nvSpPr>
          <p:cNvPr id="558" name="Google Shape;558;p65"/>
          <p:cNvSpPr txBox="1"/>
          <p:nvPr>
            <p:ph idx="1" type="body"/>
          </p:nvPr>
        </p:nvSpPr>
        <p:spPr>
          <a:xfrm>
            <a:off x="1587500" y="1612184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Important method of transition to IPv6 by means of a NAT-PT (Network Address Translation – Protocol Translation) enabled device.</a:t>
            </a:r>
            <a:endParaRPr/>
          </a:p>
        </p:txBody>
      </p:sp>
      <p:sp>
        <p:nvSpPr>
          <p:cNvPr descr="File:6to4.svg" id="559" name="Google Shape;559;p65"/>
          <p:cNvSpPr/>
          <p:nvPr/>
        </p:nvSpPr>
        <p:spPr>
          <a:xfrm>
            <a:off x="1587500" y="-136525"/>
            <a:ext cx="7620000" cy="503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Google Shape;560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0050" y="2448661"/>
            <a:ext cx="6126480" cy="2303620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65"/>
          <p:cNvSpPr/>
          <p:nvPr/>
        </p:nvSpPr>
        <p:spPr>
          <a:xfrm>
            <a:off x="1954023" y="4762833"/>
            <a:ext cx="845283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IPv4 host sends a request packet to the IPv6 server, the NAT-PT device/router strips down the IPv4 packet, removes IPv4 header, and adds IPv6 header and passes it through the Internet. When a response from the IPv6 server comes for the IPv4 host, the router does vice versa.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65"/>
          <p:cNvSpPr txBox="1"/>
          <p:nvPr/>
        </p:nvSpPr>
        <p:spPr>
          <a:xfrm>
            <a:off x="11183677" y="5887792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65</a:t>
            </a:r>
            <a:endParaRPr b="0" i="0" sz="1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THE END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1484311" y="685801"/>
            <a:ext cx="10018713" cy="705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Reasons for Using IPv6 </a:t>
            </a:r>
            <a:endParaRPr/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1484312" y="1648497"/>
            <a:ext cx="4895055" cy="41427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10"/>
              <a:buChar char="•"/>
            </a:pPr>
            <a:r>
              <a:rPr lang="en-US">
                <a:solidFill>
                  <a:srgbClr val="7030A0"/>
                </a:solidFill>
              </a:rPr>
              <a:t>IPv6 Features: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fixed-length 40 byte header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Char char="•"/>
            </a:pPr>
            <a:r>
              <a:rPr lang="en-US"/>
              <a:t>no fragmentation allowed</a:t>
            </a:r>
            <a:endParaRPr/>
          </a:p>
          <a:p>
            <a:pPr indent="0" lvl="1" marL="45720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i="1"/>
          </a:p>
          <a:p>
            <a:pPr indent="0" lvl="0" marL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  <p:sp>
        <p:nvSpPr>
          <p:cNvPr id="174" name="Google Shape;174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ips50.jpg" id="175" name="Google Shape;1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4750" y="3006144"/>
            <a:ext cx="4068763" cy="2660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ps51.jpg" id="176" name="Google Shape;176;p6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9805" y="1648497"/>
            <a:ext cx="3679564" cy="414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832041" y="258512"/>
            <a:ext cx="10018713" cy="11301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IPv6 Datagram</a:t>
            </a:r>
            <a:endParaRPr/>
          </a:p>
        </p:txBody>
      </p:sp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5470" y="2060619"/>
            <a:ext cx="6722772" cy="360179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313"/>
              </a:srgbClr>
            </a:outerShdw>
          </a:effectLst>
        </p:spPr>
      </p:pic>
      <p:sp>
        <p:nvSpPr>
          <p:cNvPr id="183" name="Google Shape;183;p7"/>
          <p:cNvSpPr/>
          <p:nvPr/>
        </p:nvSpPr>
        <p:spPr>
          <a:xfrm>
            <a:off x="2395470" y="1388634"/>
            <a:ext cx="196137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rPr>
              <a:t>40 Octets, 8 fields</a:t>
            </a:r>
            <a:endParaRPr b="0" i="0" sz="1800" u="none" cap="none" strike="noStrike">
              <a:solidFill>
                <a:schemeClr val="dk2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84" name="Google Shape;184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9"/>
          <p:cNvSpPr txBox="1"/>
          <p:nvPr>
            <p:ph type="title"/>
          </p:nvPr>
        </p:nvSpPr>
        <p:spPr>
          <a:xfrm>
            <a:off x="1574462" y="467483"/>
            <a:ext cx="10018713" cy="7566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pic>
        <p:nvPicPr>
          <p:cNvPr id="190" name="Google Shape;19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7938" y="1640156"/>
            <a:ext cx="4369468" cy="1006601"/>
          </a:xfrm>
          <a:prstGeom prst="rect">
            <a:avLst/>
          </a:prstGeom>
          <a:noFill/>
          <a:ln cap="sq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2352"/>
              </a:srgbClr>
            </a:outerShdw>
          </a:effectLst>
        </p:spPr>
      </p:pic>
      <p:sp>
        <p:nvSpPr>
          <p:cNvPr id="191" name="Google Shape;191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http://www.cisco.com/en/US/technologies/tk648/tk872/images/technologies_white_paper0900aecd8054d37d-04.jpg" id="192" name="Google Shape;19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73806" y="1558345"/>
            <a:ext cx="5745769" cy="4209020"/>
          </a:xfrm>
          <a:prstGeom prst="rect">
            <a:avLst/>
          </a:prstGeom>
          <a:solidFill>
            <a:srgbClr val="ECECEC"/>
          </a:solidFill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</p:pic>
      <p:pic>
        <p:nvPicPr>
          <p:cNvPr id="193" name="Google Shape;19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23072" y="2759222"/>
            <a:ext cx="4879200" cy="300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0"/>
          <p:cNvSpPr txBox="1"/>
          <p:nvPr>
            <p:ph type="title"/>
          </p:nvPr>
        </p:nvSpPr>
        <p:spPr>
          <a:xfrm>
            <a:off x="1484311" y="685801"/>
            <a:ext cx="10018713" cy="79527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Extension Headers</a:t>
            </a:r>
            <a:endParaRPr/>
          </a:p>
        </p:txBody>
      </p:sp>
      <p:sp>
        <p:nvSpPr>
          <p:cNvPr id="199" name="Google Shape;199;p10"/>
          <p:cNvSpPr txBox="1"/>
          <p:nvPr>
            <p:ph idx="1" type="body"/>
          </p:nvPr>
        </p:nvSpPr>
        <p:spPr>
          <a:xfrm>
            <a:off x="1484310" y="1557002"/>
            <a:ext cx="10018713" cy="4310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38138" lvl="0" marL="33813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Basic header simplified for ease of processing</a:t>
            </a:r>
            <a:endParaRPr/>
          </a:p>
          <a:p>
            <a:pPr indent="-181610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Additional information carried in extension headers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Hop-by-hop options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Routing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Fragment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Destination options header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Authentication header (AH)</a:t>
            </a:r>
            <a:r>
              <a:rPr lang="en-US" sz="1800">
                <a:latin typeface="Arial"/>
                <a:ea typeface="Arial"/>
                <a:cs typeface="Arial"/>
                <a:sym typeface="Arial"/>
              </a:rPr>
              <a:t>‏</a:t>
            </a:r>
            <a:endParaRPr sz="1800"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Encrypted security payload (ESP) header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000"/>
          </a:p>
          <a:p>
            <a:pPr indent="-338138" lvl="0" marL="33813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2000"/>
              <a:t>Next Header field says what type of header follows</a:t>
            </a:r>
            <a:endParaRPr/>
          </a:p>
          <a:p>
            <a:pPr indent="-280988" lvl="1" marL="738188" rtl="0" algn="l">
              <a:lnSpc>
                <a:spcPct val="100000"/>
              </a:lnSpc>
              <a:spcBef>
                <a:spcPts val="1075"/>
              </a:spcBef>
              <a:spcAft>
                <a:spcPts val="0"/>
              </a:spcAft>
              <a:buSzPct val="145000"/>
              <a:buChar char="•"/>
            </a:pPr>
            <a:r>
              <a:rPr lang="en-US" sz="1800"/>
              <a:t>E.g. Fragment Header, TCP, ICMP, etc.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00" name="Google Shape;200;p1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01" name="Google Shape;201;p10"/>
          <p:cNvPicPr preferRelativeResize="0"/>
          <p:nvPr/>
        </p:nvPicPr>
        <p:blipFill rotWithShape="1">
          <a:blip r:embed="rId3">
            <a:alphaModFix/>
          </a:blip>
          <a:srcRect b="7655" l="3842" r="4445" t="50683"/>
          <a:stretch/>
        </p:blipFill>
        <p:spPr>
          <a:xfrm>
            <a:off x="5623295" y="3110604"/>
            <a:ext cx="5550287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"/>
          <p:cNvSpPr/>
          <p:nvPr/>
        </p:nvSpPr>
        <p:spPr>
          <a:xfrm rot="-5400000">
            <a:off x="4007644" y="-354012"/>
            <a:ext cx="4306888" cy="8364538"/>
          </a:xfrm>
          <a:prstGeom prst="rect">
            <a:avLst/>
          </a:prstGeom>
          <a:gradFill>
            <a:gsLst>
              <a:gs pos="0">
                <a:srgbClr val="278EC3"/>
              </a:gs>
              <a:gs pos="50000">
                <a:schemeClr val="accent1"/>
              </a:gs>
              <a:gs pos="100000">
                <a:srgbClr val="278EC3"/>
              </a:gs>
            </a:gsLst>
            <a:lin ang="2700000" scaled="0"/>
          </a:gradFill>
          <a:ln cap="flat" cmpd="sng" w="1270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 txBox="1"/>
          <p:nvPr/>
        </p:nvSpPr>
        <p:spPr>
          <a:xfrm>
            <a:off x="1978800" y="1674825"/>
            <a:ext cx="8364538" cy="430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1"/>
          <p:cNvSpPr/>
          <p:nvPr/>
        </p:nvSpPr>
        <p:spPr>
          <a:xfrm>
            <a:off x="2209800" y="2112964"/>
            <a:ext cx="7772400" cy="3602037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" name="Google Shape;210;p11"/>
          <p:cNvCxnSpPr/>
          <p:nvPr/>
        </p:nvCxnSpPr>
        <p:spPr>
          <a:xfrm>
            <a:off x="2209800" y="2819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" name="Google Shape;211;p11"/>
          <p:cNvSpPr/>
          <p:nvPr/>
        </p:nvSpPr>
        <p:spPr>
          <a:xfrm>
            <a:off x="22098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1"/>
          <p:cNvSpPr/>
          <p:nvPr/>
        </p:nvSpPr>
        <p:spPr>
          <a:xfrm>
            <a:off x="9601200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11"/>
          <p:cNvCxnSpPr/>
          <p:nvPr/>
        </p:nvCxnSpPr>
        <p:spPr>
          <a:xfrm>
            <a:off x="33528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4" name="Google Shape;214;p11"/>
          <p:cNvCxnSpPr/>
          <p:nvPr/>
        </p:nvCxnSpPr>
        <p:spPr>
          <a:xfrm>
            <a:off x="2209800" y="34290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5" name="Google Shape;215;p11"/>
          <p:cNvCxnSpPr/>
          <p:nvPr/>
        </p:nvCxnSpPr>
        <p:spPr>
          <a:xfrm>
            <a:off x="6019800" y="2057400"/>
            <a:ext cx="0" cy="1905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6" name="Google Shape;216;p11"/>
          <p:cNvCxnSpPr/>
          <p:nvPr/>
        </p:nvCxnSpPr>
        <p:spPr>
          <a:xfrm>
            <a:off x="7086600" y="2819400"/>
            <a:ext cx="0" cy="6096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7" name="Google Shape;217;p11"/>
          <p:cNvCxnSpPr/>
          <p:nvPr/>
        </p:nvCxnSpPr>
        <p:spPr>
          <a:xfrm>
            <a:off x="2209800" y="44958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8" name="Google Shape;218;p11"/>
          <p:cNvSpPr/>
          <p:nvPr/>
        </p:nvSpPr>
        <p:spPr>
          <a:xfrm>
            <a:off x="2514600" y="2286001"/>
            <a:ext cx="6159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11"/>
          <p:cNvSpPr/>
          <p:nvPr/>
        </p:nvSpPr>
        <p:spPr>
          <a:xfrm>
            <a:off x="3581400" y="2286001"/>
            <a:ext cx="552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IHL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1"/>
          <p:cNvSpPr/>
          <p:nvPr/>
        </p:nvSpPr>
        <p:spPr>
          <a:xfrm>
            <a:off x="7216775" y="2286001"/>
            <a:ext cx="15557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Length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11"/>
          <p:cNvSpPr/>
          <p:nvPr/>
        </p:nvSpPr>
        <p:spPr>
          <a:xfrm>
            <a:off x="2590800" y="2971801"/>
            <a:ext cx="29273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Identifier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1"/>
          <p:cNvSpPr/>
          <p:nvPr/>
        </p:nvSpPr>
        <p:spPr>
          <a:xfrm>
            <a:off x="6172200" y="2971801"/>
            <a:ext cx="781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Flags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1"/>
          <p:cNvSpPr/>
          <p:nvPr/>
        </p:nvSpPr>
        <p:spPr>
          <a:xfrm>
            <a:off x="7467600" y="2971801"/>
            <a:ext cx="22034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Fragment Offset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1"/>
          <p:cNvSpPr/>
          <p:nvPr/>
        </p:nvSpPr>
        <p:spPr>
          <a:xfrm>
            <a:off x="4873625" y="4049713"/>
            <a:ext cx="2590800" cy="3667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Source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1"/>
          <p:cNvSpPr/>
          <p:nvPr/>
        </p:nvSpPr>
        <p:spPr>
          <a:xfrm>
            <a:off x="4654550" y="4629151"/>
            <a:ext cx="306070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32 bit Destination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1"/>
          <p:cNvSpPr/>
          <p:nvPr/>
        </p:nvSpPr>
        <p:spPr>
          <a:xfrm>
            <a:off x="32766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1"/>
          <p:cNvSpPr/>
          <p:nvPr/>
        </p:nvSpPr>
        <p:spPr>
          <a:xfrm>
            <a:off x="4191000" y="1676401"/>
            <a:ext cx="311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7688263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5722938" y="1676401"/>
            <a:ext cx="4381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419600" y="2286001"/>
            <a:ext cx="15938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Service Type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1" name="Google Shape;231;p11"/>
          <p:cNvCxnSpPr/>
          <p:nvPr/>
        </p:nvCxnSpPr>
        <p:spPr>
          <a:xfrm>
            <a:off x="2209800" y="5105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2" name="Google Shape;232;p11"/>
          <p:cNvSpPr/>
          <p:nvPr/>
        </p:nvSpPr>
        <p:spPr>
          <a:xfrm>
            <a:off x="2819400" y="5181601"/>
            <a:ext cx="65849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Options and Padding		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1"/>
          <p:cNvCxnSpPr/>
          <p:nvPr/>
        </p:nvCxnSpPr>
        <p:spPr>
          <a:xfrm>
            <a:off x="2209800" y="3962400"/>
            <a:ext cx="77724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4" name="Google Shape;234;p11"/>
          <p:cNvCxnSpPr/>
          <p:nvPr/>
        </p:nvCxnSpPr>
        <p:spPr>
          <a:xfrm>
            <a:off x="4343400" y="3429000"/>
            <a:ext cx="0" cy="533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5" name="Google Shape;235;p11"/>
          <p:cNvSpPr/>
          <p:nvPr/>
        </p:nvSpPr>
        <p:spPr>
          <a:xfrm>
            <a:off x="2746376" y="3486151"/>
            <a:ext cx="1514475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 to Live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1"/>
          <p:cNvSpPr/>
          <p:nvPr/>
        </p:nvSpPr>
        <p:spPr>
          <a:xfrm>
            <a:off x="6781800" y="3505201"/>
            <a:ext cx="2559050" cy="366713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Header Checksum   </a:t>
            </a:r>
            <a:endParaRPr b="1" i="0" sz="2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7" name="Google Shape;237;p11"/>
          <p:cNvSpPr/>
          <p:nvPr/>
        </p:nvSpPr>
        <p:spPr>
          <a:xfrm>
            <a:off x="4710113" y="3486151"/>
            <a:ext cx="1111250" cy="3667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p11"/>
          <p:cNvCxnSpPr/>
          <p:nvPr/>
        </p:nvCxnSpPr>
        <p:spPr>
          <a:xfrm>
            <a:off x="4343400" y="2057400"/>
            <a:ext cx="0" cy="7620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p11"/>
          <p:cNvSpPr txBox="1"/>
          <p:nvPr>
            <p:ph type="title"/>
          </p:nvPr>
        </p:nvSpPr>
        <p:spPr>
          <a:xfrm>
            <a:off x="1905001" y="304800"/>
            <a:ext cx="8570913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IPv4 Header</a:t>
            </a:r>
            <a:r>
              <a:rPr lang="en-US" sz="3600"/>
              <a:t> </a:t>
            </a:r>
            <a:br>
              <a:rPr lang="en-US" sz="3600"/>
            </a:br>
            <a:endParaRPr b="1" sz="2000">
              <a:solidFill>
                <a:schemeClr val="lt2"/>
              </a:solidFill>
            </a:endParaRPr>
          </a:p>
        </p:txBody>
      </p:sp>
      <p:sp>
        <p:nvSpPr>
          <p:cNvPr id="240" name="Google Shape;240;p11"/>
          <p:cNvSpPr/>
          <p:nvPr/>
        </p:nvSpPr>
        <p:spPr>
          <a:xfrm>
            <a:off x="2109934" y="6119141"/>
            <a:ext cx="8224837" cy="381000"/>
          </a:xfrm>
          <a:prstGeom prst="rect">
            <a:avLst/>
          </a:prstGeom>
          <a:solidFill>
            <a:srgbClr val="990099"/>
          </a:solidFill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88925" lvl="0" marL="288925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35C5FF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DDDDDD"/>
                </a:solidFill>
                <a:latin typeface="Arial"/>
                <a:ea typeface="Arial"/>
                <a:cs typeface="Arial"/>
                <a:sym typeface="Arial"/>
              </a:rPr>
              <a:t>shaded fields are absent from IPv6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>
            <p:ph type="title"/>
          </p:nvPr>
        </p:nvSpPr>
        <p:spPr>
          <a:xfrm>
            <a:off x="1484311" y="685801"/>
            <a:ext cx="10018713" cy="936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Header Changes between IPv4 and IPv6</a:t>
            </a:r>
            <a:endParaRPr/>
          </a:p>
        </p:txBody>
      </p:sp>
      <p:sp>
        <p:nvSpPr>
          <p:cNvPr id="248" name="Google Shape;248;p12"/>
          <p:cNvSpPr txBox="1"/>
          <p:nvPr>
            <p:ph idx="1" type="body"/>
          </p:nvPr>
        </p:nvSpPr>
        <p:spPr>
          <a:xfrm>
            <a:off x="1484310" y="1622739"/>
            <a:ext cx="10018713" cy="41684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52603" lvl="0" marL="28575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Revised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Time to Live (Hop Limit)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Addresses increased from 32 bits to 128 bits</a:t>
            </a:r>
            <a:endParaRPr sz="3000"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Protocol (Next Header)</a:t>
            </a:r>
            <a:endParaRPr sz="3000"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Precedence &amp; TOS (Traffic Class)</a:t>
            </a:r>
            <a:endParaRPr sz="3000"/>
          </a:p>
          <a:p>
            <a:pPr indent="-252603" lvl="0" marL="2857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chemeClr val="dk2"/>
                </a:solidFill>
              </a:rPr>
              <a:t>Extended</a:t>
            </a:r>
            <a:endParaRPr/>
          </a:p>
          <a:p>
            <a:pPr indent="-254317" lvl="1" marL="74295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990099"/>
              </a:buClr>
              <a:buSzPct val="110000"/>
              <a:buFont typeface="Corbel"/>
              <a:buChar char="•"/>
            </a:pPr>
            <a:r>
              <a:rPr lang="en-US" sz="3000"/>
              <a:t> Flow Label field added (Recommended read: Page 676 of Forouzan’s Book)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249" name="Google Shape;249;p1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2020-08-26T05:29:28Z</dcterms:created>
  <dc:creator>Mehnaz</dc:creator>
</cp:coreProperties>
</file>