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6858000" cx="12192000"/>
  <p:notesSz cx="6858000" cy="9144000"/>
  <p:embeddedFontLst>
    <p:embeddedFont>
      <p:font typeface="Corbel"/>
      <p:regular r:id="rId72"/>
      <p:bold r:id="rId73"/>
      <p:italic r:id="rId74"/>
      <p:boldItalic r:id="rId75"/>
    </p:embeddedFont>
    <p:embeddedFont>
      <p:font typeface="Tahoma"/>
      <p:regular r:id="rId76"/>
      <p:bold r:id="rId77"/>
    </p:embeddedFont>
    <p:embeddedFont>
      <p:font typeface="Helvetica Neue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2" roundtripDataSignature="AMtx7mh4d+OSpK4JUiKVg2ewWEF7CIwc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9D0F45-E23E-4115-BAED-8A0DF8242BFA}">
  <a:tblStyle styleId="{EC9D0F45-E23E-4115-BAED-8A0DF8242BF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italic.fntdata"/><Relationship Id="rId82" Type="http://customschemas.google.com/relationships/presentationmetadata" Target="meta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orbel-bold.fntdata"/><Relationship Id="rId72" Type="http://schemas.openxmlformats.org/officeDocument/2006/relationships/font" Target="fonts/Corbel-regular.fntdata"/><Relationship Id="rId31" Type="http://schemas.openxmlformats.org/officeDocument/2006/relationships/slide" Target="slides/slide26.xml"/><Relationship Id="rId75" Type="http://schemas.openxmlformats.org/officeDocument/2006/relationships/font" Target="fonts/Corbel-boldItalic.fntdata"/><Relationship Id="rId30" Type="http://schemas.openxmlformats.org/officeDocument/2006/relationships/slide" Target="slides/slide25.xml"/><Relationship Id="rId74" Type="http://schemas.openxmlformats.org/officeDocument/2006/relationships/font" Target="fonts/Corbel-italic.fntdata"/><Relationship Id="rId33" Type="http://schemas.openxmlformats.org/officeDocument/2006/relationships/slide" Target="slides/slide28.xml"/><Relationship Id="rId77" Type="http://schemas.openxmlformats.org/officeDocument/2006/relationships/font" Target="fonts/Tahoma-bold.fntdata"/><Relationship Id="rId32" Type="http://schemas.openxmlformats.org/officeDocument/2006/relationships/slide" Target="slides/slide27.xml"/><Relationship Id="rId76" Type="http://schemas.openxmlformats.org/officeDocument/2006/relationships/font" Target="fonts/Tahoma-regular.fntdata"/><Relationship Id="rId35" Type="http://schemas.openxmlformats.org/officeDocument/2006/relationships/slide" Target="slides/slide30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9.xml"/><Relationship Id="rId78" Type="http://schemas.openxmlformats.org/officeDocument/2006/relationships/font" Target="fonts/HelveticaNeue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049588" y="631825"/>
            <a:ext cx="3078162" cy="1731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455613" y="2513013"/>
            <a:ext cx="5946775" cy="548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2950" lIns="85925" spcFirstLastPara="1" rIns="85925" wrap="square" tIns="42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2" name="Google Shape;67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10.2.1.1 Stateless Address Autoconfiguration (SLAAC)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5" name="Google Shape;685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10.2.1.2 SLAAC Operation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10.2.1.3 SLAAC and DHCPv6</a:t>
            </a:r>
            <a:endParaRPr b="1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10.2.1.4 SLAAC Option</a:t>
            </a:r>
            <a:endParaRPr b="1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Google Shape;71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10.2.1.5  Stateless DHCP Option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Google Shape;722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10.2.1.6  Stateful DHCP Option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10.2.1.7 DHCPv6 Operations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8:notes"/>
          <p:cNvSpPr txBox="1"/>
          <p:nvPr/>
        </p:nvSpPr>
        <p:spPr>
          <a:xfrm>
            <a:off x="919163" y="685800"/>
            <a:ext cx="501808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8:notes"/>
          <p:cNvSpPr txBox="1"/>
          <p:nvPr>
            <p:ph idx="1" type="body"/>
          </p:nvPr>
        </p:nvSpPr>
        <p:spPr>
          <a:xfrm>
            <a:off x="915988" y="4343400"/>
            <a:ext cx="5026025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IETF Transition mechanisms come under V6ops charter (was NGTrans working group until feb03)‏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http://www.ietf.org/html.charters/v6ops-charter.html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This should be a big topic, but I keep shortening it: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Summary is: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IPv6 traffic generally has to traverse IPv4 world or talk to IPv4 devices.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options: 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Encapsulate it in IPv4 packets and route between two known end points.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Use tunnels such as 6to4 or Teredo for endpoints OR use compatible addresses OR mapped addresses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RFC1933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Transition Mechanisms for IPv6 Hosts and Routers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Rfc2766 NAT-pt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Network Address Translation - Protocol Translation (NAT-PT)‏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NOTE: [should make this a slide]: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TimesNewRoman"/>
                <a:ea typeface="TimesNewRoman"/>
                <a:cs typeface="TimesNewRoman"/>
                <a:sym typeface="TimesNewRoman"/>
              </a:rPr>
              <a:t>Dual stack node (host and router) does not mean having both IPv4 and IPv6 applications.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TimesNewRoman"/>
                <a:ea typeface="TimesNewRoman"/>
                <a:cs typeface="TimesNewRoman"/>
                <a:sym typeface="TimesNewRoman"/>
              </a:rPr>
              <a:t>DNS name resolution doesn’t specify (IPv4/v6) version of peer application!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TimesNewRoman"/>
                <a:ea typeface="TimesNewRoman"/>
                <a:cs typeface="TimesNewRoman"/>
                <a:sym typeface="TimesNewRoman"/>
              </a:rPr>
              <a:t>Dns lookup of ip6streamer.example.org  may return IPv4 OR IPv6 OR BOTH v4&amp;v6 addresses.</a:t>
            </a:r>
            <a:endParaRPr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000">
                <a:latin typeface="TimesNewRoman"/>
                <a:ea typeface="TimesNewRoman"/>
                <a:cs typeface="TimesNewRoman"/>
                <a:sym typeface="TimesNewRoman"/>
              </a:rPr>
              <a:t>Can have various versions of an application. [e.g.: ssh tries IPv6 first and then if that times out drops back to IPv4).</a:t>
            </a:r>
            <a:endParaRPr/>
          </a:p>
        </p:txBody>
      </p:sp>
      <p:sp>
        <p:nvSpPr>
          <p:cNvPr id="755" name="Google Shape;755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1:notes"/>
          <p:cNvSpPr txBox="1"/>
          <p:nvPr/>
        </p:nvSpPr>
        <p:spPr>
          <a:xfrm>
            <a:off x="919163" y="685800"/>
            <a:ext cx="501808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61:notes"/>
          <p:cNvSpPr txBox="1"/>
          <p:nvPr>
            <p:ph idx="1" type="body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dual stack (IPv4 &amp; IPv6) also rfc2893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*	routers [Cisco IOS 12.2(2) starts IPv6 support]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*	workstations  - unix,linux,macosx10.2jaguar IPv6 production qualityish), windows 2k (experimental), XP (production IPv6 support)‏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http://www.ietf.org/html.charters/v6ops-charter.html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RFC: 2893 Transition Mechanisms for IPv6 Hosts and Routers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RFC:2473 encapsulation with IPv6 (tunnels IPv6) 3056 6to4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should we mention IPv6 MTU? MTU path discovery?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ISATAP draft-ietf-ngtrans-isatap-03.txt intra-site automatic tunnel addressing protocol. 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IPv6 Essentials O'Reilly book chapter 10 Interoperability (page 254 summary) is good. </a:t>
            </a:r>
            <a:endParaRPr/>
          </a:p>
        </p:txBody>
      </p:sp>
      <p:sp>
        <p:nvSpPr>
          <p:cNvPr id="782" name="Google Shape;782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68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68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68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68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68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68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68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7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7" name="Google Shape;87;p7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8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8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4" name="Google Shape;94;p7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9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9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5" name="Google Shape;105;p8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6" name="Google Shape;106;p8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0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8" name="Google Shape;108;p8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8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1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1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8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0" name="Google Shape;120;p8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1" name="Google Shape;121;p8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2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82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8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3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83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8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4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8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5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5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3" name="Google Shape;143;p8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7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2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7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7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74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76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7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7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67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67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67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67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67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67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6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6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Relationship Id="rId4" Type="http://schemas.openxmlformats.org/officeDocument/2006/relationships/image" Target="../media/image2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7.png"/><Relationship Id="rId4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jpg"/><Relationship Id="rId4" Type="http://schemas.openxmlformats.org/officeDocument/2006/relationships/image" Target="../media/image49.jpg"/><Relationship Id="rId5" Type="http://schemas.openxmlformats.org/officeDocument/2006/relationships/image" Target="../media/image4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4.jpg"/><Relationship Id="rId4" Type="http://schemas.openxmlformats.org/officeDocument/2006/relationships/image" Target="../media/image45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0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0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Internet Protocol, Version 6 (IPv6)</a:t>
            </a:r>
            <a:endParaRPr sz="4000"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14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1484311" y="685801"/>
            <a:ext cx="10018713" cy="795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1484310" y="1557002"/>
            <a:ext cx="10018713" cy="4310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8138" lvl="0" marL="338138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Basic header simplified for ease of processing</a:t>
            </a:r>
            <a:endParaRPr/>
          </a:p>
          <a:p>
            <a:pPr indent="-181610" lvl="0" marL="338138" rtl="0" algn="l"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Additional information carried in extension headers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Hop-by-hop options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Routing header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Fragment header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Destination options header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Authentication header (AH)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‏</a:t>
            </a:r>
            <a:endParaRPr sz="1800"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Encrypted security payload (ESP) header</a:t>
            </a:r>
            <a:endParaRPr/>
          </a:p>
          <a:p>
            <a:pPr indent="0" lvl="0" marL="0" rtl="0" algn="l"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Next Header field says what type of header follows</a:t>
            </a:r>
            <a:endParaRPr/>
          </a:p>
          <a:p>
            <a:pPr indent="-280988" lvl="1" marL="738188" rtl="0" algn="l"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E.g. Fragment Header, TCP, ICMP, etc.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222" name="Google Shape;222;p1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 b="7655" l="3842" r="4445" t="50683"/>
          <a:stretch/>
        </p:blipFill>
        <p:spPr>
          <a:xfrm>
            <a:off x="5550795" y="2588654"/>
            <a:ext cx="5550288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 rot="-5400000">
            <a:off x="4007644" y="-354012"/>
            <a:ext cx="4306888" cy="8364538"/>
          </a:xfrm>
          <a:prstGeom prst="rect">
            <a:avLst/>
          </a:prstGeom>
          <a:gradFill>
            <a:gsLst>
              <a:gs pos="0">
                <a:srgbClr val="278EC3"/>
              </a:gs>
              <a:gs pos="50000">
                <a:schemeClr val="accent1"/>
              </a:gs>
              <a:gs pos="100000">
                <a:srgbClr val="278EC3"/>
              </a:gs>
            </a:gsLst>
            <a:lin ang="2700000" scaled="0"/>
          </a:gradFill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1978800" y="1674825"/>
            <a:ext cx="8364538" cy="430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2209800" y="2112964"/>
            <a:ext cx="7772400" cy="3602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1"/>
          <p:cNvCxnSpPr/>
          <p:nvPr/>
        </p:nvCxnSpPr>
        <p:spPr>
          <a:xfrm>
            <a:off x="2209800" y="2819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11"/>
          <p:cNvSpPr/>
          <p:nvPr/>
        </p:nvSpPr>
        <p:spPr>
          <a:xfrm>
            <a:off x="22098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9601200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/>
          </a:p>
        </p:txBody>
      </p:sp>
      <p:cxnSp>
        <p:nvCxnSpPr>
          <p:cNvPr id="235" name="Google Shape;235;p11"/>
          <p:cNvCxnSpPr/>
          <p:nvPr/>
        </p:nvCxnSpPr>
        <p:spPr>
          <a:xfrm>
            <a:off x="33528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1"/>
          <p:cNvCxnSpPr/>
          <p:nvPr/>
        </p:nvCxnSpPr>
        <p:spPr>
          <a:xfrm>
            <a:off x="2209800" y="34290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1"/>
          <p:cNvCxnSpPr/>
          <p:nvPr/>
        </p:nvCxnSpPr>
        <p:spPr>
          <a:xfrm>
            <a:off x="6019800" y="20574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11"/>
          <p:cNvCxnSpPr/>
          <p:nvPr/>
        </p:nvCxnSpPr>
        <p:spPr>
          <a:xfrm>
            <a:off x="7086600" y="28194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1"/>
          <p:cNvCxnSpPr/>
          <p:nvPr/>
        </p:nvCxnSpPr>
        <p:spPr>
          <a:xfrm>
            <a:off x="2209800" y="44958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1"/>
          <p:cNvSpPr/>
          <p:nvPr/>
        </p:nvSpPr>
        <p:spPr>
          <a:xfrm>
            <a:off x="2514600" y="2286001"/>
            <a:ext cx="6159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 </a:t>
            </a:r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3581400" y="2286001"/>
            <a:ext cx="552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IHL</a:t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7216775" y="2286001"/>
            <a:ext cx="15557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Length</a:t>
            </a:r>
            <a:endParaRPr/>
          </a:p>
        </p:txBody>
      </p:sp>
      <p:sp>
        <p:nvSpPr>
          <p:cNvPr id="243" name="Google Shape;243;p11"/>
          <p:cNvSpPr/>
          <p:nvPr/>
        </p:nvSpPr>
        <p:spPr>
          <a:xfrm>
            <a:off x="2590800" y="2971801"/>
            <a:ext cx="29273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Identifier	</a:t>
            </a:r>
            <a:endParaRPr/>
          </a:p>
        </p:txBody>
      </p:sp>
      <p:sp>
        <p:nvSpPr>
          <p:cNvPr id="244" name="Google Shape;244;p11"/>
          <p:cNvSpPr/>
          <p:nvPr/>
        </p:nvSpPr>
        <p:spPr>
          <a:xfrm>
            <a:off x="6172200" y="2971801"/>
            <a:ext cx="781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Flags</a:t>
            </a:r>
            <a:endParaRPr/>
          </a:p>
        </p:txBody>
      </p:sp>
      <p:sp>
        <p:nvSpPr>
          <p:cNvPr id="245" name="Google Shape;245;p11"/>
          <p:cNvSpPr/>
          <p:nvPr/>
        </p:nvSpPr>
        <p:spPr>
          <a:xfrm>
            <a:off x="7467600" y="2971801"/>
            <a:ext cx="2203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Fragment Offset  </a:t>
            </a:r>
            <a:endParaRPr/>
          </a:p>
        </p:txBody>
      </p:sp>
      <p:sp>
        <p:nvSpPr>
          <p:cNvPr id="246" name="Google Shape;246;p11"/>
          <p:cNvSpPr/>
          <p:nvPr/>
        </p:nvSpPr>
        <p:spPr>
          <a:xfrm>
            <a:off x="4873625" y="4049713"/>
            <a:ext cx="25908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Source Address</a:t>
            </a:r>
            <a:endParaRPr/>
          </a:p>
        </p:txBody>
      </p:sp>
      <p:sp>
        <p:nvSpPr>
          <p:cNvPr id="247" name="Google Shape;247;p11"/>
          <p:cNvSpPr/>
          <p:nvPr/>
        </p:nvSpPr>
        <p:spPr>
          <a:xfrm>
            <a:off x="4654550" y="4629151"/>
            <a:ext cx="306070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Destination Address</a:t>
            </a: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32766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249" name="Google Shape;249;p11"/>
          <p:cNvSpPr/>
          <p:nvPr/>
        </p:nvSpPr>
        <p:spPr>
          <a:xfrm>
            <a:off x="41910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7688263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5722938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4419600" y="2286001"/>
            <a:ext cx="15938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Type</a:t>
            </a:r>
            <a:endParaRPr/>
          </a:p>
        </p:txBody>
      </p:sp>
      <p:cxnSp>
        <p:nvCxnSpPr>
          <p:cNvPr id="253" name="Google Shape;253;p11"/>
          <p:cNvCxnSpPr/>
          <p:nvPr/>
        </p:nvCxnSpPr>
        <p:spPr>
          <a:xfrm>
            <a:off x="2209800" y="5105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11"/>
          <p:cNvSpPr/>
          <p:nvPr/>
        </p:nvSpPr>
        <p:spPr>
          <a:xfrm>
            <a:off x="2819400" y="5181601"/>
            <a:ext cx="65849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Options and Padding			</a:t>
            </a:r>
            <a:endParaRPr/>
          </a:p>
        </p:txBody>
      </p:sp>
      <p:cxnSp>
        <p:nvCxnSpPr>
          <p:cNvPr id="255" name="Google Shape;255;p11"/>
          <p:cNvCxnSpPr/>
          <p:nvPr/>
        </p:nvCxnSpPr>
        <p:spPr>
          <a:xfrm>
            <a:off x="2209800" y="3962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11"/>
          <p:cNvCxnSpPr/>
          <p:nvPr/>
        </p:nvCxnSpPr>
        <p:spPr>
          <a:xfrm>
            <a:off x="4343400" y="34290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11"/>
          <p:cNvSpPr/>
          <p:nvPr/>
        </p:nvSpPr>
        <p:spPr>
          <a:xfrm>
            <a:off x="2746376" y="3486151"/>
            <a:ext cx="1514475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to Live</a:t>
            </a:r>
            <a:endParaRPr/>
          </a:p>
        </p:txBody>
      </p:sp>
      <p:sp>
        <p:nvSpPr>
          <p:cNvPr id="258" name="Google Shape;258;p11"/>
          <p:cNvSpPr/>
          <p:nvPr/>
        </p:nvSpPr>
        <p:spPr>
          <a:xfrm>
            <a:off x="6781800" y="3505201"/>
            <a:ext cx="2559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Header Checksum   </a:t>
            </a:r>
            <a:endParaRPr b="1"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4710113" y="3486151"/>
            <a:ext cx="11112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/>
          </a:p>
        </p:txBody>
      </p:sp>
      <p:cxnSp>
        <p:nvCxnSpPr>
          <p:cNvPr id="260" name="Google Shape;260;p11"/>
          <p:cNvCxnSpPr/>
          <p:nvPr/>
        </p:nvCxnSpPr>
        <p:spPr>
          <a:xfrm>
            <a:off x="43434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11"/>
          <p:cNvSpPr txBox="1"/>
          <p:nvPr>
            <p:ph type="title"/>
          </p:nvPr>
        </p:nvSpPr>
        <p:spPr>
          <a:xfrm>
            <a:off x="1905001" y="304800"/>
            <a:ext cx="85709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IPv4 Header</a:t>
            </a:r>
            <a:r>
              <a:rPr lang="en-US" sz="3600"/>
              <a:t> </a:t>
            </a:r>
            <a:br>
              <a:rPr lang="en-US" sz="3600"/>
            </a:br>
            <a:endParaRPr b="1" sz="2000">
              <a:solidFill>
                <a:schemeClr val="lt2"/>
              </a:solidFill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2109934" y="6119141"/>
            <a:ext cx="8224837" cy="3810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8925" lvl="0" marL="28892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5C5FF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shaded fields are absent from IPv6 header</a:t>
            </a:r>
            <a:endParaRPr/>
          </a:p>
        </p:txBody>
      </p:sp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type="title"/>
          </p:nvPr>
        </p:nvSpPr>
        <p:spPr>
          <a:xfrm>
            <a:off x="1484311" y="685801"/>
            <a:ext cx="10018713" cy="936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Header Changes between IPv4 and IPv6</a:t>
            </a:r>
            <a:endParaRPr/>
          </a:p>
        </p:txBody>
      </p:sp>
      <p:sp>
        <p:nvSpPr>
          <p:cNvPr id="270" name="Google Shape;270;p12"/>
          <p:cNvSpPr txBox="1"/>
          <p:nvPr>
            <p:ph idx="1" type="body"/>
          </p:nvPr>
        </p:nvSpPr>
        <p:spPr>
          <a:xfrm>
            <a:off x="1484310" y="1622739"/>
            <a:ext cx="10018713" cy="41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chemeClr val="dk2"/>
                </a:solidFill>
              </a:rPr>
              <a:t>Revised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Time to Live (Hop Limit)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Addresses increased from 32 bits to 128 bits</a:t>
            </a:r>
            <a:endParaRPr sz="3000"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Protocol (Next Header)</a:t>
            </a:r>
            <a:endParaRPr sz="3000"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Precedence &amp; TOS (Traffic Class)</a:t>
            </a:r>
            <a:endParaRPr sz="3000"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chemeClr val="dk2"/>
                </a:solidFill>
              </a:rPr>
              <a:t>Extended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Flow Label field added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71" name="Google Shape;271;p1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End of Part1</a:t>
            </a:r>
            <a:endParaRPr/>
          </a:p>
        </p:txBody>
      </p:sp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15 | Part 2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484310" y="1725769"/>
            <a:ext cx="10018713" cy="4288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128 bits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given below is a 128 bit IPv6 address represented in binary format and divided into eight 16-bits blocks</a:t>
            </a:r>
            <a:endParaRPr/>
          </a:p>
          <a:p>
            <a:pPr indent="0" lvl="0" marL="285750" rtl="0" algn="l"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Each block is then converted into Hexadecimal and separated by ‘:’ symbol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Font typeface="Arial"/>
              <a:buChar char="•"/>
            </a:pPr>
            <a:r>
              <a:rPr lang="en-US" sz="2800"/>
              <a:t>Called </a:t>
            </a:r>
            <a:r>
              <a:rPr b="1" lang="en-US" sz="2800"/>
              <a:t>string notation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12590" y="1037575"/>
            <a:ext cx="13687225" cy="14705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92" name="Google Shape;29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78261" y="3367914"/>
            <a:ext cx="14814325" cy="17548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484311" y="1595638"/>
            <a:ext cx="10018713" cy="4026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660066"/>
                </a:solidFill>
              </a:rPr>
              <a:t>IPv6 Representation – Rule 1: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660066"/>
                </a:solidFill>
              </a:rPr>
              <a:t>The leading zeroes</a:t>
            </a:r>
            <a:r>
              <a:rPr lang="en-US" sz="2400">
                <a:solidFill>
                  <a:srgbClr val="66FF66"/>
                </a:solidFill>
              </a:rPr>
              <a:t> </a:t>
            </a:r>
            <a:r>
              <a:rPr lang="en-US" sz="2400"/>
              <a:t>in any 16-bit segment do not have to be written.  If any 16-bit segment has </a:t>
            </a:r>
            <a:r>
              <a:rPr lang="en-US" sz="2400">
                <a:solidFill>
                  <a:srgbClr val="660066"/>
                </a:solidFill>
              </a:rPr>
              <a:t>fewer than four hexadecimal digits, </a:t>
            </a:r>
            <a:r>
              <a:rPr lang="en-US" sz="2400"/>
              <a:t>it is assumed that the missing digits are leading zeroes.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403" y="3452239"/>
            <a:ext cx="8461981" cy="2780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16"/>
          <p:cNvCxnSpPr/>
          <p:nvPr/>
        </p:nvCxnSpPr>
        <p:spPr>
          <a:xfrm>
            <a:off x="1929403" y="4291885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cxnSp>
        <p:nvCxnSpPr>
          <p:cNvPr id="302" name="Google Shape;302;p16"/>
          <p:cNvCxnSpPr/>
          <p:nvPr/>
        </p:nvCxnSpPr>
        <p:spPr>
          <a:xfrm>
            <a:off x="1929403" y="5283558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sp>
        <p:nvSpPr>
          <p:cNvPr id="303" name="Google Shape;303;p16"/>
          <p:cNvSpPr txBox="1"/>
          <p:nvPr/>
        </p:nvSpPr>
        <p:spPr>
          <a:xfrm>
            <a:off x="9602675" y="3787200"/>
            <a:ext cx="7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130B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6764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000000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</p:txBody>
      </p:sp>
      <p:graphicFrame>
        <p:nvGraphicFramePr>
          <p:cNvPr id="311" name="Google Shape;311;p17"/>
          <p:cNvGraphicFramePr/>
          <p:nvPr/>
        </p:nvGraphicFramePr>
        <p:xfrm>
          <a:off x="2514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{EC9D0F45-E23E-4115-BAED-8A0DF8242BFA}</a:tableStyleId>
              </a:tblPr>
              <a:tblGrid>
                <a:gridCol w="3657600"/>
                <a:gridCol w="609600"/>
                <a:gridCol w="2971800"/>
              </a:tblGrid>
              <a:tr h="750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1080:0:0:0:8:800:200C:417A</a:t>
                      </a:r>
                      <a:endParaRPr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1080::8:800:200C:417A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FF01:0:0:0:0:0:0:101</a:t>
                      </a:r>
                      <a:endParaRPr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FF01::101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0:0:0:0:0:0:0:1</a:t>
                      </a:r>
                      <a:endParaRPr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::1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0:0:0:0:0:0:0:0</a:t>
                      </a:r>
                      <a:endParaRPr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</a:t>
                      </a:r>
                      <a:endParaRPr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12" name="Google Shape;312;p17"/>
          <p:cNvGrpSpPr/>
          <p:nvPr/>
        </p:nvGrpSpPr>
        <p:grpSpPr>
          <a:xfrm>
            <a:off x="3276600" y="3429000"/>
            <a:ext cx="4343400" cy="304800"/>
            <a:chOff x="1676400" y="2743200"/>
            <a:chExt cx="4343400" cy="304800"/>
          </a:xfrm>
        </p:grpSpPr>
        <p:sp>
          <p:nvSpPr>
            <p:cNvPr id="313" name="Google Shape;313;p17"/>
            <p:cNvSpPr/>
            <p:nvPr/>
          </p:nvSpPr>
          <p:spPr>
            <a:xfrm>
              <a:off x="1676400" y="2743200"/>
              <a:ext cx="762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791200" y="2743200"/>
              <a:ext cx="2286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17"/>
          <p:cNvSpPr/>
          <p:nvPr/>
        </p:nvSpPr>
        <p:spPr>
          <a:xfrm>
            <a:off x="6705600" y="33528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17"/>
          <p:cNvGrpSpPr/>
          <p:nvPr/>
        </p:nvGrpSpPr>
        <p:grpSpPr>
          <a:xfrm>
            <a:off x="4191000" y="4114800"/>
            <a:ext cx="3505200" cy="304800"/>
            <a:chOff x="2590800" y="3429000"/>
            <a:chExt cx="3505200" cy="304800"/>
          </a:xfrm>
        </p:grpSpPr>
        <p:sp>
          <p:nvSpPr>
            <p:cNvPr id="317" name="Google Shape;317;p17"/>
            <p:cNvSpPr/>
            <p:nvPr/>
          </p:nvSpPr>
          <p:spPr>
            <a:xfrm>
              <a:off x="2590800" y="3429000"/>
              <a:ext cx="1524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7912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17"/>
          <p:cNvSpPr/>
          <p:nvPr/>
        </p:nvSpPr>
        <p:spPr>
          <a:xfrm>
            <a:off x="6629400" y="40386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17"/>
          <p:cNvGrpSpPr/>
          <p:nvPr/>
        </p:nvGrpSpPr>
        <p:grpSpPr>
          <a:xfrm>
            <a:off x="4267200" y="4800600"/>
            <a:ext cx="2971800" cy="304800"/>
            <a:chOff x="2590800" y="3429000"/>
            <a:chExt cx="2971800" cy="304800"/>
          </a:xfrm>
        </p:grpSpPr>
        <p:sp>
          <p:nvSpPr>
            <p:cNvPr id="321" name="Google Shape;321;p17"/>
            <p:cNvSpPr/>
            <p:nvPr/>
          </p:nvSpPr>
          <p:spPr>
            <a:xfrm>
              <a:off x="2590800" y="3429000"/>
              <a:ext cx="1828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5105400" y="3429000"/>
              <a:ext cx="4572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17"/>
          <p:cNvSpPr/>
          <p:nvPr/>
        </p:nvSpPr>
        <p:spPr>
          <a:xfrm>
            <a:off x="6629400" y="47244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7"/>
          <p:cNvGrpSpPr/>
          <p:nvPr/>
        </p:nvGrpSpPr>
        <p:grpSpPr>
          <a:xfrm>
            <a:off x="4267200" y="5486400"/>
            <a:ext cx="2819400" cy="304800"/>
            <a:chOff x="2590800" y="3429000"/>
            <a:chExt cx="2819400" cy="304800"/>
          </a:xfrm>
        </p:grpSpPr>
        <p:sp>
          <p:nvSpPr>
            <p:cNvPr id="325" name="Google Shape;325;p17"/>
            <p:cNvSpPr/>
            <p:nvPr/>
          </p:nvSpPr>
          <p:spPr>
            <a:xfrm>
              <a:off x="2590800" y="3429000"/>
              <a:ext cx="1905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1054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17"/>
          <p:cNvSpPr/>
          <p:nvPr/>
        </p:nvSpPr>
        <p:spPr>
          <a:xfrm>
            <a:off x="6553200" y="54102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type="title"/>
          </p:nvPr>
        </p:nvSpPr>
        <p:spPr>
          <a:xfrm>
            <a:off x="1676400" y="609601"/>
            <a:ext cx="1063437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334" name="Google Shape;334;p18"/>
          <p:cNvSpPr txBox="1"/>
          <p:nvPr>
            <p:ph idx="1" type="body"/>
          </p:nvPr>
        </p:nvSpPr>
        <p:spPr>
          <a:xfrm>
            <a:off x="1676400" y="11430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4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chemeClr val="dk2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  <a:p>
            <a:pPr indent="-285750" lvl="0" marL="285750" rtl="0" algn="l">
              <a:spcBef>
                <a:spcPts val="748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b="1" lang="en-US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0" marL="285750" rtl="0" algn="l">
              <a:spcBef>
                <a:spcPts val="1118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lang="en-US" sz="2800">
                <a:solidFill>
                  <a:schemeClr val="dk2"/>
                </a:solidFill>
              </a:rPr>
              <a:t>Example:</a:t>
            </a:r>
            <a:r>
              <a:rPr b="1"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1843:f01::22::fa</a:t>
            </a:r>
            <a:endParaRPr b="1"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rtl="0" algn="l">
              <a:spcBef>
                <a:spcPts val="729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b="1" i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700">
              <a:solidFill>
                <a:schemeClr val="dk2"/>
              </a:solidFill>
            </a:endParaRPr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chemeClr val="dk2"/>
                </a:solidFill>
              </a:rPr>
              <a:t>Illegal because the length of the two all-zero strings is ambiguous.</a:t>
            </a:r>
            <a:endParaRPr/>
          </a:p>
          <a:p>
            <a:pPr indent="-226177" lvl="1" marL="742950" rtl="0" algn="l">
              <a:spcBef>
                <a:spcPts val="729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 sz="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5" name="Google Shape;335;p18"/>
          <p:cNvCxnSpPr/>
          <p:nvPr/>
        </p:nvCxnSpPr>
        <p:spPr>
          <a:xfrm rot="10800000">
            <a:off x="9525000" y="4800600"/>
            <a:ext cx="685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grpSp>
        <p:nvGrpSpPr>
          <p:cNvPr id="336" name="Google Shape;336;p18"/>
          <p:cNvGrpSpPr/>
          <p:nvPr/>
        </p:nvGrpSpPr>
        <p:grpSpPr>
          <a:xfrm>
            <a:off x="9525000" y="4800600"/>
            <a:ext cx="685800" cy="533400"/>
            <a:chOff x="8001000" y="4800600"/>
            <a:chExt cx="685800" cy="533400"/>
          </a:xfrm>
        </p:grpSpPr>
        <p:cxnSp>
          <p:nvCxnSpPr>
            <p:cNvPr id="337" name="Google Shape;337;p18"/>
            <p:cNvCxnSpPr/>
            <p:nvPr/>
          </p:nvCxnSpPr>
          <p:spPr>
            <a:xfrm rot="10800000">
              <a:off x="8001000" y="53340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338" name="Google Shape;338;p18"/>
            <p:cNvSpPr txBox="1"/>
            <p:nvPr/>
          </p:nvSpPr>
          <p:spPr>
            <a:xfrm>
              <a:off x="8153400" y="4800600"/>
              <a:ext cx="4587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/>
            </a:p>
          </p:txBody>
        </p:sp>
      </p:grpSp>
      <p:grpSp>
        <p:nvGrpSpPr>
          <p:cNvPr id="339" name="Google Shape;339;p18"/>
          <p:cNvGrpSpPr/>
          <p:nvPr/>
        </p:nvGrpSpPr>
        <p:grpSpPr>
          <a:xfrm>
            <a:off x="9525000" y="5334000"/>
            <a:ext cx="685800" cy="533400"/>
            <a:chOff x="8001000" y="5334000"/>
            <a:chExt cx="685800" cy="533400"/>
          </a:xfrm>
        </p:grpSpPr>
        <p:cxnSp>
          <p:nvCxnSpPr>
            <p:cNvPr id="340" name="Google Shape;340;p18"/>
            <p:cNvCxnSpPr/>
            <p:nvPr/>
          </p:nvCxnSpPr>
          <p:spPr>
            <a:xfrm rot="10800000">
              <a:off x="8001000" y="58674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341" name="Google Shape;341;p18"/>
            <p:cNvSpPr txBox="1"/>
            <p:nvPr/>
          </p:nvSpPr>
          <p:spPr>
            <a:xfrm>
              <a:off x="8153400" y="5334000"/>
              <a:ext cx="4587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/>
            </a:p>
          </p:txBody>
        </p:sp>
      </p:grpSp>
      <p:sp>
        <p:nvSpPr>
          <p:cNvPr id="342" name="Google Shape;342;p18"/>
          <p:cNvSpPr/>
          <p:nvPr/>
        </p:nvSpPr>
        <p:spPr>
          <a:xfrm>
            <a:off x="7178899" y="2308538"/>
            <a:ext cx="612819" cy="29299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11260183" y="5887792"/>
            <a:ext cx="4746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Representing IPv6 addresses </a:t>
            </a:r>
            <a:endParaRPr/>
          </a:p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1484311" y="1821689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400">
                <a:solidFill>
                  <a:srgbClr val="7030A0"/>
                </a:solidFill>
              </a:rPr>
              <a:t>No more net masks</a:t>
            </a:r>
            <a:endParaRPr sz="3400">
              <a:solidFill>
                <a:srgbClr val="7030A0"/>
              </a:solidFill>
            </a:endParaRPr>
          </a:p>
          <a:p>
            <a:pPr indent="-284163" lvl="1" marL="741363" rtl="0" algn="l">
              <a:spcBef>
                <a:spcPts val="1025"/>
              </a:spcBef>
              <a:spcAft>
                <a:spcPts val="0"/>
              </a:spcAft>
              <a:buSzPct val="145000"/>
              <a:buChar char="•"/>
            </a:pPr>
            <a:r>
              <a:rPr lang="en-US" sz="3400"/>
              <a:t>Represented by a “/prefixlen” appended to the end of an address where prefixlen indicates the number of bits in the address that make up the network address</a:t>
            </a:r>
            <a:endParaRPr/>
          </a:p>
          <a:p>
            <a:pPr indent="-285750" lvl="2" marL="1200150" rtl="0" algn="l">
              <a:spcBef>
                <a:spcPts val="925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Similar to classless address representation in IPv4</a:t>
            </a:r>
            <a:endParaRPr/>
          </a:p>
          <a:p>
            <a:pPr indent="-285750" lvl="2" marL="1200150" rtl="0" algn="l">
              <a:spcBef>
                <a:spcPts val="1025"/>
              </a:spcBef>
              <a:spcAft>
                <a:spcPts val="0"/>
              </a:spcAft>
              <a:buSzPct val="145000"/>
              <a:buChar char="•"/>
            </a:pPr>
            <a:r>
              <a:rPr lang="en-US" sz="3400"/>
              <a:t>For example: </a:t>
            </a:r>
            <a:endParaRPr/>
          </a:p>
          <a:p>
            <a:pPr indent="0" lvl="2" marL="914400" rtl="0" algn="l"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400"/>
              <a:t>2001:db8:abcd:0012::0/64 specifies a subnet with a range of IP addresses from: </a:t>
            </a:r>
            <a:endParaRPr/>
          </a:p>
          <a:p>
            <a:pPr indent="0" lvl="2" marL="914400" rtl="0" algn="l"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b="1" lang="en-US" sz="3400"/>
              <a:t>2001:db8:abcd:0012</a:t>
            </a:r>
            <a:r>
              <a:rPr lang="en-US" sz="3400"/>
              <a:t>:0000:0000:0000:0000 to </a:t>
            </a:r>
            <a:r>
              <a:rPr b="1" lang="en-US" sz="3400"/>
              <a:t>2001:db8:abcd:0012</a:t>
            </a:r>
            <a:r>
              <a:rPr lang="en-US" sz="3400"/>
              <a:t>:ffff:ffff:ffff:ffff.</a:t>
            </a:r>
            <a:endParaRPr/>
          </a:p>
          <a:p>
            <a:pPr indent="0" lvl="2" marL="914400" rtl="0" algn="l"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400"/>
              <a:t>	Network part :		2001:db8:abcd:0012</a:t>
            </a:r>
            <a:endParaRPr sz="3400"/>
          </a:p>
          <a:p>
            <a:pPr indent="0" lvl="2" marL="914400" rtl="0" algn="l"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400"/>
              <a:t>	Host part :			 ::0   </a:t>
            </a:r>
            <a:endParaRPr sz="3400"/>
          </a:p>
          <a:p>
            <a:pPr indent="0" lvl="2" marL="914400" rtl="0" algn="l">
              <a:spcBef>
                <a:spcPts val="90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50" name="Google Shape;350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484311" y="68580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484310" y="1854559"/>
            <a:ext cx="10018713" cy="3936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Initial motivation:</a:t>
            </a:r>
            <a:r>
              <a:rPr i="1" lang="en-US" sz="3200"/>
              <a:t> 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32-bit address space soon to be completely allocated.  </a:t>
            </a:r>
            <a:endParaRPr/>
          </a:p>
          <a:p>
            <a:pPr indent="0" lvl="0" marL="0" rtl="0" algn="l"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Additional motivation: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Simpler header format helps speed processing/forwarding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header changes to facilitate QoS </a:t>
            </a:r>
            <a:endParaRPr/>
          </a:p>
          <a:p>
            <a:pPr indent="0" lvl="0" marL="285750" rtl="0" algn="l"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</p:txBody>
      </p:sp>
      <p:sp>
        <p:nvSpPr>
          <p:cNvPr id="159" name="Google Shape;159;p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type="title"/>
          </p:nvPr>
        </p:nvSpPr>
        <p:spPr>
          <a:xfrm>
            <a:off x="1981200" y="152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</a:t>
            </a:r>
            <a:endParaRPr/>
          </a:p>
        </p:txBody>
      </p:sp>
      <p:sp>
        <p:nvSpPr>
          <p:cNvPr id="356" name="Google Shape;356;p20"/>
          <p:cNvSpPr txBox="1"/>
          <p:nvPr>
            <p:ph idx="1" type="body"/>
          </p:nvPr>
        </p:nvSpPr>
        <p:spPr>
          <a:xfrm>
            <a:off x="1981200" y="1371600"/>
            <a:ext cx="8229600" cy="32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unicast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specified 1 computer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multicast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group of computers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anycast 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send group address that can receive multiple computers, but receive 1 computer</a:t>
            </a:r>
            <a:endParaRPr/>
          </a:p>
          <a:p>
            <a:pPr indent="-64769" lvl="1" marL="7429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</p:txBody>
      </p:sp>
      <p:cxnSp>
        <p:nvCxnSpPr>
          <p:cNvPr id="357" name="Google Shape;357;p20"/>
          <p:cNvCxnSpPr/>
          <p:nvPr/>
        </p:nvCxnSpPr>
        <p:spPr>
          <a:xfrm>
            <a:off x="28956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8" name="Google Shape;358;p20"/>
          <p:cNvGrpSpPr/>
          <p:nvPr/>
        </p:nvGrpSpPr>
        <p:grpSpPr>
          <a:xfrm>
            <a:off x="2286000" y="4953000"/>
            <a:ext cx="762000" cy="457200"/>
            <a:chOff x="528" y="2928"/>
            <a:chExt cx="480" cy="288"/>
          </a:xfrm>
        </p:grpSpPr>
        <p:sp>
          <p:nvSpPr>
            <p:cNvPr id="359" name="Google Shape;359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</p:grpSp>
      <p:grpSp>
        <p:nvGrpSpPr>
          <p:cNvPr id="361" name="Google Shape;361;p20"/>
          <p:cNvGrpSpPr/>
          <p:nvPr/>
        </p:nvGrpSpPr>
        <p:grpSpPr>
          <a:xfrm>
            <a:off x="5867400" y="4648200"/>
            <a:ext cx="762000" cy="457200"/>
            <a:chOff x="528" y="2928"/>
            <a:chExt cx="480" cy="288"/>
          </a:xfrm>
        </p:grpSpPr>
        <p:sp>
          <p:nvSpPr>
            <p:cNvPr id="362" name="Google Shape;362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  <p:grpSp>
        <p:nvGrpSpPr>
          <p:cNvPr id="364" name="Google Shape;364;p20"/>
          <p:cNvGrpSpPr/>
          <p:nvPr/>
        </p:nvGrpSpPr>
        <p:grpSpPr>
          <a:xfrm>
            <a:off x="5867400" y="5105400"/>
            <a:ext cx="762000" cy="457200"/>
            <a:chOff x="528" y="2928"/>
            <a:chExt cx="480" cy="288"/>
          </a:xfrm>
        </p:grpSpPr>
        <p:sp>
          <p:nvSpPr>
            <p:cNvPr id="365" name="Google Shape;365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  <p:grpSp>
        <p:nvGrpSpPr>
          <p:cNvPr id="367" name="Google Shape;367;p20"/>
          <p:cNvGrpSpPr/>
          <p:nvPr/>
        </p:nvGrpSpPr>
        <p:grpSpPr>
          <a:xfrm>
            <a:off x="3505200" y="4953000"/>
            <a:ext cx="762000" cy="457200"/>
            <a:chOff x="528" y="2928"/>
            <a:chExt cx="480" cy="288"/>
          </a:xfrm>
        </p:grpSpPr>
        <p:sp>
          <p:nvSpPr>
            <p:cNvPr id="368" name="Google Shape;368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70" name="Google Shape;370;p20"/>
          <p:cNvGrpSpPr/>
          <p:nvPr/>
        </p:nvGrpSpPr>
        <p:grpSpPr>
          <a:xfrm>
            <a:off x="4495800" y="4953000"/>
            <a:ext cx="762000" cy="457200"/>
            <a:chOff x="528" y="2928"/>
            <a:chExt cx="480" cy="288"/>
          </a:xfrm>
        </p:grpSpPr>
        <p:sp>
          <p:nvSpPr>
            <p:cNvPr id="371" name="Google Shape;371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</p:grpSp>
      <p:grpSp>
        <p:nvGrpSpPr>
          <p:cNvPr id="373" name="Google Shape;373;p20"/>
          <p:cNvGrpSpPr/>
          <p:nvPr/>
        </p:nvGrpSpPr>
        <p:grpSpPr>
          <a:xfrm>
            <a:off x="5867400" y="5638800"/>
            <a:ext cx="762000" cy="457200"/>
            <a:chOff x="528" y="2928"/>
            <a:chExt cx="480" cy="288"/>
          </a:xfrm>
        </p:grpSpPr>
        <p:sp>
          <p:nvSpPr>
            <p:cNvPr id="374" name="Google Shape;374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  <p:cxnSp>
        <p:nvCxnSpPr>
          <p:cNvPr id="376" name="Google Shape;376;p20"/>
          <p:cNvCxnSpPr/>
          <p:nvPr/>
        </p:nvCxnSpPr>
        <p:spPr>
          <a:xfrm flipH="1" rot="10800000">
            <a:off x="5410200" y="50292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0"/>
          <p:cNvCxnSpPr/>
          <p:nvPr/>
        </p:nvCxnSpPr>
        <p:spPr>
          <a:xfrm>
            <a:off x="5410200" y="5181600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0"/>
          <p:cNvCxnSpPr/>
          <p:nvPr/>
        </p:nvCxnSpPr>
        <p:spPr>
          <a:xfrm>
            <a:off x="54102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0"/>
          <p:cNvCxnSpPr/>
          <p:nvPr/>
        </p:nvCxnSpPr>
        <p:spPr>
          <a:xfrm>
            <a:off x="51054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80" name="Google Shape;380;p20"/>
          <p:cNvGrpSpPr/>
          <p:nvPr/>
        </p:nvGrpSpPr>
        <p:grpSpPr>
          <a:xfrm>
            <a:off x="8382000" y="4648200"/>
            <a:ext cx="762000" cy="457200"/>
            <a:chOff x="528" y="2928"/>
            <a:chExt cx="480" cy="288"/>
          </a:xfrm>
        </p:grpSpPr>
        <p:sp>
          <p:nvSpPr>
            <p:cNvPr id="381" name="Google Shape;381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83" name="Google Shape;383;p20"/>
          <p:cNvGrpSpPr/>
          <p:nvPr/>
        </p:nvGrpSpPr>
        <p:grpSpPr>
          <a:xfrm>
            <a:off x="8382000" y="5105400"/>
            <a:ext cx="762000" cy="457200"/>
            <a:chOff x="528" y="2928"/>
            <a:chExt cx="480" cy="288"/>
          </a:xfrm>
        </p:grpSpPr>
        <p:sp>
          <p:nvSpPr>
            <p:cNvPr id="384" name="Google Shape;384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86" name="Google Shape;386;p20"/>
          <p:cNvGrpSpPr/>
          <p:nvPr/>
        </p:nvGrpSpPr>
        <p:grpSpPr>
          <a:xfrm>
            <a:off x="7010400" y="4953000"/>
            <a:ext cx="762000" cy="457200"/>
            <a:chOff x="528" y="2928"/>
            <a:chExt cx="480" cy="288"/>
          </a:xfrm>
        </p:grpSpPr>
        <p:sp>
          <p:nvSpPr>
            <p:cNvPr id="387" name="Google Shape;387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</p:grpSp>
      <p:grpSp>
        <p:nvGrpSpPr>
          <p:cNvPr id="389" name="Google Shape;389;p20"/>
          <p:cNvGrpSpPr/>
          <p:nvPr/>
        </p:nvGrpSpPr>
        <p:grpSpPr>
          <a:xfrm>
            <a:off x="8382000" y="5638800"/>
            <a:ext cx="762000" cy="457200"/>
            <a:chOff x="528" y="2928"/>
            <a:chExt cx="480" cy="288"/>
          </a:xfrm>
        </p:grpSpPr>
        <p:sp>
          <p:nvSpPr>
            <p:cNvPr id="390" name="Google Shape;390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cxnSp>
        <p:nvCxnSpPr>
          <p:cNvPr id="392" name="Google Shape;392;p20"/>
          <p:cNvCxnSpPr/>
          <p:nvPr/>
        </p:nvCxnSpPr>
        <p:spPr>
          <a:xfrm flipH="1" rot="10800000">
            <a:off x="7924800" y="4876800"/>
            <a:ext cx="533400" cy="304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0"/>
          <p:cNvCxnSpPr/>
          <p:nvPr/>
        </p:nvCxnSpPr>
        <p:spPr>
          <a:xfrm>
            <a:off x="79248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20"/>
          <p:cNvCxnSpPr/>
          <p:nvPr/>
        </p:nvCxnSpPr>
        <p:spPr>
          <a:xfrm>
            <a:off x="76200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0"/>
          <p:cNvCxnSpPr/>
          <p:nvPr/>
        </p:nvCxnSpPr>
        <p:spPr>
          <a:xfrm rot="10800000">
            <a:off x="7924800" y="5181600"/>
            <a:ext cx="457200" cy="609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6" name="Google Shape;396;p20"/>
          <p:cNvSpPr txBox="1"/>
          <p:nvPr/>
        </p:nvSpPr>
        <p:spPr>
          <a:xfrm>
            <a:off x="2362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70866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anycast</a:t>
            </a:r>
            <a:endParaRPr/>
          </a:p>
        </p:txBody>
      </p:sp>
      <p:sp>
        <p:nvSpPr>
          <p:cNvPr id="398" name="Google Shape;398;p20"/>
          <p:cNvSpPr txBox="1"/>
          <p:nvPr/>
        </p:nvSpPr>
        <p:spPr>
          <a:xfrm>
            <a:off x="472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</a:t>
            </a:r>
            <a:endParaRPr/>
          </a:p>
        </p:txBody>
      </p:sp>
      <p:sp>
        <p:nvSpPr>
          <p:cNvPr id="399" name="Google Shape;399;p2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 </a:t>
            </a:r>
            <a:endParaRPr/>
          </a:p>
        </p:txBody>
      </p:sp>
      <p:sp>
        <p:nvSpPr>
          <p:cNvPr id="405" name="Google Shape;405;p21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285750" rtl="0" algn="l">
              <a:spcBef>
                <a:spcPts val="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Unlike IPv4, there is</a:t>
            </a:r>
            <a:r>
              <a:rPr lang="en-US" sz="4000">
                <a:solidFill>
                  <a:srgbClr val="FFFF00"/>
                </a:solidFill>
              </a:rPr>
              <a:t> </a:t>
            </a:r>
            <a:r>
              <a:rPr lang="en-US" sz="4000">
                <a:solidFill>
                  <a:srgbClr val="7030A0"/>
                </a:solidFill>
              </a:rPr>
              <a:t>no broadcast address.</a:t>
            </a:r>
            <a:endParaRPr/>
          </a:p>
          <a:p>
            <a:pPr indent="-368300" lvl="0" marL="285750" rtl="0" algn="l">
              <a:spcBef>
                <a:spcPts val="140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There is an </a:t>
            </a:r>
            <a:r>
              <a:rPr lang="en-US" sz="4000">
                <a:solidFill>
                  <a:srgbClr val="7030A0"/>
                </a:solidFill>
              </a:rPr>
              <a:t>“all nodes multicast” </a:t>
            </a:r>
            <a:r>
              <a:rPr lang="en-US" sz="4000"/>
              <a:t>which serves the same purpose.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Global Addresses</a:t>
            </a:r>
            <a:endParaRPr/>
          </a:p>
        </p:txBody>
      </p:sp>
      <p:sp>
        <p:nvSpPr>
          <p:cNvPr id="412" name="Google Shape;412;p22"/>
          <p:cNvSpPr txBox="1"/>
          <p:nvPr>
            <p:ph idx="1" type="body"/>
          </p:nvPr>
        </p:nvSpPr>
        <p:spPr>
          <a:xfrm>
            <a:off x="1484310" y="1803043"/>
            <a:ext cx="10018713" cy="3988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These are assigned by the IANA and used on </a:t>
            </a:r>
            <a:r>
              <a:rPr lang="en-US" sz="3200">
                <a:solidFill>
                  <a:srgbClr val="7030A0"/>
                </a:solidFill>
              </a:rPr>
              <a:t>public networks</a:t>
            </a:r>
            <a:r>
              <a:rPr lang="en-US" sz="3200">
                <a:solidFill>
                  <a:srgbClr val="000000"/>
                </a:solidFill>
              </a:rPr>
              <a:t>. 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They are equivalent to IPv4 global (sometimes called public) addresses.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Typically they start at </a:t>
            </a:r>
            <a:r>
              <a:rPr lang="en-US" sz="3200"/>
              <a:t>2000::/3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addresses </a:t>
            </a:r>
            <a:endParaRPr/>
          </a:p>
        </p:txBody>
      </p:sp>
      <p:sp>
        <p:nvSpPr>
          <p:cNvPr id="419" name="Google Shape;419;p23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/>
              <a:t>A </a:t>
            </a:r>
            <a:r>
              <a:rPr lang="en-US" sz="3200">
                <a:solidFill>
                  <a:srgbClr val="7030A0"/>
                </a:solidFill>
              </a:rPr>
              <a:t>unicast address </a:t>
            </a:r>
            <a:r>
              <a:rPr lang="en-US" sz="3200"/>
              <a:t>is an address that identifies a </a:t>
            </a:r>
            <a:r>
              <a:rPr lang="en-US" sz="3200">
                <a:solidFill>
                  <a:srgbClr val="7030A0"/>
                </a:solidFill>
              </a:rPr>
              <a:t>single device</a:t>
            </a:r>
            <a:r>
              <a:rPr lang="en-US" sz="3200"/>
              <a:t>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Types of Unicast Addresses: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1" name="Google Shape;4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46" y="3873906"/>
            <a:ext cx="10162229" cy="2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3.jpg" id="426" name="Google Shape;4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200" y="1320800"/>
            <a:ext cx="88138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4"/>
          <p:cNvSpPr txBox="1"/>
          <p:nvPr>
            <p:ph idx="1" type="body"/>
          </p:nvPr>
        </p:nvSpPr>
        <p:spPr>
          <a:xfrm>
            <a:off x="1752600" y="2651617"/>
            <a:ext cx="8991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host portion of the address is called the </a:t>
            </a:r>
            <a:r>
              <a:rPr lang="en-US">
                <a:solidFill>
                  <a:srgbClr val="7030A0"/>
                </a:solidFill>
              </a:rPr>
              <a:t>Interface ID.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Can contain:</a:t>
            </a:r>
            <a:endParaRPr/>
          </a:p>
          <a:p>
            <a:pPr indent="-285750" lvl="2" marL="12001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interface’s </a:t>
            </a:r>
            <a:r>
              <a:rPr lang="en-US" sz="2800">
                <a:solidFill>
                  <a:srgbClr val="7030A0"/>
                </a:solidFill>
              </a:rPr>
              <a:t>48-bit</a:t>
            </a:r>
            <a:r>
              <a:rPr lang="en-US" sz="2800"/>
              <a:t> MAC Address.</a:t>
            </a:r>
            <a:endParaRPr/>
          </a:p>
          <a:p>
            <a:pPr indent="-285750" lvl="2" marL="12001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An identifier derived from the EUI-64 Address </a:t>
            </a:r>
            <a:br>
              <a:rPr lang="en-US" sz="2800"/>
            </a:br>
            <a:r>
              <a:rPr lang="en-US" sz="2800"/>
              <a:t>(more later).</a:t>
            </a:r>
            <a:endParaRPr/>
          </a:p>
          <a:p>
            <a:pPr indent="-285750" lvl="2" marL="12001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manually configured address.</a:t>
            </a:r>
            <a:endParaRPr i="1" sz="2800">
              <a:solidFill>
                <a:srgbClr val="66FF66"/>
              </a:solidFill>
            </a:endParaRPr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i="1">
              <a:solidFill>
                <a:srgbClr val="66FF66"/>
              </a:solidFill>
            </a:endParaRPr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6261100" y="1835597"/>
            <a:ext cx="43434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1752600" y="193541"/>
            <a:ext cx="8229600" cy="914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/>
          </a:p>
        </p:txBody>
      </p:sp>
      <p:sp>
        <p:nvSpPr>
          <p:cNvPr id="430" name="Google Shape;430;p2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24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5"/>
          <p:cNvGrpSpPr/>
          <p:nvPr/>
        </p:nvGrpSpPr>
        <p:grpSpPr>
          <a:xfrm>
            <a:off x="8153400" y="4495800"/>
            <a:ext cx="2057400" cy="979488"/>
            <a:chOff x="6629400" y="4419600"/>
            <a:chExt cx="2057400" cy="978659"/>
          </a:xfrm>
        </p:grpSpPr>
        <p:cxnSp>
          <p:nvCxnSpPr>
            <p:cNvPr id="436" name="Google Shape;436;p25"/>
            <p:cNvCxnSpPr/>
            <p:nvPr/>
          </p:nvCxnSpPr>
          <p:spPr>
            <a:xfrm flipH="1" rot="10800000">
              <a:off x="6629400" y="4571871"/>
              <a:ext cx="914400" cy="380678"/>
            </a:xfrm>
            <a:prstGeom prst="straightConnector1">
              <a:avLst/>
            </a:prstGeom>
            <a:noFill/>
            <a:ln cap="flat" cmpd="sng" w="50800">
              <a:solidFill>
                <a:srgbClr val="FFC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37" name="Google Shape;437;p25"/>
            <p:cNvCxnSpPr/>
            <p:nvPr/>
          </p:nvCxnSpPr>
          <p:spPr>
            <a:xfrm>
              <a:off x="6629400" y="4952549"/>
              <a:ext cx="914400" cy="380678"/>
            </a:xfrm>
            <a:prstGeom prst="straightConnector1">
              <a:avLst/>
            </a:prstGeom>
            <a:noFill/>
            <a:ln cap="flat" cmpd="sng" w="50800">
              <a:solidFill>
                <a:srgbClr val="FFC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38" name="Google Shape;438;p25"/>
            <p:cNvSpPr txBox="1"/>
            <p:nvPr/>
          </p:nvSpPr>
          <p:spPr>
            <a:xfrm>
              <a:off x="7239000" y="4419600"/>
              <a:ext cx="1447800" cy="369575"/>
            </a:xfrm>
            <a:prstGeom prst="rect">
              <a:avLst/>
            </a:prstGeom>
            <a:solidFill>
              <a:srgbClr val="00003F"/>
            </a:solidFill>
            <a:ln cap="flat" cmpd="sng" w="25400">
              <a:solidFill>
                <a:srgbClr val="181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Device</a:t>
              </a:r>
              <a:endParaRPr/>
            </a:p>
          </p:txBody>
        </p:sp>
        <p:sp>
          <p:nvSpPr>
            <p:cNvPr id="439" name="Google Shape;439;p25"/>
            <p:cNvSpPr txBox="1"/>
            <p:nvPr/>
          </p:nvSpPr>
          <p:spPr>
            <a:xfrm>
              <a:off x="7239000" y="5028684"/>
              <a:ext cx="1447800" cy="369575"/>
            </a:xfrm>
            <a:prstGeom prst="rect">
              <a:avLst/>
            </a:prstGeom>
            <a:solidFill>
              <a:srgbClr val="00003F"/>
            </a:solidFill>
            <a:ln cap="flat" cmpd="sng" w="25400">
              <a:solidFill>
                <a:srgbClr val="181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Device</a:t>
              </a:r>
              <a:endParaRPr/>
            </a:p>
          </p:txBody>
        </p:sp>
      </p:grpSp>
      <p:pic>
        <p:nvPicPr>
          <p:cNvPr descr="ips53.jpg" id="440" name="Google Shape;4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600" y="1905000"/>
            <a:ext cx="8813800" cy="111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25"/>
          <p:cNvGrpSpPr/>
          <p:nvPr/>
        </p:nvGrpSpPr>
        <p:grpSpPr>
          <a:xfrm>
            <a:off x="6400800" y="4800600"/>
            <a:ext cx="1905000" cy="979488"/>
            <a:chOff x="4876800" y="4724400"/>
            <a:chExt cx="1905000" cy="978932"/>
          </a:xfrm>
        </p:grpSpPr>
        <p:cxnSp>
          <p:nvCxnSpPr>
            <p:cNvPr id="442" name="Google Shape;442;p25"/>
            <p:cNvCxnSpPr/>
            <p:nvPr/>
          </p:nvCxnSpPr>
          <p:spPr>
            <a:xfrm flipH="1" rot="10800000">
              <a:off x="4953000" y="4800557"/>
              <a:ext cx="914400" cy="456940"/>
            </a:xfrm>
            <a:prstGeom prst="straightConnector1">
              <a:avLst/>
            </a:prstGeom>
            <a:noFill/>
            <a:ln cap="flat" cmpd="sng" w="50800">
              <a:solidFill>
                <a:srgbClr val="66FF66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43" name="Google Shape;443;p25"/>
            <p:cNvCxnSpPr/>
            <p:nvPr/>
          </p:nvCxnSpPr>
          <p:spPr>
            <a:xfrm>
              <a:off x="4876800" y="5257497"/>
              <a:ext cx="990600" cy="380784"/>
            </a:xfrm>
            <a:prstGeom prst="straightConnector1">
              <a:avLst/>
            </a:prstGeom>
            <a:noFill/>
            <a:ln cap="flat" cmpd="sng" w="50800">
              <a:solidFill>
                <a:srgbClr val="66FF66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44" name="Google Shape;444;p25"/>
            <p:cNvSpPr txBox="1"/>
            <p:nvPr/>
          </p:nvSpPr>
          <p:spPr>
            <a:xfrm>
              <a:off x="5562600" y="4724400"/>
              <a:ext cx="1219200" cy="369678"/>
            </a:xfrm>
            <a:prstGeom prst="rect">
              <a:avLst/>
            </a:prstGeom>
            <a:solidFill>
              <a:srgbClr val="663300"/>
            </a:solidFill>
            <a:ln cap="flat" cmpd="sng" w="254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Subnet</a:t>
              </a:r>
              <a:endParaRPr/>
            </a:p>
          </p:txBody>
        </p:sp>
        <p:sp>
          <p:nvSpPr>
            <p:cNvPr id="445" name="Google Shape;445;p25"/>
            <p:cNvSpPr txBox="1"/>
            <p:nvPr/>
          </p:nvSpPr>
          <p:spPr>
            <a:xfrm>
              <a:off x="5562600" y="5333654"/>
              <a:ext cx="1219200" cy="369678"/>
            </a:xfrm>
            <a:prstGeom prst="rect">
              <a:avLst/>
            </a:prstGeom>
            <a:solidFill>
              <a:srgbClr val="663300"/>
            </a:solidFill>
            <a:ln cap="flat" cmpd="sng" w="254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Subnet</a:t>
              </a: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5181600" y="5105400"/>
            <a:ext cx="1447800" cy="1066800"/>
            <a:chOff x="3657600" y="5105400"/>
            <a:chExt cx="1447800" cy="1066800"/>
          </a:xfrm>
        </p:grpSpPr>
        <p:cxnSp>
          <p:nvCxnSpPr>
            <p:cNvPr id="447" name="Google Shape;447;p25"/>
            <p:cNvCxnSpPr/>
            <p:nvPr/>
          </p:nvCxnSpPr>
          <p:spPr>
            <a:xfrm flipH="1" rot="10800000">
              <a:off x="3657600" y="5257800"/>
              <a:ext cx="914400" cy="457200"/>
            </a:xfrm>
            <a:prstGeom prst="straightConnector1">
              <a:avLst/>
            </a:prstGeom>
            <a:noFill/>
            <a:ln cap="flat" cmpd="sng" w="50800">
              <a:solidFill>
                <a:srgbClr val="0070C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48" name="Google Shape;448;p25"/>
            <p:cNvCxnSpPr/>
            <p:nvPr/>
          </p:nvCxnSpPr>
          <p:spPr>
            <a:xfrm>
              <a:off x="3810000" y="5715000"/>
              <a:ext cx="838200" cy="457200"/>
            </a:xfrm>
            <a:prstGeom prst="straightConnector1">
              <a:avLst/>
            </a:prstGeom>
            <a:noFill/>
            <a:ln cap="flat" cmpd="sng" w="50800">
              <a:solidFill>
                <a:srgbClr val="0070C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49" name="Google Shape;449;p25"/>
            <p:cNvSpPr txBox="1"/>
            <p:nvPr/>
          </p:nvSpPr>
          <p:spPr>
            <a:xfrm>
              <a:off x="4343400" y="5105400"/>
              <a:ext cx="762000" cy="369888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Site</a:t>
              </a:r>
              <a:endParaRPr/>
            </a:p>
          </p:txBody>
        </p:sp>
        <p:sp>
          <p:nvSpPr>
            <p:cNvPr id="450" name="Google Shape;450;p25"/>
            <p:cNvSpPr txBox="1"/>
            <p:nvPr/>
          </p:nvSpPr>
          <p:spPr>
            <a:xfrm>
              <a:off x="4343400" y="5791200"/>
              <a:ext cx="762000" cy="369888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Site</a:t>
              </a: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4038600" y="5486400"/>
            <a:ext cx="1371600" cy="979488"/>
            <a:chOff x="2514600" y="5486400"/>
            <a:chExt cx="1371600" cy="978932"/>
          </a:xfrm>
        </p:grpSpPr>
        <p:cxnSp>
          <p:nvCxnSpPr>
            <p:cNvPr id="452" name="Google Shape;452;p25"/>
            <p:cNvCxnSpPr/>
            <p:nvPr/>
          </p:nvCxnSpPr>
          <p:spPr>
            <a:xfrm flipH="1" rot="10800000">
              <a:off x="2514600" y="5638713"/>
              <a:ext cx="838200" cy="380784"/>
            </a:xfrm>
            <a:prstGeom prst="straightConnector1">
              <a:avLst/>
            </a:prstGeom>
            <a:noFill/>
            <a:ln cap="flat" cmpd="sng" w="50800">
              <a:solidFill>
                <a:srgbClr val="FF9933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53" name="Google Shape;453;p25"/>
            <p:cNvCxnSpPr/>
            <p:nvPr/>
          </p:nvCxnSpPr>
          <p:spPr>
            <a:xfrm>
              <a:off x="2514600" y="6095654"/>
              <a:ext cx="838200" cy="304627"/>
            </a:xfrm>
            <a:prstGeom prst="straightConnector1">
              <a:avLst/>
            </a:prstGeom>
            <a:noFill/>
            <a:ln cap="flat" cmpd="sng" w="50800">
              <a:solidFill>
                <a:srgbClr val="FF9933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54" name="Google Shape;454;p25"/>
            <p:cNvSpPr txBox="1"/>
            <p:nvPr/>
          </p:nvSpPr>
          <p:spPr>
            <a:xfrm>
              <a:off x="3124200" y="6095654"/>
              <a:ext cx="762000" cy="369678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ISP</a:t>
              </a:r>
              <a:endParaRPr/>
            </a:p>
          </p:txBody>
        </p:sp>
        <p:sp>
          <p:nvSpPr>
            <p:cNvPr id="455" name="Google Shape;455;p25"/>
            <p:cNvSpPr txBox="1"/>
            <p:nvPr/>
          </p:nvSpPr>
          <p:spPr>
            <a:xfrm>
              <a:off x="3124200" y="5486400"/>
              <a:ext cx="762000" cy="369678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ISP</a:t>
              </a:r>
              <a:endParaRPr/>
            </a:p>
          </p:txBody>
        </p:sp>
      </p:grpSp>
      <p:grpSp>
        <p:nvGrpSpPr>
          <p:cNvPr id="456" name="Google Shape;456;p25"/>
          <p:cNvGrpSpPr/>
          <p:nvPr/>
        </p:nvGrpSpPr>
        <p:grpSpPr>
          <a:xfrm>
            <a:off x="2362200" y="5181601"/>
            <a:ext cx="1828800" cy="979487"/>
            <a:chOff x="838200" y="5181601"/>
            <a:chExt cx="1828800" cy="978659"/>
          </a:xfrm>
        </p:grpSpPr>
        <p:cxnSp>
          <p:nvCxnSpPr>
            <p:cNvPr id="457" name="Google Shape;457;p25"/>
            <p:cNvCxnSpPr/>
            <p:nvPr/>
          </p:nvCxnSpPr>
          <p:spPr>
            <a:xfrm rot="5400000">
              <a:off x="1067122" y="5333678"/>
              <a:ext cx="761355" cy="457200"/>
            </a:xfrm>
            <a:prstGeom prst="straightConnector1">
              <a:avLst/>
            </a:prstGeom>
            <a:noFill/>
            <a:ln cap="flat" cmpd="sng" w="50800">
              <a:solidFill>
                <a:srgbClr val="00CC99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58" name="Google Shape;458;p25"/>
            <p:cNvCxnSpPr/>
            <p:nvPr/>
          </p:nvCxnSpPr>
          <p:spPr>
            <a:xfrm flipH="1" rot="-5400000">
              <a:off x="1638622" y="5371778"/>
              <a:ext cx="761355" cy="381000"/>
            </a:xfrm>
            <a:prstGeom prst="straightConnector1">
              <a:avLst/>
            </a:prstGeom>
            <a:noFill/>
            <a:ln cap="flat" cmpd="sng" w="50800">
              <a:solidFill>
                <a:srgbClr val="00CC99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905000" y="5790684"/>
              <a:ext cx="762000" cy="369575"/>
            </a:xfrm>
            <a:prstGeom prst="rect">
              <a:avLst/>
            </a:prstGeom>
            <a:solidFill>
              <a:srgbClr val="CC3300"/>
            </a:solidFill>
            <a:ln cap="flat" cmpd="sng" w="25400">
              <a:solidFill>
                <a:srgbClr val="FF993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LIR</a:t>
              </a:r>
              <a:endParaRPr/>
            </a:p>
          </p:txBody>
        </p:sp>
        <p:sp>
          <p:nvSpPr>
            <p:cNvPr id="460" name="Google Shape;460;p25"/>
            <p:cNvSpPr txBox="1"/>
            <p:nvPr/>
          </p:nvSpPr>
          <p:spPr>
            <a:xfrm>
              <a:off x="838200" y="5790684"/>
              <a:ext cx="762000" cy="369575"/>
            </a:xfrm>
            <a:prstGeom prst="rect">
              <a:avLst/>
            </a:prstGeom>
            <a:solidFill>
              <a:srgbClr val="CC3300"/>
            </a:solidFill>
            <a:ln cap="flat" cmpd="sng" w="25400">
              <a:solidFill>
                <a:srgbClr val="FF993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LIR</a:t>
              </a:r>
              <a:endParaRPr/>
            </a:p>
          </p:txBody>
        </p:sp>
      </p:grpSp>
      <p:grpSp>
        <p:nvGrpSpPr>
          <p:cNvPr id="461" name="Google Shape;461;p25"/>
          <p:cNvGrpSpPr/>
          <p:nvPr/>
        </p:nvGrpSpPr>
        <p:grpSpPr>
          <a:xfrm>
            <a:off x="1905000" y="4419599"/>
            <a:ext cx="1752600" cy="903289"/>
            <a:chOff x="381000" y="4419600"/>
            <a:chExt cx="1752600" cy="902461"/>
          </a:xfrm>
        </p:grpSpPr>
        <p:cxnSp>
          <p:nvCxnSpPr>
            <p:cNvPr id="462" name="Google Shape;462;p25"/>
            <p:cNvCxnSpPr/>
            <p:nvPr/>
          </p:nvCxnSpPr>
          <p:spPr>
            <a:xfrm rot="5400000">
              <a:off x="571849" y="4609751"/>
              <a:ext cx="761302" cy="3810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cxnSp>
          <p:nvCxnSpPr>
            <p:cNvPr id="463" name="Google Shape;463;p25"/>
            <p:cNvCxnSpPr/>
            <p:nvPr/>
          </p:nvCxnSpPr>
          <p:spPr>
            <a:xfrm flipH="1" rot="-5400000">
              <a:off x="1219584" y="4647816"/>
              <a:ext cx="837433" cy="3810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464" name="Google Shape;464;p25"/>
            <p:cNvSpPr txBox="1"/>
            <p:nvPr/>
          </p:nvSpPr>
          <p:spPr>
            <a:xfrm>
              <a:off x="1371600" y="4952512"/>
              <a:ext cx="762000" cy="369549"/>
            </a:xfrm>
            <a:prstGeom prst="rect">
              <a:avLst/>
            </a:prstGeom>
            <a:solidFill>
              <a:srgbClr val="006666"/>
            </a:solidFill>
            <a:ln cap="flat" cmpd="sng" w="25400">
              <a:solidFill>
                <a:srgbClr val="00CC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RIR</a:t>
              </a:r>
              <a:endParaRPr/>
            </a:p>
          </p:txBody>
        </p:sp>
        <p:sp>
          <p:nvSpPr>
            <p:cNvPr id="465" name="Google Shape;465;p25"/>
            <p:cNvSpPr txBox="1"/>
            <p:nvPr/>
          </p:nvSpPr>
          <p:spPr>
            <a:xfrm>
              <a:off x="381000" y="4952512"/>
              <a:ext cx="762000" cy="369549"/>
            </a:xfrm>
            <a:prstGeom prst="rect">
              <a:avLst/>
            </a:prstGeom>
            <a:solidFill>
              <a:srgbClr val="006666"/>
            </a:solidFill>
            <a:ln cap="flat" cmpd="sng" w="25400">
              <a:solidFill>
                <a:srgbClr val="00CC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RIR</a:t>
              </a:r>
              <a:endParaRPr/>
            </a:p>
          </p:txBody>
        </p:sp>
      </p:grpSp>
      <p:sp>
        <p:nvSpPr>
          <p:cNvPr id="466" name="Google Shape;466;p25"/>
          <p:cNvSpPr txBox="1"/>
          <p:nvPr/>
        </p:nvSpPr>
        <p:spPr>
          <a:xfrm>
            <a:off x="2209800" y="4191000"/>
            <a:ext cx="1219200" cy="369888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ICANN</a:t>
            </a:r>
            <a:endParaRPr/>
          </a:p>
        </p:txBody>
      </p:sp>
      <p:sp>
        <p:nvSpPr>
          <p:cNvPr id="467" name="Google Shape;467;p25"/>
          <p:cNvSpPr txBox="1"/>
          <p:nvPr/>
        </p:nvSpPr>
        <p:spPr>
          <a:xfrm>
            <a:off x="1981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/>
          </a:p>
        </p:txBody>
      </p:sp>
      <p:sp>
        <p:nvSpPr>
          <p:cNvPr id="468" name="Google Shape;468;p2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25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6.png" id="473" name="Google Shape;4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038600"/>
            <a:ext cx="8153400" cy="2516188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6"/>
          <p:cNvSpPr txBox="1"/>
          <p:nvPr>
            <p:ph idx="1" type="body"/>
          </p:nvPr>
        </p:nvSpPr>
        <p:spPr>
          <a:xfrm>
            <a:off x="1676400" y="1371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7030A0"/>
                </a:solidFill>
              </a:rPr>
              <a:t>Network Portion: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ips55.jpg" id="475" name="Google Shape;4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200" y="2133600"/>
            <a:ext cx="87884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6"/>
          <p:cNvSpPr/>
          <p:nvPr/>
        </p:nvSpPr>
        <p:spPr>
          <a:xfrm>
            <a:off x="1752600" y="2667000"/>
            <a:ext cx="2971800" cy="60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2133600" y="4114800"/>
            <a:ext cx="4572000" cy="236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4800600" y="2667000"/>
            <a:ext cx="1371600" cy="53340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6858000" y="4191000"/>
            <a:ext cx="1524000" cy="182880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6"/>
          <p:cNvSpPr/>
          <p:nvPr/>
        </p:nvSpPr>
        <p:spPr>
          <a:xfrm>
            <a:off x="6248400" y="2667000"/>
            <a:ext cx="4191000" cy="53340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6"/>
          <p:cNvSpPr/>
          <p:nvPr/>
        </p:nvSpPr>
        <p:spPr>
          <a:xfrm>
            <a:off x="8534400" y="4343400"/>
            <a:ext cx="1905000" cy="144780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1981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/>
          </a:p>
        </p:txBody>
      </p:sp>
      <p:sp>
        <p:nvSpPr>
          <p:cNvPr id="483" name="Google Shape;483;p2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26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8.jpg" id="488" name="Google Shape;4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524000"/>
            <a:ext cx="87884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7"/>
          <p:cNvSpPr txBox="1"/>
          <p:nvPr>
            <p:ph idx="1" type="body"/>
          </p:nvPr>
        </p:nvSpPr>
        <p:spPr>
          <a:xfrm>
            <a:off x="1943100" y="2995411"/>
            <a:ext cx="8763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Begins with </a:t>
            </a:r>
            <a:r>
              <a:rPr lang="en-US" sz="2800">
                <a:solidFill>
                  <a:srgbClr val="7030A0"/>
                </a:solidFill>
              </a:rPr>
              <a:t>binary 001</a:t>
            </a:r>
            <a:r>
              <a:rPr lang="en-US" sz="2800"/>
              <a:t>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More easily recognized as beginning with a hexadecimal 2 or 3. 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Corbel"/>
              <a:buNone/>
            </a:pPr>
            <a:r>
              <a:rPr lang="en-US" sz="2400"/>
              <a:t>				</a:t>
            </a:r>
            <a:r>
              <a:rPr lang="en-US" sz="2400">
                <a:solidFill>
                  <a:srgbClr val="7030A0"/>
                </a:solidFill>
              </a:rPr>
              <a:t>0010 xxxx or 0011 xxxx</a:t>
            </a:r>
            <a:endParaRPr sz="2400">
              <a:solidFill>
                <a:srgbClr val="7030A0"/>
              </a:solidFill>
            </a:endParaRPr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ICANN assigns global unicast IPv6 addresses as </a:t>
            </a:r>
            <a:r>
              <a:rPr lang="en-US" sz="2800">
                <a:solidFill>
                  <a:srgbClr val="7030A0"/>
                </a:solidFill>
              </a:rPr>
              <a:t>public and globally-unique </a:t>
            </a:r>
            <a:r>
              <a:rPr lang="en-US" sz="2800"/>
              <a:t>IPv6 addresses.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>
                <a:solidFill>
                  <a:srgbClr val="7030A0"/>
                </a:solidFill>
              </a:rPr>
              <a:t>No need for NAT</a:t>
            </a:r>
            <a:r>
              <a:rPr i="1" lang="en-US">
                <a:solidFill>
                  <a:srgbClr val="FFFF00"/>
                </a:solidFill>
              </a:rPr>
              <a:t>..</a:t>
            </a: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752600" y="2057400"/>
            <a:ext cx="381000" cy="60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1981200" y="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/>
          </a:p>
        </p:txBody>
      </p:sp>
      <p:sp>
        <p:nvSpPr>
          <p:cNvPr id="492" name="Google Shape;492;p2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27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8.jpg" id="497" name="Google Shape;4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86000"/>
            <a:ext cx="8788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s59.jpg" id="498" name="Google Shape;49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3505200"/>
            <a:ext cx="8801100" cy="119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28"/>
          <p:cNvCxnSpPr/>
          <p:nvPr/>
        </p:nvCxnSpPr>
        <p:spPr>
          <a:xfrm rot="5400000">
            <a:off x="3390900" y="3771900"/>
            <a:ext cx="9906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cxnSp>
        <p:nvCxnSpPr>
          <p:cNvPr id="500" name="Google Shape;500;p28"/>
          <p:cNvCxnSpPr/>
          <p:nvPr/>
        </p:nvCxnSpPr>
        <p:spPr>
          <a:xfrm rot="-5400000">
            <a:off x="2209800" y="4800600"/>
            <a:ext cx="762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sp>
        <p:nvSpPr>
          <p:cNvPr id="501" name="Google Shape;501;p28"/>
          <p:cNvSpPr txBox="1"/>
          <p:nvPr/>
        </p:nvSpPr>
        <p:spPr>
          <a:xfrm>
            <a:off x="1752600" y="5029201"/>
            <a:ext cx="1752600" cy="64611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ICANN or RIR  - /23</a:t>
            </a:r>
            <a:endParaRPr/>
          </a:p>
        </p:txBody>
      </p:sp>
      <p:grpSp>
        <p:nvGrpSpPr>
          <p:cNvPr id="502" name="Google Shape;502;p28"/>
          <p:cNvGrpSpPr/>
          <p:nvPr/>
        </p:nvGrpSpPr>
        <p:grpSpPr>
          <a:xfrm>
            <a:off x="3429000" y="4419601"/>
            <a:ext cx="1752600" cy="2017931"/>
            <a:chOff x="1905000" y="4419600"/>
            <a:chExt cx="1752600" cy="2017931"/>
          </a:xfrm>
        </p:grpSpPr>
        <p:cxnSp>
          <p:nvCxnSpPr>
            <p:cNvPr id="503" name="Google Shape;503;p28"/>
            <p:cNvCxnSpPr/>
            <p:nvPr/>
          </p:nvCxnSpPr>
          <p:spPr>
            <a:xfrm flipH="1" rot="5400000">
              <a:off x="1600200" y="4724400"/>
              <a:ext cx="1600200" cy="990600"/>
            </a:xfrm>
            <a:prstGeom prst="straightConnector1">
              <a:avLst/>
            </a:prstGeom>
            <a:noFill/>
            <a:ln cap="flat" cmpd="sng" w="50800">
              <a:solidFill>
                <a:srgbClr val="FF9933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508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504" name="Google Shape;504;p28"/>
            <p:cNvSpPr txBox="1"/>
            <p:nvPr/>
          </p:nvSpPr>
          <p:spPr>
            <a:xfrm>
              <a:off x="2209800" y="5791200"/>
              <a:ext cx="1447800" cy="646331"/>
            </a:xfrm>
            <a:prstGeom prst="rect">
              <a:avLst/>
            </a:prstGeom>
            <a:solidFill>
              <a:srgbClr val="CC3300"/>
            </a:solidFill>
            <a:ln cap="flat" cmpd="sng" w="25400">
              <a:solidFill>
                <a:srgbClr val="FF993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LIR or </a:t>
              </a:r>
              <a:b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ISP - /32</a:t>
              </a:r>
              <a:endParaRPr/>
            </a:p>
          </p:txBody>
        </p:sp>
      </p:grpSp>
      <p:grpSp>
        <p:nvGrpSpPr>
          <p:cNvPr id="505" name="Google Shape;505;p28"/>
          <p:cNvGrpSpPr/>
          <p:nvPr/>
        </p:nvGrpSpPr>
        <p:grpSpPr>
          <a:xfrm>
            <a:off x="4191001" y="4419600"/>
            <a:ext cx="1869251" cy="1207532"/>
            <a:chOff x="2667000" y="4419600"/>
            <a:chExt cx="1869251" cy="1207532"/>
          </a:xfrm>
        </p:grpSpPr>
        <p:cxnSp>
          <p:nvCxnSpPr>
            <p:cNvPr id="506" name="Google Shape;506;p28"/>
            <p:cNvCxnSpPr/>
            <p:nvPr/>
          </p:nvCxnSpPr>
          <p:spPr>
            <a:xfrm rot="10800000">
              <a:off x="2667000" y="4419600"/>
              <a:ext cx="1524000" cy="838200"/>
            </a:xfrm>
            <a:prstGeom prst="straightConnector1">
              <a:avLst/>
            </a:prstGeom>
            <a:noFill/>
            <a:ln cap="flat" cmpd="sng" w="50800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508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507" name="Google Shape;507;p28"/>
            <p:cNvSpPr txBox="1"/>
            <p:nvPr/>
          </p:nvSpPr>
          <p:spPr>
            <a:xfrm>
              <a:off x="3505200" y="5257800"/>
              <a:ext cx="1031051" cy="369332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Site - /48</a:t>
              </a:r>
              <a:endParaRPr/>
            </a:p>
          </p:txBody>
        </p:sp>
      </p:grpSp>
      <p:grpSp>
        <p:nvGrpSpPr>
          <p:cNvPr id="508" name="Google Shape;508;p28"/>
          <p:cNvGrpSpPr/>
          <p:nvPr/>
        </p:nvGrpSpPr>
        <p:grpSpPr>
          <a:xfrm>
            <a:off x="5867400" y="4419601"/>
            <a:ext cx="3352800" cy="1865531"/>
            <a:chOff x="4343400" y="4419600"/>
            <a:chExt cx="3352800" cy="1865531"/>
          </a:xfrm>
        </p:grpSpPr>
        <p:cxnSp>
          <p:nvCxnSpPr>
            <p:cNvPr id="509" name="Google Shape;509;p28"/>
            <p:cNvCxnSpPr/>
            <p:nvPr/>
          </p:nvCxnSpPr>
          <p:spPr>
            <a:xfrm rot="10800000">
              <a:off x="4343400" y="4419600"/>
              <a:ext cx="1600200" cy="1371600"/>
            </a:xfrm>
            <a:prstGeom prst="straightConnector1">
              <a:avLst/>
            </a:prstGeom>
            <a:noFill/>
            <a:ln cap="flat" cmpd="sng" w="50800">
              <a:solidFill>
                <a:srgbClr val="66FF6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508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510" name="Google Shape;510;p28"/>
            <p:cNvSpPr txBox="1"/>
            <p:nvPr/>
          </p:nvSpPr>
          <p:spPr>
            <a:xfrm>
              <a:off x="5562600" y="5638800"/>
              <a:ext cx="2133600" cy="646331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Site Subnets</a:t>
              </a:r>
              <a:b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- /16</a:t>
              </a:r>
              <a:endParaRPr/>
            </a:p>
          </p:txBody>
        </p:sp>
      </p:grpSp>
      <p:grpSp>
        <p:nvGrpSpPr>
          <p:cNvPr id="511" name="Google Shape;511;p28"/>
          <p:cNvGrpSpPr/>
          <p:nvPr/>
        </p:nvGrpSpPr>
        <p:grpSpPr>
          <a:xfrm>
            <a:off x="8305800" y="4419600"/>
            <a:ext cx="1905000" cy="902732"/>
            <a:chOff x="6781800" y="4419600"/>
            <a:chExt cx="1905000" cy="902732"/>
          </a:xfrm>
        </p:grpSpPr>
        <p:cxnSp>
          <p:nvCxnSpPr>
            <p:cNvPr id="512" name="Google Shape;512;p28"/>
            <p:cNvCxnSpPr/>
            <p:nvPr/>
          </p:nvCxnSpPr>
          <p:spPr>
            <a:xfrm flipH="1" rot="5400000">
              <a:off x="6667500" y="4533900"/>
              <a:ext cx="685800" cy="457200"/>
            </a:xfrm>
            <a:prstGeom prst="straightConnector1">
              <a:avLst/>
            </a:prstGeom>
            <a:noFill/>
            <a:ln cap="flat" cmpd="sng" w="50800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50800" rotWithShape="0" algn="tl" dir="2700000" dist="38100">
                <a:srgbClr val="000000">
                  <a:alpha val="77647"/>
                </a:srgbClr>
              </a:outerShdw>
            </a:effectLst>
          </p:spPr>
        </p:cxnSp>
        <p:sp>
          <p:nvSpPr>
            <p:cNvPr id="513" name="Google Shape;513;p28"/>
            <p:cNvSpPr txBox="1"/>
            <p:nvPr/>
          </p:nvSpPr>
          <p:spPr>
            <a:xfrm>
              <a:off x="6858000" y="4953000"/>
              <a:ext cx="1828800" cy="369332"/>
            </a:xfrm>
            <a:prstGeom prst="rect">
              <a:avLst/>
            </a:prstGeom>
            <a:solidFill>
              <a:srgbClr val="63696B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Device - /64</a:t>
              </a:r>
              <a:endParaRPr/>
            </a:p>
          </p:txBody>
        </p:sp>
      </p:grpSp>
      <p:sp>
        <p:nvSpPr>
          <p:cNvPr id="514" name="Google Shape;514;p28"/>
          <p:cNvSpPr txBox="1"/>
          <p:nvPr/>
        </p:nvSpPr>
        <p:spPr>
          <a:xfrm>
            <a:off x="1752599" y="317679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/>
          </a:p>
        </p:txBody>
      </p:sp>
      <p:sp>
        <p:nvSpPr>
          <p:cNvPr id="515" name="Google Shape;515;p2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28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/>
          <p:nvPr>
            <p:ph type="title"/>
          </p:nvPr>
        </p:nvSpPr>
        <p:spPr>
          <a:xfrm>
            <a:off x="1432794" y="46601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pic>
        <p:nvPicPr>
          <p:cNvPr id="521" name="Google Shape;52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215" y="2472418"/>
            <a:ext cx="5394960" cy="1985294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9"/>
          <p:cNvSpPr txBox="1"/>
          <p:nvPr>
            <p:ph idx="2" type="body"/>
          </p:nvPr>
        </p:nvSpPr>
        <p:spPr>
          <a:xfrm>
            <a:off x="6493667" y="1558344"/>
            <a:ext cx="4895056" cy="422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Unspecified Address: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::/128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a host, it refers to the host itself, and is used when a device does not know its own address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For addressing purposes within a software. .</a:t>
            </a:r>
            <a:endParaRPr/>
          </a:p>
          <a:p>
            <a:pPr indent="-285750" lvl="0" marL="2857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Loopback Address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::1/128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loopback  (same as 127.0.0.1 in many IPv4 implementations)</a:t>
            </a:r>
            <a:endParaRPr/>
          </a:p>
          <a:p>
            <a:pPr indent="-285750" lvl="1" marL="742950" rtl="0" algn="l"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IPv6 there is just one address, not a whole block, for this function.</a:t>
            </a:r>
            <a:endParaRPr/>
          </a:p>
          <a:p>
            <a:pPr indent="-169735" lvl="0" marL="285750" rtl="0" algn="l">
              <a:spcBef>
                <a:spcPts val="8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523" name="Google Shape;523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1484311" y="685800"/>
            <a:ext cx="10018713" cy="96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Allocation Authority</a:t>
            </a:r>
            <a:endParaRPr/>
          </a:p>
        </p:txBody>
      </p:sp>
      <p:pic>
        <p:nvPicPr>
          <p:cNvPr id="165" name="Google Shape;16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287" y="1983346"/>
            <a:ext cx="8305866" cy="358032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Unique Local Unicast Address</a:t>
            </a:r>
            <a:endParaRPr/>
          </a:p>
        </p:txBody>
      </p:sp>
      <p:sp>
        <p:nvSpPr>
          <p:cNvPr id="529" name="Google Shape;529;p3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30"/>
          <p:cNvSpPr txBox="1"/>
          <p:nvPr>
            <p:ph idx="1" type="body"/>
          </p:nvPr>
        </p:nvSpPr>
        <p:spPr>
          <a:xfrm>
            <a:off x="1484313" y="1906588"/>
            <a:ext cx="10018712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FC00::/7</a:t>
            </a:r>
            <a:endParaRPr>
              <a:solidFill>
                <a:srgbClr val="7030A0"/>
              </a:solidFill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Globally unique,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But it should be used in local communication. </a:t>
            </a:r>
            <a:endParaRPr/>
          </a:p>
        </p:txBody>
      </p:sp>
      <p:pic>
        <p:nvPicPr>
          <p:cNvPr id="531" name="Google Shape;5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301" y="3848894"/>
            <a:ext cx="8002117" cy="110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Local Unicast Address</a:t>
            </a:r>
            <a:endParaRPr/>
          </a:p>
        </p:txBody>
      </p:sp>
      <p:sp>
        <p:nvSpPr>
          <p:cNvPr id="537" name="Google Shape;537;p31"/>
          <p:cNvSpPr txBox="1"/>
          <p:nvPr>
            <p:ph idx="1" type="body"/>
          </p:nvPr>
        </p:nvSpPr>
        <p:spPr>
          <a:xfrm>
            <a:off x="1484310" y="1661375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FE80::/10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These addresses refer </a:t>
            </a:r>
            <a:r>
              <a:rPr lang="en-US">
                <a:solidFill>
                  <a:srgbClr val="7030A0"/>
                </a:solidFill>
              </a:rPr>
              <a:t>only to a particular physical network.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030A0"/>
                </a:solidFill>
              </a:rPr>
              <a:t>Routers do not forward </a:t>
            </a:r>
            <a:r>
              <a:rPr lang="en-US"/>
              <a:t>datagrams using link-local addresses.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They are only for </a:t>
            </a:r>
            <a:r>
              <a:rPr lang="en-US">
                <a:solidFill>
                  <a:srgbClr val="7030A0"/>
                </a:solidFill>
              </a:rPr>
              <a:t>local communication </a:t>
            </a:r>
            <a:r>
              <a:rPr lang="en-US"/>
              <a:t>on a particular physical </a:t>
            </a:r>
            <a:r>
              <a:rPr lang="en-US">
                <a:solidFill>
                  <a:srgbClr val="7030A0"/>
                </a:solidFill>
              </a:rPr>
              <a:t>network segment</a:t>
            </a:r>
            <a:r>
              <a:rPr lang="en-US"/>
              <a:t>.</a:t>
            </a:r>
            <a:endParaRPr/>
          </a:p>
          <a:p>
            <a:pPr indent="-171450" lvl="3" marL="15430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Automatic address configuration.</a:t>
            </a:r>
            <a:endParaRPr/>
          </a:p>
          <a:p>
            <a:pPr indent="-171450" lvl="3" marL="15430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Neighbor discovery.</a:t>
            </a:r>
            <a:endParaRPr/>
          </a:p>
          <a:p>
            <a:pPr indent="-171450" lvl="3" marL="15430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Router discovery. etc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538" name="Google Shape;538;p3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9" name="Google Shape;5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153" y="5103372"/>
            <a:ext cx="8776693" cy="64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2"/>
          <p:cNvSpPr txBox="1"/>
          <p:nvPr>
            <p:ph type="title"/>
          </p:nvPr>
        </p:nvSpPr>
        <p:spPr>
          <a:xfrm>
            <a:off x="1484310" y="505496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Scope of IPv6 Unicast Addresses</a:t>
            </a:r>
            <a:endParaRPr/>
          </a:p>
        </p:txBody>
      </p:sp>
      <p:pic>
        <p:nvPicPr>
          <p:cNvPr id="545" name="Google Shape;545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5446" y="1982519"/>
            <a:ext cx="6297955" cy="3884612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 txBox="1"/>
          <p:nvPr>
            <p:ph type="title"/>
          </p:nvPr>
        </p:nvSpPr>
        <p:spPr>
          <a:xfrm>
            <a:off x="1664615" y="441101"/>
            <a:ext cx="10018713" cy="859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552" name="Google Shape;552;p33"/>
          <p:cNvSpPr txBox="1"/>
          <p:nvPr>
            <p:ph idx="1" type="body"/>
          </p:nvPr>
        </p:nvSpPr>
        <p:spPr>
          <a:xfrm>
            <a:off x="1938338" y="1545465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Consisting of all addresses that begin with “</a:t>
            </a:r>
            <a:r>
              <a:rPr lang="en-US">
                <a:solidFill>
                  <a:srgbClr val="7030A0"/>
                </a:solidFill>
              </a:rPr>
              <a:t>1111 1111</a:t>
            </a:r>
            <a:r>
              <a:rPr lang="en-US"/>
              <a:t>” i.e “</a:t>
            </a:r>
            <a:r>
              <a:rPr lang="en-US">
                <a:solidFill>
                  <a:srgbClr val="7030A0"/>
                </a:solidFill>
              </a:rPr>
              <a:t>FF</a:t>
            </a:r>
            <a:r>
              <a:rPr lang="en-US"/>
              <a:t>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53" name="Google Shape;5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517048"/>
            <a:ext cx="7077075" cy="29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33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/>
          <p:nvPr>
            <p:ph type="title"/>
          </p:nvPr>
        </p:nvSpPr>
        <p:spPr>
          <a:xfrm>
            <a:off x="1690373" y="394936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560" name="Google Shape;560;p34"/>
          <p:cNvSpPr txBox="1"/>
          <p:nvPr>
            <p:ph idx="1" type="body"/>
          </p:nvPr>
        </p:nvSpPr>
        <p:spPr>
          <a:xfrm>
            <a:off x="1484310" y="1571223"/>
            <a:ext cx="10018713" cy="4219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Multicast addresses are used to send data to a number of devices on an internetwork simultaneously.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multicast address can be specified for a variety of </a:t>
            </a:r>
            <a:r>
              <a:rPr lang="en-US">
                <a:solidFill>
                  <a:srgbClr val="7030A0"/>
                </a:solidFill>
              </a:rPr>
              <a:t>different </a:t>
            </a:r>
            <a:r>
              <a:rPr i="1" lang="en-US">
                <a:solidFill>
                  <a:srgbClr val="7030A0"/>
                </a:solidFill>
              </a:rPr>
              <a:t>scopes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allowing a transmission to be targeted to either a wide or narrow audience of recipient devices.</a:t>
            </a:r>
            <a:endParaRPr/>
          </a:p>
        </p:txBody>
      </p:sp>
      <p:pic>
        <p:nvPicPr>
          <p:cNvPr id="561" name="Google Shape;5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467" y="3804649"/>
            <a:ext cx="7725853" cy="1695687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34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"/>
          <p:cNvSpPr txBox="1"/>
          <p:nvPr>
            <p:ph type="title"/>
          </p:nvPr>
        </p:nvSpPr>
        <p:spPr>
          <a:xfrm>
            <a:off x="1664615" y="402466"/>
            <a:ext cx="10018713" cy="716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Scopes</a:t>
            </a:r>
            <a:endParaRPr/>
          </a:p>
        </p:txBody>
      </p:sp>
      <p:pic>
        <p:nvPicPr>
          <p:cNvPr descr="ipv6scope" id="568" name="Google Shape;5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956" y="1118624"/>
            <a:ext cx="4888183" cy="377504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35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70" name="Google Shape;57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8871" y="4897576"/>
            <a:ext cx="6492240" cy="142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/>
          <p:nvPr>
            <p:ph type="title"/>
          </p:nvPr>
        </p:nvSpPr>
        <p:spPr>
          <a:xfrm>
            <a:off x="1484311" y="685801"/>
            <a:ext cx="10018713" cy="846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576" name="Google Shape;576;p36"/>
          <p:cNvSpPr txBox="1"/>
          <p:nvPr>
            <p:ph idx="1" type="body"/>
          </p:nvPr>
        </p:nvSpPr>
        <p:spPr>
          <a:xfrm>
            <a:off x="1484311" y="1629179"/>
            <a:ext cx="10018713" cy="425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To provide flexibility in situations where we need a service that is provided by a number of different servers or routers but don't really care which one provides it.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In routing, anycast allows datagrams to be sent to </a:t>
            </a:r>
            <a:r>
              <a:rPr lang="en-US" sz="2800">
                <a:solidFill>
                  <a:srgbClr val="7030A0"/>
                </a:solidFill>
              </a:rPr>
              <a:t>whichever router in a group of equivalent routers is closest</a:t>
            </a:r>
            <a:endParaRPr sz="2800"/>
          </a:p>
        </p:txBody>
      </p:sp>
      <p:sp>
        <p:nvSpPr>
          <p:cNvPr id="577" name="Google Shape;577;p3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36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78" name="Google Shape;5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2152" y="4469851"/>
            <a:ext cx="3334215" cy="217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"/>
          <p:cNvSpPr txBox="1"/>
          <p:nvPr>
            <p:ph type="title"/>
          </p:nvPr>
        </p:nvSpPr>
        <p:spPr>
          <a:xfrm>
            <a:off x="1484311" y="685800"/>
            <a:ext cx="10018713" cy="1104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584" name="Google Shape;584;p37"/>
          <p:cNvSpPr txBox="1"/>
          <p:nvPr>
            <p:ph idx="1" type="body"/>
          </p:nvPr>
        </p:nvSpPr>
        <p:spPr>
          <a:xfrm>
            <a:off x="1484311" y="1790163"/>
            <a:ext cx="10018713" cy="409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70" lvl="0" marL="285750" rtl="0" algn="l"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There is no special anycast addressing scheme: </a:t>
            </a:r>
            <a:r>
              <a:rPr lang="en-US" sz="3600">
                <a:solidFill>
                  <a:srgbClr val="7030A0"/>
                </a:solidFill>
              </a:rPr>
              <a:t>anycast addresses are the same as unicast addresses. </a:t>
            </a:r>
            <a:endParaRPr/>
          </a:p>
          <a:p>
            <a:pPr indent="-331470" lvl="0" marL="2857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An anycast address is created “automatically” when a unicast address is assigned to more than one interface.</a:t>
            </a:r>
            <a:endParaRPr sz="3600"/>
          </a:p>
        </p:txBody>
      </p:sp>
      <p:sp>
        <p:nvSpPr>
          <p:cNvPr id="585" name="Google Shape;585;p3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37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 txBox="1"/>
          <p:nvPr>
            <p:ph type="title"/>
          </p:nvPr>
        </p:nvSpPr>
        <p:spPr>
          <a:xfrm>
            <a:off x="1484311" y="685800"/>
            <a:ext cx="10018713" cy="89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591" name="Google Shape;591;p38"/>
          <p:cNvSpPr txBox="1"/>
          <p:nvPr>
            <p:ph idx="1" type="body"/>
          </p:nvPr>
        </p:nvSpPr>
        <p:spPr>
          <a:xfrm>
            <a:off x="1484310" y="1894267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Like multicast, anycast creates more work for routers; it is more complicated than unicast addressing.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Due to the relative inexperience of the Internet community in using anycast,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for the present time anycast addresses are used only by routers and not individual hosts.</a:t>
            </a:r>
            <a:endParaRPr/>
          </a:p>
        </p:txBody>
      </p:sp>
      <p:sp>
        <p:nvSpPr>
          <p:cNvPr id="592" name="Google Shape;592;p3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38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/>
          <p:nvPr>
            <p:ph type="title"/>
          </p:nvPr>
        </p:nvSpPr>
        <p:spPr>
          <a:xfrm>
            <a:off x="1524000" y="3048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 Management</a:t>
            </a:r>
            <a:endParaRPr/>
          </a:p>
        </p:txBody>
      </p:sp>
      <p:sp>
        <p:nvSpPr>
          <p:cNvPr id="598" name="Google Shape;598;p39"/>
          <p:cNvSpPr txBox="1"/>
          <p:nvPr>
            <p:ph idx="1" type="body"/>
          </p:nvPr>
        </p:nvSpPr>
        <p:spPr>
          <a:xfrm>
            <a:off x="1676400" y="1371600"/>
            <a:ext cx="8763000" cy="461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addresses use </a:t>
            </a:r>
            <a:r>
              <a:rPr lang="en-US">
                <a:solidFill>
                  <a:srgbClr val="7030A0"/>
                </a:solidFill>
              </a:rPr>
              <a:t>Interface Identifiers </a:t>
            </a:r>
            <a:r>
              <a:rPr lang="en-US"/>
              <a:t>to identify interfaces on a link.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Think of them as the </a:t>
            </a:r>
            <a:r>
              <a:rPr lang="en-US">
                <a:solidFill>
                  <a:srgbClr val="7030A0"/>
                </a:solidFill>
              </a:rPr>
              <a:t>host portion </a:t>
            </a:r>
            <a:r>
              <a:rPr lang="en-US"/>
              <a:t>of an IPv6 address.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Four methods of address assignment: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41942"/>
                </a:solidFill>
              </a:rPr>
              <a:t>Static</a:t>
            </a:r>
            <a:r>
              <a:rPr lang="en-US">
                <a:solidFill>
                  <a:srgbClr val="66FF66"/>
                </a:solidFill>
              </a:rPr>
              <a:t> </a:t>
            </a:r>
            <a:r>
              <a:rPr lang="en-US"/>
              <a:t>assignment using a </a:t>
            </a:r>
            <a:r>
              <a:rPr lang="en-US">
                <a:solidFill>
                  <a:srgbClr val="7030A0"/>
                </a:solidFill>
              </a:rPr>
              <a:t>manual interface ID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41942"/>
                </a:solidFill>
              </a:rPr>
              <a:t>Static</a:t>
            </a:r>
            <a:r>
              <a:rPr lang="en-US">
                <a:solidFill>
                  <a:srgbClr val="66FF66"/>
                </a:solidFill>
              </a:rPr>
              <a:t> </a:t>
            </a:r>
            <a:r>
              <a:rPr lang="en-US"/>
              <a:t>assignment using an </a:t>
            </a:r>
            <a:r>
              <a:rPr lang="en-US">
                <a:solidFill>
                  <a:srgbClr val="7030A0"/>
                </a:solidFill>
              </a:rPr>
              <a:t>EUI-64 interface ID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030A0"/>
                </a:solidFill>
              </a:rPr>
              <a:t>Stateless Address Auto configuration</a:t>
            </a:r>
            <a:r>
              <a:rPr lang="en-US"/>
              <a:t> </a:t>
            </a:r>
            <a:r>
              <a:rPr lang="en-US">
                <a:solidFill>
                  <a:srgbClr val="7030A0"/>
                </a:solidFill>
              </a:rPr>
              <a:t>(SLAAC)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030A0"/>
                </a:solidFill>
              </a:rPr>
              <a:t>Stateless/Stateful </a:t>
            </a:r>
            <a:r>
              <a:rPr lang="en-US"/>
              <a:t>DHCP for IPv6 </a:t>
            </a:r>
            <a:r>
              <a:rPr lang="en-US">
                <a:solidFill>
                  <a:srgbClr val="7030A0"/>
                </a:solidFill>
              </a:rPr>
              <a:t>(DHCPv6)</a:t>
            </a:r>
            <a:endParaRPr/>
          </a:p>
        </p:txBody>
      </p:sp>
      <p:sp>
        <p:nvSpPr>
          <p:cNvPr id="599" name="Google Shape;599;p39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39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1613099" y="647163"/>
            <a:ext cx="10018713" cy="679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IPv4 Address Exhaustion</a:t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403" y="1459607"/>
            <a:ext cx="62484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0147" y="2626152"/>
            <a:ext cx="46577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/>
          <p:nvPr>
            <p:ph type="title"/>
          </p:nvPr>
        </p:nvSpPr>
        <p:spPr>
          <a:xfrm>
            <a:off x="1676400" y="368121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Static Address Management</a:t>
            </a:r>
            <a:endParaRPr/>
          </a:p>
        </p:txBody>
      </p:sp>
      <p:sp>
        <p:nvSpPr>
          <p:cNvPr id="605" name="Google Shape;605;p40"/>
          <p:cNvSpPr txBox="1"/>
          <p:nvPr>
            <p:ph idx="1" type="body"/>
          </p:nvPr>
        </p:nvSpPr>
        <p:spPr>
          <a:xfrm>
            <a:off x="1676400" y="1371600"/>
            <a:ext cx="8763000" cy="457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 order to enable IPv6 on a router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Char char="■"/>
            </a:pPr>
            <a:r>
              <a:rPr b="1" lang="en-US">
                <a:solidFill>
                  <a:srgbClr val="0000CC"/>
                </a:solidFill>
              </a:rPr>
              <a:t>Corp(config)#ipv6 unicast-routing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isn’t enabled by default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Char char="■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After going to the interface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Char char="■"/>
            </a:pPr>
            <a:r>
              <a:rPr b="1" lang="en-US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Corp(config-if)#</a:t>
            </a:r>
            <a:r>
              <a:rPr b="1" lang="en-US" sz="1800">
                <a:solidFill>
                  <a:srgbClr val="0000E5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2001:DB8:2222:7272::72/64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To configure a router so that it uses only link-local addresses</a:t>
            </a:r>
            <a:r>
              <a:rPr lang="en-US">
                <a:solidFill>
                  <a:srgbClr val="7030A0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Char char="■"/>
            </a:pPr>
            <a:r>
              <a:rPr b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0000CC"/>
                </a:solidFill>
              </a:rPr>
              <a:t>Corp(config-if)#ipv6 enable</a:t>
            </a:r>
            <a:r>
              <a:rPr b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606" name="Google Shape;606;p4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40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1"/>
          <p:cNvSpPr txBox="1"/>
          <p:nvPr>
            <p:ph type="title"/>
          </p:nvPr>
        </p:nvSpPr>
        <p:spPr>
          <a:xfrm>
            <a:off x="1766552" y="279042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sp>
        <p:nvSpPr>
          <p:cNvPr id="612" name="Google Shape;612;p41"/>
          <p:cNvSpPr txBox="1"/>
          <p:nvPr>
            <p:ph idx="1" type="body"/>
          </p:nvPr>
        </p:nvSpPr>
        <p:spPr>
          <a:xfrm>
            <a:off x="1766552" y="1414530"/>
            <a:ext cx="8763000" cy="439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EUI-64(extended unique identifier)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How to stretch IEEE 802 MAC addresses from</a:t>
            </a:r>
            <a:br>
              <a:rPr lang="en-US"/>
            </a:br>
            <a:r>
              <a:rPr lang="en-US"/>
              <a:t>48 to 64 bits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Done by inserting the </a:t>
            </a:r>
            <a:r>
              <a:rPr lang="en-US">
                <a:solidFill>
                  <a:srgbClr val="7030A0"/>
                </a:solidFill>
              </a:rPr>
              <a:t>16-bit 0xFFFE </a:t>
            </a:r>
            <a:r>
              <a:rPr lang="en-US"/>
              <a:t>in the middle </a:t>
            </a:r>
            <a:r>
              <a:rPr lang="en-US">
                <a:solidFill>
                  <a:srgbClr val="7030A0"/>
                </a:solidFill>
              </a:rPr>
              <a:t>at the 24th bit </a:t>
            </a:r>
            <a:r>
              <a:rPr lang="en-US"/>
              <a:t>of the MAC address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To create a 64-bit, unique interface identifier.</a:t>
            </a:r>
            <a:endParaRPr/>
          </a:p>
          <a:p>
            <a:pPr indent="-285750" lvl="2" marL="1200150" rtl="0" algn="l"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b="1" lang="en-US" sz="2800">
                <a:solidFill>
                  <a:srgbClr val="0000CC"/>
                </a:solidFill>
              </a:rPr>
              <a:t>Corp(config-if)#</a:t>
            </a:r>
            <a:r>
              <a:rPr b="1" lang="en-US" sz="2000">
                <a:solidFill>
                  <a:srgbClr val="0000CC"/>
                </a:solidFill>
              </a:rPr>
              <a:t>ipv6 address 2001:db8:3c4d:1::/64 eui-64</a:t>
            </a:r>
            <a:endParaRPr/>
          </a:p>
        </p:txBody>
      </p:sp>
      <p:sp>
        <p:nvSpPr>
          <p:cNvPr id="613" name="Google Shape;613;p41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41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2"/>
          <p:cNvSpPr txBox="1"/>
          <p:nvPr>
            <p:ph type="title"/>
          </p:nvPr>
        </p:nvSpPr>
        <p:spPr>
          <a:xfrm>
            <a:off x="2086377" y="458274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pic>
        <p:nvPicPr>
          <p:cNvPr descr="ips60.jpg" id="619" name="Google Shape;61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344" y="1562100"/>
            <a:ext cx="6970712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2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42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61.jpg" id="625" name="Google Shape;62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817688"/>
            <a:ext cx="7848600" cy="4862512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3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sp>
        <p:nvSpPr>
          <p:cNvPr id="627" name="Google Shape;627;p43"/>
          <p:cNvSpPr txBox="1"/>
          <p:nvPr>
            <p:ph idx="1" type="body"/>
          </p:nvPr>
        </p:nvSpPr>
        <p:spPr>
          <a:xfrm>
            <a:off x="1524000" y="9144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Using EUI-64.</a:t>
            </a:r>
            <a:endParaRPr/>
          </a:p>
        </p:txBody>
      </p:sp>
      <p:sp>
        <p:nvSpPr>
          <p:cNvPr id="628" name="Google Shape;628;p43"/>
          <p:cNvSpPr/>
          <p:nvPr/>
        </p:nvSpPr>
        <p:spPr>
          <a:xfrm>
            <a:off x="3124200" y="2590800"/>
            <a:ext cx="5943600" cy="1143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3"/>
          <p:cNvSpPr/>
          <p:nvPr/>
        </p:nvSpPr>
        <p:spPr>
          <a:xfrm>
            <a:off x="2362200" y="3810000"/>
            <a:ext cx="7543800" cy="914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3"/>
          <p:cNvSpPr/>
          <p:nvPr/>
        </p:nvSpPr>
        <p:spPr>
          <a:xfrm>
            <a:off x="2362200" y="4953000"/>
            <a:ext cx="7543800" cy="1143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3"/>
          <p:cNvSpPr/>
          <p:nvPr/>
        </p:nvSpPr>
        <p:spPr>
          <a:xfrm>
            <a:off x="3429000" y="6248400"/>
            <a:ext cx="5105400" cy="304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4572000" y="1905000"/>
            <a:ext cx="31242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3352800" y="6248400"/>
            <a:ext cx="5105400" cy="30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43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End of Part2</a:t>
            </a:r>
            <a:endParaRPr/>
          </a:p>
        </p:txBody>
      </p:sp>
      <p:sp>
        <p:nvSpPr>
          <p:cNvPr id="640" name="Google Shape;640;p44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ICMPv6</a:t>
            </a:r>
            <a:endParaRPr/>
          </a:p>
        </p:txBody>
      </p:sp>
      <p:sp>
        <p:nvSpPr>
          <p:cNvPr id="646" name="Google Shape;646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15 | Part 3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6"/>
          <p:cNvSpPr txBox="1"/>
          <p:nvPr>
            <p:ph type="title"/>
          </p:nvPr>
        </p:nvSpPr>
        <p:spPr>
          <a:xfrm>
            <a:off x="1828800" y="3810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ICMPv6</a:t>
            </a:r>
            <a:endParaRPr/>
          </a:p>
        </p:txBody>
      </p:sp>
      <p:sp>
        <p:nvSpPr>
          <p:cNvPr id="652" name="Google Shape;652;p46"/>
          <p:cNvSpPr txBox="1"/>
          <p:nvPr>
            <p:ph idx="1" type="body"/>
          </p:nvPr>
        </p:nvSpPr>
        <p:spPr>
          <a:xfrm>
            <a:off x="1828800" y="4876800"/>
            <a:ext cx="8458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it’s an integrated part of IPv6, not like IPv4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Is carried after the basic IPv6 header information as an extension header.</a:t>
            </a:r>
            <a:endParaRPr/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id="653" name="Google Shape;6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143000"/>
            <a:ext cx="6172200" cy="3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46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7"/>
          <p:cNvSpPr txBox="1"/>
          <p:nvPr>
            <p:ph type="title"/>
          </p:nvPr>
        </p:nvSpPr>
        <p:spPr>
          <a:xfrm>
            <a:off x="1752600" y="4572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ICMP v6</a:t>
            </a:r>
            <a:endParaRPr/>
          </a:p>
        </p:txBody>
      </p:sp>
      <p:sp>
        <p:nvSpPr>
          <p:cNvPr id="660" name="Google Shape;660;p47"/>
          <p:cNvSpPr txBox="1"/>
          <p:nvPr>
            <p:ph idx="1" type="body"/>
          </p:nvPr>
        </p:nvSpPr>
        <p:spPr>
          <a:xfrm>
            <a:off x="1752600" y="1642055"/>
            <a:ext cx="8686800" cy="415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By default, it prevents IPv6 from doing any fragmentation through an ICMPv6 process called path MTU discovery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Address Resolution Protocol is used to perform this function for IPv4, but that’s been renamed neighbor discovery (ND) in ICMPv6. 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661" name="Google Shape;661;p4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47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8"/>
          <p:cNvSpPr txBox="1"/>
          <p:nvPr>
            <p:ph type="title"/>
          </p:nvPr>
        </p:nvSpPr>
        <p:spPr>
          <a:xfrm>
            <a:off x="1948466" y="368122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ICMPv6</a:t>
            </a:r>
            <a:endParaRPr/>
          </a:p>
        </p:txBody>
      </p:sp>
      <p:sp>
        <p:nvSpPr>
          <p:cNvPr id="667" name="Google Shape;667;p48"/>
          <p:cNvSpPr txBox="1"/>
          <p:nvPr>
            <p:ph idx="1" type="body"/>
          </p:nvPr>
        </p:nvSpPr>
        <p:spPr>
          <a:xfrm>
            <a:off x="2062766" y="1712889"/>
            <a:ext cx="8343364" cy="404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Neighbor discovery enables these functions: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Determining the MAC address of neighbors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Router solicitation (RS) FF02::2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Router advertisements (RA) FF02::1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 Neighbor solicitation (NS)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Neighbor advertisement (NA)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Duplicate address detection (DAD)</a:t>
            </a:r>
            <a:endParaRPr/>
          </a:p>
        </p:txBody>
      </p:sp>
      <p:sp>
        <p:nvSpPr>
          <p:cNvPr id="668" name="Google Shape;668;p4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48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9"/>
          <p:cNvSpPr txBox="1"/>
          <p:nvPr>
            <p:ph type="title"/>
          </p:nvPr>
        </p:nvSpPr>
        <p:spPr>
          <a:xfrm>
            <a:off x="1933576" y="344488"/>
            <a:ext cx="8582025" cy="79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Stateless Address Auto configuration</a:t>
            </a:r>
            <a:endParaRPr/>
          </a:p>
        </p:txBody>
      </p:sp>
      <p:sp>
        <p:nvSpPr>
          <p:cNvPr id="675" name="Google Shape;675;p49"/>
          <p:cNvSpPr txBox="1"/>
          <p:nvPr>
            <p:ph idx="1" type="body"/>
          </p:nvPr>
        </p:nvSpPr>
        <p:spPr>
          <a:xfrm>
            <a:off x="2097088" y="1143001"/>
            <a:ext cx="8605256" cy="5309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Stateless Address Auto configuration (SLAAC) is a method in which a device can obtain an IPv6 global unicast address without the services of a DHCPv6 server.</a:t>
            </a:r>
            <a:endParaRPr sz="2300"/>
          </a:p>
        </p:txBody>
      </p:sp>
      <p:pic>
        <p:nvPicPr>
          <p:cNvPr id="676" name="Google Shape;67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214" y="2143919"/>
            <a:ext cx="5730875" cy="4143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77" name="Google Shape;677;p49"/>
          <p:cNvSpPr txBox="1"/>
          <p:nvPr/>
        </p:nvSpPr>
        <p:spPr>
          <a:xfrm>
            <a:off x="5300651" y="3894362"/>
            <a:ext cx="2530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ICMPv6 RS msg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9"/>
          <p:cNvSpPr txBox="1"/>
          <p:nvPr/>
        </p:nvSpPr>
        <p:spPr>
          <a:xfrm>
            <a:off x="2903023" y="5065197"/>
            <a:ext cx="2528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ICMPv6 RA msg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9"/>
          <p:cNvSpPr txBox="1"/>
          <p:nvPr/>
        </p:nvSpPr>
        <p:spPr>
          <a:xfrm>
            <a:off x="8220075" y="2565401"/>
            <a:ext cx="23256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Stateless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no server maintains network address information.</a:t>
            </a:r>
            <a:endParaRPr/>
          </a:p>
        </p:txBody>
      </p:sp>
      <p:sp>
        <p:nvSpPr>
          <p:cNvPr id="680" name="Google Shape;680;p49"/>
          <p:cNvSpPr/>
          <p:nvPr/>
        </p:nvSpPr>
        <p:spPr>
          <a:xfrm>
            <a:off x="8534400" y="3886200"/>
            <a:ext cx="19050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800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RS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 is ICMP type 133.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multicast address of </a:t>
            </a:r>
            <a:r>
              <a:rPr b="1" lang="en-US" sz="1800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FF02::2</a:t>
            </a:r>
            <a:endParaRPr/>
          </a:p>
        </p:txBody>
      </p:sp>
      <p:sp>
        <p:nvSpPr>
          <p:cNvPr id="681" name="Google Shape;681;p49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49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199918"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</a:t>
            </a:r>
            <a:endParaRPr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1484310" y="1661375"/>
            <a:ext cx="10018713" cy="412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7030A0"/>
                </a:solidFill>
              </a:rPr>
              <a:t>Address Availability:</a:t>
            </a:r>
            <a:endParaRPr/>
          </a:p>
          <a:p>
            <a:pPr indent="-285750" lvl="1" marL="742950" rtl="0" algn="l"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IPv4:      </a:t>
            </a:r>
            <a:r>
              <a:rPr lang="en-US" sz="3200"/>
              <a:t>4 octets   -  32 bits</a:t>
            </a:r>
            <a:endParaRPr/>
          </a:p>
          <a:p>
            <a:pPr indent="-285750" lvl="2" marL="1200150" rtl="0" algn="l"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2^32   </a:t>
            </a:r>
            <a:r>
              <a:rPr lang="en-US" sz="2900">
                <a:solidFill>
                  <a:srgbClr val="C00000"/>
                </a:solidFill>
              </a:rPr>
              <a:t>or   4,294,467,295   </a:t>
            </a:r>
            <a:r>
              <a:rPr lang="en-US" sz="2900"/>
              <a:t>IP Addresses.</a:t>
            </a:r>
            <a:endParaRPr/>
          </a:p>
          <a:p>
            <a:pPr indent="-230044" lvl="2" marL="1200150" rtl="0" algn="l">
              <a:spcBef>
                <a:spcPts val="721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1100"/>
          </a:p>
          <a:p>
            <a:pPr indent="-123697" lvl="1" marL="742950" rtl="0" algn="l">
              <a:spcBef>
                <a:spcPts val="9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200"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IPv6:</a:t>
            </a:r>
            <a:r>
              <a:rPr lang="en-US" sz="3200"/>
              <a:t>    16 octets   -   128 bits</a:t>
            </a:r>
            <a:endParaRPr/>
          </a:p>
          <a:p>
            <a:pPr indent="-285750" lvl="2" marL="1200150" rtl="0" algn="l"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3.4 x 10^38  or</a:t>
            </a:r>
            <a:endParaRPr sz="2900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>
                <a:solidFill>
                  <a:srgbClr val="C00000"/>
                </a:solidFill>
              </a:rPr>
              <a:t>340,282,366,920,938,463,463,374,607,431,768,211,456</a:t>
            </a:r>
            <a:endParaRPr/>
          </a:p>
          <a:p>
            <a:pPr indent="-285750" lvl="1" marL="742950" rtl="0" algn="l"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/>
              <a:t>			 (340 undecillion)</a:t>
            </a:r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200"/>
              <a:t>IP Addresses.</a:t>
            </a:r>
            <a:endParaRPr/>
          </a:p>
          <a:p>
            <a:pPr indent="-285750" lvl="1" marL="742950" rtl="0" algn="l">
              <a:spcBef>
                <a:spcPts val="721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t/>
            </a:r>
            <a:endParaRPr sz="1100"/>
          </a:p>
          <a:p>
            <a:pPr indent="-285750" lvl="1" marL="742950" rtl="0" algn="l"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i="1" lang="en-US" sz="3200">
                <a:solidFill>
                  <a:srgbClr val="C00000"/>
                </a:solidFill>
              </a:rPr>
              <a:t>Every atom of every person on Earth </a:t>
            </a:r>
            <a:r>
              <a:rPr i="1" lang="en-US" sz="3200"/>
              <a:t>could be assigned </a:t>
            </a:r>
            <a:r>
              <a:rPr i="1" lang="en-US" sz="3200">
                <a:solidFill>
                  <a:srgbClr val="990099"/>
                </a:solidFill>
              </a:rPr>
              <a:t>7</a:t>
            </a:r>
            <a:r>
              <a:rPr i="1" lang="en-US" sz="3200">
                <a:solidFill>
                  <a:srgbClr val="FFFF00"/>
                </a:solidFill>
              </a:rPr>
              <a:t> </a:t>
            </a:r>
            <a:r>
              <a:rPr i="1" lang="en-US" sz="3200">
                <a:solidFill>
                  <a:srgbClr val="990099"/>
                </a:solidFill>
              </a:rPr>
              <a:t>unique addresses with </a:t>
            </a:r>
            <a:r>
              <a:rPr i="1" lang="en-US" sz="3200"/>
              <a:t>some to spare</a:t>
            </a:r>
            <a:r>
              <a:rPr i="1" lang="en-US" sz="3200">
                <a:solidFill>
                  <a:srgbClr val="66FF66"/>
                </a:solidFill>
              </a:rPr>
              <a:t> </a:t>
            </a:r>
            <a:r>
              <a:rPr i="1" lang="en-US" sz="3200"/>
              <a:t>(assuming</a:t>
            </a:r>
            <a:br>
              <a:rPr i="1" lang="en-US" sz="2900"/>
            </a:br>
            <a:r>
              <a:rPr i="1" lang="en-US" sz="2900"/>
              <a:t>7 × 10</a:t>
            </a:r>
            <a:r>
              <a:rPr baseline="30000" i="1" lang="en-US" sz="2900"/>
              <a:t>27</a:t>
            </a:r>
            <a:r>
              <a:rPr i="1" lang="en-US" sz="2900"/>
              <a:t> atoms per human x 6.5 Billion)</a:t>
            </a:r>
            <a:r>
              <a:rPr lang="en-US" sz="2900"/>
              <a:t>.</a:t>
            </a:r>
            <a:endParaRPr i="1" sz="2900"/>
          </a:p>
          <a:p>
            <a:pPr indent="0" lvl="0" marL="0" rtl="0" algn="l">
              <a:spcBef>
                <a:spcPts val="86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181" name="Google Shape;181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0"/>
          <p:cNvSpPr txBox="1"/>
          <p:nvPr>
            <p:ph type="title"/>
          </p:nvPr>
        </p:nvSpPr>
        <p:spPr>
          <a:xfrm>
            <a:off x="1933576" y="420688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SLAAC Operation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688" name="Google Shape;6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426" y="1430339"/>
            <a:ext cx="5572125" cy="4973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89" name="Google Shape;689;p50"/>
          <p:cNvSpPr txBox="1"/>
          <p:nvPr/>
        </p:nvSpPr>
        <p:spPr>
          <a:xfrm>
            <a:off x="7945460" y="4066728"/>
            <a:ext cx="28384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either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EUI-64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Randomly Generated</a:t>
            </a:r>
            <a:endParaRPr/>
          </a:p>
        </p:txBody>
      </p:sp>
      <p:sp>
        <p:nvSpPr>
          <p:cNvPr id="690" name="Google Shape;690;p50"/>
          <p:cNvSpPr txBox="1"/>
          <p:nvPr/>
        </p:nvSpPr>
        <p:spPr>
          <a:xfrm>
            <a:off x="7945460" y="5139185"/>
            <a:ext cx="283845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ICMPv6 neighbor solicitation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msg with the target address of its own.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Duplicate address detection (DAD)</a:t>
            </a:r>
            <a:endParaRPr/>
          </a:p>
        </p:txBody>
      </p:sp>
      <p:sp>
        <p:nvSpPr>
          <p:cNvPr id="691" name="Google Shape;691;p5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50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111655"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1"/>
          <p:cNvSpPr txBox="1"/>
          <p:nvPr>
            <p:ph type="title"/>
          </p:nvPr>
        </p:nvSpPr>
        <p:spPr>
          <a:xfrm>
            <a:off x="1933576" y="420688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SLAAC and DHCPv6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698" name="Google Shape;69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050" y="1338263"/>
            <a:ext cx="6667500" cy="49577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99" name="Google Shape;699;p51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51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106289"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2"/>
          <p:cNvSpPr txBox="1"/>
          <p:nvPr>
            <p:ph type="title"/>
          </p:nvPr>
        </p:nvSpPr>
        <p:spPr>
          <a:xfrm>
            <a:off x="1933576" y="420688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SLAAC Option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706" name="Google Shape;70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63" y="2060576"/>
            <a:ext cx="7999412" cy="39862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07" name="Google Shape;70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2225" y="2147888"/>
            <a:ext cx="7335838" cy="595312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2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52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47362"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3"/>
          <p:cNvSpPr txBox="1"/>
          <p:nvPr>
            <p:ph type="title"/>
          </p:nvPr>
        </p:nvSpPr>
        <p:spPr>
          <a:xfrm>
            <a:off x="1933576" y="420688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Stateless DHCP Option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715" name="Google Shape;71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1614" y="1390650"/>
            <a:ext cx="6918325" cy="476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16" name="Google Shape;71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9026" y="1422401"/>
            <a:ext cx="48037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3"/>
          <p:cNvSpPr txBox="1"/>
          <p:nvPr/>
        </p:nvSpPr>
        <p:spPr>
          <a:xfrm>
            <a:off x="4800600" y="4816476"/>
            <a:ext cx="228600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18" name="Google Shape;718;p5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53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39501"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4"/>
          <p:cNvSpPr txBox="1"/>
          <p:nvPr>
            <p:ph type="title"/>
          </p:nvPr>
        </p:nvSpPr>
        <p:spPr>
          <a:xfrm>
            <a:off x="1933576" y="420688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Stateful DHCP Option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725" name="Google Shape;72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428751"/>
            <a:ext cx="7507288" cy="4632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26" name="Google Shape;72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775" y="1450975"/>
            <a:ext cx="3168650" cy="300038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5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54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23988"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5"/>
          <p:cNvSpPr txBox="1"/>
          <p:nvPr>
            <p:ph type="title"/>
          </p:nvPr>
        </p:nvSpPr>
        <p:spPr>
          <a:xfrm>
            <a:off x="1524000" y="423159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DHCPv6 Operations </a:t>
            </a:r>
            <a:endParaRPr>
              <a:solidFill>
                <a:srgbClr val="678DC5"/>
              </a:solidFill>
            </a:endParaRPr>
          </a:p>
        </p:txBody>
      </p:sp>
      <p:pic>
        <p:nvPicPr>
          <p:cNvPr id="734" name="Google Shape;73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457325"/>
            <a:ext cx="5676900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55"/>
          <p:cNvSpPr txBox="1"/>
          <p:nvPr/>
        </p:nvSpPr>
        <p:spPr>
          <a:xfrm>
            <a:off x="7388226" y="3174064"/>
            <a:ext cx="327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reserved IPv6 multicast all-DHCP-servers-address </a:t>
            </a: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FF02::1:2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Port 547</a:t>
            </a:r>
            <a:endParaRPr/>
          </a:p>
        </p:txBody>
      </p:sp>
      <p:sp>
        <p:nvSpPr>
          <p:cNvPr id="736" name="Google Shape;736;p55"/>
          <p:cNvSpPr txBox="1"/>
          <p:nvPr/>
        </p:nvSpPr>
        <p:spPr>
          <a:xfrm>
            <a:off x="7337426" y="4897438"/>
            <a:ext cx="3281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available for service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55"/>
          <p:cNvSpPr txBox="1"/>
          <p:nvPr/>
        </p:nvSpPr>
        <p:spPr>
          <a:xfrm>
            <a:off x="7388226" y="5400675"/>
            <a:ext cx="32797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Stateless- INFORMATION REQUEST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Stateful - REQUEST</a:t>
            </a:r>
            <a:endParaRPr/>
          </a:p>
        </p:txBody>
      </p:sp>
      <p:sp>
        <p:nvSpPr>
          <p:cNvPr id="738" name="Google Shape;738;p5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55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advTm="120586"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End of Part3</a:t>
            </a:r>
            <a:endParaRPr/>
          </a:p>
        </p:txBody>
      </p:sp>
      <p:sp>
        <p:nvSpPr>
          <p:cNvPr id="744" name="Google Shape;744;p56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Transition from IPv4 to IPv6</a:t>
            </a:r>
            <a:endParaRPr/>
          </a:p>
        </p:txBody>
      </p:sp>
      <p:sp>
        <p:nvSpPr>
          <p:cNvPr id="750" name="Google Shape;750;p5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15 | Part 4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"/>
          <p:cNvSpPr txBox="1"/>
          <p:nvPr>
            <p:ph type="title"/>
          </p:nvPr>
        </p:nvSpPr>
        <p:spPr>
          <a:xfrm>
            <a:off x="1981200" y="457200"/>
            <a:ext cx="8231188" cy="137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to IPv6 Transition</a:t>
            </a:r>
            <a:endParaRPr/>
          </a:p>
        </p:txBody>
      </p:sp>
      <p:sp>
        <p:nvSpPr>
          <p:cNvPr id="758" name="Google Shape;758;p58"/>
          <p:cNvSpPr txBox="1"/>
          <p:nvPr>
            <p:ph idx="1" type="body"/>
          </p:nvPr>
        </p:nvSpPr>
        <p:spPr>
          <a:xfrm>
            <a:off x="1981200" y="1981200"/>
            <a:ext cx="8231188" cy="3887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n-US">
                <a:solidFill>
                  <a:schemeClr val="accent6"/>
                </a:solidFill>
              </a:rPr>
              <a:t>Strategies and mechanisms:</a:t>
            </a:r>
            <a:endParaRPr/>
          </a:p>
          <a:p>
            <a:pPr indent="-341313" lvl="0" marL="341313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IPv4 to IPv6 transition is gradual</a:t>
            </a:r>
            <a:endParaRPr/>
          </a:p>
          <a:p>
            <a:pPr indent="-341313" lvl="0" marL="341313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devices need to communicate to IPv4</a:t>
            </a:r>
            <a:endParaRPr/>
          </a:p>
          <a:p>
            <a:pPr indent="-341313" lvl="0" marL="341313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needs to communicate over IPv4 links</a:t>
            </a:r>
            <a:endParaRPr/>
          </a:p>
        </p:txBody>
      </p:sp>
      <p:sp>
        <p:nvSpPr>
          <p:cNvPr id="759" name="Google Shape;759;p5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58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9"/>
          <p:cNvSpPr txBox="1"/>
          <p:nvPr>
            <p:ph type="title"/>
          </p:nvPr>
        </p:nvSpPr>
        <p:spPr>
          <a:xfrm>
            <a:off x="1565276" y="188711"/>
            <a:ext cx="8229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Transition Techniques</a:t>
            </a:r>
            <a:endParaRPr/>
          </a:p>
        </p:txBody>
      </p:sp>
      <p:sp>
        <p:nvSpPr>
          <p:cNvPr id="765" name="Google Shape;765;p59"/>
          <p:cNvSpPr txBox="1"/>
          <p:nvPr>
            <p:ph idx="1" type="body"/>
          </p:nvPr>
        </p:nvSpPr>
        <p:spPr>
          <a:xfrm>
            <a:off x="1565276" y="1027090"/>
            <a:ext cx="3581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2800">
                <a:solidFill>
                  <a:srgbClr val="7030A0"/>
                </a:solidFill>
              </a:rPr>
              <a:t>Three categories</a:t>
            </a:r>
            <a:r>
              <a:rPr lang="en-US" sz="2800"/>
              <a:t>: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Dual-stack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Tunneling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Translation techniques</a:t>
            </a:r>
            <a:endParaRPr/>
          </a:p>
        </p:txBody>
      </p:sp>
      <p:pic>
        <p:nvPicPr>
          <p:cNvPr descr="http://www.tutorialspoint.com/ipv6/images/dual_stack_router.jpg" id="766" name="Google Shape;76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6176" y="831358"/>
            <a:ext cx="4254500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tunneling.jpg" id="767" name="Google Shape;76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6676" y="3014864"/>
            <a:ext cx="53340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nat.jpg" id="768" name="Google Shape;768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6301" y="4197776"/>
            <a:ext cx="45243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59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59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1484311" y="685801"/>
            <a:ext cx="10018713" cy="705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 </a:t>
            </a:r>
            <a:endParaRPr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1484312" y="1648497"/>
            <a:ext cx="4895055" cy="414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>
                <a:solidFill>
                  <a:srgbClr val="7030A0"/>
                </a:solidFill>
              </a:rPr>
              <a:t>IPv6 Features: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fixed-length 40 byte header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no fragmentation allowed</a:t>
            </a:r>
            <a:endParaRPr/>
          </a:p>
          <a:p>
            <a:pPr indent="0" lvl="1" marL="45720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189" name="Google Shape;189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s50.jpg" id="190" name="Google Shape;1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4750" y="3006144"/>
            <a:ext cx="4068763" cy="266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s51.jpg" id="191" name="Google Shape;191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9805" y="1648497"/>
            <a:ext cx="3679564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0"/>
          <p:cNvSpPr txBox="1"/>
          <p:nvPr>
            <p:ph idx="1" type="body"/>
          </p:nvPr>
        </p:nvSpPr>
        <p:spPr>
          <a:xfrm>
            <a:off x="1828800" y="1371601"/>
            <a:ext cx="8229600" cy="244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Method in which a node has implementation and connectivity to </a:t>
            </a:r>
            <a:r>
              <a:rPr lang="en-US">
                <a:solidFill>
                  <a:srgbClr val="7030A0"/>
                </a:solidFill>
              </a:rPr>
              <a:t>both an IPv4 and IPv6 </a:t>
            </a:r>
            <a:r>
              <a:rPr lang="en-US"/>
              <a:t>network.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recommended</a:t>
            </a:r>
            <a:r>
              <a:rPr lang="en-US"/>
              <a:t> option.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Involves running IPv4 and IPv6 at the same time</a:t>
            </a:r>
            <a:r>
              <a:rPr lang="en-US">
                <a:solidFill>
                  <a:srgbClr val="FFFF00"/>
                </a:solidFill>
              </a:rPr>
              <a:t>.</a:t>
            </a:r>
            <a:endParaRPr/>
          </a:p>
        </p:txBody>
      </p:sp>
      <p:sp>
        <p:nvSpPr>
          <p:cNvPr id="775" name="Google Shape;775;p60"/>
          <p:cNvSpPr txBox="1"/>
          <p:nvPr>
            <p:ph type="title"/>
          </p:nvPr>
        </p:nvSpPr>
        <p:spPr>
          <a:xfrm>
            <a:off x="1981200" y="304800"/>
            <a:ext cx="82311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Dual Stack</a:t>
            </a:r>
            <a:endParaRPr/>
          </a:p>
        </p:txBody>
      </p:sp>
      <p:sp>
        <p:nvSpPr>
          <p:cNvPr id="776" name="Google Shape;776;p6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77" name="Google Shape;77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136" y="3607352"/>
            <a:ext cx="5943600" cy="286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1"/>
          <p:cNvSpPr txBox="1"/>
          <p:nvPr>
            <p:ph type="title"/>
          </p:nvPr>
        </p:nvSpPr>
        <p:spPr>
          <a:xfrm>
            <a:off x="1981200" y="304800"/>
            <a:ext cx="82311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Dual Stack</a:t>
            </a:r>
            <a:endParaRPr/>
          </a:p>
        </p:txBody>
      </p:sp>
      <p:sp>
        <p:nvSpPr>
          <p:cNvPr id="785" name="Google Shape;785;p61"/>
          <p:cNvSpPr txBox="1"/>
          <p:nvPr>
            <p:ph idx="1" type="body"/>
          </p:nvPr>
        </p:nvSpPr>
        <p:spPr>
          <a:xfrm>
            <a:off x="1981200" y="1600200"/>
            <a:ext cx="823118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/>
              <a:t>Applications on dual stack </a:t>
            </a:r>
            <a:r>
              <a:rPr b="1" lang="en-US" sz="2800">
                <a:solidFill>
                  <a:srgbClr val="7030A0"/>
                </a:solidFill>
              </a:rPr>
              <a:t>hosts</a:t>
            </a:r>
            <a:r>
              <a:rPr b="1" lang="en-US" sz="2800"/>
              <a:t>:</a:t>
            </a:r>
            <a:endParaRPr/>
          </a:p>
          <a:p>
            <a:pPr indent="-284163" lvl="1" marL="741363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For applications that only support IPv4 - use IPv4 only</a:t>
            </a:r>
            <a:endParaRPr/>
          </a:p>
          <a:p>
            <a:pPr indent="-284163" lvl="1" marL="741363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For applications that support IPv6: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If DNS lookup of destination resolves address to IPv4 destination, use IPv4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If DNS resolves address to IPv6 destination use IPv6</a:t>
            </a:r>
            <a:endParaRPr/>
          </a:p>
          <a:p>
            <a:pPr indent="-341313" lvl="0" marL="341313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7030A0"/>
                </a:solidFill>
              </a:rPr>
              <a:t>Routers </a:t>
            </a:r>
            <a:r>
              <a:rPr lang="en-US" sz="2800"/>
              <a:t>– send traffic based on IP type, and routing rules</a:t>
            </a:r>
            <a:endParaRPr/>
          </a:p>
        </p:txBody>
      </p:sp>
      <p:sp>
        <p:nvSpPr>
          <p:cNvPr id="786" name="Google Shape;786;p61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61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1524000" y="3048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Cisco IOS Dual Stack</a:t>
            </a:r>
            <a:endParaRPr/>
          </a:p>
        </p:txBody>
      </p:sp>
      <p:sp>
        <p:nvSpPr>
          <p:cNvPr id="792" name="Google Shape;792;p62"/>
          <p:cNvSpPr txBox="1"/>
          <p:nvPr>
            <p:ph idx="1" type="body"/>
          </p:nvPr>
        </p:nvSpPr>
        <p:spPr>
          <a:xfrm>
            <a:off x="1676400" y="13716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7030A0"/>
                </a:solidFill>
              </a:rPr>
              <a:t>If both IPv4 and IPv6 </a:t>
            </a:r>
            <a:r>
              <a:rPr lang="en-US"/>
              <a:t>addresses are configured on an interface, the interface is considered </a:t>
            </a:r>
            <a:r>
              <a:rPr lang="en-US">
                <a:solidFill>
                  <a:srgbClr val="7030A0"/>
                </a:solidFill>
              </a:rPr>
              <a:t>dual stacked</a:t>
            </a:r>
            <a:r>
              <a:rPr lang="en-US"/>
              <a:t>.</a:t>
            </a:r>
            <a:endParaRPr/>
          </a:p>
        </p:txBody>
      </p:sp>
      <p:pic>
        <p:nvPicPr>
          <p:cNvPr descr="ips64.jpg" id="793" name="Google Shape;79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042" y="3752855"/>
            <a:ext cx="7010400" cy="2509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4" name="Google Shape;794;p62"/>
          <p:cNvGrpSpPr/>
          <p:nvPr/>
        </p:nvGrpSpPr>
        <p:grpSpPr>
          <a:xfrm>
            <a:off x="1905000" y="2442693"/>
            <a:ext cx="8305800" cy="2209800"/>
            <a:chOff x="685800" y="2286000"/>
            <a:chExt cx="8305800" cy="2209800"/>
          </a:xfrm>
        </p:grpSpPr>
        <p:cxnSp>
          <p:nvCxnSpPr>
            <p:cNvPr id="795" name="Google Shape;795;p62"/>
            <p:cNvCxnSpPr/>
            <p:nvPr/>
          </p:nvCxnSpPr>
          <p:spPr>
            <a:xfrm flipH="1" rot="-5400000">
              <a:off x="3810000" y="3352800"/>
              <a:ext cx="1219200" cy="10668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647"/>
                </a:srgbClr>
              </a:outerShdw>
            </a:effectLst>
          </p:spPr>
        </p:cxnSp>
        <p:pic>
          <p:nvPicPr>
            <p:cNvPr descr="ips65.jpg" id="796" name="Google Shape;796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2286000"/>
              <a:ext cx="8305800" cy="1260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7" name="Google Shape;797;p62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62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3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803" name="Google Shape;803;p63"/>
          <p:cNvSpPr txBox="1"/>
          <p:nvPr>
            <p:ph idx="1" type="body"/>
          </p:nvPr>
        </p:nvSpPr>
        <p:spPr>
          <a:xfrm>
            <a:off x="1752600" y="4297364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is an integration method where an </a:t>
            </a:r>
            <a:r>
              <a:rPr lang="en-US" sz="2800">
                <a:solidFill>
                  <a:srgbClr val="7030A0"/>
                </a:solidFill>
              </a:rPr>
              <a:t>IPv6 packet is encapsulated within another protocol. 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encapsulates the IPv6 packet in the IPv4 packet. </a:t>
            </a:r>
            <a:endParaRPr/>
          </a:p>
        </p:txBody>
      </p:sp>
      <p:pic>
        <p:nvPicPr>
          <p:cNvPr descr="ips66.jpg" id="804" name="Google Shape;80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63"/>
          <p:cNvCxnSpPr/>
          <p:nvPr/>
        </p:nvCxnSpPr>
        <p:spPr>
          <a:xfrm flipH="1" rot="-5400000">
            <a:off x="3314700" y="1866900"/>
            <a:ext cx="1752600" cy="1676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cxnSp>
        <p:nvCxnSpPr>
          <p:cNvPr id="806" name="Google Shape;806;p63"/>
          <p:cNvCxnSpPr/>
          <p:nvPr/>
        </p:nvCxnSpPr>
        <p:spPr>
          <a:xfrm>
            <a:off x="5181600" y="3581400"/>
            <a:ext cx="1524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cxnSp>
        <p:nvCxnSpPr>
          <p:cNvPr id="807" name="Google Shape;807;p63"/>
          <p:cNvCxnSpPr/>
          <p:nvPr/>
        </p:nvCxnSpPr>
        <p:spPr>
          <a:xfrm rot="-5400000">
            <a:off x="6667500" y="2019300"/>
            <a:ext cx="1828800" cy="1295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cxnSp>
        <p:nvCxnSpPr>
          <p:cNvPr id="808" name="Google Shape;808;p63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sp>
        <p:nvSpPr>
          <p:cNvPr id="809" name="Google Shape;809;p6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63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4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815" name="Google Shape;815;p64"/>
          <p:cNvSpPr txBox="1"/>
          <p:nvPr>
            <p:ph idx="1" type="body"/>
          </p:nvPr>
        </p:nvSpPr>
        <p:spPr>
          <a:xfrm>
            <a:off x="1676400" y="4343400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When IPv4 is used to encapsulate the IPv6 packet:</a:t>
            </a:r>
            <a:endParaRPr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Protocol type of </a:t>
            </a:r>
            <a:r>
              <a:rPr lang="en-US" sz="2400">
                <a:solidFill>
                  <a:srgbClr val="7030A0"/>
                </a:solidFill>
              </a:rPr>
              <a:t>41.</a:t>
            </a:r>
            <a:endParaRPr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rgbClr val="7030A0"/>
                </a:solidFill>
              </a:rPr>
              <a:t>20-byte IPv4 header </a:t>
            </a:r>
            <a:r>
              <a:rPr lang="en-US" sz="2400"/>
              <a:t>with no options.</a:t>
            </a:r>
            <a:endParaRPr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IPv6 header and payload.</a:t>
            </a:r>
            <a:endParaRPr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Requires </a:t>
            </a:r>
            <a:r>
              <a:rPr lang="en-US" sz="2400">
                <a:solidFill>
                  <a:srgbClr val="7030A0"/>
                </a:solidFill>
              </a:rPr>
              <a:t>dual stacked </a:t>
            </a:r>
            <a:r>
              <a:rPr lang="en-US" sz="2400"/>
              <a:t>routers.</a:t>
            </a:r>
            <a:endParaRPr/>
          </a:p>
        </p:txBody>
      </p:sp>
      <p:pic>
        <p:nvPicPr>
          <p:cNvPr descr="ips66.jpg" id="816" name="Google Shape;81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7" name="Google Shape;817;p64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7647"/>
              </a:srgbClr>
            </a:outerShdw>
          </a:effectLst>
        </p:spPr>
      </p:cxnSp>
      <p:sp>
        <p:nvSpPr>
          <p:cNvPr id="818" name="Google Shape;818;p64"/>
          <p:cNvSpPr/>
          <p:nvPr/>
        </p:nvSpPr>
        <p:spPr>
          <a:xfrm>
            <a:off x="3962400" y="3733800"/>
            <a:ext cx="3962400" cy="53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64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5"/>
          <p:cNvSpPr txBox="1"/>
          <p:nvPr>
            <p:ph type="title"/>
          </p:nvPr>
        </p:nvSpPr>
        <p:spPr>
          <a:xfrm>
            <a:off x="1587500" y="672922"/>
            <a:ext cx="10018713" cy="782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r>
              <a:rPr lang="en-US">
                <a:solidFill>
                  <a:srgbClr val="000000"/>
                </a:solidFill>
              </a:rPr>
              <a:t>NAT Protocol Translation</a:t>
            </a:r>
            <a:br>
              <a:rPr lang="en-US"/>
            </a:br>
            <a:endParaRPr/>
          </a:p>
        </p:txBody>
      </p:sp>
      <p:sp>
        <p:nvSpPr>
          <p:cNvPr id="825" name="Google Shape;825;p65"/>
          <p:cNvSpPr txBox="1"/>
          <p:nvPr>
            <p:ph idx="1" type="body"/>
          </p:nvPr>
        </p:nvSpPr>
        <p:spPr>
          <a:xfrm>
            <a:off x="1587500" y="1612184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Important method of transition to IPv6 by means of a NAT-PT (Network Address Translation – Protocol Translation) enabled device.</a:t>
            </a:r>
            <a:endParaRPr/>
          </a:p>
        </p:txBody>
      </p:sp>
      <p:sp>
        <p:nvSpPr>
          <p:cNvPr descr="File:6to4.svg" id="826" name="Google Shape;826;p65"/>
          <p:cNvSpPr/>
          <p:nvPr/>
        </p:nvSpPr>
        <p:spPr>
          <a:xfrm>
            <a:off x="1587500" y="-136525"/>
            <a:ext cx="7620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7" name="Google Shape;82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050" y="2448661"/>
            <a:ext cx="6126480" cy="2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65"/>
          <p:cNvSpPr/>
          <p:nvPr/>
        </p:nvSpPr>
        <p:spPr>
          <a:xfrm>
            <a:off x="1954023" y="4762833"/>
            <a:ext cx="84528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IPv4 host sends a request packet to the IPv6 server, the NAT-PT device/router strips down the IPv4 packet, removes IPv4 header, and adds IPv6 header and passes it through the Internet. When a response from the IPv6 server comes for the IPv4 host, the router does vice versa.</a:t>
            </a:r>
            <a:endParaRPr/>
          </a:p>
        </p:txBody>
      </p:sp>
      <p:sp>
        <p:nvSpPr>
          <p:cNvPr id="829" name="Google Shape;829;p6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65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1832041" y="258512"/>
            <a:ext cx="10018713" cy="1130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Datagram</a:t>
            </a:r>
            <a:endParaRPr/>
          </a:p>
        </p:txBody>
      </p:sp>
      <p:pic>
        <p:nvPicPr>
          <p:cNvPr id="197" name="Google Shape;19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470" y="2060619"/>
            <a:ext cx="6722772" cy="36017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98" name="Google Shape;198;p7"/>
          <p:cNvSpPr/>
          <p:nvPr/>
        </p:nvSpPr>
        <p:spPr>
          <a:xfrm>
            <a:off x="2395470" y="1388634"/>
            <a:ext cx="1961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40 Octets, 8 fields</a:t>
            </a:r>
            <a:endParaRPr sz="1800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1600221" y="621407"/>
            <a:ext cx="10018713" cy="653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pic>
        <p:nvPicPr>
          <p:cNvPr descr="ipv6nextheader" id="205" name="Google Shape;20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346" y="1558345"/>
            <a:ext cx="7225049" cy="42353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06" name="Google Shape;206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1574462" y="467483"/>
            <a:ext cx="10018713" cy="7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pic>
        <p:nvPicPr>
          <p:cNvPr id="212" name="Google Shape;21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938" y="1640156"/>
            <a:ext cx="4369468" cy="100660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13" name="Google Shape;213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cisco.com/en/US/technologies/tk648/tk872/images/technologies_white_paper0900aecd8054d37d-04.jpg" id="214" name="Google Shape;2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3806" y="1558345"/>
            <a:ext cx="5745769" cy="420902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3072" y="2759222"/>
            <a:ext cx="4879200" cy="300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2020-08-26T05:29:28Z</dcterms:created>
  <dc:creator>Mehnaz</dc:creator>
</cp:coreProperties>
</file>