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6858000" cx="12192000"/>
  <p:notesSz cx="6858000" cy="9144000"/>
  <p:embeddedFontLst>
    <p:embeddedFont>
      <p:font typeface="Corbel"/>
      <p:regular r:id="rId59"/>
      <p:bold r:id="rId60"/>
      <p:italic r:id="rId61"/>
      <p:boldItalic r:id="rId62"/>
    </p:embeddedFont>
    <p:embeddedFont>
      <p:font typeface="Tahoma"/>
      <p:regular r:id="rId63"/>
      <p:bold r:id="rId64"/>
    </p:embeddedFont>
    <p:embeddedFont>
      <p:font typeface="Gill Sans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7" roundtripDataSignature="AMtx7mgbgMw6pX8L7o15QR6SZRSYqE8y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B22037-6398-4E64-B091-373BF0549643}">
  <a:tblStyle styleId="{99B22037-6398-4E64-B091-373BF0549643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822CB145-C12F-4711-B8B1-686B39F2DDB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orbel-boldItalic.fntdata"/><Relationship Id="rId61" Type="http://schemas.openxmlformats.org/officeDocument/2006/relationships/font" Target="fonts/Corbel-italic.fntdata"/><Relationship Id="rId20" Type="http://schemas.openxmlformats.org/officeDocument/2006/relationships/slide" Target="slides/slide15.xml"/><Relationship Id="rId64" Type="http://schemas.openxmlformats.org/officeDocument/2006/relationships/font" Target="fonts/Tahoma-bold.fntdata"/><Relationship Id="rId63" Type="http://schemas.openxmlformats.org/officeDocument/2006/relationships/font" Target="fonts/Tahoma-regular.fntdata"/><Relationship Id="rId22" Type="http://schemas.openxmlformats.org/officeDocument/2006/relationships/slide" Target="slides/slide17.xml"/><Relationship Id="rId66" Type="http://schemas.openxmlformats.org/officeDocument/2006/relationships/font" Target="fonts/GillSans-bold.fntdata"/><Relationship Id="rId21" Type="http://schemas.openxmlformats.org/officeDocument/2006/relationships/slide" Target="slides/slide16.xml"/><Relationship Id="rId65" Type="http://schemas.openxmlformats.org/officeDocument/2006/relationships/font" Target="fonts/GillSans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font" Target="fonts/Corbel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Corbel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9" name="Google Shape;61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</a:pPr>
            <a:r>
              <a:rPr lang="en-US" sz="1200">
                <a:latin typeface="Gill Sans"/>
                <a:ea typeface="Gill Sans"/>
                <a:cs typeface="Gill Sans"/>
                <a:sym typeface="Gill Sans"/>
              </a:rPr>
              <a:t>until information becomes old (times out)</a:t>
            </a: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9" name="Google Shape;62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9" name="Google Shape;70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0" name="Google Shape;79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1" name="Google Shape;79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4" name="Google Shape;89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5" name="Google Shape;89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3" name="Google Shape;100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4" name="Google Shape;100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7" name="Google Shape;111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8" name="Google Shape;111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8" name="Google Shape;122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9" name="Google Shape;122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2" name="Google Shape;133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3" name="Google Shape;133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0" name="Google Shape;134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1" name="Google Shape;134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0" name="Google Shape;135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1" name="Google Shape;135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3" name="Google Shape;142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4" name="Google Shape;142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8" name="Google Shape;143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9" name="Google Shape;143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4" name="Google Shape;145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5" name="Google Shape;145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if adapter receives frame with matching destination address, or with broadcast address (e.g. ARP packet), it passes data in frame to network layer protocol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otherwise, adapter discards 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1" name="Google Shape;147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2" name="Google Shape;147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if adapter receives frame with matching destination address, or with broadcast address (e.g. ARP packet), it passes data in frame to network layer protocol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otherwise, adapter discards 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8" name="Google Shape;148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9" name="Google Shape;148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8" name="Google Shape;149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9" name="Google Shape;149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3" name="Google Shape;154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4" name="Google Shape;154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1" name="Google Shape;155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2" name="Google Shape;155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9" name="Google Shape;1559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0" name="Google Shape;156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8" name="Google Shape;161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9" name="Google Shape;161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9" name="Google Shape;167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0" name="Google Shape;168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7" name="Google Shape;1757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8" name="Google Shape;175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5" name="Google Shape;176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6" name="Google Shape;176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0" name="Google Shape;1880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1" name="Google Shape;1881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7" name="Google Shape;1947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8" name="Google Shape;194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4" name="Google Shape;2014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5" name="Google Shape;2015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8" name="Google Shape;2168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9" name="Google Shape;216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5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5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5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5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5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5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5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34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4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4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6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5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6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6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6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348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66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6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7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7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6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6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68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9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9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69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0"/>
          <p:cNvSpPr txBox="1"/>
          <p:nvPr>
            <p:ph idx="1" type="body"/>
          </p:nvPr>
        </p:nvSpPr>
        <p:spPr>
          <a:xfrm rot="5400000">
            <a:off x="4632675" y="-2033941"/>
            <a:ext cx="3721979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1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1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2" name="Google Shape;42;p5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3" name="Google Shape;43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8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6" name="Google Shape;66;p6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7" name="Google Shape;67;p6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6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62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6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3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3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6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5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5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5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5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5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5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54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54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8641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4958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1275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433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7592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7.png"/><Relationship Id="rId6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Relationship Id="rId4" Type="http://schemas.openxmlformats.org/officeDocument/2006/relationships/image" Target="../media/image22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7.png"/><Relationship Id="rId6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7.png"/><Relationship Id="rId6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5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5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Data Link Layer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15 | CSE421 –Computer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 txBox="1"/>
          <p:nvPr>
            <p:ph type="title"/>
          </p:nvPr>
        </p:nvSpPr>
        <p:spPr>
          <a:xfrm>
            <a:off x="1979613" y="88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Adaptors communicating</a:t>
            </a:r>
            <a:endParaRPr/>
          </a:p>
        </p:txBody>
      </p:sp>
      <p:sp>
        <p:nvSpPr>
          <p:cNvPr id="300" name="Google Shape;300;p10"/>
          <p:cNvSpPr txBox="1"/>
          <p:nvPr>
            <p:ph idx="1" type="body"/>
          </p:nvPr>
        </p:nvSpPr>
        <p:spPr>
          <a:xfrm>
            <a:off x="1949451" y="4275138"/>
            <a:ext cx="4067175" cy="193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sending side: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encapsulates datagram in frame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adds error checking bits, rdt, flow control, etc.</a:t>
            </a:r>
            <a:endParaRPr/>
          </a:p>
        </p:txBody>
      </p:sp>
      <p:sp>
        <p:nvSpPr>
          <p:cNvPr id="301" name="Google Shape;301;p10"/>
          <p:cNvSpPr txBox="1"/>
          <p:nvPr>
            <p:ph idx="2" type="body"/>
          </p:nvPr>
        </p:nvSpPr>
        <p:spPr>
          <a:xfrm>
            <a:off x="6032500" y="4273551"/>
            <a:ext cx="4090988" cy="185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receiving side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looks for errors, rdt, flow control, etc.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extracts datagram, passes to upper layer at receiving side</a:t>
            </a: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5637214" y="3394076"/>
            <a:ext cx="1444625" cy="2127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3481389" y="1373188"/>
            <a:ext cx="1944687" cy="17700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04" name="Google Shape;304;p10"/>
          <p:cNvCxnSpPr/>
          <p:nvPr/>
        </p:nvCxnSpPr>
        <p:spPr>
          <a:xfrm>
            <a:off x="3576638" y="1892300"/>
            <a:ext cx="0" cy="3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10"/>
          <p:cNvSpPr/>
          <p:nvPr/>
        </p:nvSpPr>
        <p:spPr>
          <a:xfrm>
            <a:off x="3717925" y="2212976"/>
            <a:ext cx="1187450" cy="866775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6" name="Google Shape;306;p10"/>
          <p:cNvSpPr/>
          <p:nvPr/>
        </p:nvSpPr>
        <p:spPr>
          <a:xfrm>
            <a:off x="3959225" y="2773364"/>
            <a:ext cx="704850" cy="2254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7" name="Google Shape;307;p10"/>
          <p:cNvSpPr/>
          <p:nvPr/>
        </p:nvSpPr>
        <p:spPr>
          <a:xfrm>
            <a:off x="3959226" y="2301876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/>
          </a:p>
        </p:txBody>
      </p:sp>
      <p:cxnSp>
        <p:nvCxnSpPr>
          <p:cNvPr id="308" name="Google Shape;308;p10"/>
          <p:cNvCxnSpPr/>
          <p:nvPr/>
        </p:nvCxnSpPr>
        <p:spPr>
          <a:xfrm>
            <a:off x="3870326" y="2055813"/>
            <a:ext cx="143827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0"/>
          <p:cNvCxnSpPr/>
          <p:nvPr/>
        </p:nvCxnSpPr>
        <p:spPr>
          <a:xfrm rot="10800000">
            <a:off x="4287838" y="2062163"/>
            <a:ext cx="0" cy="2397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10"/>
          <p:cNvSpPr/>
          <p:nvPr/>
        </p:nvSpPr>
        <p:spPr>
          <a:xfrm>
            <a:off x="3752851" y="1501776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4619626" y="1503364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10"/>
          <p:cNvCxnSpPr/>
          <p:nvPr/>
        </p:nvCxnSpPr>
        <p:spPr>
          <a:xfrm rot="10800000">
            <a:off x="4075114" y="1917701"/>
            <a:ext cx="1587" cy="13811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0"/>
          <p:cNvCxnSpPr/>
          <p:nvPr/>
        </p:nvCxnSpPr>
        <p:spPr>
          <a:xfrm rot="10800000">
            <a:off x="4999038" y="1920876"/>
            <a:ext cx="0" cy="1365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10"/>
          <p:cNvSpPr/>
          <p:nvPr/>
        </p:nvSpPr>
        <p:spPr>
          <a:xfrm>
            <a:off x="7356475" y="1430338"/>
            <a:ext cx="1944688" cy="17319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5" name="Google Shape;315;p10"/>
          <p:cNvSpPr/>
          <p:nvPr/>
        </p:nvSpPr>
        <p:spPr>
          <a:xfrm>
            <a:off x="7593013" y="2232026"/>
            <a:ext cx="1187450" cy="866775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6" name="Google Shape;316;p10"/>
          <p:cNvSpPr/>
          <p:nvPr/>
        </p:nvSpPr>
        <p:spPr>
          <a:xfrm>
            <a:off x="7834313" y="2792414"/>
            <a:ext cx="703262" cy="2254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7" name="Google Shape;317;p10"/>
          <p:cNvSpPr/>
          <p:nvPr/>
        </p:nvSpPr>
        <p:spPr>
          <a:xfrm>
            <a:off x="7834314" y="2320926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/>
          </a:p>
        </p:txBody>
      </p:sp>
      <p:cxnSp>
        <p:nvCxnSpPr>
          <p:cNvPr id="318" name="Google Shape;318;p10"/>
          <p:cNvCxnSpPr/>
          <p:nvPr/>
        </p:nvCxnSpPr>
        <p:spPr>
          <a:xfrm>
            <a:off x="7745414" y="2074863"/>
            <a:ext cx="143827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10"/>
          <p:cNvCxnSpPr/>
          <p:nvPr/>
        </p:nvCxnSpPr>
        <p:spPr>
          <a:xfrm rot="10800000">
            <a:off x="8162925" y="2081213"/>
            <a:ext cx="0" cy="2397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10"/>
          <p:cNvSpPr/>
          <p:nvPr/>
        </p:nvSpPr>
        <p:spPr>
          <a:xfrm>
            <a:off x="7627939" y="1520826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8494714" y="1522414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10"/>
          <p:cNvCxnSpPr/>
          <p:nvPr/>
        </p:nvCxnSpPr>
        <p:spPr>
          <a:xfrm rot="10800000">
            <a:off x="7950200" y="1936751"/>
            <a:ext cx="1588" cy="13811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10"/>
          <p:cNvCxnSpPr/>
          <p:nvPr/>
        </p:nvCxnSpPr>
        <p:spPr>
          <a:xfrm rot="10800000">
            <a:off x="8874125" y="1939926"/>
            <a:ext cx="0" cy="1365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10"/>
          <p:cNvSpPr txBox="1"/>
          <p:nvPr/>
        </p:nvSpPr>
        <p:spPr>
          <a:xfrm>
            <a:off x="3459164" y="3059113"/>
            <a:ext cx="1335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sending host</a:t>
            </a:r>
            <a:endParaRPr/>
          </a:p>
        </p:txBody>
      </p:sp>
      <p:sp>
        <p:nvSpPr>
          <p:cNvPr id="325" name="Google Shape;325;p10"/>
          <p:cNvSpPr txBox="1"/>
          <p:nvPr/>
        </p:nvSpPr>
        <p:spPr>
          <a:xfrm>
            <a:off x="7251701" y="3057525"/>
            <a:ext cx="1438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receiving host</a:t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>
            <a:off x="3036888" y="1966913"/>
            <a:ext cx="717550" cy="1698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7" name="Google Shape;327;p10"/>
          <p:cNvSpPr txBox="1"/>
          <p:nvPr/>
        </p:nvSpPr>
        <p:spPr>
          <a:xfrm>
            <a:off x="3000375" y="1922464"/>
            <a:ext cx="825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datagram</a:t>
            </a:r>
            <a:endParaRPr/>
          </a:p>
        </p:txBody>
      </p:sp>
      <p:cxnSp>
        <p:nvCxnSpPr>
          <p:cNvPr id="328" name="Google Shape;328;p10"/>
          <p:cNvCxnSpPr/>
          <p:nvPr/>
        </p:nvCxnSpPr>
        <p:spPr>
          <a:xfrm>
            <a:off x="7485063" y="1870076"/>
            <a:ext cx="0" cy="3921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9" name="Google Shape;329;p10"/>
          <p:cNvSpPr/>
          <p:nvPr/>
        </p:nvSpPr>
        <p:spPr>
          <a:xfrm>
            <a:off x="6946901" y="1985963"/>
            <a:ext cx="715963" cy="1698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0" name="Google Shape;330;p10"/>
          <p:cNvSpPr txBox="1"/>
          <p:nvPr/>
        </p:nvSpPr>
        <p:spPr>
          <a:xfrm>
            <a:off x="6910389" y="1941514"/>
            <a:ext cx="8322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datagram</a:t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>
            <a:off x="4292601" y="2903539"/>
            <a:ext cx="3883025" cy="447675"/>
          </a:xfrm>
          <a:custGeom>
            <a:rect b="b" l="l" r="r" t="t"/>
            <a:pathLst>
              <a:path extrusionOk="0" h="384" w="2597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6205538" y="3419476"/>
            <a:ext cx="717550" cy="1698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3" name="Google Shape;333;p10"/>
          <p:cNvSpPr txBox="1"/>
          <p:nvPr/>
        </p:nvSpPr>
        <p:spPr>
          <a:xfrm>
            <a:off x="6178551" y="3375026"/>
            <a:ext cx="8322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datagram</a:t>
            </a:r>
            <a:endParaRPr/>
          </a:p>
        </p:txBody>
      </p:sp>
      <p:cxnSp>
        <p:nvCxnSpPr>
          <p:cNvPr id="334" name="Google Shape;334;p10"/>
          <p:cNvCxnSpPr/>
          <p:nvPr/>
        </p:nvCxnSpPr>
        <p:spPr>
          <a:xfrm>
            <a:off x="7178676" y="3511550"/>
            <a:ext cx="2762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10"/>
          <p:cNvSpPr txBox="1"/>
          <p:nvPr/>
        </p:nvSpPr>
        <p:spPr>
          <a:xfrm>
            <a:off x="3768725" y="3668713"/>
            <a:ext cx="704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/>
          </a:p>
        </p:txBody>
      </p:sp>
      <p:cxnSp>
        <p:nvCxnSpPr>
          <p:cNvPr id="336" name="Google Shape;336;p10"/>
          <p:cNvCxnSpPr/>
          <p:nvPr/>
        </p:nvCxnSpPr>
        <p:spPr>
          <a:xfrm flipH="1" rot="10800000">
            <a:off x="4397375" y="3575051"/>
            <a:ext cx="1155700" cy="212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underline_base" id="337" name="Google Shape;3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101" y="914400"/>
            <a:ext cx="54848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344" name="Google Shape;3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1"/>
          <p:cNvSpPr txBox="1"/>
          <p:nvPr>
            <p:ph idx="1" type="body"/>
          </p:nvPr>
        </p:nvSpPr>
        <p:spPr>
          <a:xfrm>
            <a:off x="2057401" y="1371600"/>
            <a:ext cx="8471409" cy="485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Our objectives</a:t>
            </a:r>
            <a:endParaRPr i="1" sz="4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158"/>
              </a:spcBef>
              <a:spcAft>
                <a:spcPts val="0"/>
              </a:spcAft>
              <a:buSzPct val="14500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Link Layer Addressing</a:t>
            </a:r>
            <a:endParaRPr/>
          </a:p>
          <a:p>
            <a:pPr indent="-285750" lvl="1" marL="742950" rtl="0" algn="l">
              <a:spcBef>
                <a:spcPts val="1127"/>
              </a:spcBef>
              <a:spcAft>
                <a:spcPts val="0"/>
              </a:spcAft>
              <a:buSzPct val="14500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285750" lvl="1" marL="742950" rtl="0" algn="l">
              <a:spcBef>
                <a:spcPts val="1127"/>
              </a:spcBef>
              <a:spcAft>
                <a:spcPts val="0"/>
              </a:spcAft>
              <a:buSzPct val="14500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Types of MAC Addresses</a:t>
            </a:r>
            <a:endParaRPr/>
          </a:p>
          <a:p>
            <a:pPr indent="-285750" lvl="0" marL="285750" rtl="0" algn="l">
              <a:spcBef>
                <a:spcPts val="1158"/>
              </a:spcBef>
              <a:spcAft>
                <a:spcPts val="0"/>
              </a:spcAft>
              <a:buSzPct val="14500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85750" lvl="0" marL="285750" rtl="0" algn="l">
              <a:spcBef>
                <a:spcPts val="1158"/>
              </a:spcBef>
              <a:spcAft>
                <a:spcPts val="0"/>
              </a:spcAft>
              <a:buSzPct val="14500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 within LAN</a:t>
            </a:r>
            <a:endParaRPr/>
          </a:p>
          <a:p>
            <a:pPr indent="-285750" lvl="0" marL="285750" rtl="0" algn="l">
              <a:spcBef>
                <a:spcPts val="1158"/>
              </a:spcBef>
              <a:spcAft>
                <a:spcPts val="0"/>
              </a:spcAft>
              <a:buSzPct val="14500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LAN Protocol</a:t>
            </a:r>
            <a:endParaRPr/>
          </a:p>
          <a:p>
            <a:pPr indent="-285750" lvl="1" marL="742950" rtl="0" algn="l">
              <a:spcBef>
                <a:spcPts val="1127"/>
              </a:spcBef>
              <a:spcAft>
                <a:spcPts val="0"/>
              </a:spcAft>
              <a:buSzPct val="14500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Ethernet </a:t>
            </a:r>
            <a:endParaRPr/>
          </a:p>
          <a:p>
            <a:pPr indent="-285750" lvl="0" marL="285750" rtl="0" algn="l">
              <a:spcBef>
                <a:spcPts val="1096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LAN Switch</a:t>
            </a:r>
            <a:endParaRPr/>
          </a:p>
          <a:p>
            <a:pPr indent="-85947" lvl="0" marL="285750" rtl="0" algn="l">
              <a:spcBef>
                <a:spcPts val="103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6" name="Google Shape;346;p11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 – Part 1</a:t>
            </a:r>
            <a:endParaRPr/>
          </a:p>
        </p:txBody>
      </p:sp>
      <p:sp>
        <p:nvSpPr>
          <p:cNvPr id="347" name="Google Shape;347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Link Layer Addressing</a:t>
            </a:r>
            <a:endParaRPr/>
          </a:p>
        </p:txBody>
      </p:sp>
      <p:sp>
        <p:nvSpPr>
          <p:cNvPr id="353" name="Google Shape;353;p12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sp>
        <p:nvSpPr>
          <p:cNvPr id="354" name="Google Shape;35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"/>
          <p:cNvSpPr txBox="1"/>
          <p:nvPr>
            <p:ph idx="1" type="body"/>
          </p:nvPr>
        </p:nvSpPr>
        <p:spPr>
          <a:xfrm>
            <a:off x="1484310" y="1543592"/>
            <a:ext cx="4895055" cy="4857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35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IP address</a:t>
            </a:r>
            <a:endParaRPr/>
          </a:p>
          <a:p>
            <a:pPr indent="-285750" lvl="0" marL="285750" rtl="0" algn="l"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32 bits</a:t>
            </a:r>
            <a:endParaRPr/>
          </a:p>
          <a:p>
            <a:pPr indent="-285750" lvl="0" marL="285750" rtl="0" algn="l"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Dotted decimal notation</a:t>
            </a:r>
            <a:endParaRPr/>
          </a:p>
          <a:p>
            <a:pPr indent="-285750" lvl="1" marL="742950" rtl="0" algn="l"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lang="en-US" sz="3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192.168.10.1</a:t>
            </a:r>
            <a:endParaRPr sz="32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i="1" lang="en-US" sz="3000">
                <a:latin typeface="Gill Sans"/>
                <a:ea typeface="Gill Sans"/>
                <a:cs typeface="Gill Sans"/>
                <a:sym typeface="Gill Sans"/>
              </a:rPr>
              <a:t>Network-layer</a:t>
            </a: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/>
          </a:p>
          <a:p>
            <a:pPr indent="-285750" lvl="0" marL="285750" rtl="0" algn="l"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Hierarchal</a:t>
            </a:r>
            <a:endParaRPr/>
          </a:p>
          <a:p>
            <a:pPr indent="-285750" lvl="1" marL="7429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Not portable</a:t>
            </a:r>
            <a:endParaRPr/>
          </a:p>
          <a:p>
            <a:pPr indent="-285750" lvl="0" marL="285750" rtl="0" algn="l"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/>
          </a:p>
          <a:p>
            <a:pPr indent="0" lvl="0" marL="0" rtl="0" algn="l">
              <a:spcBef>
                <a:spcPts val="115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3000">
              <a:latin typeface="Gill Sans"/>
              <a:ea typeface="Gill Sans"/>
              <a:cs typeface="Gill Sans"/>
              <a:sym typeface="Gill Sans"/>
            </a:endParaRPr>
          </a:p>
          <a:p>
            <a:pPr indent="-132445" lvl="0" marL="285750" rtl="0" algn="l">
              <a:spcBef>
                <a:spcPts val="933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360" name="Google Shape;360;p13"/>
          <p:cNvSpPr txBox="1"/>
          <p:nvPr/>
        </p:nvSpPr>
        <p:spPr>
          <a:xfrm>
            <a:off x="6493666" y="1131024"/>
            <a:ext cx="5445785" cy="5113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rPr lang="en-US" sz="3500" cap="non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285750" lvl="0" marL="285750" marR="0" rtl="0" algn="l"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36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</a:t>
            </a:r>
            <a:endParaRPr/>
          </a:p>
          <a:p>
            <a:pPr indent="-285750" lvl="0" marL="285750" marR="0" rtl="0" algn="l"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36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12 Hexadecimal digits</a:t>
            </a:r>
            <a:endParaRPr/>
          </a:p>
          <a:p>
            <a:pPr indent="-285750" lvl="1" marL="742950" marR="0" rtl="0" algn="l"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b="0" i="0" lang="en-US" sz="3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1A-2F-BB-76-09-AD</a:t>
            </a:r>
            <a:endParaRPr/>
          </a:p>
          <a:p>
            <a:pPr indent="-285750" lvl="0" marL="285750" marR="0" rtl="0" algn="l"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i="1" lang="en-US" sz="36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Link-layer</a:t>
            </a:r>
            <a:r>
              <a:rPr lang="en-US" sz="36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/>
          </a:p>
          <a:p>
            <a:pPr indent="-285750" lvl="0" marL="285750" marR="0" rtl="0" algn="l"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36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Flat</a:t>
            </a:r>
            <a:endParaRPr/>
          </a:p>
          <a:p>
            <a:pPr indent="-285750" lvl="1" marL="742950" marR="0" rtl="0" algn="l"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portable</a:t>
            </a:r>
            <a:endParaRPr/>
          </a:p>
          <a:p>
            <a:pPr indent="-285750" lvl="0" marL="285750" marR="0" rtl="0" algn="l"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36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/>
          </a:p>
          <a:p>
            <a:pPr indent="-157305" lvl="0" marL="285750" marR="0" rtl="0" algn="l">
              <a:spcBef>
                <a:spcPts val="879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t/>
            </a:r>
            <a:endParaRPr sz="18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1" name="Google Shape;361;p13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 vs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62" name="Google Shape;3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369" name="Google Shape;3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502" y="1151388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4"/>
          <p:cNvSpPr txBox="1"/>
          <p:nvPr>
            <p:ph type="title"/>
          </p:nvPr>
        </p:nvSpPr>
        <p:spPr>
          <a:xfrm>
            <a:off x="2482082" y="9490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or LAN  or Physical or Ethernet addresses (more)</a:t>
            </a:r>
            <a:endParaRPr/>
          </a:p>
        </p:txBody>
      </p:sp>
      <p:sp>
        <p:nvSpPr>
          <p:cNvPr id="371" name="Google Shape;371;p14"/>
          <p:cNvSpPr txBox="1"/>
          <p:nvPr>
            <p:ph idx="1" type="body"/>
          </p:nvPr>
        </p:nvSpPr>
        <p:spPr>
          <a:xfrm>
            <a:off x="1608999" y="1568010"/>
            <a:ext cx="10018713" cy="5195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 allocation administered by IEEE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Manufacturer buys portion of MAC address space (to assure uniqueness)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Analogy: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National ID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Postal Address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2" name="Google Shape;372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079" y="2121071"/>
            <a:ext cx="4514944" cy="107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02" y="1743809"/>
            <a:ext cx="5496201" cy="462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9977" y="4271162"/>
            <a:ext cx="4493046" cy="156816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5"/>
          <p:cNvSpPr/>
          <p:nvPr/>
        </p:nvSpPr>
        <p:spPr>
          <a:xfrm>
            <a:off x="1210374" y="1075340"/>
            <a:ext cx="10479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/>
          </a:p>
        </p:txBody>
      </p:sp>
      <p:sp>
        <p:nvSpPr>
          <p:cNvPr id="381" name="Google Shape;381;p15"/>
          <p:cNvSpPr txBox="1"/>
          <p:nvPr/>
        </p:nvSpPr>
        <p:spPr>
          <a:xfrm>
            <a:off x="7313950" y="3370217"/>
            <a:ext cx="37446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hexadecimal (base 16) notation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(each “numeral” represents 4 bits)</a:t>
            </a:r>
            <a:endParaRPr/>
          </a:p>
        </p:txBody>
      </p:sp>
      <p:sp>
        <p:nvSpPr>
          <p:cNvPr id="382" name="Google Shape;382;p15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83" name="Google Shape;38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15"/>
          <p:cNvSpPr/>
          <p:nvPr/>
        </p:nvSpPr>
        <p:spPr>
          <a:xfrm>
            <a:off x="7210697" y="2121071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86" name="Google Shape;386;p15"/>
          <p:cNvGrpSpPr/>
          <p:nvPr/>
        </p:nvGrpSpPr>
        <p:grpSpPr>
          <a:xfrm>
            <a:off x="7480483" y="1532695"/>
            <a:ext cx="1569536" cy="757130"/>
            <a:chOff x="7589520" y="1510058"/>
            <a:chExt cx="1569536" cy="757130"/>
          </a:xfrm>
        </p:grpSpPr>
        <p:sp>
          <p:nvSpPr>
            <p:cNvPr id="387" name="Google Shape;387;p15"/>
            <p:cNvSpPr txBox="1"/>
            <p:nvPr/>
          </p:nvSpPr>
          <p:spPr>
            <a:xfrm>
              <a:off x="8029556" y="1510058"/>
              <a:ext cx="1129500" cy="5850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0000</a:t>
              </a:r>
              <a:endParaRPr/>
            </a:p>
          </p:txBody>
        </p:sp>
        <p:cxnSp>
          <p:nvCxnSpPr>
            <p:cNvPr id="388" name="Google Shape;388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89" name="Google Shape;389;p15"/>
          <p:cNvSpPr/>
          <p:nvPr/>
        </p:nvSpPr>
        <p:spPr>
          <a:xfrm>
            <a:off x="9228697" y="2143715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90" name="Google Shape;390;p15"/>
          <p:cNvGrpSpPr/>
          <p:nvPr/>
        </p:nvGrpSpPr>
        <p:grpSpPr>
          <a:xfrm>
            <a:off x="9607520" y="1532702"/>
            <a:ext cx="1569405" cy="757130"/>
            <a:chOff x="7589520" y="1510058"/>
            <a:chExt cx="1569405" cy="757130"/>
          </a:xfrm>
        </p:grpSpPr>
        <p:sp>
          <p:nvSpPr>
            <p:cNvPr id="391" name="Google Shape;391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1100</a:t>
              </a:r>
              <a:endParaRPr/>
            </a:p>
          </p:txBody>
        </p:sp>
        <p:cxnSp>
          <p:nvCxnSpPr>
            <p:cNvPr id="392" name="Google Shape;392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Types of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98" name="Google Shape;3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Google Shape;399;p16"/>
          <p:cNvGrpSpPr/>
          <p:nvPr/>
        </p:nvGrpSpPr>
        <p:grpSpPr>
          <a:xfrm>
            <a:off x="3555080" y="1150287"/>
            <a:ext cx="5081841" cy="5418667"/>
            <a:chOff x="1523079" y="-1"/>
            <a:chExt cx="5081841" cy="5418667"/>
          </a:xfrm>
        </p:grpSpPr>
        <p:sp>
          <p:nvSpPr>
            <p:cNvPr id="400" name="Google Shape;400;p16"/>
            <p:cNvSpPr/>
            <p:nvPr/>
          </p:nvSpPr>
          <p:spPr>
            <a:xfrm>
              <a:off x="2552625" y="2709333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 txBox="1"/>
            <p:nvPr/>
          </p:nvSpPr>
          <p:spPr>
            <a:xfrm>
              <a:off x="2853982" y="3316465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2552625" y="2663613"/>
              <a:ext cx="6753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 txBox="1"/>
            <p:nvPr/>
          </p:nvSpPr>
          <p:spPr>
            <a:xfrm>
              <a:off x="2873432" y="2692448"/>
              <a:ext cx="33769" cy="33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2552625" y="1422400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 txBox="1"/>
            <p:nvPr/>
          </p:nvSpPr>
          <p:spPr>
            <a:xfrm>
              <a:off x="2853982" y="2029532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solidFill>
              <a:srgbClr val="2FACE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 txBox="1"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orbel"/>
                <a:buNone/>
              </a:pPr>
              <a:r>
                <a:rPr lang="en-US" sz="65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MAC Address</a:t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solidFill>
              <a:srgbClr val="FFFF00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 txBox="1"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lang="en-US" sz="6200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Unicast</a:t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solidFill>
              <a:srgbClr val="EDC38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 txBox="1"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lang="en-US" sz="6200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Multicast</a:t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solidFill>
              <a:srgbClr val="B1DB93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 txBox="1"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lang="en-US" sz="6200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Broadcast</a:t>
              </a:r>
              <a:endParaRPr/>
            </a:p>
          </p:txBody>
        </p:sp>
      </p:grpSp>
      <p:sp>
        <p:nvSpPr>
          <p:cNvPr id="414" name="Google Shape;414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MAC Addresses</a:t>
            </a:r>
            <a:endParaRPr/>
          </a:p>
        </p:txBody>
      </p:sp>
      <p:sp>
        <p:nvSpPr>
          <p:cNvPr id="420" name="Google Shape;420;p17"/>
          <p:cNvSpPr txBox="1"/>
          <p:nvPr>
            <p:ph idx="1" type="body"/>
          </p:nvPr>
        </p:nvSpPr>
        <p:spPr>
          <a:xfrm>
            <a:off x="1484308" y="1114427"/>
            <a:ext cx="10591578" cy="1817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The unique address used when a frame is sent from a single transmitting device to a single destination device.</a:t>
            </a:r>
            <a:endParaRPr/>
          </a:p>
          <a:p>
            <a:pPr indent="-27940" lvl="0" marL="28575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421" name="Google Shape;4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85" y="2160926"/>
            <a:ext cx="6781629" cy="4506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422" name="Google Shape;4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 txBox="1"/>
          <p:nvPr>
            <p:ph idx="1" type="body"/>
          </p:nvPr>
        </p:nvSpPr>
        <p:spPr>
          <a:xfrm>
            <a:off x="1513336" y="1114427"/>
            <a:ext cx="10018713" cy="1454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“ 01-00-5E” in an IPv4 multicast packet </a:t>
            </a:r>
            <a:endParaRPr/>
          </a:p>
          <a:p>
            <a:pPr indent="-27940" lvl="0" marL="28575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429" name="Google Shape;4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341" y="2032347"/>
            <a:ext cx="6739041" cy="463515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8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MAC Addresses</a:t>
            </a:r>
            <a:endParaRPr/>
          </a:p>
        </p:txBody>
      </p:sp>
      <p:pic>
        <p:nvPicPr>
          <p:cNvPr descr="underline_base" id="431" name="Google Shape;4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 MAC Address</a:t>
            </a:r>
            <a:endParaRPr/>
          </a:p>
        </p:txBody>
      </p:sp>
      <p:sp>
        <p:nvSpPr>
          <p:cNvPr id="438" name="Google Shape;438;p19"/>
          <p:cNvSpPr txBox="1"/>
          <p:nvPr>
            <p:ph idx="1" type="body"/>
          </p:nvPr>
        </p:nvSpPr>
        <p:spPr>
          <a:xfrm>
            <a:off x="1484308" y="1332140"/>
            <a:ext cx="10018713" cy="101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49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A destination MAC address of FF-FF-FF-FF-FF-FF</a:t>
            </a:r>
            <a:endParaRPr/>
          </a:p>
          <a:p>
            <a:pPr indent="-285749" lvl="0" marL="2857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To be processed by all devices in the network</a:t>
            </a:r>
            <a:endParaRPr/>
          </a:p>
          <a:p>
            <a:pPr indent="-47275" lvl="0" marL="285750" rtl="0" algn="l">
              <a:spcBef>
                <a:spcPts val="111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descr="underline_base" id="439" name="Google Shape;4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8439" y="2090058"/>
            <a:ext cx="7039636" cy="457744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8710638" y="367188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9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Computer Networking: A Top 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000" u="none" cap="none" strike="noStrike">
              <a:solidFill>
                <a:srgbClr val="008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2473835" y="6096495"/>
            <a:ext cx="5378450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All material copyright 1996-2016</a:t>
            </a:r>
            <a:endParaRPr/>
          </a:p>
          <a:p>
            <a:pPr indent="-173038" lvl="0" marL="1730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J.F Kurose and K.W. Ross, All Rights Reserved</a:t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352" y="6282464"/>
            <a:ext cx="1873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rose7e_cover_small.jpg" id="157" name="Google Shape;1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0638" y="325439"/>
            <a:ext cx="3087687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/>
          <p:nvPr/>
        </p:nvSpPr>
        <p:spPr>
          <a:xfrm>
            <a:off x="8710638" y="463073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r>
              <a:rPr b="0" baseline="3000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 edition 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Jim Kurose, Keith Ross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Pearson/Addison Wesley</a:t>
            </a:r>
            <a:b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April 2016</a:t>
            </a:r>
            <a:endParaRPr/>
          </a:p>
        </p:txBody>
      </p:sp>
      <p:sp>
        <p:nvSpPr>
          <p:cNvPr id="159" name="Google Shape;159;p2"/>
          <p:cNvSpPr/>
          <p:nvPr/>
        </p:nvSpPr>
        <p:spPr>
          <a:xfrm>
            <a:off x="1451658" y="715964"/>
            <a:ext cx="6400627" cy="167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Based on Chapter 6</a:t>
            </a:r>
            <a:br>
              <a:rPr b="0" i="0" lang="en-US" sz="48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 Link Layer and LANs</a:t>
            </a:r>
            <a:endParaRPr/>
          </a:p>
        </p:txBody>
      </p:sp>
      <p:pic>
        <p:nvPicPr>
          <p:cNvPr descr="underline_base" id="160" name="Google Shape;16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6438" y="2389189"/>
            <a:ext cx="4790122" cy="44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1451658" y="4989093"/>
            <a:ext cx="6952934" cy="862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5749" lvl="0" marL="28575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The slides are adapted from Kurose and Ross, Computer Networks 7th edition, Kurose and Ross.</a:t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"/>
          <p:cNvSpPr txBox="1"/>
          <p:nvPr>
            <p:ph idx="12" type="sldNum"/>
          </p:nvPr>
        </p:nvSpPr>
        <p:spPr>
          <a:xfrm>
            <a:off x="11121673" y="6167436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/>
          <p:nvPr>
            <p:ph type="title"/>
          </p:nvPr>
        </p:nvSpPr>
        <p:spPr>
          <a:xfrm>
            <a:off x="2057400" y="1356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LAN addresses and ARP</a:t>
            </a:r>
            <a:endParaRPr/>
          </a:p>
        </p:txBody>
      </p:sp>
      <p:sp>
        <p:nvSpPr>
          <p:cNvPr id="448" name="Google Shape;448;p20"/>
          <p:cNvSpPr txBox="1"/>
          <p:nvPr/>
        </p:nvSpPr>
        <p:spPr>
          <a:xfrm>
            <a:off x="2109789" y="1309688"/>
            <a:ext cx="6899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adapter on LAN has unique </a:t>
            </a: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LAN</a:t>
            </a:r>
            <a:r>
              <a:rPr i="0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</a:t>
            </a:r>
            <a:endParaRPr/>
          </a:p>
        </p:txBody>
      </p:sp>
      <p:sp>
        <p:nvSpPr>
          <p:cNvPr id="449" name="Google Shape;449;p20"/>
          <p:cNvSpPr txBox="1"/>
          <p:nvPr/>
        </p:nvSpPr>
        <p:spPr>
          <a:xfrm>
            <a:off x="8442325" y="3890963"/>
            <a:ext cx="958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/>
          </a:p>
        </p:txBody>
      </p:sp>
      <p:sp>
        <p:nvSpPr>
          <p:cNvPr id="450" name="Google Shape;450;p20"/>
          <p:cNvSpPr/>
          <p:nvPr/>
        </p:nvSpPr>
        <p:spPr>
          <a:xfrm>
            <a:off x="3676650" y="3262313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51" name="Google Shape;451;p20"/>
          <p:cNvCxnSpPr/>
          <p:nvPr/>
        </p:nvCxnSpPr>
        <p:spPr>
          <a:xfrm>
            <a:off x="2824163" y="3940175"/>
            <a:ext cx="90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0"/>
          <p:cNvCxnSpPr/>
          <p:nvPr/>
        </p:nvCxnSpPr>
        <p:spPr>
          <a:xfrm>
            <a:off x="4833938" y="2808289"/>
            <a:ext cx="0" cy="655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0"/>
          <p:cNvCxnSpPr/>
          <p:nvPr/>
        </p:nvCxnSpPr>
        <p:spPr>
          <a:xfrm rot="10800000">
            <a:off x="5697539" y="4108450"/>
            <a:ext cx="7969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0"/>
          <p:cNvCxnSpPr/>
          <p:nvPr/>
        </p:nvCxnSpPr>
        <p:spPr>
          <a:xfrm rot="10800000">
            <a:off x="4795838" y="5113338"/>
            <a:ext cx="0" cy="438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20"/>
          <p:cNvSpPr txBox="1"/>
          <p:nvPr/>
        </p:nvSpPr>
        <p:spPr>
          <a:xfrm>
            <a:off x="5154614" y="2513013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/>
          </a:p>
        </p:txBody>
      </p:sp>
      <p:cxnSp>
        <p:nvCxnSpPr>
          <p:cNvPr id="456" name="Google Shape;456;p20"/>
          <p:cNvCxnSpPr/>
          <p:nvPr/>
        </p:nvCxnSpPr>
        <p:spPr>
          <a:xfrm rot="10800000">
            <a:off x="4973639" y="2652713"/>
            <a:ext cx="257175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20"/>
          <p:cNvCxnSpPr/>
          <p:nvPr/>
        </p:nvCxnSpPr>
        <p:spPr>
          <a:xfrm rot="10800000">
            <a:off x="6523038" y="428942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20"/>
          <p:cNvSpPr txBox="1"/>
          <p:nvPr/>
        </p:nvSpPr>
        <p:spPr>
          <a:xfrm>
            <a:off x="6003925" y="4662488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/>
          </a:p>
        </p:txBody>
      </p:sp>
      <p:cxnSp>
        <p:nvCxnSpPr>
          <p:cNvPr id="459" name="Google Shape;459;p20"/>
          <p:cNvCxnSpPr/>
          <p:nvPr/>
        </p:nvCxnSpPr>
        <p:spPr>
          <a:xfrm rot="10800000">
            <a:off x="4899026" y="5667375"/>
            <a:ext cx="3603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20"/>
          <p:cNvSpPr txBox="1"/>
          <p:nvPr/>
        </p:nvSpPr>
        <p:spPr>
          <a:xfrm>
            <a:off x="5321301" y="5551488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/>
          </a:p>
        </p:txBody>
      </p:sp>
      <p:cxnSp>
        <p:nvCxnSpPr>
          <p:cNvPr id="461" name="Google Shape;461;p20"/>
          <p:cNvCxnSpPr/>
          <p:nvPr/>
        </p:nvCxnSpPr>
        <p:spPr>
          <a:xfrm rot="10800000">
            <a:off x="2760663" y="4095751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20"/>
          <p:cNvSpPr txBox="1"/>
          <p:nvPr/>
        </p:nvSpPr>
        <p:spPr>
          <a:xfrm>
            <a:off x="1843102" y="4470400"/>
            <a:ext cx="194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/>
          </a:p>
        </p:txBody>
      </p:sp>
      <p:sp>
        <p:nvSpPr>
          <p:cNvPr id="463" name="Google Shape;463;p20"/>
          <p:cNvSpPr txBox="1"/>
          <p:nvPr/>
        </p:nvSpPr>
        <p:spPr>
          <a:xfrm>
            <a:off x="4160838" y="3621089"/>
            <a:ext cx="10858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(wired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wireless)</a:t>
            </a: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8251825" y="3941764"/>
            <a:ext cx="160338" cy="255587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65" name="Google Shape;465;p20"/>
          <p:cNvGrpSpPr/>
          <p:nvPr/>
        </p:nvGrpSpPr>
        <p:grpSpPr>
          <a:xfrm>
            <a:off x="1947864" y="3562351"/>
            <a:ext cx="922337" cy="658813"/>
            <a:chOff x="267" y="2244"/>
            <a:chExt cx="581" cy="415"/>
          </a:xfrm>
        </p:grpSpPr>
        <p:sp>
          <p:nvSpPr>
            <p:cNvPr id="466" name="Google Shape;466;p20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67" name="Google Shape;467;p20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68" name="Google Shape;46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9" name="Google Shape;46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70" name="Google Shape;470;p20"/>
          <p:cNvGrpSpPr/>
          <p:nvPr/>
        </p:nvGrpSpPr>
        <p:grpSpPr>
          <a:xfrm>
            <a:off x="4268788" y="5559425"/>
            <a:ext cx="812800" cy="833438"/>
            <a:chOff x="1729" y="3502"/>
            <a:chExt cx="512" cy="525"/>
          </a:xfrm>
        </p:grpSpPr>
        <p:sp>
          <p:nvSpPr>
            <p:cNvPr id="471" name="Google Shape;471;p20"/>
            <p:cNvSpPr/>
            <p:nvPr/>
          </p:nvSpPr>
          <p:spPr>
            <a:xfrm>
              <a:off x="2021" y="3502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72" name="Google Shape;472;p20"/>
            <p:cNvGrpSpPr/>
            <p:nvPr/>
          </p:nvGrpSpPr>
          <p:grpSpPr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73" name="Google Shape;47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4" name="Google Shape;47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75" name="Google Shape;475;p20"/>
          <p:cNvGrpSpPr/>
          <p:nvPr/>
        </p:nvGrpSpPr>
        <p:grpSpPr>
          <a:xfrm>
            <a:off x="4294188" y="2025650"/>
            <a:ext cx="812800" cy="776288"/>
            <a:chOff x="1745" y="1276"/>
            <a:chExt cx="512" cy="489"/>
          </a:xfrm>
        </p:grpSpPr>
        <p:sp>
          <p:nvSpPr>
            <p:cNvPr id="476" name="Google Shape;476;p20"/>
            <p:cNvSpPr/>
            <p:nvPr/>
          </p:nvSpPr>
          <p:spPr>
            <a:xfrm>
              <a:off x="2039" y="160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77" name="Google Shape;477;p20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78" name="Google Shape;47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9" name="Google Shape;47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80" name="Google Shape;480;p20"/>
          <p:cNvGrpSpPr/>
          <p:nvPr/>
        </p:nvGrpSpPr>
        <p:grpSpPr>
          <a:xfrm>
            <a:off x="6392863" y="3836988"/>
            <a:ext cx="812800" cy="658812"/>
            <a:chOff x="3067" y="2417"/>
            <a:chExt cx="512" cy="415"/>
          </a:xfrm>
        </p:grpSpPr>
        <p:sp>
          <p:nvSpPr>
            <p:cNvPr id="481" name="Google Shape;481;p20"/>
            <p:cNvSpPr/>
            <p:nvPr/>
          </p:nvSpPr>
          <p:spPr>
            <a:xfrm rot="-5400000">
              <a:off x="3162" y="251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82" name="Google Shape;482;p20"/>
            <p:cNvGrpSpPr/>
            <p:nvPr/>
          </p:nvGrpSpPr>
          <p:grpSpPr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83" name="Google Shape;48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4" name="Google Shape;48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pic>
        <p:nvPicPr>
          <p:cNvPr descr="underline_base" id="485" name="Google Shape;48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188" y="953224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492" name="Google Shape;4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1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sp>
        <p:nvSpPr>
          <p:cNvPr id="494" name="Google Shape;494;p21"/>
          <p:cNvSpPr txBox="1"/>
          <p:nvPr>
            <p:ph idx="1" type="body"/>
          </p:nvPr>
        </p:nvSpPr>
        <p:spPr>
          <a:xfrm>
            <a:off x="7061199" y="1298575"/>
            <a:ext cx="4789475" cy="531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Mapping _</a:t>
            </a:r>
            <a:r>
              <a:rPr i="1" lang="en-US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IP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 to _</a:t>
            </a:r>
            <a:r>
              <a:rPr i="1" lang="en-US">
                <a:solidFill>
                  <a:srgbClr val="5E9934"/>
                </a:solidFill>
                <a:latin typeface="Gill Sans"/>
                <a:ea typeface="Gill Sans"/>
                <a:cs typeface="Gill Sans"/>
                <a:sym typeface="Gill Sans"/>
              </a:rPr>
              <a:t>MAC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____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ARP table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TTL (Time To Live) Or Age</a:t>
            </a:r>
            <a:endParaRPr/>
          </a:p>
          <a:p>
            <a:pPr indent="-285750" lvl="2" marL="12001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time after which address mapping will be forgotten (typically 20 min)</a:t>
            </a:r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>
            <a:off x="1930399" y="1298575"/>
            <a:ext cx="4789475" cy="1277938"/>
            <a:chOff x="145" y="937"/>
            <a:chExt cx="2612" cy="805"/>
          </a:xfrm>
        </p:grpSpPr>
        <p:sp>
          <p:nvSpPr>
            <p:cNvPr id="496" name="Google Shape;496;p21"/>
            <p:cNvSpPr txBox="1"/>
            <p:nvPr/>
          </p:nvSpPr>
          <p:spPr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Question:</a:t>
              </a:r>
              <a:r>
                <a:rPr i="0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how to determine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interface’s MAC address, knowing its IP address?</a:t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145" y="937"/>
              <a:ext cx="2609" cy="805"/>
            </a:xfrm>
            <a:prstGeom prst="rect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98" name="Google Shape;498;p21"/>
          <p:cNvSpPr/>
          <p:nvPr/>
        </p:nvSpPr>
        <p:spPr>
          <a:xfrm>
            <a:off x="3324226" y="3944939"/>
            <a:ext cx="1393825" cy="1525587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99" name="Google Shape;499;p21"/>
          <p:cNvCxnSpPr/>
          <p:nvPr/>
        </p:nvCxnSpPr>
        <p:spPr>
          <a:xfrm>
            <a:off x="2881313" y="4449763"/>
            <a:ext cx="4762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1"/>
          <p:cNvCxnSpPr/>
          <p:nvPr/>
        </p:nvCxnSpPr>
        <p:spPr>
          <a:xfrm>
            <a:off x="4111625" y="3606800"/>
            <a:ext cx="0" cy="488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1"/>
          <p:cNvCxnSpPr/>
          <p:nvPr/>
        </p:nvCxnSpPr>
        <p:spPr>
          <a:xfrm rot="10800000">
            <a:off x="4700589" y="4575175"/>
            <a:ext cx="447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21"/>
          <p:cNvCxnSpPr/>
          <p:nvPr/>
        </p:nvCxnSpPr>
        <p:spPr>
          <a:xfrm rot="10800000">
            <a:off x="4086225" y="5322889"/>
            <a:ext cx="0" cy="327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21"/>
          <p:cNvSpPr txBox="1"/>
          <p:nvPr/>
        </p:nvSpPr>
        <p:spPr>
          <a:xfrm>
            <a:off x="4330701" y="3386138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/>
          </a:p>
        </p:txBody>
      </p:sp>
      <p:cxnSp>
        <p:nvCxnSpPr>
          <p:cNvPr id="504" name="Google Shape;504;p21"/>
          <p:cNvCxnSpPr/>
          <p:nvPr/>
        </p:nvCxnSpPr>
        <p:spPr>
          <a:xfrm rot="10800000">
            <a:off x="4202114" y="3538538"/>
            <a:ext cx="2047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21"/>
          <p:cNvCxnSpPr/>
          <p:nvPr/>
        </p:nvCxnSpPr>
        <p:spPr>
          <a:xfrm rot="10800000">
            <a:off x="5157788" y="465137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21"/>
          <p:cNvSpPr txBox="1"/>
          <p:nvPr/>
        </p:nvSpPr>
        <p:spPr>
          <a:xfrm>
            <a:off x="4711700" y="4953000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/>
          </a:p>
        </p:txBody>
      </p:sp>
      <p:cxnSp>
        <p:nvCxnSpPr>
          <p:cNvPr id="507" name="Google Shape;507;p21"/>
          <p:cNvCxnSpPr/>
          <p:nvPr/>
        </p:nvCxnSpPr>
        <p:spPr>
          <a:xfrm rot="10800000">
            <a:off x="4156076" y="5735638"/>
            <a:ext cx="246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21"/>
          <p:cNvSpPr txBox="1"/>
          <p:nvPr/>
        </p:nvSpPr>
        <p:spPr>
          <a:xfrm>
            <a:off x="4340226" y="5578475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/>
          </a:p>
        </p:txBody>
      </p:sp>
      <p:cxnSp>
        <p:nvCxnSpPr>
          <p:cNvPr id="509" name="Google Shape;509;p21"/>
          <p:cNvCxnSpPr/>
          <p:nvPr/>
        </p:nvCxnSpPr>
        <p:spPr>
          <a:xfrm rot="10800000">
            <a:off x="2844800" y="4552950"/>
            <a:ext cx="0" cy="3317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21"/>
          <p:cNvSpPr txBox="1"/>
          <p:nvPr/>
        </p:nvSpPr>
        <p:spPr>
          <a:xfrm>
            <a:off x="1690688" y="4811713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/>
          </a:p>
        </p:txBody>
      </p:sp>
      <p:sp>
        <p:nvSpPr>
          <p:cNvPr id="511" name="Google Shape;511;p21"/>
          <p:cNvSpPr txBox="1"/>
          <p:nvPr/>
        </p:nvSpPr>
        <p:spPr>
          <a:xfrm>
            <a:off x="3536950" y="4430713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/>
          </a:p>
        </p:txBody>
      </p:sp>
      <p:sp>
        <p:nvSpPr>
          <p:cNvPr id="512" name="Google Shape;512;p21"/>
          <p:cNvSpPr txBox="1"/>
          <p:nvPr/>
        </p:nvSpPr>
        <p:spPr>
          <a:xfrm>
            <a:off x="1887538" y="366553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/>
          </a:p>
        </p:txBody>
      </p:sp>
      <p:cxnSp>
        <p:nvCxnSpPr>
          <p:cNvPr id="513" name="Google Shape;513;p21"/>
          <p:cNvCxnSpPr/>
          <p:nvPr/>
        </p:nvCxnSpPr>
        <p:spPr>
          <a:xfrm>
            <a:off x="2533650" y="3921126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21"/>
          <p:cNvSpPr txBox="1"/>
          <p:nvPr/>
        </p:nvSpPr>
        <p:spPr>
          <a:xfrm>
            <a:off x="4468813" y="2987675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137.196.7.78</a:t>
            </a:r>
            <a:endParaRPr/>
          </a:p>
        </p:txBody>
      </p:sp>
      <p:cxnSp>
        <p:nvCxnSpPr>
          <p:cNvPr id="515" name="Google Shape;515;p21"/>
          <p:cNvCxnSpPr/>
          <p:nvPr/>
        </p:nvCxnSpPr>
        <p:spPr>
          <a:xfrm rot="10800000">
            <a:off x="4298950" y="3125788"/>
            <a:ext cx="234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21"/>
          <p:cNvCxnSpPr/>
          <p:nvPr/>
        </p:nvCxnSpPr>
        <p:spPr>
          <a:xfrm>
            <a:off x="5478463" y="4121151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21"/>
          <p:cNvSpPr txBox="1"/>
          <p:nvPr/>
        </p:nvSpPr>
        <p:spPr>
          <a:xfrm>
            <a:off x="4868863" y="388778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/>
          </a:p>
        </p:txBody>
      </p:sp>
      <p:cxnSp>
        <p:nvCxnSpPr>
          <p:cNvPr id="518" name="Google Shape;518;p21"/>
          <p:cNvCxnSpPr/>
          <p:nvPr/>
        </p:nvCxnSpPr>
        <p:spPr>
          <a:xfrm>
            <a:off x="3660776" y="6002338"/>
            <a:ext cx="2317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21"/>
          <p:cNvSpPr txBox="1"/>
          <p:nvPr/>
        </p:nvSpPr>
        <p:spPr>
          <a:xfrm>
            <a:off x="2479676" y="5848350"/>
            <a:ext cx="12176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137.196.7.88</a:t>
            </a:r>
            <a:endParaRPr/>
          </a:p>
        </p:txBody>
      </p:sp>
      <p:sp>
        <p:nvSpPr>
          <p:cNvPr id="520" name="Google Shape;520;p21"/>
          <p:cNvSpPr/>
          <p:nvPr/>
        </p:nvSpPr>
        <p:spPr>
          <a:xfrm rot="-5400000">
            <a:off x="5183982" y="4482307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21" name="Google Shape;521;p21"/>
          <p:cNvGrpSpPr/>
          <p:nvPr/>
        </p:nvGrpSpPr>
        <p:grpSpPr>
          <a:xfrm>
            <a:off x="5086350" y="4357688"/>
            <a:ext cx="598488" cy="520700"/>
            <a:chOff x="-44" y="1473"/>
            <a:chExt cx="981" cy="1105"/>
          </a:xfrm>
        </p:grpSpPr>
        <p:pic>
          <p:nvPicPr>
            <p:cNvPr descr="desktop_computer_stylized_medium" id="522" name="Google Shape;522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3" name="Google Shape;523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524" name="Google Shape;524;p21"/>
          <p:cNvGrpSpPr/>
          <p:nvPr/>
        </p:nvGrpSpPr>
        <p:grpSpPr>
          <a:xfrm>
            <a:off x="2181226" y="4160838"/>
            <a:ext cx="709613" cy="520700"/>
            <a:chOff x="267" y="2244"/>
            <a:chExt cx="581" cy="415"/>
          </a:xfrm>
        </p:grpSpPr>
        <p:sp>
          <p:nvSpPr>
            <p:cNvPr id="525" name="Google Shape;525;p21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26" name="Google Shape;526;p21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527" name="Google Shape;527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8" name="Google Shape;528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529" name="Google Shape;529;p21"/>
          <p:cNvGrpSpPr/>
          <p:nvPr/>
        </p:nvGrpSpPr>
        <p:grpSpPr>
          <a:xfrm>
            <a:off x="3681414" y="3048000"/>
            <a:ext cx="631825" cy="554038"/>
            <a:chOff x="1745" y="1276"/>
            <a:chExt cx="512" cy="489"/>
          </a:xfrm>
        </p:grpSpPr>
        <p:sp>
          <p:nvSpPr>
            <p:cNvPr id="530" name="Google Shape;530;p21"/>
            <p:cNvSpPr/>
            <p:nvPr/>
          </p:nvSpPr>
          <p:spPr>
            <a:xfrm>
              <a:off x="2040" y="1604"/>
              <a:ext cx="100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31" name="Google Shape;531;p21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532" name="Google Shape;532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3" name="Google Shape;533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534" name="Google Shape;534;p21"/>
          <p:cNvSpPr/>
          <p:nvPr/>
        </p:nvSpPr>
        <p:spPr>
          <a:xfrm>
            <a:off x="4025901" y="5645151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35" name="Google Shape;535;p21"/>
          <p:cNvGrpSpPr/>
          <p:nvPr/>
        </p:nvGrpSpPr>
        <p:grpSpPr>
          <a:xfrm>
            <a:off x="3690938" y="5784850"/>
            <a:ext cx="584200" cy="469900"/>
            <a:chOff x="-44" y="1473"/>
            <a:chExt cx="981" cy="1105"/>
          </a:xfrm>
        </p:grpSpPr>
        <p:pic>
          <p:nvPicPr>
            <p:cNvPr descr="desktop_computer_stylized_medium" id="536" name="Google Shape;536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7" name="Google Shape;537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38" name="Google Shape;538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2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ARP Tables</a:t>
            </a:r>
            <a:endParaRPr/>
          </a:p>
        </p:txBody>
      </p:sp>
      <p:pic>
        <p:nvPicPr>
          <p:cNvPr id="544" name="Google Shape;5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538" y="1097699"/>
            <a:ext cx="6672720" cy="278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403271"/>
            <a:ext cx="10668000" cy="1705769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2"/>
          <p:cNvSpPr txBox="1"/>
          <p:nvPr/>
        </p:nvSpPr>
        <p:spPr>
          <a:xfrm>
            <a:off x="3933372" y="3880051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Host or PC</a:t>
            </a:r>
            <a:endParaRPr/>
          </a:p>
        </p:txBody>
      </p:sp>
      <p:sp>
        <p:nvSpPr>
          <p:cNvPr id="547" name="Google Shape;547;p22"/>
          <p:cNvSpPr txBox="1"/>
          <p:nvPr/>
        </p:nvSpPr>
        <p:spPr>
          <a:xfrm>
            <a:off x="4020457" y="6139183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Router</a:t>
            </a:r>
            <a:endParaRPr/>
          </a:p>
        </p:txBody>
      </p:sp>
      <p:pic>
        <p:nvPicPr>
          <p:cNvPr descr="underline_base" id="548" name="Google Shape;54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555" name="Google Shape;5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23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cxnSp>
        <p:nvCxnSpPr>
          <p:cNvPr id="557" name="Google Shape;557;p23"/>
          <p:cNvCxnSpPr/>
          <p:nvPr/>
        </p:nvCxnSpPr>
        <p:spPr>
          <a:xfrm>
            <a:off x="3897936" y="5134567"/>
            <a:ext cx="346334" cy="80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23"/>
          <p:cNvSpPr/>
          <p:nvPr/>
        </p:nvSpPr>
        <p:spPr>
          <a:xfrm rot="-5400000">
            <a:off x="5821580" y="3442722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9" name="Google Shape;559;p23"/>
          <p:cNvSpPr/>
          <p:nvPr/>
        </p:nvSpPr>
        <p:spPr>
          <a:xfrm>
            <a:off x="4455394" y="4813878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60" name="Google Shape;560;p23"/>
          <p:cNvGrpSpPr/>
          <p:nvPr/>
        </p:nvGrpSpPr>
        <p:grpSpPr>
          <a:xfrm>
            <a:off x="1565996" y="1689100"/>
            <a:ext cx="5804621" cy="3870325"/>
            <a:chOff x="1690688" y="2987675"/>
            <a:chExt cx="4760912" cy="3267075"/>
          </a:xfrm>
        </p:grpSpPr>
        <p:cxnSp>
          <p:nvCxnSpPr>
            <p:cNvPr id="561" name="Google Shape;561;p23"/>
            <p:cNvCxnSpPr/>
            <p:nvPr/>
          </p:nvCxnSpPr>
          <p:spPr>
            <a:xfrm>
              <a:off x="2881313" y="4449763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23"/>
            <p:cNvCxnSpPr/>
            <p:nvPr/>
          </p:nvCxnSpPr>
          <p:spPr>
            <a:xfrm rot="10800000">
              <a:off x="4700589" y="4575175"/>
              <a:ext cx="4476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23"/>
            <p:cNvCxnSpPr/>
            <p:nvPr/>
          </p:nvCxnSpPr>
          <p:spPr>
            <a:xfrm rot="10800000">
              <a:off x="4086225" y="5322889"/>
              <a:ext cx="0" cy="327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64" name="Google Shape;564;p23"/>
            <p:cNvGrpSpPr/>
            <p:nvPr/>
          </p:nvGrpSpPr>
          <p:grpSpPr>
            <a:xfrm>
              <a:off x="1690688" y="2987675"/>
              <a:ext cx="4760912" cy="3267075"/>
              <a:chOff x="1690688" y="2987675"/>
              <a:chExt cx="4760912" cy="3267075"/>
            </a:xfrm>
          </p:grpSpPr>
          <p:cxnSp>
            <p:nvCxnSpPr>
              <p:cNvPr id="565" name="Google Shape;565;p23"/>
              <p:cNvCxnSpPr/>
              <p:nvPr/>
            </p:nvCxnSpPr>
            <p:spPr>
              <a:xfrm rot="10800000">
                <a:off x="4202114" y="3538538"/>
                <a:ext cx="20478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6" name="Google Shape;566;p23"/>
              <p:cNvCxnSpPr/>
              <p:nvPr/>
            </p:nvCxnSpPr>
            <p:spPr>
              <a:xfrm rot="10800000">
                <a:off x="5157788" y="4651376"/>
                <a:ext cx="0" cy="373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7" name="Google Shape;567;p23"/>
              <p:cNvCxnSpPr/>
              <p:nvPr/>
            </p:nvCxnSpPr>
            <p:spPr>
              <a:xfrm rot="10800000">
                <a:off x="4156076" y="5735638"/>
                <a:ext cx="24606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8" name="Google Shape;568;p23"/>
              <p:cNvCxnSpPr/>
              <p:nvPr/>
            </p:nvCxnSpPr>
            <p:spPr>
              <a:xfrm rot="10800000">
                <a:off x="2844800" y="4552950"/>
                <a:ext cx="0" cy="3317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9" name="Google Shape;569;p23"/>
              <p:cNvCxnSpPr/>
              <p:nvPr/>
            </p:nvCxnSpPr>
            <p:spPr>
              <a:xfrm>
                <a:off x="2533650" y="3921126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70" name="Google Shape;570;p23"/>
              <p:cNvCxnSpPr/>
              <p:nvPr/>
            </p:nvCxnSpPr>
            <p:spPr>
              <a:xfrm rot="10800000">
                <a:off x="4298950" y="3125788"/>
                <a:ext cx="2349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71" name="Google Shape;571;p23"/>
              <p:cNvCxnSpPr/>
              <p:nvPr/>
            </p:nvCxnSpPr>
            <p:spPr>
              <a:xfrm>
                <a:off x="5478463" y="4121151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572" name="Google Shape;572;p23"/>
              <p:cNvGrpSpPr/>
              <p:nvPr/>
            </p:nvGrpSpPr>
            <p:grpSpPr>
              <a:xfrm>
                <a:off x="1690688" y="2987675"/>
                <a:ext cx="4760912" cy="3267075"/>
                <a:chOff x="1690688" y="2987675"/>
                <a:chExt cx="4760912" cy="3267075"/>
              </a:xfrm>
            </p:grpSpPr>
            <p:sp>
              <p:nvSpPr>
                <p:cNvPr id="573" name="Google Shape;573;p23"/>
                <p:cNvSpPr/>
                <p:nvPr/>
              </p:nvSpPr>
              <p:spPr>
                <a:xfrm>
                  <a:off x="3324226" y="3944939"/>
                  <a:ext cx="1393825" cy="1525587"/>
                </a:xfrm>
                <a:custGeom>
                  <a:rect b="b" l="l" r="r" t="t"/>
                  <a:pathLst>
                    <a:path extrusionOk="0" h="1255" w="1292">
                      <a:moveTo>
                        <a:pt x="239" y="7"/>
                      </a:moveTo>
                      <a:cubicBezTo>
                        <a:pt x="120" y="14"/>
                        <a:pt x="70" y="71"/>
                        <a:pt x="35" y="157"/>
                      </a:cubicBezTo>
                      <a:cubicBezTo>
                        <a:pt x="0" y="243"/>
                        <a:pt x="26" y="411"/>
                        <a:pt x="29" y="523"/>
                      </a:cubicBezTo>
                      <a:cubicBezTo>
                        <a:pt x="32" y="635"/>
                        <a:pt x="17" y="771"/>
                        <a:pt x="53" y="829"/>
                      </a:cubicBezTo>
                      <a:cubicBezTo>
                        <a:pt x="89" y="887"/>
                        <a:pt x="146" y="821"/>
                        <a:pt x="245" y="871"/>
                      </a:cubicBezTo>
                      <a:cubicBezTo>
                        <a:pt x="344" y="921"/>
                        <a:pt x="522" y="1068"/>
                        <a:pt x="647" y="1129"/>
                      </a:cubicBezTo>
                      <a:cubicBezTo>
                        <a:pt x="772" y="1190"/>
                        <a:pt x="903" y="1255"/>
                        <a:pt x="995" y="1237"/>
                      </a:cubicBezTo>
                      <a:cubicBezTo>
                        <a:pt x="1087" y="1219"/>
                        <a:pt x="1153" y="1153"/>
                        <a:pt x="1199" y="1021"/>
                      </a:cubicBezTo>
                      <a:cubicBezTo>
                        <a:pt x="1245" y="889"/>
                        <a:pt x="1270" y="580"/>
                        <a:pt x="1271" y="445"/>
                      </a:cubicBezTo>
                      <a:cubicBezTo>
                        <a:pt x="1272" y="310"/>
                        <a:pt x="1292" y="266"/>
                        <a:pt x="1205" y="211"/>
                      </a:cubicBezTo>
                      <a:cubicBezTo>
                        <a:pt x="1118" y="156"/>
                        <a:pt x="908" y="150"/>
                        <a:pt x="749" y="115"/>
                      </a:cubicBezTo>
                      <a:cubicBezTo>
                        <a:pt x="590" y="80"/>
                        <a:pt x="358" y="0"/>
                        <a:pt x="239" y="7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574" name="Google Shape;574;p23"/>
                <p:cNvCxnSpPr/>
                <p:nvPr/>
              </p:nvCxnSpPr>
              <p:spPr>
                <a:xfrm>
                  <a:off x="4111625" y="3606800"/>
                  <a:ext cx="0" cy="488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5" name="Google Shape;575;p23"/>
                <p:cNvSpPr txBox="1"/>
                <p:nvPr/>
              </p:nvSpPr>
              <p:spPr>
                <a:xfrm>
                  <a:off x="4330701" y="3386138"/>
                  <a:ext cx="178117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1A-2F-BB-76-09-AD</a:t>
                  </a:r>
                  <a:endParaRPr/>
                </a:p>
              </p:txBody>
            </p:sp>
            <p:sp>
              <p:nvSpPr>
                <p:cNvPr id="576" name="Google Shape;576;p23"/>
                <p:cNvSpPr txBox="1"/>
                <p:nvPr/>
              </p:nvSpPr>
              <p:spPr>
                <a:xfrm>
                  <a:off x="4711700" y="4953000"/>
                  <a:ext cx="17399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58-23-D7-FA-20-B0</a:t>
                  </a:r>
                  <a:endParaRPr/>
                </a:p>
              </p:txBody>
            </p:sp>
            <p:sp>
              <p:nvSpPr>
                <p:cNvPr id="577" name="Google Shape;577;p23"/>
                <p:cNvSpPr txBox="1"/>
                <p:nvPr/>
              </p:nvSpPr>
              <p:spPr>
                <a:xfrm>
                  <a:off x="4340226" y="5578475"/>
                  <a:ext cx="174942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0C-C4-11-6F-E3-98</a:t>
                  </a:r>
                  <a:endParaRPr/>
                </a:p>
              </p:txBody>
            </p:sp>
            <p:sp>
              <p:nvSpPr>
                <p:cNvPr id="578" name="Google Shape;578;p23"/>
                <p:cNvSpPr txBox="1"/>
                <p:nvPr/>
              </p:nvSpPr>
              <p:spPr>
                <a:xfrm>
                  <a:off x="1690688" y="4811713"/>
                  <a:ext cx="16891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71-65-F7-2B-08-53</a:t>
                  </a:r>
                  <a:endParaRPr/>
                </a:p>
              </p:txBody>
            </p:sp>
            <p:sp>
              <p:nvSpPr>
                <p:cNvPr id="579" name="Google Shape;579;p23"/>
                <p:cNvSpPr txBox="1"/>
                <p:nvPr/>
              </p:nvSpPr>
              <p:spPr>
                <a:xfrm>
                  <a:off x="1887538" y="366553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137.196.7.23</a:t>
                  </a:r>
                  <a:endParaRPr/>
                </a:p>
              </p:txBody>
            </p:sp>
            <p:sp>
              <p:nvSpPr>
                <p:cNvPr id="580" name="Google Shape;580;p23"/>
                <p:cNvSpPr txBox="1"/>
                <p:nvPr/>
              </p:nvSpPr>
              <p:spPr>
                <a:xfrm>
                  <a:off x="4468813" y="2987675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137.196.7.78</a:t>
                  </a:r>
                  <a:endParaRPr/>
                </a:p>
              </p:txBody>
            </p:sp>
            <p:sp>
              <p:nvSpPr>
                <p:cNvPr id="581" name="Google Shape;581;p23"/>
                <p:cNvSpPr txBox="1"/>
                <p:nvPr/>
              </p:nvSpPr>
              <p:spPr>
                <a:xfrm>
                  <a:off x="4868863" y="388778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137.196.7.14</a:t>
                  </a:r>
                  <a:endParaRPr/>
                </a:p>
              </p:txBody>
            </p:sp>
            <p:sp>
              <p:nvSpPr>
                <p:cNvPr id="582" name="Google Shape;582;p23"/>
                <p:cNvSpPr txBox="1"/>
                <p:nvPr/>
              </p:nvSpPr>
              <p:spPr>
                <a:xfrm>
                  <a:off x="2631672" y="5814759"/>
                  <a:ext cx="1217613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137.196.7.88</a:t>
                  </a:r>
                  <a:endParaRPr/>
                </a:p>
              </p:txBody>
            </p:sp>
            <p:grpSp>
              <p:nvGrpSpPr>
                <p:cNvPr id="583" name="Google Shape;583;p23"/>
                <p:cNvGrpSpPr/>
                <p:nvPr/>
              </p:nvGrpSpPr>
              <p:grpSpPr>
                <a:xfrm>
                  <a:off x="5086350" y="4357688"/>
                  <a:ext cx="598488" cy="520700"/>
                  <a:chOff x="-44" y="1473"/>
                  <a:chExt cx="981" cy="1105"/>
                </a:xfrm>
              </p:grpSpPr>
              <p:pic>
                <p:nvPicPr>
                  <p:cNvPr descr="desktop_computer_stylized_medium" id="584" name="Google Shape;584;p2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85" name="Google Shape;585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grpSp>
              <p:nvGrpSpPr>
                <p:cNvPr id="586" name="Google Shape;586;p23"/>
                <p:cNvGrpSpPr/>
                <p:nvPr/>
              </p:nvGrpSpPr>
              <p:grpSpPr>
                <a:xfrm>
                  <a:off x="2181226" y="4160838"/>
                  <a:ext cx="709613" cy="520700"/>
                  <a:chOff x="267" y="2244"/>
                  <a:chExt cx="581" cy="415"/>
                </a:xfrm>
              </p:grpSpPr>
              <p:sp>
                <p:nvSpPr>
                  <p:cNvPr id="587" name="Google Shape;587;p23"/>
                  <p:cNvSpPr/>
                  <p:nvPr/>
                </p:nvSpPr>
                <p:spPr>
                  <a:xfrm rot="-5400000">
                    <a:off x="717" y="2400"/>
                    <a:ext cx="101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588" name="Google Shape;588;p23"/>
                  <p:cNvGrpSpPr/>
                  <p:nvPr/>
                </p:nvGrpSpPr>
                <p:grpSpPr>
                  <a:xfrm>
                    <a:off x="267" y="2244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589" name="Google Shape;589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90" name="Google Shape;590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591" name="Google Shape;591;p23"/>
                <p:cNvGrpSpPr/>
                <p:nvPr/>
              </p:nvGrpSpPr>
              <p:grpSpPr>
                <a:xfrm>
                  <a:off x="3681414" y="3048000"/>
                  <a:ext cx="631825" cy="554038"/>
                  <a:chOff x="1745" y="1276"/>
                  <a:chExt cx="512" cy="489"/>
                </a:xfrm>
              </p:grpSpPr>
              <p:sp>
                <p:nvSpPr>
                  <p:cNvPr id="592" name="Google Shape;592;p23"/>
                  <p:cNvSpPr/>
                  <p:nvPr/>
                </p:nvSpPr>
                <p:spPr>
                  <a:xfrm>
                    <a:off x="2040" y="1604"/>
                    <a:ext cx="100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593" name="Google Shape;593;p23"/>
                  <p:cNvGrpSpPr/>
                  <p:nvPr/>
                </p:nvGrpSpPr>
                <p:grpSpPr>
                  <a:xfrm>
                    <a:off x="1745" y="1276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594" name="Google Shape;594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95" name="Google Shape;595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596" name="Google Shape;596;p23"/>
                <p:cNvGrpSpPr/>
                <p:nvPr/>
              </p:nvGrpSpPr>
              <p:grpSpPr>
                <a:xfrm>
                  <a:off x="3690938" y="5784850"/>
                  <a:ext cx="584200" cy="469900"/>
                  <a:chOff x="-44" y="1473"/>
                  <a:chExt cx="981" cy="1105"/>
                </a:xfrm>
              </p:grpSpPr>
              <p:pic>
                <p:nvPicPr>
                  <p:cNvPr descr="desktop_computer_stylized_medium" id="597" name="Google Shape;597;p23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98" name="Google Shape;598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</p:grpSp>
      </p:grpSp>
      <p:sp>
        <p:nvSpPr>
          <p:cNvPr id="599" name="Google Shape;599;p23"/>
          <p:cNvSpPr txBox="1"/>
          <p:nvPr/>
        </p:nvSpPr>
        <p:spPr>
          <a:xfrm>
            <a:off x="3937008" y="3327288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/>
          </a:p>
        </p:txBody>
      </p:sp>
      <p:sp>
        <p:nvSpPr>
          <p:cNvPr id="600" name="Google Shape;600;p23"/>
          <p:cNvSpPr/>
          <p:nvPr/>
        </p:nvSpPr>
        <p:spPr>
          <a:xfrm>
            <a:off x="2507906" y="3092043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1" name="Google Shape;601;p23"/>
          <p:cNvSpPr/>
          <p:nvPr/>
        </p:nvSpPr>
        <p:spPr>
          <a:xfrm>
            <a:off x="5998974" y="334131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602" name="Google Shape;602;p23"/>
          <p:cNvGraphicFramePr/>
          <p:nvPr/>
        </p:nvGraphicFramePr>
        <p:xfrm>
          <a:off x="1590195" y="6041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{99B22037-6398-4E64-B091-373BF0549643}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ARP Request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3" name="Google Shape;603;p23"/>
          <p:cNvGraphicFramePr/>
          <p:nvPr/>
        </p:nvGraphicFramePr>
        <p:xfrm>
          <a:off x="1590195" y="5553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{99B22037-6398-4E64-B091-373BF0549643}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58-23-D7-FA-20-B0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ARP Reply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4" name="Google Shape;604;p23"/>
          <p:cNvGraphicFramePr/>
          <p:nvPr/>
        </p:nvGraphicFramePr>
        <p:xfrm>
          <a:off x="1617905" y="6403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{99B22037-6398-4E64-B091-373BF0549643}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A93023"/>
                          </a:solidFill>
                        </a:rPr>
                        <a:t>ARP Req/Reply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05" name="Google Shape;605;p23"/>
          <p:cNvSpPr/>
          <p:nvPr/>
        </p:nvSpPr>
        <p:spPr>
          <a:xfrm>
            <a:off x="2590439" y="27432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606" name="Google Shape;606;p23"/>
          <p:cNvSpPr/>
          <p:nvPr/>
        </p:nvSpPr>
        <p:spPr>
          <a:xfrm>
            <a:off x="1666267" y="6067100"/>
            <a:ext cx="1789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FF-FF-FF-FF-FF-FF</a:t>
            </a:r>
            <a:endParaRPr/>
          </a:p>
        </p:txBody>
      </p:sp>
      <p:sp>
        <p:nvSpPr>
          <p:cNvPr id="607" name="Google Shape;607;p23"/>
          <p:cNvSpPr/>
          <p:nvPr/>
        </p:nvSpPr>
        <p:spPr>
          <a:xfrm>
            <a:off x="4041904" y="339342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608" name="Google Shape;608;p23"/>
          <p:cNvSpPr/>
          <p:nvPr/>
        </p:nvSpPr>
        <p:spPr>
          <a:xfrm>
            <a:off x="4153784" y="343618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609" name="Google Shape;609;p23"/>
          <p:cNvSpPr/>
          <p:nvPr/>
        </p:nvSpPr>
        <p:spPr>
          <a:xfrm>
            <a:off x="4235161" y="346217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610" name="Google Shape;610;p23"/>
          <p:cNvSpPr txBox="1"/>
          <p:nvPr/>
        </p:nvSpPr>
        <p:spPr>
          <a:xfrm>
            <a:off x="3875887" y="1661241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611" name="Google Shape;611;p23"/>
          <p:cNvSpPr txBox="1"/>
          <p:nvPr/>
        </p:nvSpPr>
        <p:spPr>
          <a:xfrm>
            <a:off x="4718556" y="504269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612" name="Google Shape;612;p23"/>
          <p:cNvSpPr txBox="1"/>
          <p:nvPr/>
        </p:nvSpPr>
        <p:spPr>
          <a:xfrm>
            <a:off x="6572119" y="319976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✔️</a:t>
            </a:r>
            <a:endParaRPr/>
          </a:p>
        </p:txBody>
      </p:sp>
      <p:sp>
        <p:nvSpPr>
          <p:cNvPr id="613" name="Google Shape;613;p23"/>
          <p:cNvSpPr/>
          <p:nvPr/>
        </p:nvSpPr>
        <p:spPr>
          <a:xfrm>
            <a:off x="5508648" y="313805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/>
          </a:p>
        </p:txBody>
      </p:sp>
      <p:sp>
        <p:nvSpPr>
          <p:cNvPr id="614" name="Google Shape;614;p23"/>
          <p:cNvSpPr/>
          <p:nvPr/>
        </p:nvSpPr>
        <p:spPr>
          <a:xfrm>
            <a:off x="7370617" y="1820864"/>
            <a:ext cx="4067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/>
          </a:p>
        </p:txBody>
      </p:sp>
      <p:sp>
        <p:nvSpPr>
          <p:cNvPr id="615" name="Google Shape;615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4"/>
          <p:cNvSpPr txBox="1"/>
          <p:nvPr>
            <p:ph type="title"/>
          </p:nvPr>
        </p:nvSpPr>
        <p:spPr>
          <a:xfrm>
            <a:off x="2057400" y="666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 protocol: same LAN</a:t>
            </a:r>
            <a:endParaRPr/>
          </a:p>
        </p:txBody>
      </p:sp>
      <p:sp>
        <p:nvSpPr>
          <p:cNvPr id="622" name="Google Shape;622;p24"/>
          <p:cNvSpPr txBox="1"/>
          <p:nvPr>
            <p:ph idx="1" type="body"/>
          </p:nvPr>
        </p:nvSpPr>
        <p:spPr>
          <a:xfrm>
            <a:off x="1792436" y="1199140"/>
            <a:ext cx="4037610" cy="548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31775" lvl="0" marL="231775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/>
          </a:p>
          <a:p>
            <a:pPr indent="-223837" lvl="1" marL="681038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B’s MAC address not in A’s ARP table.</a:t>
            </a:r>
            <a:endParaRPr/>
          </a:p>
          <a:p>
            <a:pPr indent="-231775" lvl="0" marL="231775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broadcasts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ARP query packet, containing B's IP address </a:t>
            </a:r>
            <a:endParaRPr/>
          </a:p>
          <a:p>
            <a:pPr indent="-223837" lvl="1" marL="681038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destination MAC address = FF-FF-FF-FF-FF-FF</a:t>
            </a:r>
            <a:endParaRPr/>
          </a:p>
          <a:p>
            <a:pPr indent="-223837" lvl="1" marL="681038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all nodes on LAN receive ARP query </a:t>
            </a:r>
            <a:endParaRPr/>
          </a:p>
          <a:p>
            <a:pPr indent="-231775" lvl="0" marL="231775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B receives ARP packet, replies to A with its (B's) MAC address</a:t>
            </a:r>
            <a:endParaRPr/>
          </a:p>
          <a:p>
            <a:pPr indent="-223837" lvl="1" marL="681038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frame sent to A’s MAC address (unicast)</a:t>
            </a:r>
            <a:endParaRPr/>
          </a:p>
          <a:p>
            <a:pPr indent="-81343" lvl="0" marL="28575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3" name="Google Shape;623;p24"/>
          <p:cNvSpPr txBox="1"/>
          <p:nvPr>
            <p:ph idx="2" type="body"/>
          </p:nvPr>
        </p:nvSpPr>
        <p:spPr>
          <a:xfrm>
            <a:off x="6564307" y="1209675"/>
            <a:ext cx="4934965" cy="534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7809" lvl="0" marL="231775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 caches (saves) IP-to-MAC address pair in its ARP table </a:t>
            </a:r>
            <a:endParaRPr/>
          </a:p>
          <a:p>
            <a:pPr indent="-231775" lvl="1" marL="688975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Soft state: information that times out (goes away) unless refreshed</a:t>
            </a:r>
            <a:endParaRPr/>
          </a:p>
          <a:p>
            <a:pPr indent="-257809" lvl="0" marL="231775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ARP is “</a:t>
            </a:r>
            <a:r>
              <a:rPr lang="en-US" sz="2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plug-and-play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”:</a:t>
            </a:r>
            <a:endParaRPr/>
          </a:p>
          <a:p>
            <a:pPr indent="-220980" lvl="1" marL="681038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nodes create their ARP tables 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without intervention from net administrator</a:t>
            </a:r>
            <a:endParaRPr/>
          </a:p>
        </p:txBody>
      </p:sp>
      <p:pic>
        <p:nvPicPr>
          <p:cNvPr descr="underline_base" id="624" name="Google Shape;6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313" y="8763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5"/>
          <p:cNvSpPr txBox="1"/>
          <p:nvPr>
            <p:ph idx="1" type="body"/>
          </p:nvPr>
        </p:nvSpPr>
        <p:spPr>
          <a:xfrm>
            <a:off x="1876425" y="1057274"/>
            <a:ext cx="8675688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-111125" lvl="0" marL="111125" rtl="0" algn="l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230187" lvl="1" marL="457200" rtl="0" algn="l"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focus on addressing – at IP (datagram) and MAC layer (frame)</a:t>
            </a:r>
            <a:endParaRPr/>
          </a:p>
          <a:p>
            <a:pPr indent="-230187" lvl="1" marL="457200" rtl="0" algn="l"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assume A knows B’s IP address</a:t>
            </a:r>
            <a:endParaRPr/>
          </a:p>
          <a:p>
            <a:pPr indent="-230187" lvl="1" marL="457200" rtl="0" algn="l"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What will be the destination MAC Address?</a:t>
            </a:r>
            <a:endParaRPr/>
          </a:p>
        </p:txBody>
      </p:sp>
      <p:sp>
        <p:nvSpPr>
          <p:cNvPr id="632" name="Google Shape;632;p25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633" name="Google Shape;633;p25"/>
          <p:cNvGrpSpPr/>
          <p:nvPr/>
        </p:nvGrpSpPr>
        <p:grpSpPr>
          <a:xfrm>
            <a:off x="2057400" y="3451226"/>
            <a:ext cx="9334727" cy="2482851"/>
            <a:chOff x="670720" y="3962400"/>
            <a:chExt cx="9334727" cy="2482851"/>
          </a:xfrm>
        </p:grpSpPr>
        <p:grpSp>
          <p:nvGrpSpPr>
            <p:cNvPr id="634" name="Google Shape;634;p25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635" name="Google Shape;635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636" name="Google Shape;636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37" name="Google Shape;637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638" name="Google Shape;638;p25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39" name="Google Shape;639;p25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640" name="Google Shape;640;p25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41" name="Google Shape;641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642" name="Google Shape;642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43" name="Google Shape;643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644" name="Google Shape;644;p25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5" name="Google Shape;645;p25"/>
            <p:cNvSpPr txBox="1"/>
            <p:nvPr/>
          </p:nvSpPr>
          <p:spPr>
            <a:xfrm>
              <a:off x="3868746" y="5378449"/>
              <a:ext cx="1744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</p:txBody>
        </p:sp>
        <p:sp>
          <p:nvSpPr>
            <p:cNvPr id="646" name="Google Shape;646;p25"/>
            <p:cNvSpPr txBox="1"/>
            <p:nvPr/>
          </p:nvSpPr>
          <p:spPr>
            <a:xfrm>
              <a:off x="4016369" y="5205424"/>
              <a:ext cx="1509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/>
            </a:p>
          </p:txBody>
        </p:sp>
        <p:grpSp>
          <p:nvGrpSpPr>
            <p:cNvPr id="647" name="Google Shape;647;p25"/>
            <p:cNvGrpSpPr/>
            <p:nvPr/>
          </p:nvGrpSpPr>
          <p:grpSpPr>
            <a:xfrm>
              <a:off x="3044825" y="5794375"/>
              <a:ext cx="1911347" cy="650876"/>
              <a:chOff x="1934" y="2405"/>
              <a:chExt cx="1204" cy="410"/>
            </a:xfrm>
          </p:grpSpPr>
          <p:sp>
            <p:nvSpPr>
              <p:cNvPr id="648" name="Google Shape;648;p25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/>
              </a:p>
            </p:txBody>
          </p:sp>
          <p:sp>
            <p:nvSpPr>
              <p:cNvPr id="649" name="Google Shape;649;p25"/>
              <p:cNvSpPr txBox="1"/>
              <p:nvPr/>
            </p:nvSpPr>
            <p:spPr>
              <a:xfrm>
                <a:off x="1938" y="2515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/>
              </a:p>
            </p:txBody>
          </p:sp>
        </p:grpSp>
        <p:sp>
          <p:nvSpPr>
            <p:cNvPr id="650" name="Google Shape;650;p25"/>
            <p:cNvSpPr txBox="1"/>
            <p:nvPr/>
          </p:nvSpPr>
          <p:spPr>
            <a:xfrm>
              <a:off x="952494" y="6037274"/>
              <a:ext cx="1858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/>
            </a:p>
          </p:txBody>
        </p:sp>
        <p:sp>
          <p:nvSpPr>
            <p:cNvPr id="651" name="Google Shape;651;p25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/>
            </a:p>
          </p:txBody>
        </p:sp>
        <p:sp>
          <p:nvSpPr>
            <p:cNvPr id="652" name="Google Shape;652;p25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/>
            </a:p>
          </p:txBody>
        </p:sp>
        <p:sp>
          <p:nvSpPr>
            <p:cNvPr id="653" name="Google Shape;653;p25"/>
            <p:cNvSpPr txBox="1"/>
            <p:nvPr/>
          </p:nvSpPr>
          <p:spPr>
            <a:xfrm>
              <a:off x="670720" y="4927599"/>
              <a:ext cx="15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55" name="Google Shape;655;p25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25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25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25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9" name="Google Shape;659;p25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0" name="Google Shape;660;p25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61" name="Google Shape;661;p25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2" name="Google Shape;662;p25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/>
            </a:p>
          </p:txBody>
        </p:sp>
        <p:cxnSp>
          <p:nvCxnSpPr>
            <p:cNvPr id="663" name="Google Shape;663;p25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64" name="Google Shape;664;p25"/>
            <p:cNvGrpSpPr/>
            <p:nvPr/>
          </p:nvGrpSpPr>
          <p:grpSpPr>
            <a:xfrm>
              <a:off x="7373947" y="4845050"/>
              <a:ext cx="2631500" cy="743275"/>
              <a:chOff x="4352" y="2786"/>
              <a:chExt cx="1658" cy="468"/>
            </a:xfrm>
          </p:grpSpPr>
          <p:sp>
            <p:nvSpPr>
              <p:cNvPr id="665" name="Google Shape;665;p25"/>
              <p:cNvSpPr txBox="1"/>
              <p:nvPr/>
            </p:nvSpPr>
            <p:spPr>
              <a:xfrm>
                <a:off x="4352" y="2786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/>
              </a:p>
            </p:txBody>
          </p:sp>
          <p:sp>
            <p:nvSpPr>
              <p:cNvPr id="666" name="Google Shape;666;p25"/>
              <p:cNvSpPr txBox="1"/>
              <p:nvPr/>
            </p:nvSpPr>
            <p:spPr>
              <a:xfrm>
                <a:off x="4810" y="295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667" name="Google Shape;667;p25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5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9" name="Google Shape;669;p25"/>
            <p:cNvSpPr txBox="1"/>
            <p:nvPr/>
          </p:nvSpPr>
          <p:spPr>
            <a:xfrm>
              <a:off x="7073894" y="5811849"/>
              <a:ext cx="1542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/>
            </a:p>
          </p:txBody>
        </p:sp>
        <p:sp>
          <p:nvSpPr>
            <p:cNvPr id="670" name="Google Shape;670;p25"/>
            <p:cNvSpPr txBox="1"/>
            <p:nvPr/>
          </p:nvSpPr>
          <p:spPr>
            <a:xfrm>
              <a:off x="7589144" y="6039124"/>
              <a:ext cx="1803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/>
            </a:p>
          </p:txBody>
        </p:sp>
        <p:cxnSp>
          <p:nvCxnSpPr>
            <p:cNvPr id="671" name="Google Shape;671;p25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25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73" name="Google Shape;673;p25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4" name="Google Shape;674;p25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/>
            </a:p>
          </p:txBody>
        </p:sp>
        <p:grpSp>
          <p:nvGrpSpPr>
            <p:cNvPr id="675" name="Google Shape;675;p25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676" name="Google Shape;676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677" name="Google Shape;677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8" name="Google Shape;678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679" name="Google Shape;679;p25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80" name="Google Shape;680;p25"/>
            <p:cNvGrpSpPr/>
            <p:nvPr/>
          </p:nvGrpSpPr>
          <p:grpSpPr>
            <a:xfrm>
              <a:off x="3757614" y="4714240"/>
              <a:ext cx="1292225" cy="426719"/>
              <a:chOff x="4011622" y="3379152"/>
              <a:chExt cx="1262683" cy="390207"/>
            </a:xfrm>
          </p:grpSpPr>
          <p:sp>
            <p:nvSpPr>
              <p:cNvPr id="681" name="Google Shape;681;p25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82" name="Google Shape;682;p25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683" name="Google Shape;683;p25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84" name="Google Shape;684;p25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85" name="Google Shape;685;p25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686" name="Google Shape;686;p25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687" name="Google Shape;687;p2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688" name="Google Shape;688;p2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689" name="Google Shape;689;p25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0" name="Google Shape;690;p25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91" name="Google Shape;691;p25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92" name="Google Shape;692;p25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693" name="Google Shape;693;p25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94" name="Google Shape;694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695" name="Google Shape;695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96" name="Google Shape;696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697" name="Google Shape;69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8" name="Google Shape;698;p25"/>
          <p:cNvGraphicFramePr/>
          <p:nvPr/>
        </p:nvGraphicFramePr>
        <p:xfrm>
          <a:off x="1894997" y="5888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{99B22037-6398-4E64-B091-373BF0549643}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9" name="Google Shape;699;p25"/>
          <p:cNvGraphicFramePr/>
          <p:nvPr/>
        </p:nvGraphicFramePr>
        <p:xfrm>
          <a:off x="1904805" y="6305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{99B22037-6398-4E64-B091-373BF0549643}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A93023"/>
                          </a:solidFill>
                        </a:rPr>
                        <a:t>Packet Type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00" name="Google Shape;700;p25"/>
          <p:cNvSpPr/>
          <p:nvPr/>
        </p:nvSpPr>
        <p:spPr>
          <a:xfrm>
            <a:off x="3795629" y="5927979"/>
            <a:ext cx="17443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/>
          </a:p>
        </p:txBody>
      </p:sp>
      <p:sp>
        <p:nvSpPr>
          <p:cNvPr id="701" name="Google Shape;701;p25"/>
          <p:cNvSpPr/>
          <p:nvPr/>
        </p:nvSpPr>
        <p:spPr>
          <a:xfrm>
            <a:off x="2496343" y="5913564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>
            <a:off x="4069227" y="3162857"/>
            <a:ext cx="4557017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Gill Sans"/>
              <a:buNone/>
            </a:pPr>
            <a:r>
              <a:rPr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 never forward broadcast packets!</a:t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>
            <a:off x="1706153" y="5889140"/>
            <a:ext cx="21573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Gateway’s MAC Address</a:t>
            </a:r>
            <a:endParaRPr/>
          </a:p>
        </p:txBody>
      </p:sp>
      <p:sp>
        <p:nvSpPr>
          <p:cNvPr id="704" name="Google Shape;704;p25"/>
          <p:cNvSpPr/>
          <p:nvPr/>
        </p:nvSpPr>
        <p:spPr>
          <a:xfrm>
            <a:off x="4949825" y="4178027"/>
            <a:ext cx="617638" cy="51565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5" name="Google Shape;705;p25"/>
          <p:cNvSpPr/>
          <p:nvPr/>
        </p:nvSpPr>
        <p:spPr>
          <a:xfrm>
            <a:off x="9807744" y="2135185"/>
            <a:ext cx="2143421" cy="1323439"/>
          </a:xfrm>
          <a:prstGeom prst="rect">
            <a:avLst/>
          </a:prstGeom>
          <a:solidFill>
            <a:srgbClr val="B1DB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ill Sans"/>
              <a:buNone/>
            </a:pPr>
            <a:r>
              <a:rPr lang="en-US" sz="20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ARP- To know B’s MAC address as B’s IP address is known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6"/>
          <p:cNvSpPr txBox="1"/>
          <p:nvPr>
            <p:ph idx="1" type="body"/>
          </p:nvPr>
        </p:nvSpPr>
        <p:spPr>
          <a:xfrm>
            <a:off x="1876424" y="1057274"/>
            <a:ext cx="9972686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111125" lvl="0" marL="111125" rtl="0" algn="l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285432" lvl="1" marL="457200" rtl="0" algn="l"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Does A know the IP address of first hop router, R which is also known as </a:t>
            </a:r>
            <a:r>
              <a:rPr b="1" lang="en-US" sz="4000">
                <a:solidFill>
                  <a:srgbClr val="0070C0"/>
                </a:solidFill>
              </a:rPr>
              <a:t>Default Gateway</a:t>
            </a:r>
            <a:r>
              <a:rPr lang="en-US" sz="4000"/>
              <a:t>?  (how?)</a:t>
            </a:r>
            <a:endParaRPr/>
          </a:p>
          <a:p>
            <a:pPr indent="-285432" lvl="1" marL="457200" rtl="0" algn="l"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Will A know R’s MAC address?</a:t>
            </a:r>
            <a:endParaRPr/>
          </a:p>
        </p:txBody>
      </p:sp>
      <p:sp>
        <p:nvSpPr>
          <p:cNvPr id="712" name="Google Shape;712;p26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713" name="Google Shape;713;p26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714" name="Google Shape;714;p26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715" name="Google Shape;715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16" name="Google Shape;716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17" name="Google Shape;717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18" name="Google Shape;718;p26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19" name="Google Shape;719;p26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720" name="Google Shape;720;p26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21" name="Google Shape;721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22" name="Google Shape;722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23" name="Google Shape;723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724" name="Google Shape;724;p26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5" name="Google Shape;725;p26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</p:txBody>
        </p:sp>
        <p:sp>
          <p:nvSpPr>
            <p:cNvPr id="726" name="Google Shape;726;p26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/>
            </a:p>
          </p:txBody>
        </p:sp>
        <p:grpSp>
          <p:nvGrpSpPr>
            <p:cNvPr id="727" name="Google Shape;727;p26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728" name="Google Shape;728;p26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/>
              </a:p>
            </p:txBody>
          </p:sp>
          <p:sp>
            <p:nvSpPr>
              <p:cNvPr id="729" name="Google Shape;729;p26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/>
              </a:p>
            </p:txBody>
          </p:sp>
        </p:grpSp>
        <p:sp>
          <p:nvSpPr>
            <p:cNvPr id="730" name="Google Shape;730;p26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/>
            </a:p>
          </p:txBody>
        </p:sp>
        <p:sp>
          <p:nvSpPr>
            <p:cNvPr id="731" name="Google Shape;731;p26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/>
            </a:p>
          </p:txBody>
        </p:sp>
        <p:sp>
          <p:nvSpPr>
            <p:cNvPr id="732" name="Google Shape;732;p26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/>
            </a:p>
          </p:txBody>
        </p:sp>
        <p:sp>
          <p:nvSpPr>
            <p:cNvPr id="733" name="Google Shape;733;p26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735" name="Google Shape;735;p26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26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26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26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9" name="Google Shape;739;p26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0" name="Google Shape;740;p26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41" name="Google Shape;741;p26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2" name="Google Shape;742;p26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/>
            </a:p>
          </p:txBody>
        </p:sp>
        <p:cxnSp>
          <p:nvCxnSpPr>
            <p:cNvPr id="743" name="Google Shape;743;p26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44" name="Google Shape;744;p26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745" name="Google Shape;745;p26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/>
              </a:p>
            </p:txBody>
          </p:sp>
          <p:sp>
            <p:nvSpPr>
              <p:cNvPr id="746" name="Google Shape;746;p26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747" name="Google Shape;747;p26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26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9" name="Google Shape;749;p26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/>
            </a:p>
          </p:txBody>
        </p:sp>
        <p:sp>
          <p:nvSpPr>
            <p:cNvPr id="750" name="Google Shape;750;p26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/>
            </a:p>
          </p:txBody>
        </p:sp>
        <p:cxnSp>
          <p:nvCxnSpPr>
            <p:cNvPr id="751" name="Google Shape;751;p26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26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753" name="Google Shape;753;p26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4" name="Google Shape;754;p26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/>
            </a:p>
          </p:txBody>
        </p:sp>
        <p:grpSp>
          <p:nvGrpSpPr>
            <p:cNvPr id="755" name="Google Shape;755;p26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56" name="Google Shape;756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57" name="Google Shape;757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8" name="Google Shape;758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59" name="Google Shape;759;p26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60" name="Google Shape;760;p26"/>
            <p:cNvGrpSpPr/>
            <p:nvPr/>
          </p:nvGrpSpPr>
          <p:grpSpPr>
            <a:xfrm>
              <a:off x="3757614" y="4714240"/>
              <a:ext cx="1292225" cy="426719"/>
              <a:chOff x="4011622" y="3379152"/>
              <a:chExt cx="1262683" cy="390207"/>
            </a:xfrm>
          </p:grpSpPr>
          <p:sp>
            <p:nvSpPr>
              <p:cNvPr id="761" name="Google Shape;761;p26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62" name="Google Shape;762;p26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63" name="Google Shape;763;p26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4" name="Google Shape;764;p26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5" name="Google Shape;765;p26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66" name="Google Shape;766;p26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767" name="Google Shape;767;p2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768" name="Google Shape;768;p2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769" name="Google Shape;769;p26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0" name="Google Shape;770;p26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71" name="Google Shape;771;p26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72" name="Google Shape;772;p26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773" name="Google Shape;773;p26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74" name="Google Shape;774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75" name="Google Shape;775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76" name="Google Shape;776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777" name="Google Shape;77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26"/>
          <p:cNvSpPr txBox="1"/>
          <p:nvPr>
            <p:ph idx="12" type="sldNum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9" name="Google Shape;779;p26"/>
          <p:cNvSpPr txBox="1"/>
          <p:nvPr>
            <p:ph idx="11" type="ftr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  <p:pic>
        <p:nvPicPr>
          <p:cNvPr id="780" name="Google Shape;78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7528" y="3143975"/>
            <a:ext cx="5091584" cy="3284266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26"/>
          <p:cNvSpPr/>
          <p:nvPr/>
        </p:nvSpPr>
        <p:spPr>
          <a:xfrm>
            <a:off x="9259094" y="5993199"/>
            <a:ext cx="1976942" cy="43504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2" name="Google Shape;782;p26"/>
          <p:cNvSpPr/>
          <p:nvPr/>
        </p:nvSpPr>
        <p:spPr>
          <a:xfrm>
            <a:off x="2876898" y="385095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783" name="Google Shape;783;p26"/>
          <p:cNvSpPr/>
          <p:nvPr/>
        </p:nvSpPr>
        <p:spPr>
          <a:xfrm>
            <a:off x="4110229" y="4710300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784" name="Google Shape;784;p26"/>
          <p:cNvSpPr/>
          <p:nvPr/>
        </p:nvSpPr>
        <p:spPr>
          <a:xfrm>
            <a:off x="4178837" y="4725152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785" name="Google Shape;785;p26"/>
          <p:cNvSpPr/>
          <p:nvPr/>
        </p:nvSpPr>
        <p:spPr>
          <a:xfrm>
            <a:off x="5508648" y="4689789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/>
          </a:p>
        </p:txBody>
      </p:sp>
      <p:graphicFrame>
        <p:nvGraphicFramePr>
          <p:cNvPr id="786" name="Google Shape;786;p26"/>
          <p:cNvGraphicFramePr/>
          <p:nvPr/>
        </p:nvGraphicFramePr>
        <p:xfrm>
          <a:off x="2024064" y="6346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{99B22037-6398-4E64-B091-373BF0549643}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74-29-9C-E8-FF-55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sp>
        <p:nvSpPr>
          <p:cNvPr id="787" name="Google Shape;787;p26"/>
          <p:cNvSpPr/>
          <p:nvPr/>
        </p:nvSpPr>
        <p:spPr>
          <a:xfrm>
            <a:off x="2047822" y="6385434"/>
            <a:ext cx="18069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E6-E9-00-17-BB-4B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27"/>
          <p:cNvGrpSpPr/>
          <p:nvPr/>
        </p:nvGrpSpPr>
        <p:grpSpPr>
          <a:xfrm>
            <a:off x="2233613" y="3962400"/>
            <a:ext cx="8661716" cy="2664488"/>
            <a:chOff x="709613" y="3962400"/>
            <a:chExt cx="8661716" cy="2664488"/>
          </a:xfrm>
        </p:grpSpPr>
        <p:grpSp>
          <p:nvGrpSpPr>
            <p:cNvPr id="794" name="Google Shape;794;p27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795" name="Google Shape;795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96" name="Google Shape;796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97" name="Google Shape;797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98" name="Google Shape;798;p27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99" name="Google Shape;799;p27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800" name="Google Shape;800;p27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01" name="Google Shape;801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02" name="Google Shape;802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03" name="Google Shape;803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804" name="Google Shape;804;p27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5" name="Google Shape;805;p27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</p:txBody>
        </p:sp>
        <p:sp>
          <p:nvSpPr>
            <p:cNvPr id="806" name="Google Shape;806;p27"/>
            <p:cNvSpPr txBox="1"/>
            <p:nvPr/>
          </p:nvSpPr>
          <p:spPr>
            <a:xfrm>
              <a:off x="4586300" y="5701650"/>
              <a:ext cx="150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/>
            </a:p>
          </p:txBody>
        </p:sp>
        <p:grpSp>
          <p:nvGrpSpPr>
            <p:cNvPr id="807" name="Google Shape;807;p27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808" name="Google Shape;808;p27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/>
              </a:p>
            </p:txBody>
          </p:sp>
          <p:sp>
            <p:nvSpPr>
              <p:cNvPr id="809" name="Google Shape;809;p27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/>
              </a:p>
            </p:txBody>
          </p:sp>
        </p:grpSp>
        <p:sp>
          <p:nvSpPr>
            <p:cNvPr id="810" name="Google Shape;810;p27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/>
            </a:p>
          </p:txBody>
        </p:sp>
        <p:sp>
          <p:nvSpPr>
            <p:cNvPr id="811" name="Google Shape;811;p27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/>
            </a:p>
          </p:txBody>
        </p:sp>
        <p:sp>
          <p:nvSpPr>
            <p:cNvPr id="812" name="Google Shape;812;p27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/>
            </a:p>
          </p:txBody>
        </p:sp>
        <p:sp>
          <p:nvSpPr>
            <p:cNvPr id="813" name="Google Shape;813;p27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815" name="Google Shape;815;p27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7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7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7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9" name="Google Shape;819;p27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0" name="Google Shape;820;p27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21" name="Google Shape;821;p27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2" name="Google Shape;822;p27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/>
            </a:p>
          </p:txBody>
        </p:sp>
        <p:cxnSp>
          <p:nvCxnSpPr>
            <p:cNvPr id="823" name="Google Shape;823;p27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24" name="Google Shape;824;p27"/>
            <p:cNvGrpSpPr/>
            <p:nvPr/>
          </p:nvGrpSpPr>
          <p:grpSpPr>
            <a:xfrm>
              <a:off x="7373951" y="4845050"/>
              <a:ext cx="1997377" cy="743264"/>
              <a:chOff x="4352" y="2786"/>
              <a:chExt cx="1258" cy="468"/>
            </a:xfrm>
          </p:grpSpPr>
          <p:sp>
            <p:nvSpPr>
              <p:cNvPr id="825" name="Google Shape;825;p27"/>
              <p:cNvSpPr txBox="1"/>
              <p:nvPr/>
            </p:nvSpPr>
            <p:spPr>
              <a:xfrm>
                <a:off x="4352" y="2786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/>
              </a:p>
            </p:txBody>
          </p:sp>
          <p:sp>
            <p:nvSpPr>
              <p:cNvPr id="826" name="Google Shape;826;p27"/>
              <p:cNvSpPr txBox="1"/>
              <p:nvPr/>
            </p:nvSpPr>
            <p:spPr>
              <a:xfrm>
                <a:off x="4710" y="2954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827" name="Google Shape;827;p27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27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9" name="Google Shape;829;p27"/>
            <p:cNvSpPr txBox="1"/>
            <p:nvPr/>
          </p:nvSpPr>
          <p:spPr>
            <a:xfrm>
              <a:off x="7073900" y="5811850"/>
              <a:ext cx="150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/>
            </a:p>
          </p:txBody>
        </p:sp>
        <p:sp>
          <p:nvSpPr>
            <p:cNvPr id="830" name="Google Shape;830;p27"/>
            <p:cNvSpPr txBox="1"/>
            <p:nvPr/>
          </p:nvSpPr>
          <p:spPr>
            <a:xfrm>
              <a:off x="7740213" y="6165188"/>
              <a:ext cx="1501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/>
            </a:p>
          </p:txBody>
        </p:sp>
        <p:cxnSp>
          <p:nvCxnSpPr>
            <p:cNvPr id="831" name="Google Shape;831;p27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7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833" name="Google Shape;833;p27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4" name="Google Shape;834;p27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/>
            </a:p>
          </p:txBody>
        </p:sp>
        <p:grpSp>
          <p:nvGrpSpPr>
            <p:cNvPr id="835" name="Google Shape;835;p27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836" name="Google Shape;836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837" name="Google Shape;837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38" name="Google Shape;838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839" name="Google Shape;839;p27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40" name="Google Shape;840;p27"/>
            <p:cNvGrpSpPr/>
            <p:nvPr/>
          </p:nvGrpSpPr>
          <p:grpSpPr>
            <a:xfrm>
              <a:off x="3757614" y="4714240"/>
              <a:ext cx="1292225" cy="426719"/>
              <a:chOff x="4011622" y="3379152"/>
              <a:chExt cx="1262683" cy="390207"/>
            </a:xfrm>
          </p:grpSpPr>
          <p:sp>
            <p:nvSpPr>
              <p:cNvPr id="841" name="Google Shape;841;p27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42" name="Google Shape;842;p27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843" name="Google Shape;843;p27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4" name="Google Shape;844;p27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5" name="Google Shape;845;p27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46" name="Google Shape;846;p27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847" name="Google Shape;847;p27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848" name="Google Shape;848;p27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849" name="Google Shape;849;p27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0" name="Google Shape;850;p27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51" name="Google Shape;851;p27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52" name="Google Shape;852;p27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853" name="Google Shape;853;p27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54" name="Google Shape;854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55" name="Google Shape;855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56" name="Google Shape;856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857" name="Google Shape;857;p27"/>
          <p:cNvSpPr/>
          <p:nvPr/>
        </p:nvSpPr>
        <p:spPr>
          <a:xfrm>
            <a:off x="3911601" y="3086101"/>
            <a:ext cx="314325" cy="792163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8" name="Google Shape;858;p27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859" name="Google Shape;859;p27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860" name="Google Shape;860;p27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2" name="Google Shape;862;p27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863" name="Google Shape;863;p27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7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7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7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7" name="Google Shape;867;p27"/>
          <p:cNvGrpSpPr/>
          <p:nvPr/>
        </p:nvGrpSpPr>
        <p:grpSpPr>
          <a:xfrm>
            <a:off x="3417888" y="2643188"/>
            <a:ext cx="2011362" cy="760412"/>
            <a:chOff x="1197" y="1665"/>
            <a:chExt cx="1267" cy="479"/>
          </a:xfrm>
        </p:grpSpPr>
        <p:grpSp>
          <p:nvGrpSpPr>
            <p:cNvPr id="868" name="Google Shape;868;p27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869" name="Google Shape;869;p27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870" name="Google Shape;870;p27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27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72" name="Google Shape;872;p27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grpSp>
        <p:nvGrpSpPr>
          <p:cNvPr id="873" name="Google Shape;873;p27"/>
          <p:cNvGrpSpPr/>
          <p:nvPr/>
        </p:nvGrpSpPr>
        <p:grpSpPr>
          <a:xfrm>
            <a:off x="3551238" y="2903538"/>
            <a:ext cx="146050" cy="385762"/>
            <a:chOff x="1272" y="1762"/>
            <a:chExt cx="92" cy="243"/>
          </a:xfrm>
        </p:grpSpPr>
        <p:cxnSp>
          <p:nvCxnSpPr>
            <p:cNvPr id="874" name="Google Shape;874;p27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5" name="Google Shape;875;p27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76" name="Google Shape;876;p27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IP datagram with IP source A, destination B </a:t>
            </a:r>
            <a:endParaRPr/>
          </a:p>
        </p:txBody>
      </p:sp>
      <p:sp>
        <p:nvSpPr>
          <p:cNvPr id="877" name="Google Shape;877;p27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link-layer frame with R's MAC address as destination address, frame contains A-to-B IP datagram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78" name="Google Shape;878;p27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879" name="Google Shape;879;p27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</a:t>
              </a:r>
              <a:r>
                <a:rPr i="0"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/>
            </a:p>
          </p:txBody>
        </p:sp>
        <p:grpSp>
          <p:nvGrpSpPr>
            <p:cNvPr id="880" name="Google Shape;880;p27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881" name="Google Shape;881;p27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882" name="Google Shape;882;p27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883" name="Google Shape;883;p27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4" name="Google Shape;884;p27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27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6" name="Google Shape;886;p27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87" name="Google Shape;887;p27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88" name="Google Shape;888;p27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89" name="Google Shape;889;p27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90" name="Google Shape;890;p27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descr="underline_base" id="891" name="Google Shape;89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28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898" name="Google Shape;898;p28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899" name="Google Shape;899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900" name="Google Shape;900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01" name="Google Shape;901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902" name="Google Shape;902;p28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03" name="Google Shape;903;p28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904" name="Google Shape;904;p28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05" name="Google Shape;905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06" name="Google Shape;906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07" name="Google Shape;907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908" name="Google Shape;908;p28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9" name="Google Shape;909;p28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</p:txBody>
        </p:sp>
        <p:sp>
          <p:nvSpPr>
            <p:cNvPr id="910" name="Google Shape;910;p28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/>
            </a:p>
          </p:txBody>
        </p:sp>
        <p:grpSp>
          <p:nvGrpSpPr>
            <p:cNvPr id="911" name="Google Shape;911;p28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912" name="Google Shape;912;p28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/>
              </a:p>
            </p:txBody>
          </p:sp>
          <p:sp>
            <p:nvSpPr>
              <p:cNvPr id="913" name="Google Shape;913;p28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/>
              </a:p>
            </p:txBody>
          </p:sp>
        </p:grpSp>
        <p:sp>
          <p:nvSpPr>
            <p:cNvPr id="914" name="Google Shape;914;p28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/>
            </a:p>
          </p:txBody>
        </p:sp>
        <p:sp>
          <p:nvSpPr>
            <p:cNvPr id="915" name="Google Shape;915;p28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/>
            </a:p>
          </p:txBody>
        </p:sp>
        <p:sp>
          <p:nvSpPr>
            <p:cNvPr id="916" name="Google Shape;916;p28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/>
            </a:p>
          </p:txBody>
        </p:sp>
        <p:sp>
          <p:nvSpPr>
            <p:cNvPr id="917" name="Google Shape;917;p28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19" name="Google Shape;919;p28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8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8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28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3" name="Google Shape;923;p28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4" name="Google Shape;924;p28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25" name="Google Shape;925;p28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6" name="Google Shape;926;p28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/>
            </a:p>
          </p:txBody>
        </p:sp>
        <p:cxnSp>
          <p:nvCxnSpPr>
            <p:cNvPr id="927" name="Google Shape;927;p28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28" name="Google Shape;928;p28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929" name="Google Shape;929;p28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/>
              </a:p>
            </p:txBody>
          </p:sp>
          <p:sp>
            <p:nvSpPr>
              <p:cNvPr id="930" name="Google Shape;930;p28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931" name="Google Shape;931;p28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28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33" name="Google Shape;933;p28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/>
            </a:p>
          </p:txBody>
        </p:sp>
        <p:sp>
          <p:nvSpPr>
            <p:cNvPr id="934" name="Google Shape;934;p28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/>
            </a:p>
          </p:txBody>
        </p:sp>
        <p:cxnSp>
          <p:nvCxnSpPr>
            <p:cNvPr id="935" name="Google Shape;935;p28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28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937" name="Google Shape;937;p28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8" name="Google Shape;938;p28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/>
            </a:p>
          </p:txBody>
        </p:sp>
        <p:grpSp>
          <p:nvGrpSpPr>
            <p:cNvPr id="939" name="Google Shape;939;p28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940" name="Google Shape;940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941" name="Google Shape;941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42" name="Google Shape;942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943" name="Google Shape;943;p28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44" name="Google Shape;944;p28"/>
            <p:cNvGrpSpPr/>
            <p:nvPr/>
          </p:nvGrpSpPr>
          <p:grpSpPr>
            <a:xfrm>
              <a:off x="3757614" y="4714240"/>
              <a:ext cx="1292225" cy="426719"/>
              <a:chOff x="4011622" y="3379152"/>
              <a:chExt cx="1262683" cy="390207"/>
            </a:xfrm>
          </p:grpSpPr>
          <p:sp>
            <p:nvSpPr>
              <p:cNvPr id="945" name="Google Shape;945;p28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46" name="Google Shape;946;p28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947" name="Google Shape;947;p28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48" name="Google Shape;948;p28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49" name="Google Shape;949;p28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950" name="Google Shape;950;p28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951" name="Google Shape;951;p2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952" name="Google Shape;952;p28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953" name="Google Shape;953;p28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4" name="Google Shape;954;p28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55" name="Google Shape;955;p28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56" name="Google Shape;956;p28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957" name="Google Shape;957;p28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58" name="Google Shape;958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59" name="Google Shape;959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60" name="Google Shape;960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61" name="Google Shape;961;p28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962" name="Google Shape;962;p28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963" name="Google Shape;963;p28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4" name="Google Shape;964;p28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5" name="Google Shape;965;p28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966" name="Google Shape;966;p28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8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8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8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0" name="Google Shape;970;p28"/>
          <p:cNvSpPr/>
          <p:nvPr/>
        </p:nvSpPr>
        <p:spPr>
          <a:xfrm>
            <a:off x="2230438" y="10842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sent from A to R</a:t>
            </a:r>
            <a:endParaRPr/>
          </a:p>
        </p:txBody>
      </p:sp>
      <p:grpSp>
        <p:nvGrpSpPr>
          <p:cNvPr id="971" name="Google Shape;971;p28"/>
          <p:cNvGrpSpPr/>
          <p:nvPr/>
        </p:nvGrpSpPr>
        <p:grpSpPr>
          <a:xfrm>
            <a:off x="4237038" y="3265489"/>
            <a:ext cx="1096962" cy="244475"/>
            <a:chOff x="1231" y="1990"/>
            <a:chExt cx="691" cy="154"/>
          </a:xfrm>
        </p:grpSpPr>
        <p:sp>
          <p:nvSpPr>
            <p:cNvPr id="972" name="Google Shape;972;p28"/>
            <p:cNvSpPr/>
            <p:nvPr/>
          </p:nvSpPr>
          <p:spPr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73" name="Google Shape;973;p28"/>
            <p:cNvCxnSpPr/>
            <p:nvPr/>
          </p:nvCxnSpPr>
          <p:spPr>
            <a:xfrm>
              <a:off x="1337" y="1990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28"/>
            <p:cNvCxnSpPr/>
            <p:nvPr/>
          </p:nvCxnSpPr>
          <p:spPr>
            <a:xfrm>
              <a:off x="1427" y="1992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75" name="Google Shape;975;p28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976" name="Google Shape;976;p28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8" name="Google Shape;978;p28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979" name="Google Shape;979;p28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8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1" name="Google Shape;981;p28"/>
          <p:cNvSpPr/>
          <p:nvPr/>
        </p:nvSpPr>
        <p:spPr>
          <a:xfrm>
            <a:off x="2233613" y="14398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received at R, datagram removed, passed up to IP</a:t>
            </a:r>
            <a:endParaRPr/>
          </a:p>
        </p:txBody>
      </p:sp>
      <p:grpSp>
        <p:nvGrpSpPr>
          <p:cNvPr id="982" name="Google Shape;982;p28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983" name="Google Shape;983;p28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E6-E9-00-17-BB-4B</a:t>
              </a:r>
              <a:endParaRPr/>
            </a:p>
          </p:txBody>
        </p:sp>
        <p:grpSp>
          <p:nvGrpSpPr>
            <p:cNvPr id="984" name="Google Shape;984;p28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985" name="Google Shape;985;p28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987" name="Google Shape;987;p28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8" name="Google Shape;988;p28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9" name="Google Shape;989;p28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0" name="Google Shape;990;p28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91" name="Google Shape;991;p28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92" name="Google Shape;992;p28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93" name="Google Shape;993;p28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94" name="Google Shape;994;p28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95" name="Google Shape;995;p28"/>
            <p:cNvSpPr txBox="1"/>
            <p:nvPr/>
          </p:nvSpPr>
          <p:spPr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grpSp>
        <p:nvGrpSpPr>
          <p:cNvPr id="996" name="Google Shape;996;p28"/>
          <p:cNvGrpSpPr/>
          <p:nvPr/>
        </p:nvGrpSpPr>
        <p:grpSpPr>
          <a:xfrm>
            <a:off x="4191001" y="2435225"/>
            <a:ext cx="2011363" cy="979488"/>
            <a:chOff x="4493" y="1480"/>
            <a:chExt cx="1267" cy="617"/>
          </a:xfrm>
        </p:grpSpPr>
        <p:cxnSp>
          <p:nvCxnSpPr>
            <p:cNvPr id="997" name="Google Shape;997;p28"/>
            <p:cNvCxnSpPr/>
            <p:nvPr/>
          </p:nvCxnSpPr>
          <p:spPr>
            <a:xfrm rot="10800000">
              <a:off x="4576" y="1627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98" name="Google Shape;998;p28"/>
            <p:cNvCxnSpPr/>
            <p:nvPr/>
          </p:nvCxnSpPr>
          <p:spPr>
            <a:xfrm>
              <a:off x="4668" y="1739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99" name="Google Shape;999;p28"/>
            <p:cNvSpPr txBox="1"/>
            <p:nvPr/>
          </p:nvSpPr>
          <p:spPr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pic>
        <p:nvPicPr>
          <p:cNvPr descr="underline_base" id="1000" name="Google Shape;100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29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007" name="Google Shape;1007;p29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008" name="Google Shape;1008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09" name="Google Shape;1009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10" name="Google Shape;1010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11" name="Google Shape;1011;p29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12" name="Google Shape;1012;p29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1013" name="Google Shape;1013;p29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14" name="Google Shape;1014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15" name="Google Shape;1015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16" name="Google Shape;1016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1017" name="Google Shape;1017;p29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8" name="Google Shape;1018;p29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</p:txBody>
        </p:sp>
        <p:sp>
          <p:nvSpPr>
            <p:cNvPr id="1019" name="Google Shape;1019;p29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/>
            </a:p>
          </p:txBody>
        </p:sp>
        <p:grpSp>
          <p:nvGrpSpPr>
            <p:cNvPr id="1020" name="Google Shape;1020;p29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1021" name="Google Shape;1021;p29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/>
              </a:p>
            </p:txBody>
          </p:sp>
          <p:sp>
            <p:nvSpPr>
              <p:cNvPr id="1022" name="Google Shape;1022;p29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/>
              </a:p>
            </p:txBody>
          </p:sp>
        </p:grpSp>
        <p:sp>
          <p:nvSpPr>
            <p:cNvPr id="1023" name="Google Shape;1023;p29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/>
            </a:p>
          </p:txBody>
        </p:sp>
        <p:sp>
          <p:nvSpPr>
            <p:cNvPr id="1024" name="Google Shape;1024;p29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/>
            </a:p>
          </p:txBody>
        </p:sp>
        <p:sp>
          <p:nvSpPr>
            <p:cNvPr id="1025" name="Google Shape;1025;p29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/>
            </a:p>
          </p:txBody>
        </p:sp>
        <p:sp>
          <p:nvSpPr>
            <p:cNvPr id="1026" name="Google Shape;1026;p29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028" name="Google Shape;1028;p29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9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9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9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2" name="Google Shape;1032;p29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3" name="Google Shape;1033;p29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34" name="Google Shape;1034;p29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35" name="Google Shape;1035;p29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/>
            </a:p>
          </p:txBody>
        </p:sp>
        <p:cxnSp>
          <p:nvCxnSpPr>
            <p:cNvPr id="1036" name="Google Shape;1036;p29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37" name="Google Shape;1037;p29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1038" name="Google Shape;1038;p29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/>
              </a:p>
            </p:txBody>
          </p:sp>
          <p:sp>
            <p:nvSpPr>
              <p:cNvPr id="1039" name="Google Shape;1039;p29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1040" name="Google Shape;1040;p29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29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42" name="Google Shape;1042;p29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/>
            </a:p>
          </p:txBody>
        </p:sp>
        <p:sp>
          <p:nvSpPr>
            <p:cNvPr id="1043" name="Google Shape;1043;p29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/>
            </a:p>
          </p:txBody>
        </p:sp>
        <p:cxnSp>
          <p:nvCxnSpPr>
            <p:cNvPr id="1044" name="Google Shape;1044;p29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29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46" name="Google Shape;1046;p29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7" name="Google Shape;1047;p29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/>
            </a:p>
          </p:txBody>
        </p:sp>
        <p:grpSp>
          <p:nvGrpSpPr>
            <p:cNvPr id="1048" name="Google Shape;1048;p29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49" name="Google Shape;1049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50" name="Google Shape;1050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51" name="Google Shape;1051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52" name="Google Shape;1052;p29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53" name="Google Shape;1053;p29"/>
            <p:cNvGrpSpPr/>
            <p:nvPr/>
          </p:nvGrpSpPr>
          <p:grpSpPr>
            <a:xfrm>
              <a:off x="3757614" y="4714240"/>
              <a:ext cx="1292225" cy="426719"/>
              <a:chOff x="4011622" y="3379152"/>
              <a:chExt cx="1262683" cy="390207"/>
            </a:xfrm>
          </p:grpSpPr>
          <p:sp>
            <p:nvSpPr>
              <p:cNvPr id="1054" name="Google Shape;1054;p29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55" name="Google Shape;1055;p29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056" name="Google Shape;1056;p29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57" name="Google Shape;1057;p29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58" name="Google Shape;1058;p29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059" name="Google Shape;1059;p29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060" name="Google Shape;1060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061" name="Google Shape;1061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062" name="Google Shape;1062;p29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3" name="Google Shape;1063;p29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64" name="Google Shape;1064;p29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65" name="Google Shape;1065;p29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066" name="Google Shape;1066;p29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67" name="Google Shape;1067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68" name="Google Shape;1068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69" name="Google Shape;1069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070" name="Google Shape;1070;p29"/>
          <p:cNvSpPr/>
          <p:nvPr/>
        </p:nvSpPr>
        <p:spPr>
          <a:xfrm>
            <a:off x="7234239" y="3144838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1" name="Google Shape;1071;p29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1072" name="Google Shape;1072;p29"/>
          <p:cNvGrpSpPr/>
          <p:nvPr/>
        </p:nvGrpSpPr>
        <p:grpSpPr>
          <a:xfrm>
            <a:off x="6740526" y="2701926"/>
            <a:ext cx="2011363" cy="760413"/>
            <a:chOff x="1197" y="1665"/>
            <a:chExt cx="1267" cy="479"/>
          </a:xfrm>
        </p:grpSpPr>
        <p:grpSp>
          <p:nvGrpSpPr>
            <p:cNvPr id="1073" name="Google Shape;1073;p29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074" name="Google Shape;1074;p29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75" name="Google Shape;1075;p29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6" name="Google Shape;1076;p29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77" name="Google Shape;1077;p29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grpSp>
        <p:nvGrpSpPr>
          <p:cNvPr id="1078" name="Google Shape;1078;p29"/>
          <p:cNvGrpSpPr/>
          <p:nvPr/>
        </p:nvGrpSpPr>
        <p:grpSpPr>
          <a:xfrm>
            <a:off x="6864350" y="2952751"/>
            <a:ext cx="146050" cy="385763"/>
            <a:chOff x="1272" y="1762"/>
            <a:chExt cx="92" cy="243"/>
          </a:xfrm>
        </p:grpSpPr>
        <p:cxnSp>
          <p:nvCxnSpPr>
            <p:cNvPr id="1079" name="Google Shape;1079;p29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0" name="Google Shape;1080;p29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81" name="Google Shape;1081;p29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/>
          </a:p>
        </p:txBody>
      </p:sp>
      <p:sp>
        <p:nvSpPr>
          <p:cNvPr id="1082" name="Google Shape;1082;p29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83" name="Google Shape;1083;p29"/>
          <p:cNvGrpSpPr/>
          <p:nvPr/>
        </p:nvGrpSpPr>
        <p:grpSpPr>
          <a:xfrm>
            <a:off x="6315075" y="2293939"/>
            <a:ext cx="2428876" cy="1519237"/>
            <a:chOff x="931" y="1414"/>
            <a:chExt cx="1530" cy="957"/>
          </a:xfrm>
        </p:grpSpPr>
        <p:sp>
          <p:nvSpPr>
            <p:cNvPr id="1084" name="Google Shape;1084;p29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i="0"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i="0"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5" name="Google Shape;1085;p29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086" name="Google Shape;1086;p29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087" name="Google Shape;1087;p29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88" name="Google Shape;1088;p29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9" name="Google Shape;1089;p29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0" name="Google Shape;1090;p29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1" name="Google Shape;1091;p29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092" name="Google Shape;1092;p29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93" name="Google Shape;1093;p29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94" name="Google Shape;1094;p29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95" name="Google Shape;1095;p29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96" name="Google Shape;1096;p29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097" name="Google Shape;1097;p29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9" name="Google Shape;1099;p29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1100" name="Google Shape;1100;p29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9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2" name="Google Shape;1102;p29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103" name="Google Shape;1103;p29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5" name="Google Shape;1105;p29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1106" name="Google Shape;1106;p29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9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29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29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underline_base" id="1110" name="Google Shape;111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29"/>
          <p:cNvSpPr/>
          <p:nvPr/>
        </p:nvSpPr>
        <p:spPr>
          <a:xfrm>
            <a:off x="6274029" y="476528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1112" name="Google Shape;1112;p29"/>
          <p:cNvSpPr/>
          <p:nvPr/>
        </p:nvSpPr>
        <p:spPr>
          <a:xfrm>
            <a:off x="7754108" y="4900024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1113" name="Google Shape;1113;p29"/>
          <p:cNvSpPr/>
          <p:nvPr/>
        </p:nvSpPr>
        <p:spPr>
          <a:xfrm>
            <a:off x="9152388" y="418306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/>
          </a:p>
        </p:txBody>
      </p:sp>
      <p:sp>
        <p:nvSpPr>
          <p:cNvPr id="1114" name="Google Shape;1114;p29"/>
          <p:cNvSpPr/>
          <p:nvPr/>
        </p:nvSpPr>
        <p:spPr>
          <a:xfrm>
            <a:off x="7806773" y="49799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68" name="Google Shape;1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"/>
          <p:cNvSpPr txBox="1"/>
          <p:nvPr>
            <p:ph type="title"/>
          </p:nvPr>
        </p:nvSpPr>
        <p:spPr>
          <a:xfrm>
            <a:off x="1428893" y="354013"/>
            <a:ext cx="10018713" cy="53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Chapter 6: Link layer and LANs</a:t>
            </a:r>
            <a:endParaRPr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2057401" y="1371600"/>
            <a:ext cx="9516290" cy="5003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638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Objectives:</a:t>
            </a:r>
            <a:r>
              <a:rPr i="1" lang="en-US" sz="4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331470" lvl="0" marL="285750" rtl="0" algn="l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understand principles behind link layer services:</a:t>
            </a:r>
            <a:endParaRPr/>
          </a:p>
          <a:p>
            <a:pPr indent="-294640" lvl="1" marL="7429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error detection, correction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94640" lvl="1" marL="7429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sharing a broadcast channel: multiple access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94640" lvl="1" marL="7429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Framing - link layer addressing</a:t>
            </a:r>
            <a:endParaRPr/>
          </a:p>
          <a:p>
            <a:pPr indent="-294640" lvl="1" marL="7429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94640" lvl="1" marL="7429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local area networks: Ethernet</a:t>
            </a:r>
            <a:endParaRPr sz="2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Google Shape;1120;p30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121" name="Google Shape;1121;p30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122" name="Google Shape;1122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123" name="Google Shape;1123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24" name="Google Shape;1124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125" name="Google Shape;1125;p30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26" name="Google Shape;1126;p30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1127" name="Google Shape;1127;p30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28" name="Google Shape;1128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129" name="Google Shape;1129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30" name="Google Shape;1130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1131" name="Google Shape;1131;p30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2" name="Google Shape;1132;p30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</p:txBody>
        </p:sp>
        <p:sp>
          <p:nvSpPr>
            <p:cNvPr id="1133" name="Google Shape;1133;p30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/>
            </a:p>
          </p:txBody>
        </p:sp>
        <p:grpSp>
          <p:nvGrpSpPr>
            <p:cNvPr id="1134" name="Google Shape;1134;p30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1135" name="Google Shape;1135;p30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/>
              </a:p>
            </p:txBody>
          </p:sp>
          <p:sp>
            <p:nvSpPr>
              <p:cNvPr id="1136" name="Google Shape;1136;p30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/>
              </a:p>
            </p:txBody>
          </p:sp>
        </p:grpSp>
        <p:sp>
          <p:nvSpPr>
            <p:cNvPr id="1137" name="Google Shape;1137;p30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/>
            </a:p>
          </p:txBody>
        </p:sp>
        <p:sp>
          <p:nvSpPr>
            <p:cNvPr id="1138" name="Google Shape;1138;p30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/>
            </a:p>
          </p:txBody>
        </p:sp>
        <p:sp>
          <p:nvSpPr>
            <p:cNvPr id="1139" name="Google Shape;1139;p30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/>
            </a:p>
          </p:txBody>
        </p:sp>
        <p:sp>
          <p:nvSpPr>
            <p:cNvPr id="1140" name="Google Shape;1140;p30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142" name="Google Shape;1142;p30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30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30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30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6" name="Google Shape;1146;p30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7" name="Google Shape;1147;p30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148" name="Google Shape;1148;p30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9" name="Google Shape;1149;p30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/>
            </a:p>
          </p:txBody>
        </p:sp>
        <p:cxnSp>
          <p:nvCxnSpPr>
            <p:cNvPr id="1150" name="Google Shape;1150;p30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51" name="Google Shape;1151;p30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1152" name="Google Shape;1152;p30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/>
              </a:p>
            </p:txBody>
          </p:sp>
          <p:sp>
            <p:nvSpPr>
              <p:cNvPr id="1153" name="Google Shape;1153;p30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1154" name="Google Shape;1154;p30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30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6" name="Google Shape;1156;p30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/>
            </a:p>
          </p:txBody>
        </p:sp>
        <p:sp>
          <p:nvSpPr>
            <p:cNvPr id="1157" name="Google Shape;1157;p30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/>
            </a:p>
          </p:txBody>
        </p:sp>
        <p:cxnSp>
          <p:nvCxnSpPr>
            <p:cNvPr id="1158" name="Google Shape;1158;p30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30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60" name="Google Shape;1160;p30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1" name="Google Shape;1161;p30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/>
            </a:p>
          </p:txBody>
        </p:sp>
        <p:grpSp>
          <p:nvGrpSpPr>
            <p:cNvPr id="1162" name="Google Shape;1162;p30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163" name="Google Shape;1163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164" name="Google Shape;1164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65" name="Google Shape;1165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166" name="Google Shape;1166;p30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67" name="Google Shape;1167;p30"/>
            <p:cNvGrpSpPr/>
            <p:nvPr/>
          </p:nvGrpSpPr>
          <p:grpSpPr>
            <a:xfrm>
              <a:off x="3757614" y="4714240"/>
              <a:ext cx="1292225" cy="426719"/>
              <a:chOff x="4011622" y="3379152"/>
              <a:chExt cx="1262683" cy="390207"/>
            </a:xfrm>
          </p:grpSpPr>
          <p:sp>
            <p:nvSpPr>
              <p:cNvPr id="1168" name="Google Shape;1168;p30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69" name="Google Shape;1169;p30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170" name="Google Shape;1170;p30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71" name="Google Shape;1171;p30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72" name="Google Shape;1172;p30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173" name="Google Shape;1173;p30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174" name="Google Shape;1174;p30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175" name="Google Shape;1175;p30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176" name="Google Shape;1176;p30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7" name="Google Shape;1177;p30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78" name="Google Shape;1178;p30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79" name="Google Shape;1179;p30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180" name="Google Shape;1180;p30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81" name="Google Shape;1181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182" name="Google Shape;1182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83" name="Google Shape;1183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184" name="Google Shape;1184;p30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185" name="Google Shape;1185;p30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/>
          </a:p>
        </p:txBody>
      </p:sp>
      <p:sp>
        <p:nvSpPr>
          <p:cNvPr id="1186" name="Google Shape;1186;p30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87" name="Google Shape;1187;p30"/>
          <p:cNvGrpSpPr/>
          <p:nvPr/>
        </p:nvGrpSpPr>
        <p:grpSpPr>
          <a:xfrm>
            <a:off x="6315076" y="2293938"/>
            <a:ext cx="2436813" cy="1643062"/>
            <a:chOff x="3018" y="1445"/>
            <a:chExt cx="1535" cy="1035"/>
          </a:xfrm>
        </p:grpSpPr>
        <p:sp>
          <p:nvSpPr>
            <p:cNvPr id="1188" name="Google Shape;1188;p30"/>
            <p:cNvSpPr/>
            <p:nvPr/>
          </p:nvSpPr>
          <p:spPr>
            <a:xfrm>
              <a:off x="3597" y="1981"/>
              <a:ext cx="198" cy="499"/>
            </a:xfrm>
            <a:prstGeom prst="downArrow">
              <a:avLst>
                <a:gd fmla="val 50000" name="adj1"/>
                <a:gd fmla="val 63005" name="adj2"/>
              </a:avLst>
            </a:pr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189" name="Google Shape;1189;p30"/>
            <p:cNvGrpSpPr/>
            <p:nvPr/>
          </p:nvGrpSpPr>
          <p:grpSpPr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190" name="Google Shape;1190;p30"/>
              <p:cNvGrpSpPr/>
              <p:nvPr/>
            </p:nvGrpSpPr>
            <p:grpSpPr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1191" name="Google Shape;1191;p30"/>
                <p:cNvSpPr/>
                <p:nvPr/>
              </p:nvSpPr>
              <p:spPr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192" name="Google Shape;1192;p30"/>
                <p:cNvCxnSpPr/>
                <p:nvPr/>
              </p:nvCxnSpPr>
              <p:spPr>
                <a:xfrm>
                  <a:off x="1337" y="1990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3" name="Google Shape;1193;p30"/>
                <p:cNvCxnSpPr/>
                <p:nvPr/>
              </p:nvCxnSpPr>
              <p:spPr>
                <a:xfrm>
                  <a:off x="1427" y="1992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94" name="Google Shape;1194;p30"/>
              <p:cNvSpPr txBox="1"/>
              <p:nvPr/>
            </p:nvSpPr>
            <p:spPr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IP src: 111.111.111.111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IP dest: 222.222.222.222</a:t>
                </a:r>
                <a:endParaRPr/>
              </a:p>
            </p:txBody>
          </p:sp>
        </p:grpSp>
        <p:grpSp>
          <p:nvGrpSpPr>
            <p:cNvPr id="1195" name="Google Shape;1195;p30"/>
            <p:cNvGrpSpPr/>
            <p:nvPr/>
          </p:nvGrpSpPr>
          <p:grpSpPr>
            <a:xfrm>
              <a:off x="3364" y="1860"/>
              <a:ext cx="92" cy="243"/>
              <a:chOff x="1272" y="1762"/>
              <a:chExt cx="92" cy="243"/>
            </a:xfrm>
          </p:grpSpPr>
          <p:cxnSp>
            <p:nvCxnSpPr>
              <p:cNvPr id="1196" name="Google Shape;1196;p30"/>
              <p:cNvCxnSpPr/>
              <p:nvPr/>
            </p:nvCxnSpPr>
            <p:spPr>
              <a:xfrm>
                <a:off x="1272" y="1762"/>
                <a:ext cx="0" cy="2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7" name="Google Shape;1197;p30"/>
              <p:cNvCxnSpPr/>
              <p:nvPr/>
            </p:nvCxnSpPr>
            <p:spPr>
              <a:xfrm>
                <a:off x="1364" y="1878"/>
                <a:ext cx="0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198" name="Google Shape;1198;p30"/>
            <p:cNvGrpSpPr/>
            <p:nvPr/>
          </p:nvGrpSpPr>
          <p:grpSpPr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199" name="Google Shape;1199;p30"/>
              <p:cNvSpPr txBox="1"/>
              <p:nvPr/>
            </p:nvSpPr>
            <p:spPr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MAC src: </a:t>
                </a:r>
                <a:r>
                  <a:rPr i="0" lang="en-US" sz="12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1A-23-F9-CD-06-9B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MAC dest: </a:t>
                </a:r>
                <a:r>
                  <a:rPr i="0" lang="en-US" sz="12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0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0" name="Google Shape;1200;p30"/>
              <p:cNvGrpSpPr/>
              <p:nvPr/>
            </p:nvGrpSpPr>
            <p:grpSpPr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201" name="Google Shape;1201;p30"/>
                <p:cNvSpPr/>
                <p:nvPr/>
              </p:nvSpPr>
              <p:spPr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30"/>
                <p:cNvSpPr/>
                <p:nvPr/>
              </p:nvSpPr>
              <p:spPr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203" name="Google Shape;1203;p30"/>
                <p:cNvCxnSpPr/>
                <p:nvPr/>
              </p:nvCxnSpPr>
              <p:spPr>
                <a:xfrm>
                  <a:off x="3180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4" name="Google Shape;1204;p30"/>
                <p:cNvCxnSpPr/>
                <p:nvPr/>
              </p:nvCxnSpPr>
              <p:spPr>
                <a:xfrm>
                  <a:off x="3276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5" name="Google Shape;1205;p30"/>
                <p:cNvCxnSpPr/>
                <p:nvPr/>
              </p:nvCxnSpPr>
              <p:spPr>
                <a:xfrm>
                  <a:off x="2910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6" name="Google Shape;1206;p30"/>
                <p:cNvCxnSpPr/>
                <p:nvPr/>
              </p:nvCxnSpPr>
              <p:spPr>
                <a:xfrm>
                  <a:off x="3006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207" name="Google Shape;1207;p30"/>
              <p:cNvCxnSpPr/>
              <p:nvPr/>
            </p:nvCxnSpPr>
            <p:spPr>
              <a:xfrm flipH="1" rot="10800000">
                <a:off x="1018" y="1576"/>
                <a:ext cx="2" cy="7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208" name="Google Shape;1208;p30"/>
              <p:cNvCxnSpPr/>
              <p:nvPr/>
            </p:nvCxnSpPr>
            <p:spPr>
              <a:xfrm rot="10800000">
                <a:off x="1106" y="1680"/>
                <a:ext cx="0" cy="5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209" name="Google Shape;1209;p30"/>
              <p:cNvCxnSpPr/>
              <p:nvPr/>
            </p:nvCxnSpPr>
            <p:spPr>
              <a:xfrm rot="10800000">
                <a:off x="1276" y="1812"/>
                <a:ext cx="2" cy="47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210" name="Google Shape;1210;p30"/>
              <p:cNvCxnSpPr/>
              <p:nvPr/>
            </p:nvCxnSpPr>
            <p:spPr>
              <a:xfrm>
                <a:off x="1368" y="1924"/>
                <a:ext cx="2" cy="35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211" name="Google Shape;1211;p30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212" name="Google Shape;1212;p30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4" name="Google Shape;1214;p30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1215" name="Google Shape;1215;p30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30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7" name="Google Shape;1217;p30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218" name="Google Shape;1218;p30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0" name="Google Shape;1220;p30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1221" name="Google Shape;1221;p30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30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30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30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underline_base" id="1225" name="Google Shape;122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31"/>
          <p:cNvGrpSpPr/>
          <p:nvPr/>
        </p:nvGrpSpPr>
        <p:grpSpPr>
          <a:xfrm>
            <a:off x="8486095" y="5191352"/>
            <a:ext cx="711200" cy="600075"/>
            <a:chOff x="7179310" y="4033520"/>
            <a:chExt cx="1009650" cy="855028"/>
          </a:xfrm>
        </p:grpSpPr>
        <p:grpSp>
          <p:nvGrpSpPr>
            <p:cNvPr id="1232" name="Google Shape;1232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233" name="Google Shape;1233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4" name="Google Shape;1234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235" name="Google Shape;1235;p31"/>
            <p:cNvSpPr/>
            <p:nvPr/>
          </p:nvSpPr>
          <p:spPr>
            <a:xfrm rot="-5400000">
              <a:off x="7439378" y="4308711"/>
              <a:ext cx="126671" cy="196070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36" name="Google Shape;1236;p31"/>
          <p:cNvGrpSpPr/>
          <p:nvPr/>
        </p:nvGrpSpPr>
        <p:grpSpPr>
          <a:xfrm>
            <a:off x="2552020" y="3799113"/>
            <a:ext cx="1027111" cy="762000"/>
            <a:chOff x="1046480" y="3962400"/>
            <a:chExt cx="1026163" cy="761428"/>
          </a:xfrm>
        </p:grpSpPr>
        <p:sp>
          <p:nvSpPr>
            <p:cNvPr id="1237" name="Google Shape;1237;p31"/>
            <p:cNvSpPr/>
            <p:nvPr/>
          </p:nvSpPr>
          <p:spPr>
            <a:xfrm rot="-5400000">
              <a:off x="1893411" y="4300306"/>
              <a:ext cx="111042" cy="24742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38" name="Google Shape;1238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239" name="Google Shape;1239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0" name="Google Shape;1240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241" name="Google Shape;1241;p31"/>
          <p:cNvSpPr txBox="1"/>
          <p:nvPr/>
        </p:nvSpPr>
        <p:spPr>
          <a:xfrm>
            <a:off x="5730196" y="4218213"/>
            <a:ext cx="376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2" name="Google Shape;1242;p31"/>
          <p:cNvSpPr txBox="1"/>
          <p:nvPr/>
        </p:nvSpPr>
        <p:spPr>
          <a:xfrm>
            <a:off x="5374595" y="5215163"/>
            <a:ext cx="15430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1A-23-F9-CD-06-9B</a:t>
            </a:r>
            <a:endParaRPr/>
          </a:p>
        </p:txBody>
      </p:sp>
      <p:sp>
        <p:nvSpPr>
          <p:cNvPr id="1243" name="Google Shape;1243;p31"/>
          <p:cNvSpPr txBox="1"/>
          <p:nvPr/>
        </p:nvSpPr>
        <p:spPr>
          <a:xfrm>
            <a:off x="5522232" y="5042127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222.222.222.220</a:t>
            </a:r>
            <a:endParaRPr/>
          </a:p>
        </p:txBody>
      </p:sp>
      <p:grpSp>
        <p:nvGrpSpPr>
          <p:cNvPr id="1244" name="Google Shape;1244;p31"/>
          <p:cNvGrpSpPr/>
          <p:nvPr/>
        </p:nvGrpSpPr>
        <p:grpSpPr>
          <a:xfrm>
            <a:off x="4550683" y="5631089"/>
            <a:ext cx="1541463" cy="449263"/>
            <a:chOff x="1934" y="2405"/>
            <a:chExt cx="971" cy="283"/>
          </a:xfrm>
        </p:grpSpPr>
        <p:sp>
          <p:nvSpPr>
            <p:cNvPr id="1245" name="Google Shape;1245;p31"/>
            <p:cNvSpPr txBox="1"/>
            <p:nvPr/>
          </p:nvSpPr>
          <p:spPr>
            <a:xfrm>
              <a:off x="1934" y="2405"/>
              <a:ext cx="79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111.111.111.110</a:t>
              </a:r>
              <a:endParaRPr/>
            </a:p>
          </p:txBody>
        </p:sp>
        <p:sp>
          <p:nvSpPr>
            <p:cNvPr id="1246" name="Google Shape;1246;p31"/>
            <p:cNvSpPr txBox="1"/>
            <p:nvPr/>
          </p:nvSpPr>
          <p:spPr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/>
            </a:p>
          </p:txBody>
        </p:sp>
      </p:grpSp>
      <p:sp>
        <p:nvSpPr>
          <p:cNvPr id="1247" name="Google Shape;1247;p31"/>
          <p:cNvSpPr txBox="1"/>
          <p:nvPr/>
        </p:nvSpPr>
        <p:spPr>
          <a:xfrm>
            <a:off x="2458357" y="5873977"/>
            <a:ext cx="16271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CC-49-DE-D0-AB-7D</a:t>
            </a:r>
            <a:endParaRPr/>
          </a:p>
        </p:txBody>
      </p:sp>
      <p:sp>
        <p:nvSpPr>
          <p:cNvPr id="1248" name="Google Shape;1248;p31"/>
          <p:cNvSpPr txBox="1"/>
          <p:nvPr/>
        </p:nvSpPr>
        <p:spPr>
          <a:xfrm>
            <a:off x="2448832" y="5691414"/>
            <a:ext cx="1254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111.111.111.112</a:t>
            </a:r>
            <a:endParaRPr/>
          </a:p>
        </p:txBody>
      </p:sp>
      <p:sp>
        <p:nvSpPr>
          <p:cNvPr id="1249" name="Google Shape;1249;p31"/>
          <p:cNvSpPr txBox="1"/>
          <p:nvPr/>
        </p:nvSpPr>
        <p:spPr>
          <a:xfrm>
            <a:off x="2215470" y="4578577"/>
            <a:ext cx="12427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111.111.111.111</a:t>
            </a:r>
            <a:endParaRPr/>
          </a:p>
        </p:txBody>
      </p:sp>
      <p:sp>
        <p:nvSpPr>
          <p:cNvPr id="1250" name="Google Shape;1250;p31"/>
          <p:cNvSpPr txBox="1"/>
          <p:nvPr/>
        </p:nvSpPr>
        <p:spPr>
          <a:xfrm>
            <a:off x="2236108" y="4764313"/>
            <a:ext cx="1509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/>
          </a:p>
        </p:txBody>
      </p:sp>
      <p:sp>
        <p:nvSpPr>
          <p:cNvPr id="1251" name="Google Shape;1251;p31"/>
          <p:cNvSpPr/>
          <p:nvPr/>
        </p:nvSpPr>
        <p:spPr>
          <a:xfrm>
            <a:off x="3871232" y="4273777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52" name="Google Shape;1252;p31"/>
          <p:cNvCxnSpPr/>
          <p:nvPr/>
        </p:nvCxnSpPr>
        <p:spPr>
          <a:xfrm>
            <a:off x="3568020" y="4253138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31"/>
          <p:cNvCxnSpPr/>
          <p:nvPr/>
        </p:nvCxnSpPr>
        <p:spPr>
          <a:xfrm flipH="1" rot="10800000">
            <a:off x="3691846" y="5197702"/>
            <a:ext cx="231775" cy="255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31"/>
          <p:cNvCxnSpPr/>
          <p:nvPr/>
        </p:nvCxnSpPr>
        <p:spPr>
          <a:xfrm>
            <a:off x="4690382" y="4791302"/>
            <a:ext cx="584200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31"/>
          <p:cNvCxnSpPr/>
          <p:nvPr/>
        </p:nvCxnSpPr>
        <p:spPr>
          <a:xfrm rot="10800000">
            <a:off x="3607707" y="5548539"/>
            <a:ext cx="0" cy="163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31"/>
          <p:cNvCxnSpPr/>
          <p:nvPr/>
        </p:nvCxnSpPr>
        <p:spPr>
          <a:xfrm rot="10800000">
            <a:off x="3482295" y="4326164"/>
            <a:ext cx="0" cy="398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7" name="Google Shape;1257;p31"/>
          <p:cNvCxnSpPr/>
          <p:nvPr/>
        </p:nvCxnSpPr>
        <p:spPr>
          <a:xfrm>
            <a:off x="5360307" y="4857977"/>
            <a:ext cx="0" cy="750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58" name="Google Shape;1258;p31"/>
          <p:cNvCxnSpPr/>
          <p:nvPr/>
        </p:nvCxnSpPr>
        <p:spPr>
          <a:xfrm rot="10800000">
            <a:off x="6441395" y="4848451"/>
            <a:ext cx="4762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9" name="Google Shape;1259;p31"/>
          <p:cNvSpPr txBox="1"/>
          <p:nvPr/>
        </p:nvSpPr>
        <p:spPr>
          <a:xfrm>
            <a:off x="2224996" y="3992789"/>
            <a:ext cx="3905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/>
          </a:p>
        </p:txBody>
      </p:sp>
      <p:cxnSp>
        <p:nvCxnSpPr>
          <p:cNvPr id="1260" name="Google Shape;1260;p31"/>
          <p:cNvCxnSpPr/>
          <p:nvPr/>
        </p:nvCxnSpPr>
        <p:spPr>
          <a:xfrm>
            <a:off x="6550933" y="4757963"/>
            <a:ext cx="11985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1" name="Google Shape;1261;p31"/>
          <p:cNvGrpSpPr/>
          <p:nvPr/>
        </p:nvGrpSpPr>
        <p:grpSpPr>
          <a:xfrm>
            <a:off x="8878210" y="4681763"/>
            <a:ext cx="1573213" cy="463550"/>
            <a:chOff x="4351" y="2786"/>
            <a:chExt cx="991" cy="292"/>
          </a:xfrm>
        </p:grpSpPr>
        <p:sp>
          <p:nvSpPr>
            <p:cNvPr id="1262" name="Google Shape;1262;p31"/>
            <p:cNvSpPr txBox="1"/>
            <p:nvPr/>
          </p:nvSpPr>
          <p:spPr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222.222.222.222</a:t>
              </a:r>
              <a:endParaRPr/>
            </a:p>
          </p:txBody>
        </p:sp>
        <p:sp>
          <p:nvSpPr>
            <p:cNvPr id="1263" name="Google Shape;1263;p31"/>
            <p:cNvSpPr txBox="1"/>
            <p:nvPr/>
          </p:nvSpPr>
          <p:spPr>
            <a:xfrm>
              <a:off x="4351" y="2904"/>
              <a:ext cx="99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/>
            </a:p>
          </p:txBody>
        </p:sp>
      </p:grpSp>
      <p:cxnSp>
        <p:nvCxnSpPr>
          <p:cNvPr id="1264" name="Google Shape;1264;p31"/>
          <p:cNvCxnSpPr/>
          <p:nvPr/>
        </p:nvCxnSpPr>
        <p:spPr>
          <a:xfrm flipH="1" rot="10800000">
            <a:off x="8449582" y="4253138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31"/>
          <p:cNvCxnSpPr/>
          <p:nvPr/>
        </p:nvCxnSpPr>
        <p:spPr>
          <a:xfrm rot="10800000">
            <a:off x="8975045" y="4329338"/>
            <a:ext cx="11112" cy="3889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6" name="Google Shape;1266;p31"/>
          <p:cNvSpPr txBox="1"/>
          <p:nvPr/>
        </p:nvSpPr>
        <p:spPr>
          <a:xfrm>
            <a:off x="8579757" y="5648552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222.222.222.221</a:t>
            </a:r>
            <a:endParaRPr/>
          </a:p>
        </p:txBody>
      </p:sp>
      <p:sp>
        <p:nvSpPr>
          <p:cNvPr id="1267" name="Google Shape;1267;p31"/>
          <p:cNvSpPr txBox="1"/>
          <p:nvPr/>
        </p:nvSpPr>
        <p:spPr>
          <a:xfrm>
            <a:off x="8582933" y="5823177"/>
            <a:ext cx="1501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88-B2-2F-54-1A-0F</a:t>
            </a:r>
            <a:endParaRPr/>
          </a:p>
        </p:txBody>
      </p:sp>
      <p:cxnSp>
        <p:nvCxnSpPr>
          <p:cNvPr id="1268" name="Google Shape;1268;p31"/>
          <p:cNvCxnSpPr/>
          <p:nvPr/>
        </p:nvCxnSpPr>
        <p:spPr>
          <a:xfrm rot="10800000">
            <a:off x="8379732" y="5150077"/>
            <a:ext cx="254000" cy="250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31"/>
          <p:cNvCxnSpPr/>
          <p:nvPr/>
        </p:nvCxnSpPr>
        <p:spPr>
          <a:xfrm flipH="1">
            <a:off x="8714695" y="5491389"/>
            <a:ext cx="4762" cy="2016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70" name="Google Shape;1270;p31"/>
          <p:cNvSpPr/>
          <p:nvPr/>
        </p:nvSpPr>
        <p:spPr>
          <a:xfrm>
            <a:off x="7709808" y="4276952"/>
            <a:ext cx="765175" cy="1081087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1" name="Google Shape;1271;p31"/>
          <p:cNvSpPr txBox="1"/>
          <p:nvPr/>
        </p:nvSpPr>
        <p:spPr>
          <a:xfrm>
            <a:off x="9813245" y="3910239"/>
            <a:ext cx="3674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/>
          </a:p>
        </p:txBody>
      </p:sp>
      <p:grpSp>
        <p:nvGrpSpPr>
          <p:cNvPr id="1272" name="Google Shape;1272;p31"/>
          <p:cNvGrpSpPr/>
          <p:nvPr/>
        </p:nvGrpSpPr>
        <p:grpSpPr>
          <a:xfrm>
            <a:off x="8684532" y="3870552"/>
            <a:ext cx="1009650" cy="854075"/>
            <a:chOff x="7179310" y="4033520"/>
            <a:chExt cx="1009650" cy="855028"/>
          </a:xfrm>
        </p:grpSpPr>
        <p:grpSp>
          <p:nvGrpSpPr>
            <p:cNvPr id="1273" name="Google Shape;1273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274" name="Google Shape;1274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75" name="Google Shape;1275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276" name="Google Shape;1276;p31"/>
            <p:cNvSpPr/>
            <p:nvPr/>
          </p:nvSpPr>
          <p:spPr>
            <a:xfrm rot="-5400000">
              <a:off x="7438796" y="4309366"/>
              <a:ext cx="127142" cy="195263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77" name="Google Shape;1277;p31"/>
          <p:cNvGrpSpPr/>
          <p:nvPr/>
        </p:nvGrpSpPr>
        <p:grpSpPr>
          <a:xfrm>
            <a:off x="5263472" y="4551588"/>
            <a:ext cx="1292226" cy="425450"/>
            <a:chOff x="4011931" y="3379152"/>
            <a:chExt cx="1262063" cy="390207"/>
          </a:xfrm>
        </p:grpSpPr>
        <p:sp>
          <p:nvSpPr>
            <p:cNvPr id="1278" name="Google Shape;1278;p31"/>
            <p:cNvSpPr/>
            <p:nvPr/>
          </p:nvSpPr>
          <p:spPr>
            <a:xfrm rot="-5400000">
              <a:off x="5112252" y="3476577"/>
              <a:ext cx="128128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79" name="Google Shape;1279;p31"/>
            <p:cNvGrpSpPr/>
            <p:nvPr/>
          </p:nvGrpSpPr>
          <p:grpSpPr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280" name="Google Shape;1280;p3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283" name="Google Shape;1283;p3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284" name="Google Shape;1284;p3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85" name="Google Shape;1285;p3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286" name="Google Shape;1286;p3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7" name="Google Shape;1287;p3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88" name="Google Shape;1288;p31"/>
            <p:cNvSpPr/>
            <p:nvPr/>
          </p:nvSpPr>
          <p:spPr>
            <a:xfrm rot="-5400000">
              <a:off x="4046274" y="3486041"/>
              <a:ext cx="126671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89" name="Google Shape;1289;p31"/>
          <p:cNvGrpSpPr/>
          <p:nvPr/>
        </p:nvGrpSpPr>
        <p:grpSpPr>
          <a:xfrm>
            <a:off x="2988583" y="5150077"/>
            <a:ext cx="701675" cy="517525"/>
            <a:chOff x="1046480" y="3962400"/>
            <a:chExt cx="1026163" cy="761428"/>
          </a:xfrm>
        </p:grpSpPr>
        <p:sp>
          <p:nvSpPr>
            <p:cNvPr id="1290" name="Google Shape;1290;p31"/>
            <p:cNvSpPr/>
            <p:nvPr/>
          </p:nvSpPr>
          <p:spPr>
            <a:xfrm rot="-5400000">
              <a:off x="1893548" y="4299487"/>
              <a:ext cx="109776" cy="248414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91" name="Google Shape;1291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292" name="Google Shape;1292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93" name="Google Shape;1293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294" name="Google Shape;1294;p31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295" name="Google Shape;1295;p31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/>
          </a:p>
        </p:txBody>
      </p:sp>
      <p:sp>
        <p:nvSpPr>
          <p:cNvPr id="1296" name="Google Shape;1296;p31"/>
          <p:cNvSpPr/>
          <p:nvPr/>
        </p:nvSpPr>
        <p:spPr>
          <a:xfrm>
            <a:off x="2224995" y="1405165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dest, frame contains A-to-B IP datagram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7" name="Google Shape;1297;p31"/>
          <p:cNvSpPr/>
          <p:nvPr/>
        </p:nvSpPr>
        <p:spPr>
          <a:xfrm>
            <a:off x="8225746" y="2733901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298" name="Google Shape;1298;p31"/>
          <p:cNvGrpSpPr/>
          <p:nvPr/>
        </p:nvGrpSpPr>
        <p:grpSpPr>
          <a:xfrm>
            <a:off x="7732033" y="2290989"/>
            <a:ext cx="2011363" cy="760413"/>
            <a:chOff x="1197" y="1665"/>
            <a:chExt cx="1267" cy="479"/>
          </a:xfrm>
        </p:grpSpPr>
        <p:grpSp>
          <p:nvGrpSpPr>
            <p:cNvPr id="1299" name="Google Shape;1299;p31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300" name="Google Shape;1300;p31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301" name="Google Shape;1301;p31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2" name="Google Shape;1302;p31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03" name="Google Shape;1303;p31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grpSp>
        <p:nvGrpSpPr>
          <p:cNvPr id="1304" name="Google Shape;1304;p31"/>
          <p:cNvGrpSpPr/>
          <p:nvPr/>
        </p:nvGrpSpPr>
        <p:grpSpPr>
          <a:xfrm>
            <a:off x="7855857" y="2541814"/>
            <a:ext cx="146050" cy="385763"/>
            <a:chOff x="1272" y="1762"/>
            <a:chExt cx="92" cy="243"/>
          </a:xfrm>
        </p:grpSpPr>
        <p:cxnSp>
          <p:nvCxnSpPr>
            <p:cNvPr id="1305" name="Google Shape;1305;p31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6" name="Google Shape;1306;p31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07" name="Google Shape;1307;p31"/>
          <p:cNvGrpSpPr/>
          <p:nvPr/>
        </p:nvGrpSpPr>
        <p:grpSpPr>
          <a:xfrm>
            <a:off x="7306582" y="1883002"/>
            <a:ext cx="2428876" cy="1519237"/>
            <a:chOff x="931" y="1414"/>
            <a:chExt cx="1530" cy="957"/>
          </a:xfrm>
        </p:grpSpPr>
        <p:sp>
          <p:nvSpPr>
            <p:cNvPr id="1308" name="Google Shape;1308;p31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i="0"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i="0"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9" name="Google Shape;1309;p31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310" name="Google Shape;1310;p31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312" name="Google Shape;1312;p31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31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4" name="Google Shape;1314;p31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5" name="Google Shape;1315;p31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316" name="Google Shape;1316;p31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317" name="Google Shape;1317;p31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318" name="Google Shape;1318;p31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319" name="Google Shape;1319;p31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20" name="Google Shape;1320;p31"/>
          <p:cNvGrpSpPr/>
          <p:nvPr/>
        </p:nvGrpSpPr>
        <p:grpSpPr>
          <a:xfrm>
            <a:off x="9567182" y="2314801"/>
            <a:ext cx="928688" cy="1954212"/>
            <a:chOff x="250" y="1380"/>
            <a:chExt cx="585" cy="1231"/>
          </a:xfrm>
        </p:grpSpPr>
        <p:sp>
          <p:nvSpPr>
            <p:cNvPr id="1321" name="Google Shape;1321;p31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31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1324" name="Google Shape;1324;p31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1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1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1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underline_base" id="1328" name="Google Shape;132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83431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31"/>
          <p:cNvSpPr txBox="1"/>
          <p:nvPr/>
        </p:nvSpPr>
        <p:spPr>
          <a:xfrm>
            <a:off x="1863827" y="6271334"/>
            <a:ext cx="4507165" cy="44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335" name="Google Shape;13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32"/>
          <p:cNvSpPr txBox="1"/>
          <p:nvPr>
            <p:ph idx="1" type="body"/>
          </p:nvPr>
        </p:nvSpPr>
        <p:spPr>
          <a:xfrm>
            <a:off x="2057400" y="1371600"/>
            <a:ext cx="9445623" cy="479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LAN Protocol : </a:t>
            </a:r>
            <a:r>
              <a:rPr b="1" lang="en-US" sz="3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Ethernet</a:t>
            </a:r>
            <a:endParaRPr/>
          </a:p>
          <a:p>
            <a:pPr indent="-313055" lvl="1" marL="742950" rtl="0" algn="l"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Ethernet Frame Structure</a:t>
            </a:r>
            <a:endParaRPr/>
          </a:p>
          <a:p>
            <a:pPr indent="-313055" lvl="1" marL="742950" rtl="0" algn="l"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Features of Ethernet </a:t>
            </a:r>
            <a:endParaRPr/>
          </a:p>
          <a:p>
            <a:pPr indent="-313055" lvl="1" marL="742950" rtl="0" algn="l"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Types of Ethernet</a:t>
            </a:r>
            <a:endParaRPr/>
          </a:p>
          <a:p>
            <a:pPr indent="-313055" lvl="1" marL="742950" rtl="0" algn="l"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Switches in Ethernet</a:t>
            </a:r>
            <a:endParaRPr sz="2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7" name="Google Shape;1337;p32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 – Part II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33"/>
          <p:cNvSpPr txBox="1"/>
          <p:nvPr>
            <p:ph type="title"/>
          </p:nvPr>
        </p:nvSpPr>
        <p:spPr>
          <a:xfrm>
            <a:off x="22098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</a:t>
            </a:r>
            <a:endParaRPr/>
          </a:p>
        </p:txBody>
      </p:sp>
      <p:sp>
        <p:nvSpPr>
          <p:cNvPr id="1344" name="Google Shape;1344;p33"/>
          <p:cNvSpPr txBox="1"/>
          <p:nvPr>
            <p:ph idx="1" type="body"/>
          </p:nvPr>
        </p:nvSpPr>
        <p:spPr>
          <a:xfrm>
            <a:off x="1468246" y="1288473"/>
            <a:ext cx="8229936" cy="4145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5220"/>
              <a:buFont typeface="Noto Sans Symbols"/>
              <a:buNone/>
            </a:pPr>
            <a:r>
              <a:rPr lang="en-US" sz="3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“Dominant” wired LAN technology</a:t>
            </a:r>
            <a:endParaRPr/>
          </a:p>
          <a:p>
            <a:pPr indent="-349885" lvl="0" marL="285750" rtl="0" algn="l">
              <a:spcBef>
                <a:spcPts val="1360"/>
              </a:spcBef>
              <a:spcAft>
                <a:spcPts val="0"/>
              </a:spcAft>
              <a:buSzPts val="5510"/>
              <a:buChar char="•"/>
            </a:pPr>
            <a:r>
              <a:rPr lang="en-US" sz="3800">
                <a:latin typeface="Gill Sans"/>
                <a:ea typeface="Gill Sans"/>
                <a:cs typeface="Gill Sans"/>
                <a:sym typeface="Gill Sans"/>
              </a:rPr>
              <a:t>Cheap</a:t>
            </a:r>
            <a:endParaRPr/>
          </a:p>
          <a:p>
            <a:pPr indent="-349885" lvl="0" marL="285750" rtl="0" algn="l">
              <a:spcBef>
                <a:spcPts val="1360"/>
              </a:spcBef>
              <a:spcAft>
                <a:spcPts val="0"/>
              </a:spcAft>
              <a:buSzPts val="5510"/>
              <a:buChar char="•"/>
            </a:pPr>
            <a:r>
              <a:rPr lang="en-US" sz="3800">
                <a:latin typeface="Gill Sans"/>
                <a:ea typeface="Gill Sans"/>
                <a:cs typeface="Gill Sans"/>
                <a:sym typeface="Gill Sans"/>
              </a:rPr>
              <a:t>First </a:t>
            </a:r>
            <a:endParaRPr/>
          </a:p>
          <a:p>
            <a:pPr indent="-349885" lvl="0" marL="285750" rtl="0" algn="l">
              <a:spcBef>
                <a:spcPts val="1360"/>
              </a:spcBef>
              <a:spcAft>
                <a:spcPts val="0"/>
              </a:spcAft>
              <a:buSzPts val="5510"/>
              <a:buChar char="•"/>
            </a:pPr>
            <a:r>
              <a:rPr lang="en-US" sz="3800">
                <a:latin typeface="Gill Sans"/>
                <a:ea typeface="Gill Sans"/>
                <a:cs typeface="Gill Sans"/>
                <a:sym typeface="Gill Sans"/>
              </a:rPr>
              <a:t>Simple</a:t>
            </a:r>
            <a:endParaRPr/>
          </a:p>
          <a:p>
            <a:pPr indent="-349885" lvl="0" marL="285750" rtl="0" algn="l">
              <a:spcBef>
                <a:spcPts val="1360"/>
              </a:spcBef>
              <a:spcAft>
                <a:spcPts val="0"/>
              </a:spcAft>
              <a:buSzPts val="5510"/>
              <a:buChar char="•"/>
            </a:pPr>
            <a:r>
              <a:rPr lang="en-US" sz="3800">
                <a:latin typeface="Gill Sans"/>
                <a:ea typeface="Gill Sans"/>
                <a:cs typeface="Gill Sans"/>
                <a:sym typeface="Gill Sans"/>
              </a:rPr>
              <a:t>Fast : 10 Mbps – 10 Gbps 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indent="-27940" lvl="0" marL="28575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551 metcalfe-enet" id="1345" name="Google Shape;13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2955" y="3619500"/>
            <a:ext cx="4752975" cy="2544763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33"/>
          <p:cNvSpPr txBox="1"/>
          <p:nvPr/>
        </p:nvSpPr>
        <p:spPr>
          <a:xfrm>
            <a:off x="7855954" y="6058932"/>
            <a:ext cx="31305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Metcalfe’s Ethernet sketch</a:t>
            </a:r>
            <a:endParaRPr/>
          </a:p>
        </p:txBody>
      </p:sp>
      <p:pic>
        <p:nvPicPr>
          <p:cNvPr descr="underline_base" id="1347" name="Google Shape;134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0956" y="831849"/>
            <a:ext cx="1970087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353" name="Google Shape;13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51" y="796925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p34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Ethernet: physical topology</a:t>
            </a:r>
            <a:endParaRPr/>
          </a:p>
        </p:txBody>
      </p:sp>
      <p:sp>
        <p:nvSpPr>
          <p:cNvPr id="1355" name="Google Shape;1355;p34"/>
          <p:cNvSpPr txBox="1"/>
          <p:nvPr>
            <p:ph idx="1" type="body"/>
          </p:nvPr>
        </p:nvSpPr>
        <p:spPr>
          <a:xfrm>
            <a:off x="1438370" y="1119203"/>
            <a:ext cx="4492438" cy="244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Bus</a:t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75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popular through mid 90s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All nodes in same collision domain</a:t>
            </a:r>
            <a:endParaRPr/>
          </a:p>
        </p:txBody>
      </p:sp>
      <p:cxnSp>
        <p:nvCxnSpPr>
          <p:cNvPr id="1356" name="Google Shape;1356;p34"/>
          <p:cNvCxnSpPr/>
          <p:nvPr/>
        </p:nvCxnSpPr>
        <p:spPr>
          <a:xfrm flipH="1">
            <a:off x="3684589" y="4102100"/>
            <a:ext cx="752475" cy="14684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34"/>
          <p:cNvCxnSpPr/>
          <p:nvPr/>
        </p:nvCxnSpPr>
        <p:spPr>
          <a:xfrm>
            <a:off x="3656013" y="4879975"/>
            <a:ext cx="392112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34"/>
          <p:cNvCxnSpPr/>
          <p:nvPr/>
        </p:nvCxnSpPr>
        <p:spPr>
          <a:xfrm>
            <a:off x="3438526" y="5434014"/>
            <a:ext cx="307975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34"/>
          <p:cNvCxnSpPr/>
          <p:nvPr/>
        </p:nvCxnSpPr>
        <p:spPr>
          <a:xfrm flipH="1" rot="10800000">
            <a:off x="4156075" y="4648200"/>
            <a:ext cx="287338" cy="142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34"/>
          <p:cNvCxnSpPr/>
          <p:nvPr/>
        </p:nvCxnSpPr>
        <p:spPr>
          <a:xfrm>
            <a:off x="3948113" y="4275139"/>
            <a:ext cx="3921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34"/>
          <p:cNvCxnSpPr/>
          <p:nvPr/>
        </p:nvCxnSpPr>
        <p:spPr>
          <a:xfrm>
            <a:off x="3948113" y="4275139"/>
            <a:ext cx="3921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34"/>
          <p:cNvCxnSpPr/>
          <p:nvPr/>
        </p:nvCxnSpPr>
        <p:spPr>
          <a:xfrm>
            <a:off x="3838576" y="5324476"/>
            <a:ext cx="307975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3" name="Google Shape;1363;p34"/>
          <p:cNvSpPr txBox="1"/>
          <p:nvPr/>
        </p:nvSpPr>
        <p:spPr>
          <a:xfrm>
            <a:off x="2954339" y="5908676"/>
            <a:ext cx="2185987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bus: 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coaxial cable</a:t>
            </a:r>
            <a:endParaRPr/>
          </a:p>
        </p:txBody>
      </p:sp>
      <p:grpSp>
        <p:nvGrpSpPr>
          <p:cNvPr id="1364" name="Google Shape;1364;p34"/>
          <p:cNvGrpSpPr/>
          <p:nvPr/>
        </p:nvGrpSpPr>
        <p:grpSpPr>
          <a:xfrm>
            <a:off x="4257675" y="4398963"/>
            <a:ext cx="711200" cy="601662"/>
            <a:chOff x="7179310" y="4033520"/>
            <a:chExt cx="1009650" cy="855028"/>
          </a:xfrm>
        </p:grpSpPr>
        <p:grpSp>
          <p:nvGrpSpPr>
            <p:cNvPr id="1365" name="Google Shape;1365;p34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366" name="Google Shape;1366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7" name="Google Shape;1367;p3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368" name="Google Shape;1368;p34"/>
            <p:cNvSpPr/>
            <p:nvPr/>
          </p:nvSpPr>
          <p:spPr>
            <a:xfrm rot="-5400000">
              <a:off x="7438418" y="4308853"/>
              <a:ext cx="128593" cy="19607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369" name="Google Shape;1369;p34"/>
          <p:cNvGrpSpPr/>
          <p:nvPr/>
        </p:nvGrpSpPr>
        <p:grpSpPr>
          <a:xfrm>
            <a:off x="3281364" y="3962401"/>
            <a:ext cx="701675" cy="517525"/>
            <a:chOff x="1046480" y="3962400"/>
            <a:chExt cx="1026164" cy="761428"/>
          </a:xfrm>
        </p:grpSpPr>
        <p:sp>
          <p:nvSpPr>
            <p:cNvPr id="1370" name="Google Shape;1370;p34"/>
            <p:cNvSpPr/>
            <p:nvPr/>
          </p:nvSpPr>
          <p:spPr>
            <a:xfrm rot="-5400000">
              <a:off x="1893547" y="4299487"/>
              <a:ext cx="109777" cy="24841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371" name="Google Shape;1371;p34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372" name="Google Shape;1372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3" name="Google Shape;1373;p3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1374" name="Google Shape;1374;p34"/>
          <p:cNvGrpSpPr/>
          <p:nvPr/>
        </p:nvGrpSpPr>
        <p:grpSpPr>
          <a:xfrm>
            <a:off x="2997201" y="4551364"/>
            <a:ext cx="701675" cy="517525"/>
            <a:chOff x="1046480" y="3962400"/>
            <a:chExt cx="1026163" cy="761428"/>
          </a:xfrm>
        </p:grpSpPr>
        <p:sp>
          <p:nvSpPr>
            <p:cNvPr id="1375" name="Google Shape;1375;p34"/>
            <p:cNvSpPr/>
            <p:nvPr/>
          </p:nvSpPr>
          <p:spPr>
            <a:xfrm rot="-5400000">
              <a:off x="1893548" y="4299487"/>
              <a:ext cx="109776" cy="248414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376" name="Google Shape;1376;p34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377" name="Google Shape;1377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8" name="Google Shape;1378;p3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1379" name="Google Shape;1379;p34"/>
          <p:cNvGrpSpPr/>
          <p:nvPr/>
        </p:nvGrpSpPr>
        <p:grpSpPr>
          <a:xfrm>
            <a:off x="2803526" y="5110164"/>
            <a:ext cx="701675" cy="517525"/>
            <a:chOff x="1046480" y="3962400"/>
            <a:chExt cx="1026163" cy="761428"/>
          </a:xfrm>
        </p:grpSpPr>
        <p:sp>
          <p:nvSpPr>
            <p:cNvPr id="1380" name="Google Shape;1380;p34"/>
            <p:cNvSpPr/>
            <p:nvPr/>
          </p:nvSpPr>
          <p:spPr>
            <a:xfrm rot="-5400000">
              <a:off x="1893548" y="4299487"/>
              <a:ext cx="109776" cy="248414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381" name="Google Shape;1381;p34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382" name="Google Shape;1382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3" name="Google Shape;1383;p3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1384" name="Google Shape;1384;p34"/>
          <p:cNvGrpSpPr/>
          <p:nvPr/>
        </p:nvGrpSpPr>
        <p:grpSpPr>
          <a:xfrm>
            <a:off x="3971925" y="5070476"/>
            <a:ext cx="711200" cy="600075"/>
            <a:chOff x="7179310" y="4033520"/>
            <a:chExt cx="1009650" cy="855028"/>
          </a:xfrm>
        </p:grpSpPr>
        <p:grpSp>
          <p:nvGrpSpPr>
            <p:cNvPr id="1385" name="Google Shape;1385;p34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386" name="Google Shape;1386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7" name="Google Shape;1387;p3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388" name="Google Shape;1388;p34"/>
            <p:cNvSpPr/>
            <p:nvPr/>
          </p:nvSpPr>
          <p:spPr>
            <a:xfrm rot="-5400000">
              <a:off x="7439379" y="4308711"/>
              <a:ext cx="126671" cy="19607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389" name="Google Shape;1389;p34"/>
          <p:cNvGrpSpPr/>
          <p:nvPr/>
        </p:nvGrpSpPr>
        <p:grpSpPr>
          <a:xfrm>
            <a:off x="9072564" y="4779963"/>
            <a:ext cx="854075" cy="741362"/>
            <a:chOff x="7179310" y="4033520"/>
            <a:chExt cx="1009650" cy="855028"/>
          </a:xfrm>
        </p:grpSpPr>
        <p:grpSp>
          <p:nvGrpSpPr>
            <p:cNvPr id="1390" name="Google Shape;1390;p34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391" name="Google Shape;1391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2" name="Google Shape;1392;p3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393" name="Google Shape;1393;p34"/>
            <p:cNvSpPr/>
            <p:nvPr/>
          </p:nvSpPr>
          <p:spPr>
            <a:xfrm rot="-5400000">
              <a:off x="7438954" y="4308497"/>
              <a:ext cx="128163" cy="197050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394" name="Google Shape;1394;p34"/>
          <p:cNvSpPr/>
          <p:nvPr/>
        </p:nvSpPr>
        <p:spPr>
          <a:xfrm>
            <a:off x="8021639" y="4351338"/>
            <a:ext cx="109537" cy="165100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395" name="Google Shape;1395;p34"/>
          <p:cNvGrpSpPr/>
          <p:nvPr/>
        </p:nvGrpSpPr>
        <p:grpSpPr>
          <a:xfrm>
            <a:off x="5943600" y="3784601"/>
            <a:ext cx="3330575" cy="2976563"/>
            <a:chOff x="5943600" y="3784601"/>
            <a:chExt cx="3330575" cy="2976563"/>
          </a:xfrm>
        </p:grpSpPr>
        <p:sp>
          <p:nvSpPr>
            <p:cNvPr id="1396" name="Google Shape;1396;p34"/>
            <p:cNvSpPr txBox="1"/>
            <p:nvPr/>
          </p:nvSpPr>
          <p:spPr>
            <a:xfrm>
              <a:off x="6674914" y="5788921"/>
              <a:ext cx="69762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star</a:t>
              </a:r>
              <a:endParaRPr/>
            </a:p>
          </p:txBody>
        </p:sp>
        <p:grpSp>
          <p:nvGrpSpPr>
            <p:cNvPr id="1397" name="Google Shape;1397;p34"/>
            <p:cNvGrpSpPr/>
            <p:nvPr/>
          </p:nvGrpSpPr>
          <p:grpSpPr>
            <a:xfrm>
              <a:off x="5943600" y="3784601"/>
              <a:ext cx="3330575" cy="2976563"/>
              <a:chOff x="5943600" y="3784601"/>
              <a:chExt cx="3330575" cy="2976563"/>
            </a:xfrm>
          </p:grpSpPr>
          <p:cxnSp>
            <p:nvCxnSpPr>
              <p:cNvPr id="1398" name="Google Shape;1398;p34"/>
              <p:cNvCxnSpPr/>
              <p:nvPr/>
            </p:nvCxnSpPr>
            <p:spPr>
              <a:xfrm>
                <a:off x="6840539" y="5110163"/>
                <a:ext cx="97472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9" name="Google Shape;1399;p34"/>
              <p:cNvCxnSpPr/>
              <p:nvPr/>
            </p:nvCxnSpPr>
            <p:spPr>
              <a:xfrm>
                <a:off x="8080375" y="4518026"/>
                <a:ext cx="0" cy="5048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0" name="Google Shape;1400;p34"/>
              <p:cNvCxnSpPr/>
              <p:nvPr/>
            </p:nvCxnSpPr>
            <p:spPr>
              <a:xfrm rot="10800000">
                <a:off x="8270875" y="5126038"/>
                <a:ext cx="100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1" name="Google Shape;1401;p34"/>
              <p:cNvCxnSpPr/>
              <p:nvPr/>
            </p:nvCxnSpPr>
            <p:spPr>
              <a:xfrm flipH="1" rot="10800000">
                <a:off x="8080375" y="5251451"/>
                <a:ext cx="12700" cy="7096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02" name="Google Shape;1402;p34"/>
              <p:cNvSpPr txBox="1"/>
              <p:nvPr/>
            </p:nvSpPr>
            <p:spPr>
              <a:xfrm>
                <a:off x="6988176" y="5486400"/>
                <a:ext cx="754063" cy="3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switch</a:t>
                </a:r>
                <a:endParaRPr/>
              </a:p>
            </p:txBody>
          </p:sp>
          <p:cxnSp>
            <p:nvCxnSpPr>
              <p:cNvPr id="1403" name="Google Shape;1403;p34"/>
              <p:cNvCxnSpPr/>
              <p:nvPr/>
            </p:nvCxnSpPr>
            <p:spPr>
              <a:xfrm flipH="1" rot="10800000">
                <a:off x="7358063" y="5275263"/>
                <a:ext cx="417512" cy="2397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1404" name="Google Shape;1404;p34"/>
              <p:cNvGrpSpPr/>
              <p:nvPr/>
            </p:nvGrpSpPr>
            <p:grpSpPr>
              <a:xfrm>
                <a:off x="5943600" y="4687888"/>
                <a:ext cx="914400" cy="690562"/>
                <a:chOff x="1046480" y="3962400"/>
                <a:chExt cx="1026163" cy="761428"/>
              </a:xfrm>
            </p:grpSpPr>
            <p:sp>
              <p:nvSpPr>
                <p:cNvPr id="1405" name="Google Shape;1405;p34"/>
                <p:cNvSpPr/>
                <p:nvPr/>
              </p:nvSpPr>
              <p:spPr>
                <a:xfrm rot="-5400000">
                  <a:off x="1893689" y="4299817"/>
                  <a:ext cx="110275" cy="247633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grpSp>
              <p:nvGrpSpPr>
                <p:cNvPr id="1406" name="Google Shape;1406;p34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407" name="Google Shape;1407;p3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08" name="Google Shape;1408;p3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409" name="Google Shape;1409;p34"/>
              <p:cNvGrpSpPr/>
              <p:nvPr/>
            </p:nvGrpSpPr>
            <p:grpSpPr>
              <a:xfrm>
                <a:off x="7640639" y="3784601"/>
                <a:ext cx="852487" cy="741363"/>
                <a:chOff x="-44" y="1473"/>
                <a:chExt cx="981" cy="1105"/>
              </a:xfrm>
            </p:grpSpPr>
            <p:pic>
              <p:nvPicPr>
                <p:cNvPr descr="desktop_computer_stylized_medium" id="1410" name="Google Shape;1410;p3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11" name="Google Shape;1411;p3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412" name="Google Shape;1412;p34"/>
              <p:cNvGrpSpPr/>
              <p:nvPr/>
            </p:nvGrpSpPr>
            <p:grpSpPr>
              <a:xfrm>
                <a:off x="7467601" y="5926139"/>
                <a:ext cx="854075" cy="835025"/>
                <a:chOff x="8077200" y="3320111"/>
                <a:chExt cx="853440" cy="835329"/>
              </a:xfrm>
            </p:grpSpPr>
            <p:sp>
              <p:nvSpPr>
                <p:cNvPr id="1413" name="Google Shape;1413;p34"/>
                <p:cNvSpPr/>
                <p:nvPr/>
              </p:nvSpPr>
              <p:spPr>
                <a:xfrm>
                  <a:off x="8630826" y="3320111"/>
                  <a:ext cx="111042" cy="165160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grpSp>
              <p:nvGrpSpPr>
                <p:cNvPr id="1414" name="Google Shape;1414;p34"/>
                <p:cNvGrpSpPr/>
                <p:nvPr/>
              </p:nvGrpSpPr>
              <p:grpSpPr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descr="desktop_computer_stylized_medium" id="1415" name="Google Shape;1415;p3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16" name="Google Shape;1416;p3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pic>
            <p:nvPicPr>
              <p:cNvPr id="1417" name="Google Shape;1417;p3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780338" y="4962526"/>
                <a:ext cx="603250" cy="3413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18" name="Google Shape;1418;p34"/>
          <p:cNvSpPr txBox="1"/>
          <p:nvPr>
            <p:ph idx="12" type="sldNum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9" name="Google Shape;1419;p34"/>
          <p:cNvSpPr txBox="1"/>
          <p:nvPr>
            <p:ph idx="11" type="ftr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  <p:sp>
        <p:nvSpPr>
          <p:cNvPr id="1420" name="Google Shape;1420;p34"/>
          <p:cNvSpPr/>
          <p:nvPr/>
        </p:nvSpPr>
        <p:spPr>
          <a:xfrm>
            <a:off x="6101558" y="1194271"/>
            <a:ext cx="5942012" cy="2055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Star</a:t>
            </a:r>
            <a:endParaRPr/>
          </a:p>
          <a:p>
            <a:pPr indent="-285750" lvl="0" marL="285750" marR="0" rtl="0" algn="l">
              <a:lnSpc>
                <a:spcPct val="75000"/>
              </a:lnSpc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prevails today</a:t>
            </a:r>
            <a:endParaRPr/>
          </a:p>
          <a:p>
            <a:pPr indent="-285750" lvl="1" marL="742950" marR="0" rtl="0" algn="l">
              <a:lnSpc>
                <a:spcPct val="75000"/>
              </a:lnSpc>
              <a:spcBef>
                <a:spcPts val="108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Active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</a:t>
            </a:r>
            <a:r>
              <a:rPr b="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center</a:t>
            </a:r>
            <a:endParaRPr/>
          </a:p>
          <a:p>
            <a:pPr indent="-285750" lvl="1" marL="742950" marR="0" rtl="0" algn="l">
              <a:lnSpc>
                <a:spcPct val="75000"/>
              </a:lnSpc>
              <a:spcBef>
                <a:spcPts val="108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Nodes do not collide with each other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5"/>
          <p:cNvSpPr txBox="1"/>
          <p:nvPr>
            <p:ph type="title"/>
          </p:nvPr>
        </p:nvSpPr>
        <p:spPr>
          <a:xfrm>
            <a:off x="2209800" y="346075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 Frame Structure</a:t>
            </a:r>
            <a:endParaRPr/>
          </a:p>
        </p:txBody>
      </p:sp>
      <p:sp>
        <p:nvSpPr>
          <p:cNvPr id="1427" name="Google Shape;1427;p35"/>
          <p:cNvSpPr txBox="1"/>
          <p:nvPr>
            <p:ph idx="1" type="body"/>
          </p:nvPr>
        </p:nvSpPr>
        <p:spPr>
          <a:xfrm>
            <a:off x="1818361" y="1323043"/>
            <a:ext cx="9736329" cy="1786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 Frame 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Sending adapter encapsulates IP datagram (or other network layer protocol packet) with header and trailer</a:t>
            </a:r>
            <a:endParaRPr b="1" sz="2400">
              <a:latin typeface="Gill Sans"/>
              <a:ea typeface="Gill Sans"/>
              <a:cs typeface="Gill Sans"/>
              <a:sym typeface="Gill Sans"/>
            </a:endParaRPr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428" name="Google Shape;14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251" y="881064"/>
            <a:ext cx="5942013" cy="173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Google Shape;142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253" y="3701519"/>
            <a:ext cx="8530023" cy="25550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0" name="Google Shape;1430;p35"/>
          <p:cNvGraphicFramePr/>
          <p:nvPr/>
        </p:nvGraphicFramePr>
        <p:xfrm>
          <a:off x="2957946" y="2660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{822CB145-C12F-4711-B8B1-686B39F2DDB6}</a:tableStyleId>
              </a:tblPr>
              <a:tblGrid>
                <a:gridCol w="2092025"/>
                <a:gridCol w="2092025"/>
                <a:gridCol w="2092025"/>
              </a:tblGrid>
              <a:tr h="59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320"/>
                        <a:buFont typeface="Tahoma"/>
                        <a:buNone/>
                      </a:pPr>
                      <a:r>
                        <a:rPr b="0" i="0" lang="en-US" sz="3600" u="none" cap="none" strike="noStrik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Header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320"/>
                        <a:buFont typeface="Tahoma"/>
                        <a:buNone/>
                      </a:pPr>
                      <a:r>
                        <a:rPr b="0" i="0" lang="en-US" sz="3600" u="none" cap="none" strike="noStrik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320"/>
                        <a:buFont typeface="Tahoma"/>
                        <a:buNone/>
                      </a:pPr>
                      <a:r>
                        <a:rPr b="0" i="0" lang="en-US" sz="3600" u="none" cap="none" strike="noStrik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Trailer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366"/>
                    </a:solidFill>
                  </a:tcPr>
                </a:tc>
              </a:tr>
            </a:tbl>
          </a:graphicData>
        </a:graphic>
      </p:graphicFrame>
      <p:sp>
        <p:nvSpPr>
          <p:cNvPr id="1431" name="Google Shape;1431;p35"/>
          <p:cNvSpPr/>
          <p:nvPr/>
        </p:nvSpPr>
        <p:spPr>
          <a:xfrm rot="-5400000">
            <a:off x="4432303" y="3642592"/>
            <a:ext cx="393649" cy="562153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08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2" name="Google Shape;1432;p35"/>
          <p:cNvSpPr/>
          <p:nvPr/>
        </p:nvSpPr>
        <p:spPr>
          <a:xfrm rot="-5400000">
            <a:off x="9485270" y="5692919"/>
            <a:ext cx="191502" cy="144650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08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3" name="Google Shape;1433;p35"/>
          <p:cNvSpPr txBox="1"/>
          <p:nvPr/>
        </p:nvSpPr>
        <p:spPr>
          <a:xfrm>
            <a:off x="4383315" y="6511925"/>
            <a:ext cx="1204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sp>
        <p:nvSpPr>
          <p:cNvPr id="1434" name="Google Shape;1434;p35"/>
          <p:cNvSpPr txBox="1"/>
          <p:nvPr/>
        </p:nvSpPr>
        <p:spPr>
          <a:xfrm>
            <a:off x="9234054" y="6465517"/>
            <a:ext cx="1204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Trailer</a:t>
            </a:r>
            <a:endParaRPr/>
          </a:p>
        </p:txBody>
      </p:sp>
      <p:sp>
        <p:nvSpPr>
          <p:cNvPr id="1435" name="Google Shape;1435;p35"/>
          <p:cNvSpPr txBox="1"/>
          <p:nvPr/>
        </p:nvSpPr>
        <p:spPr>
          <a:xfrm>
            <a:off x="7468923" y="4202031"/>
            <a:ext cx="1310337" cy="2769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46 -1500 bytes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36"/>
          <p:cNvSpPr txBox="1"/>
          <p:nvPr>
            <p:ph type="title"/>
          </p:nvPr>
        </p:nvSpPr>
        <p:spPr>
          <a:xfrm>
            <a:off x="2209800" y="346075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 Frame Structure</a:t>
            </a:r>
            <a:endParaRPr/>
          </a:p>
        </p:txBody>
      </p:sp>
      <p:sp>
        <p:nvSpPr>
          <p:cNvPr id="1442" name="Google Shape;1442;p36"/>
          <p:cNvSpPr txBox="1"/>
          <p:nvPr>
            <p:ph idx="1" type="body"/>
          </p:nvPr>
        </p:nvSpPr>
        <p:spPr>
          <a:xfrm>
            <a:off x="1758044" y="2953045"/>
            <a:ext cx="9352050" cy="311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t/>
            </a: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247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 sz="35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Preamble: </a:t>
            </a:r>
            <a:endParaRPr/>
          </a:p>
          <a:p>
            <a:pPr indent="-285749" lvl="0" marL="2857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8 bytes </a:t>
            </a:r>
            <a:endParaRPr/>
          </a:p>
          <a:p>
            <a:pPr indent="-285749" lvl="0" marL="2857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Seven of ‘10101010’ patterns </a:t>
            </a:r>
            <a:endParaRPr/>
          </a:p>
          <a:p>
            <a:pPr indent="-285749" lvl="0" marL="2857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One ‘10101011’ pattern -&gt; SFD (Start Frame Delimiter)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49" lvl="0" marL="2857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used to synchronize receiver, sender clock rates</a:t>
            </a:r>
            <a:endParaRPr/>
          </a:p>
        </p:txBody>
      </p:sp>
      <p:pic>
        <p:nvPicPr>
          <p:cNvPr descr="underline_base" id="1443" name="Google Shape;14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251" y="881064"/>
            <a:ext cx="5942013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4" name="Google Shape;1444;p36"/>
          <p:cNvGrpSpPr/>
          <p:nvPr/>
        </p:nvGrpSpPr>
        <p:grpSpPr>
          <a:xfrm>
            <a:off x="1758044" y="1774723"/>
            <a:ext cx="8675911" cy="609601"/>
            <a:chOff x="1758044" y="1774723"/>
            <a:chExt cx="8675911" cy="609601"/>
          </a:xfrm>
        </p:grpSpPr>
        <p:sp>
          <p:nvSpPr>
            <p:cNvPr id="1445" name="Google Shape;1445;p36"/>
            <p:cNvSpPr/>
            <p:nvPr/>
          </p:nvSpPr>
          <p:spPr>
            <a:xfrm>
              <a:off x="1758044" y="1774723"/>
              <a:ext cx="1802574" cy="609601"/>
            </a:xfrm>
            <a:prstGeom prst="rect">
              <a:avLst/>
            </a:prstGeom>
            <a:solidFill>
              <a:srgbClr val="FFFF00"/>
            </a:solidFill>
            <a:ln cap="rnd" cmpd="sng" w="158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Preamble</a:t>
              </a: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4809474" y="1807579"/>
              <a:ext cx="1219200" cy="576745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Source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Address</a:t>
              </a:r>
              <a:endParaRPr/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3560618" y="1799662"/>
              <a:ext cx="1219200" cy="584662"/>
            </a:xfrm>
            <a:prstGeom prst="rect">
              <a:avLst/>
            </a:prstGeom>
            <a:solidFill>
              <a:srgbClr val="82CCF3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Address</a:t>
              </a:r>
              <a:endParaRPr/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6044475" y="1801580"/>
              <a:ext cx="647270" cy="577676"/>
            </a:xfrm>
            <a:prstGeom prst="rect">
              <a:avLst/>
            </a:prstGeom>
            <a:solidFill>
              <a:srgbClr val="BB781C"/>
            </a:solidFill>
            <a:ln cap="rnd" cmpd="sng" w="15875">
              <a:solidFill>
                <a:srgbClr val="7D50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Type</a:t>
              </a: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6724166" y="1799662"/>
              <a:ext cx="2780052" cy="584662"/>
            </a:xfrm>
            <a:prstGeom prst="rect">
              <a:avLst/>
            </a:prstGeom>
            <a:solidFill>
              <a:srgbClr val="5E9934"/>
            </a:solidFill>
            <a:ln cap="rnd" cmpd="sng" w="1587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</a:t>
              </a: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9536638" y="1801580"/>
              <a:ext cx="897317" cy="577676"/>
            </a:xfrm>
            <a:prstGeom prst="rect">
              <a:avLst/>
            </a:prstGeom>
            <a:solidFill>
              <a:srgbClr val="C9A2ED"/>
            </a:solidFill>
            <a:ln cap="rnd" cmpd="sng" w="15875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CRC</a:t>
              </a:r>
              <a:endParaRPr/>
            </a:p>
          </p:txBody>
        </p:sp>
      </p:grpSp>
      <p:sp>
        <p:nvSpPr>
          <p:cNvPr id="1451" name="Google Shape;1451;p36"/>
          <p:cNvSpPr/>
          <p:nvPr/>
        </p:nvSpPr>
        <p:spPr>
          <a:xfrm>
            <a:off x="1524001" y="1673125"/>
            <a:ext cx="2264228" cy="939448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7"/>
          <p:cNvSpPr txBox="1"/>
          <p:nvPr>
            <p:ph type="title"/>
          </p:nvPr>
        </p:nvSpPr>
        <p:spPr>
          <a:xfrm>
            <a:off x="2209800" y="346075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 Frame Structure</a:t>
            </a:r>
            <a:endParaRPr/>
          </a:p>
        </p:txBody>
      </p:sp>
      <p:pic>
        <p:nvPicPr>
          <p:cNvPr descr="underline_base" id="1458" name="Google Shape;14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251" y="881064"/>
            <a:ext cx="5942013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9" name="Google Shape;1459;p37"/>
          <p:cNvGrpSpPr/>
          <p:nvPr/>
        </p:nvGrpSpPr>
        <p:grpSpPr>
          <a:xfrm>
            <a:off x="1758044" y="1345230"/>
            <a:ext cx="8675911" cy="609601"/>
            <a:chOff x="1758044" y="1774723"/>
            <a:chExt cx="8675911" cy="609601"/>
          </a:xfrm>
        </p:grpSpPr>
        <p:sp>
          <p:nvSpPr>
            <p:cNvPr id="1460" name="Google Shape;1460;p37"/>
            <p:cNvSpPr/>
            <p:nvPr/>
          </p:nvSpPr>
          <p:spPr>
            <a:xfrm>
              <a:off x="1758044" y="1774723"/>
              <a:ext cx="1802574" cy="609601"/>
            </a:xfrm>
            <a:prstGeom prst="rect">
              <a:avLst/>
            </a:prstGeom>
            <a:solidFill>
              <a:srgbClr val="FFFF00"/>
            </a:solidFill>
            <a:ln cap="rnd" cmpd="sng" w="158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Preamble</a:t>
              </a:r>
              <a:endParaRPr/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4809474" y="1807579"/>
              <a:ext cx="1219200" cy="576745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Source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Address</a:t>
              </a:r>
              <a:endParaRPr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3560618" y="1799662"/>
              <a:ext cx="1219200" cy="584662"/>
            </a:xfrm>
            <a:prstGeom prst="rect">
              <a:avLst/>
            </a:prstGeom>
            <a:solidFill>
              <a:srgbClr val="82CCF3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Address</a:t>
              </a: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6044475" y="1801580"/>
              <a:ext cx="647270" cy="577676"/>
            </a:xfrm>
            <a:prstGeom prst="rect">
              <a:avLst/>
            </a:prstGeom>
            <a:solidFill>
              <a:srgbClr val="BB781C"/>
            </a:solidFill>
            <a:ln cap="rnd" cmpd="sng" w="15875">
              <a:solidFill>
                <a:srgbClr val="7D50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Type</a:t>
              </a:r>
              <a:endParaRPr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6724166" y="1799662"/>
              <a:ext cx="2780052" cy="584662"/>
            </a:xfrm>
            <a:prstGeom prst="rect">
              <a:avLst/>
            </a:prstGeom>
            <a:solidFill>
              <a:srgbClr val="5E9934"/>
            </a:solidFill>
            <a:ln cap="rnd" cmpd="sng" w="1587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</a:t>
              </a:r>
              <a:endParaRPr/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9536638" y="1801580"/>
              <a:ext cx="897317" cy="577676"/>
            </a:xfrm>
            <a:prstGeom prst="rect">
              <a:avLst/>
            </a:prstGeom>
            <a:solidFill>
              <a:srgbClr val="C9A2ED"/>
            </a:solidFill>
            <a:ln cap="rnd" cmpd="sng" w="15875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CRC</a:t>
              </a:r>
              <a:endParaRPr/>
            </a:p>
          </p:txBody>
        </p:sp>
      </p:grpSp>
      <p:sp>
        <p:nvSpPr>
          <p:cNvPr id="1466" name="Google Shape;1466;p37"/>
          <p:cNvSpPr txBox="1"/>
          <p:nvPr/>
        </p:nvSpPr>
        <p:spPr>
          <a:xfrm>
            <a:off x="1709737" y="2316572"/>
            <a:ext cx="9538834" cy="406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i="1" lang="en-US" sz="3200" cap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Destination and Source addresses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FF9300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 bytes source &amp; destination MAC addresses</a:t>
            </a:r>
            <a:endParaRPr/>
          </a:p>
          <a:p>
            <a:pPr indent="-294640" lvl="0" marL="285750" marR="0" rtl="0" algn="l"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i="1" lang="en-US" sz="3200" cap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Type 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FF9300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Indicates higher layer protocol (E.g. mostly IP)</a:t>
            </a:r>
            <a:endParaRPr/>
          </a:p>
          <a:p>
            <a:pPr indent="-285750" lvl="2" marL="12001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IPv4? IPv6? Any other?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FF9300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Allows to multiplex network layer protocols or ARP</a:t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7" name="Google Shape;1467;p37"/>
          <p:cNvSpPr/>
          <p:nvPr/>
        </p:nvSpPr>
        <p:spPr>
          <a:xfrm>
            <a:off x="3487764" y="1215612"/>
            <a:ext cx="2524290" cy="1002534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8" name="Google Shape;1468;p37"/>
          <p:cNvSpPr/>
          <p:nvPr/>
        </p:nvSpPr>
        <p:spPr>
          <a:xfrm>
            <a:off x="5984708" y="1338672"/>
            <a:ext cx="897318" cy="609601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38"/>
          <p:cNvSpPr txBox="1"/>
          <p:nvPr>
            <p:ph type="title"/>
          </p:nvPr>
        </p:nvSpPr>
        <p:spPr>
          <a:xfrm>
            <a:off x="2209800" y="346075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 Frame Structure</a:t>
            </a:r>
            <a:endParaRPr/>
          </a:p>
        </p:txBody>
      </p:sp>
      <p:pic>
        <p:nvPicPr>
          <p:cNvPr descr="underline_base" id="1475" name="Google Shape;14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251" y="881064"/>
            <a:ext cx="5942013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6" name="Google Shape;1476;p38"/>
          <p:cNvGrpSpPr/>
          <p:nvPr/>
        </p:nvGrpSpPr>
        <p:grpSpPr>
          <a:xfrm>
            <a:off x="1758044" y="1345230"/>
            <a:ext cx="8675911" cy="609601"/>
            <a:chOff x="1758044" y="1774723"/>
            <a:chExt cx="8675911" cy="609601"/>
          </a:xfrm>
        </p:grpSpPr>
        <p:sp>
          <p:nvSpPr>
            <p:cNvPr id="1477" name="Google Shape;1477;p38"/>
            <p:cNvSpPr/>
            <p:nvPr/>
          </p:nvSpPr>
          <p:spPr>
            <a:xfrm>
              <a:off x="1758044" y="1774723"/>
              <a:ext cx="1802574" cy="609601"/>
            </a:xfrm>
            <a:prstGeom prst="rect">
              <a:avLst/>
            </a:prstGeom>
            <a:solidFill>
              <a:srgbClr val="FFFF00"/>
            </a:solidFill>
            <a:ln cap="rnd" cmpd="sng" w="158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Preamble</a:t>
              </a: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4809474" y="1807579"/>
              <a:ext cx="1219200" cy="576745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Source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Address</a:t>
              </a: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3560618" y="1799662"/>
              <a:ext cx="1219200" cy="584662"/>
            </a:xfrm>
            <a:prstGeom prst="rect">
              <a:avLst/>
            </a:prstGeom>
            <a:solidFill>
              <a:srgbClr val="82CCF3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Address</a:t>
              </a: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6044475" y="1801580"/>
              <a:ext cx="647270" cy="577676"/>
            </a:xfrm>
            <a:prstGeom prst="rect">
              <a:avLst/>
            </a:prstGeom>
            <a:solidFill>
              <a:srgbClr val="BB781C"/>
            </a:solidFill>
            <a:ln cap="rnd" cmpd="sng" w="15875">
              <a:solidFill>
                <a:srgbClr val="7D50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Type</a:t>
              </a: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6724166" y="1799662"/>
              <a:ext cx="2780052" cy="584662"/>
            </a:xfrm>
            <a:prstGeom prst="rect">
              <a:avLst/>
            </a:prstGeom>
            <a:solidFill>
              <a:srgbClr val="5E9934"/>
            </a:solidFill>
            <a:ln cap="rnd" cmpd="sng" w="1587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</a:t>
              </a: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9536638" y="1801580"/>
              <a:ext cx="897317" cy="577676"/>
            </a:xfrm>
            <a:prstGeom prst="rect">
              <a:avLst/>
            </a:prstGeom>
            <a:solidFill>
              <a:srgbClr val="C9A2ED"/>
            </a:solidFill>
            <a:ln cap="rnd" cmpd="sng" w="15875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CRC</a:t>
              </a:r>
              <a:endParaRPr/>
            </a:p>
          </p:txBody>
        </p:sp>
      </p:grpSp>
      <p:sp>
        <p:nvSpPr>
          <p:cNvPr id="1483" name="Google Shape;1483;p38"/>
          <p:cNvSpPr txBox="1"/>
          <p:nvPr/>
        </p:nvSpPr>
        <p:spPr>
          <a:xfrm>
            <a:off x="1709737" y="2316572"/>
            <a:ext cx="8272463" cy="3789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i="1" lang="en-US" sz="2800" cap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 field </a:t>
            </a:r>
            <a:endParaRPr/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Contains IP datagram</a:t>
            </a:r>
            <a:endParaRPr/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Min 46 bytes and max 1500 bytes</a:t>
            </a:r>
            <a:endParaRPr/>
          </a:p>
          <a:p>
            <a:pPr indent="-285750" lvl="0" marL="2857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i="1" lang="en-US" sz="2800" cap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CRC/FCS/Checksum</a:t>
            </a:r>
            <a:endParaRPr/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Cyclic redundancy check at receiver</a:t>
            </a:r>
            <a:endParaRPr/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error detected: frame is dropped</a:t>
            </a:r>
            <a:endParaRPr/>
          </a:p>
        </p:txBody>
      </p:sp>
      <p:sp>
        <p:nvSpPr>
          <p:cNvPr id="1484" name="Google Shape;1484;p38"/>
          <p:cNvSpPr/>
          <p:nvPr/>
        </p:nvSpPr>
        <p:spPr>
          <a:xfrm>
            <a:off x="6882026" y="1159658"/>
            <a:ext cx="2524290" cy="1002534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85" name="Google Shape;1485;p38"/>
          <p:cNvSpPr/>
          <p:nvPr/>
        </p:nvSpPr>
        <p:spPr>
          <a:xfrm>
            <a:off x="9445560" y="1387086"/>
            <a:ext cx="1135185" cy="632347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9"/>
          <p:cNvSpPr txBox="1"/>
          <p:nvPr>
            <p:ph type="title"/>
          </p:nvPr>
        </p:nvSpPr>
        <p:spPr>
          <a:xfrm>
            <a:off x="2057401" y="228600"/>
            <a:ext cx="82470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Ethernet: unreliable, connectionless</a:t>
            </a:r>
            <a:endParaRPr/>
          </a:p>
        </p:txBody>
      </p:sp>
      <p:sp>
        <p:nvSpPr>
          <p:cNvPr id="1492" name="Google Shape;1492;p39"/>
          <p:cNvSpPr txBox="1"/>
          <p:nvPr>
            <p:ph idx="1" type="body"/>
          </p:nvPr>
        </p:nvSpPr>
        <p:spPr>
          <a:xfrm>
            <a:off x="2057400" y="1600200"/>
            <a:ext cx="82613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Connectionless: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no handshaking between sending and receiving NICs 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unreliable: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receiving NIC doesn't send acks or nacks to sending NIC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data in dropped frames recovered only if initial sender uses higher layer rdt (e.g., TCP), otherwise dropped data lost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Ethernet’s MAC protocol: unslotted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CSMA/CD with binary backoff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i="1" lang="en-US">
                <a:latin typeface="Gill Sans"/>
                <a:ea typeface="Gill Sans"/>
                <a:cs typeface="Gill Sans"/>
                <a:sym typeface="Gill Sans"/>
              </a:rPr>
              <a:t>Hub has collision domains, switch doesn’t.</a:t>
            </a:r>
            <a:endParaRPr/>
          </a:p>
        </p:txBody>
      </p:sp>
      <p:pic>
        <p:nvPicPr>
          <p:cNvPr descr="underline_base" id="1493" name="Google Shape;149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488" y="1019175"/>
            <a:ext cx="73136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p39"/>
          <p:cNvSpPr txBox="1"/>
          <p:nvPr>
            <p:ph idx="12" type="sldNum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5" name="Google Shape;1495;p39"/>
          <p:cNvSpPr txBox="1"/>
          <p:nvPr>
            <p:ph idx="11" type="ftr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2705750" y="1614368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2863223" y="3940595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lang="en-US" sz="3600">
                <a:solidFill>
                  <a:srgbClr val="0070C0"/>
                </a:solidFill>
              </a:rPr>
              <a:t>Introduction to Link Layer</a:t>
            </a:r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>
            <a:off x="2368694" y="1848562"/>
            <a:ext cx="2854469" cy="3789219"/>
            <a:chOff x="567" y="1933"/>
            <a:chExt cx="1270" cy="1920"/>
          </a:xfrm>
        </p:grpSpPr>
        <p:sp>
          <p:nvSpPr>
            <p:cNvPr id="179" name="Google Shape;179;p4"/>
            <p:cNvSpPr/>
            <p:nvPr/>
          </p:nvSpPr>
          <p:spPr>
            <a:xfrm>
              <a:off x="567" y="2205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607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67" y="2478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607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67" y="2750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607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67" y="3022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46666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67" y="3294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67" y="3566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50588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67" y="1933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607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567" y="193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567" y="2205"/>
              <a:ext cx="127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567" y="2478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Session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567" y="2750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567" y="3021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567" y="329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567" y="3565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40"/>
          <p:cNvSpPr txBox="1"/>
          <p:nvPr>
            <p:ph type="title"/>
          </p:nvPr>
        </p:nvSpPr>
        <p:spPr>
          <a:xfrm>
            <a:off x="1676401" y="95250"/>
            <a:ext cx="8715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802.3 Ethernet standards: link &amp; physical layers</a:t>
            </a:r>
            <a:endParaRPr/>
          </a:p>
        </p:txBody>
      </p:sp>
      <p:sp>
        <p:nvSpPr>
          <p:cNvPr id="1502" name="Google Shape;1502;p40"/>
          <p:cNvSpPr txBox="1"/>
          <p:nvPr>
            <p:ph idx="1" type="body"/>
          </p:nvPr>
        </p:nvSpPr>
        <p:spPr>
          <a:xfrm>
            <a:off x="2017712" y="1292226"/>
            <a:ext cx="9187289" cy="295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Many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different Ethernet standards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common MAC protocol and frame format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different speeds: 2 Mbps, 10 Mbps, 100 Mbps, 1Gbps, 10 Gbps, 40 Gbps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different physical layer media: fiber, cable</a:t>
            </a:r>
            <a:endParaRPr/>
          </a:p>
          <a:p>
            <a:pPr indent="0" lvl="0" marL="285750" rtl="0" algn="l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3" name="Google Shape;1503;p40"/>
          <p:cNvSpPr/>
          <p:nvPr/>
        </p:nvSpPr>
        <p:spPr>
          <a:xfrm>
            <a:off x="4397376" y="4075114"/>
            <a:ext cx="1393825" cy="1527175"/>
          </a:xfrm>
          <a:custGeom>
            <a:rect b="b" l="l" r="r" t="t"/>
            <a:pathLst>
              <a:path extrusionOk="0" h="962" w="878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504" name="Google Shape;1504;p40"/>
          <p:cNvGrpSpPr/>
          <p:nvPr/>
        </p:nvGrpSpPr>
        <p:grpSpPr>
          <a:xfrm>
            <a:off x="3101976" y="4189413"/>
            <a:ext cx="1300163" cy="1465262"/>
            <a:chOff x="921" y="785"/>
            <a:chExt cx="819" cy="923"/>
          </a:xfrm>
        </p:grpSpPr>
        <p:sp>
          <p:nvSpPr>
            <p:cNvPr id="1505" name="Google Shape;1505;p40"/>
            <p:cNvSpPr/>
            <p:nvPr/>
          </p:nvSpPr>
          <p:spPr>
            <a:xfrm>
              <a:off x="924" y="810"/>
              <a:ext cx="816" cy="86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6" name="Google Shape;1506;p40"/>
            <p:cNvSpPr txBox="1"/>
            <p:nvPr/>
          </p:nvSpPr>
          <p:spPr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1507" name="Google Shape;1507;p40"/>
            <p:cNvCxnSpPr/>
            <p:nvPr/>
          </p:nvCxnSpPr>
          <p:spPr>
            <a:xfrm>
              <a:off x="924" y="993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40"/>
            <p:cNvCxnSpPr/>
            <p:nvPr/>
          </p:nvCxnSpPr>
          <p:spPr>
            <a:xfrm>
              <a:off x="924" y="1167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40"/>
            <p:cNvCxnSpPr/>
            <p:nvPr/>
          </p:nvCxnSpPr>
          <p:spPr>
            <a:xfrm>
              <a:off x="921" y="1344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40"/>
            <p:cNvCxnSpPr/>
            <p:nvPr/>
          </p:nvCxnSpPr>
          <p:spPr>
            <a:xfrm>
              <a:off x="926" y="1501"/>
              <a:ext cx="808" cy="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40"/>
            <p:cNvCxnSpPr/>
            <p:nvPr/>
          </p:nvCxnSpPr>
          <p:spPr>
            <a:xfrm>
              <a:off x="926" y="1552"/>
              <a:ext cx="0" cy="1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Google Shape;1512;p40"/>
            <p:cNvCxnSpPr/>
            <p:nvPr/>
          </p:nvCxnSpPr>
          <p:spPr>
            <a:xfrm>
              <a:off x="1739" y="1541"/>
              <a:ext cx="0" cy="1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513" name="Google Shape;1513;p40"/>
          <p:cNvSpPr/>
          <p:nvPr/>
        </p:nvSpPr>
        <p:spPr>
          <a:xfrm>
            <a:off x="5754688" y="4038600"/>
            <a:ext cx="4195762" cy="15684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14" name="Google Shape;1514;p40"/>
          <p:cNvCxnSpPr/>
          <p:nvPr/>
        </p:nvCxnSpPr>
        <p:spPr>
          <a:xfrm>
            <a:off x="5768975" y="4703763"/>
            <a:ext cx="417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5" name="Google Shape;1515;p40"/>
          <p:cNvSpPr txBox="1"/>
          <p:nvPr/>
        </p:nvSpPr>
        <p:spPr>
          <a:xfrm>
            <a:off x="6937375" y="4079876"/>
            <a:ext cx="1735138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 protocol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frame format</a:t>
            </a:r>
            <a:endParaRPr/>
          </a:p>
        </p:txBody>
      </p:sp>
      <p:sp>
        <p:nvSpPr>
          <p:cNvPr id="1516" name="Google Shape;1516;p40"/>
          <p:cNvSpPr txBox="1"/>
          <p:nvPr/>
        </p:nvSpPr>
        <p:spPr>
          <a:xfrm>
            <a:off x="5922963" y="4794251"/>
            <a:ext cx="1250950" cy="31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100BASE-TX</a:t>
            </a:r>
            <a:endParaRPr/>
          </a:p>
        </p:txBody>
      </p:sp>
      <p:sp>
        <p:nvSpPr>
          <p:cNvPr id="1517" name="Google Shape;1517;p40"/>
          <p:cNvSpPr txBox="1"/>
          <p:nvPr/>
        </p:nvSpPr>
        <p:spPr>
          <a:xfrm>
            <a:off x="5934076" y="5154614"/>
            <a:ext cx="1230313" cy="31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100BASE-T4</a:t>
            </a:r>
            <a:endParaRPr/>
          </a:p>
        </p:txBody>
      </p:sp>
      <p:sp>
        <p:nvSpPr>
          <p:cNvPr id="1518" name="Google Shape;1518;p40"/>
          <p:cNvSpPr txBox="1"/>
          <p:nvPr/>
        </p:nvSpPr>
        <p:spPr>
          <a:xfrm>
            <a:off x="8605838" y="4789489"/>
            <a:ext cx="1250950" cy="31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100BASE-FX</a:t>
            </a:r>
            <a:endParaRPr/>
          </a:p>
        </p:txBody>
      </p:sp>
      <p:sp>
        <p:nvSpPr>
          <p:cNvPr id="1519" name="Google Shape;1519;p40"/>
          <p:cNvSpPr/>
          <p:nvPr/>
        </p:nvSpPr>
        <p:spPr>
          <a:xfrm>
            <a:off x="4411664" y="4684714"/>
            <a:ext cx="1393825" cy="611187"/>
          </a:xfrm>
          <a:custGeom>
            <a:rect b="b" l="l" r="r" t="t"/>
            <a:pathLst>
              <a:path extrusionOk="0" h="385" w="878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0" name="Google Shape;1520;p40"/>
          <p:cNvSpPr txBox="1"/>
          <p:nvPr/>
        </p:nvSpPr>
        <p:spPr>
          <a:xfrm>
            <a:off x="7265988" y="4787901"/>
            <a:ext cx="1230312" cy="31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100BASE-T2</a:t>
            </a:r>
            <a:endParaRPr/>
          </a:p>
        </p:txBody>
      </p:sp>
      <p:sp>
        <p:nvSpPr>
          <p:cNvPr id="1521" name="Google Shape;1521;p40"/>
          <p:cNvSpPr txBox="1"/>
          <p:nvPr/>
        </p:nvSpPr>
        <p:spPr>
          <a:xfrm>
            <a:off x="7248526" y="5148264"/>
            <a:ext cx="1262063" cy="31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100BASE-SX</a:t>
            </a:r>
            <a:endParaRPr/>
          </a:p>
        </p:txBody>
      </p:sp>
      <p:sp>
        <p:nvSpPr>
          <p:cNvPr id="1522" name="Google Shape;1522;p40"/>
          <p:cNvSpPr txBox="1"/>
          <p:nvPr/>
        </p:nvSpPr>
        <p:spPr>
          <a:xfrm>
            <a:off x="8612188" y="5143501"/>
            <a:ext cx="1262062" cy="31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100BASE-BX</a:t>
            </a:r>
            <a:endParaRPr/>
          </a:p>
        </p:txBody>
      </p:sp>
      <p:grpSp>
        <p:nvGrpSpPr>
          <p:cNvPr id="1523" name="Google Shape;1523;p40"/>
          <p:cNvGrpSpPr/>
          <p:nvPr/>
        </p:nvGrpSpPr>
        <p:grpSpPr>
          <a:xfrm>
            <a:off x="7205663" y="4743451"/>
            <a:ext cx="2768600" cy="1565275"/>
            <a:chOff x="3579" y="2988"/>
            <a:chExt cx="1744" cy="986"/>
          </a:xfrm>
        </p:grpSpPr>
        <p:sp>
          <p:nvSpPr>
            <p:cNvPr id="1524" name="Google Shape;1524;p40"/>
            <p:cNvSpPr/>
            <p:nvPr/>
          </p:nvSpPr>
          <p:spPr>
            <a:xfrm>
              <a:off x="3579" y="2988"/>
              <a:ext cx="1709" cy="489"/>
            </a:xfrm>
            <a:custGeom>
              <a:rect b="b" l="l" r="r" t="t"/>
              <a:pathLst>
                <a:path extrusionOk="0" h="489" w="170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525" name="Google Shape;1525;p40"/>
            <p:cNvCxnSpPr/>
            <p:nvPr/>
          </p:nvCxnSpPr>
          <p:spPr>
            <a:xfrm>
              <a:off x="4410" y="3494"/>
              <a:ext cx="227" cy="291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6" name="Google Shape;1526;p40"/>
            <p:cNvSpPr txBox="1"/>
            <p:nvPr/>
          </p:nvSpPr>
          <p:spPr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fiber physical layer</a:t>
              </a:r>
              <a:endParaRPr/>
            </a:p>
          </p:txBody>
        </p:sp>
      </p:grpSp>
      <p:grpSp>
        <p:nvGrpSpPr>
          <p:cNvPr id="1527" name="Google Shape;1527;p40"/>
          <p:cNvGrpSpPr/>
          <p:nvPr/>
        </p:nvGrpSpPr>
        <p:grpSpPr>
          <a:xfrm>
            <a:off x="5213350" y="4733925"/>
            <a:ext cx="3303588" cy="1874838"/>
            <a:chOff x="2324" y="2982"/>
            <a:chExt cx="2081" cy="1181"/>
          </a:xfrm>
        </p:grpSpPr>
        <p:sp>
          <p:nvSpPr>
            <p:cNvPr id="1528" name="Google Shape;1528;p40"/>
            <p:cNvSpPr/>
            <p:nvPr/>
          </p:nvSpPr>
          <p:spPr>
            <a:xfrm>
              <a:off x="2741" y="2982"/>
              <a:ext cx="1664" cy="495"/>
            </a:xfrm>
            <a:custGeom>
              <a:rect b="b" l="l" r="r" t="t"/>
              <a:pathLst>
                <a:path extrusionOk="0" h="495" w="1664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529" name="Google Shape;1529;p40"/>
            <p:cNvCxnSpPr/>
            <p:nvPr/>
          </p:nvCxnSpPr>
          <p:spPr>
            <a:xfrm flipH="1">
              <a:off x="2929" y="3503"/>
              <a:ext cx="227" cy="291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0" name="Google Shape;1530;p40"/>
            <p:cNvSpPr txBox="1"/>
            <p:nvPr/>
          </p:nvSpPr>
          <p:spPr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copper (twister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pair) physical layer</a:t>
              </a:r>
              <a:endParaRPr/>
            </a:p>
          </p:txBody>
        </p:sp>
      </p:grpSp>
      <p:pic>
        <p:nvPicPr>
          <p:cNvPr descr="underline_base" id="1531" name="Google Shape;153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626" y="862014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32" name="Google Shape;1532;p40"/>
          <p:cNvSpPr txBox="1"/>
          <p:nvPr>
            <p:ph idx="12" type="sldNum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3" name="Google Shape;1533;p40"/>
          <p:cNvSpPr txBox="1"/>
          <p:nvPr>
            <p:ph idx="11" type="ftr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4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539" name="Google Shape;1539;p41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7940" lvl="0" marL="285750" rtl="0" algn="l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1540" name="Google Shape;154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08" y="1324428"/>
            <a:ext cx="9314720" cy="5177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546" name="Google Shape;154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547" name="Google Shape;1547;p42"/>
          <p:cNvSpPr txBox="1"/>
          <p:nvPr>
            <p:ph idx="1" type="body"/>
          </p:nvPr>
        </p:nvSpPr>
        <p:spPr>
          <a:xfrm>
            <a:off x="2057400" y="1371600"/>
            <a:ext cx="9445623" cy="479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 b="1" sz="3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3055" lvl="1" marL="742950" rtl="0" algn="l"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Characteristics of a switch</a:t>
            </a:r>
            <a:endParaRPr/>
          </a:p>
          <a:p>
            <a:pPr indent="-313055" lvl="1" marL="742950" rtl="0" algn="l"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Role of switch in a LAN</a:t>
            </a:r>
            <a:endParaRPr/>
          </a:p>
        </p:txBody>
      </p:sp>
      <p:sp>
        <p:nvSpPr>
          <p:cNvPr id="1548" name="Google Shape;1548;p42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 – Part III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3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 switch</a:t>
            </a:r>
            <a:endParaRPr/>
          </a:p>
        </p:txBody>
      </p:sp>
      <p:sp>
        <p:nvSpPr>
          <p:cNvPr id="1555" name="Google Shape;1555;p43"/>
          <p:cNvSpPr txBox="1"/>
          <p:nvPr>
            <p:ph idx="1" type="body"/>
          </p:nvPr>
        </p:nvSpPr>
        <p:spPr>
          <a:xfrm>
            <a:off x="2130425" y="1071563"/>
            <a:ext cx="9338764" cy="5691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link-layer device: takes an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active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role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store, forward Ethernet frames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examine incoming frame’s MAC address, </a:t>
            </a: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selectively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forward  frame to one-or-more outgoing links when frame is to be forwarded on segment, uses CSMA/CD to access segment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transparent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hosts are unaware of presence of switches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plug-and-play, self-learning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switches do not need to be configured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556" name="Google Shape;15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5826" y="793750"/>
            <a:ext cx="36560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44"/>
          <p:cNvSpPr txBox="1"/>
          <p:nvPr>
            <p:ph type="title"/>
          </p:nvPr>
        </p:nvSpPr>
        <p:spPr>
          <a:xfrm>
            <a:off x="1812926" y="136525"/>
            <a:ext cx="84693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Switch: </a:t>
            </a:r>
            <a:r>
              <a:rPr i="1" lang="en-US" sz="3600">
                <a:latin typeface="Gill Sans"/>
                <a:ea typeface="Gill Sans"/>
                <a:cs typeface="Gill Sans"/>
                <a:sym typeface="Gill Sans"/>
              </a:rPr>
              <a:t>multiple</a:t>
            </a: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 simultaneous transmissions</a:t>
            </a:r>
            <a:endParaRPr/>
          </a:p>
        </p:txBody>
      </p:sp>
      <p:sp>
        <p:nvSpPr>
          <p:cNvPr id="1563" name="Google Shape;1563;p44"/>
          <p:cNvSpPr txBox="1"/>
          <p:nvPr>
            <p:ph idx="1" type="body"/>
          </p:nvPr>
        </p:nvSpPr>
        <p:spPr>
          <a:xfrm>
            <a:off x="1475262" y="1213934"/>
            <a:ext cx="5001172" cy="4954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hosts have dedicated, direct connection to switch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switches buffer packets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Ethernet protocol used on 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each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incoming link, but no collisions; full duplex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each link is its own collision domain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switching: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A-to-A’ and B-to-B’ can transmit simultaneously, without collisions </a:t>
            </a:r>
            <a:endParaRPr/>
          </a:p>
        </p:txBody>
      </p:sp>
      <p:grpSp>
        <p:nvGrpSpPr>
          <p:cNvPr id="1564" name="Google Shape;1564;p44"/>
          <p:cNvGrpSpPr/>
          <p:nvPr/>
        </p:nvGrpSpPr>
        <p:grpSpPr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1565" name="Google Shape;1565;p44"/>
            <p:cNvSpPr txBox="1"/>
            <p:nvPr/>
          </p:nvSpPr>
          <p:spPr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switch with six interfaces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i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1,2,3,4,5,6</a:t>
              </a: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r>
                <a:rPr i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grpSp>
          <p:nvGrpSpPr>
            <p:cNvPr id="1566" name="Google Shape;1566;p44"/>
            <p:cNvGrpSpPr/>
            <p:nvPr/>
          </p:nvGrpSpPr>
          <p:grpSpPr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1567" name="Google Shape;1567;p44"/>
              <p:cNvSpPr txBox="1"/>
              <p:nvPr/>
            </p:nvSpPr>
            <p:spPr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1568" name="Google Shape;1568;p44"/>
              <p:cNvSpPr txBox="1"/>
              <p:nvPr/>
            </p:nvSpPr>
            <p:spPr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A’</a:t>
                </a:r>
                <a:endParaRPr i="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44"/>
              <p:cNvSpPr txBox="1"/>
              <p:nvPr/>
            </p:nvSpPr>
            <p:spPr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570" name="Google Shape;1570;p44"/>
              <p:cNvSpPr txBox="1"/>
              <p:nvPr/>
            </p:nvSpPr>
            <p:spPr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B’</a:t>
                </a:r>
                <a:endParaRPr i="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44"/>
              <p:cNvSpPr txBox="1"/>
              <p:nvPr/>
            </p:nvSpPr>
            <p:spPr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1572" name="Google Shape;1572;p44"/>
              <p:cNvSpPr txBox="1"/>
              <p:nvPr/>
            </p:nvSpPr>
            <p:spPr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C’</a:t>
                </a:r>
                <a:endParaRPr i="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73" name="Google Shape;1573;p44"/>
              <p:cNvCxnSpPr/>
              <p:nvPr/>
            </p:nvCxnSpPr>
            <p:spPr>
              <a:xfrm>
                <a:off x="1687389" y="3165957"/>
                <a:ext cx="720869" cy="298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4" name="Google Shape;1574;p44"/>
              <p:cNvCxnSpPr/>
              <p:nvPr/>
            </p:nvCxnSpPr>
            <p:spPr>
              <a:xfrm>
                <a:off x="2673423" y="2872277"/>
                <a:ext cx="0" cy="5048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5" name="Google Shape;1575;p44"/>
              <p:cNvCxnSpPr/>
              <p:nvPr/>
            </p:nvCxnSpPr>
            <p:spPr>
              <a:xfrm flipH="1">
                <a:off x="2863961" y="2996099"/>
                <a:ext cx="892353" cy="4841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6" name="Google Shape;1576;p44"/>
              <p:cNvCxnSpPr/>
              <p:nvPr/>
            </p:nvCxnSpPr>
            <p:spPr>
              <a:xfrm flipH="1" rot="10800000">
                <a:off x="2673423" y="3605685"/>
                <a:ext cx="12703" cy="7095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77" name="Google Shape;1577;p44"/>
              <p:cNvGrpSpPr/>
              <p:nvPr/>
            </p:nvGrpSpPr>
            <p:grpSpPr>
              <a:xfrm>
                <a:off x="747936" y="2733042"/>
                <a:ext cx="914048" cy="690308"/>
                <a:chOff x="1046480" y="3962400"/>
                <a:chExt cx="1025765" cy="761428"/>
              </a:xfrm>
            </p:grpSpPr>
            <p:sp>
              <p:nvSpPr>
                <p:cNvPr id="1578" name="Google Shape;1578;p44"/>
                <p:cNvSpPr/>
                <p:nvPr/>
              </p:nvSpPr>
              <p:spPr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579" name="Google Shape;1579;p44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580" name="Google Shape;1580;p4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581" name="Google Shape;1581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582" name="Google Shape;1582;p44"/>
              <p:cNvGrpSpPr/>
              <p:nvPr/>
            </p:nvGrpSpPr>
            <p:grpSpPr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583" name="Google Shape;1583;p44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584" name="Google Shape;1584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585" name="Google Shape;1585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586" name="Google Shape;1586;p44"/>
                <p:cNvSpPr/>
                <p:nvPr/>
              </p:nvSpPr>
              <p:spPr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87" name="Google Shape;1587;p44"/>
              <p:cNvSpPr/>
              <p:nvPr/>
            </p:nvSpPr>
            <p:spPr>
              <a:xfrm>
                <a:off x="2614674" y="2705593"/>
                <a:ext cx="109559" cy="165096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88" name="Google Shape;1588;p44"/>
              <p:cNvGrpSpPr/>
              <p:nvPr/>
            </p:nvGrpSpPr>
            <p:grpSpPr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589" name="Google Shape;1589;p4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90" name="Google Shape;1590;p4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591" name="Google Shape;1591;p44"/>
              <p:cNvGrpSpPr/>
              <p:nvPr/>
            </p:nvGrpSpPr>
            <p:grpSpPr>
              <a:xfrm>
                <a:off x="2060917" y="4280356"/>
                <a:ext cx="853440" cy="834816"/>
                <a:chOff x="8077200" y="3320624"/>
                <a:chExt cx="853440" cy="834816"/>
              </a:xfrm>
            </p:grpSpPr>
            <p:sp>
              <p:nvSpPr>
                <p:cNvPr id="1592" name="Google Shape;1592;p44"/>
                <p:cNvSpPr/>
                <p:nvPr/>
              </p:nvSpPr>
              <p:spPr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593" name="Google Shape;1593;p44"/>
                <p:cNvGrpSpPr/>
                <p:nvPr/>
              </p:nvGrpSpPr>
              <p:grpSpPr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descr="desktop_computer_stylized_medium" id="1594" name="Google Shape;1594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595" name="Google Shape;1595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pic>
            <p:nvPicPr>
              <p:cNvPr id="1596" name="Google Shape;1596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597" name="Google Shape;1597;p44"/>
              <p:cNvGrpSpPr/>
              <p:nvPr/>
            </p:nvGrpSpPr>
            <p:grpSpPr>
              <a:xfrm>
                <a:off x="731524" y="3616962"/>
                <a:ext cx="914582" cy="690308"/>
                <a:chOff x="1046480" y="3962400"/>
                <a:chExt cx="1026364" cy="761428"/>
              </a:xfrm>
            </p:grpSpPr>
            <p:sp>
              <p:nvSpPr>
                <p:cNvPr id="1598" name="Google Shape;1598;p44"/>
                <p:cNvSpPr/>
                <p:nvPr/>
              </p:nvSpPr>
              <p:spPr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599" name="Google Shape;1599;p44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600" name="Google Shape;1600;p4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01" name="Google Shape;1601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602" name="Google Shape;1602;p44"/>
              <p:cNvGrpSpPr/>
              <p:nvPr/>
            </p:nvGrpSpPr>
            <p:grpSpPr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03" name="Google Shape;1603;p44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604" name="Google Shape;1604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05" name="Google Shape;1605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606" name="Google Shape;1606;p44"/>
                <p:cNvSpPr/>
                <p:nvPr/>
              </p:nvSpPr>
              <p:spPr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07" name="Google Shape;1607;p44"/>
              <p:cNvCxnSpPr/>
              <p:nvPr/>
            </p:nvCxnSpPr>
            <p:spPr>
              <a:xfrm flipH="1" rot="10800000">
                <a:off x="1660396" y="3600922"/>
                <a:ext cx="744686" cy="4508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8" name="Google Shape;1608;p44"/>
              <p:cNvCxnSpPr/>
              <p:nvPr/>
            </p:nvCxnSpPr>
            <p:spPr>
              <a:xfrm rot="10800000">
                <a:off x="2968756" y="3545361"/>
                <a:ext cx="646242" cy="3381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09" name="Google Shape;1609;p44"/>
              <p:cNvSpPr txBox="1"/>
              <p:nvPr/>
            </p:nvSpPr>
            <p:spPr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610" name="Google Shape;1610;p44"/>
              <p:cNvSpPr txBox="1"/>
              <p:nvPr/>
            </p:nvSpPr>
            <p:spPr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611" name="Google Shape;1611;p44"/>
              <p:cNvSpPr txBox="1"/>
              <p:nvPr/>
            </p:nvSpPr>
            <p:spPr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612" name="Google Shape;1612;p44"/>
              <p:cNvSpPr txBox="1"/>
              <p:nvPr/>
            </p:nvSpPr>
            <p:spPr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1613" name="Google Shape;1613;p44"/>
              <p:cNvSpPr txBox="1"/>
              <p:nvPr/>
            </p:nvSpPr>
            <p:spPr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1614" name="Google Shape;1614;p44"/>
              <p:cNvSpPr txBox="1"/>
              <p:nvPr/>
            </p:nvSpPr>
            <p:spPr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</p:grpSp>
      </p:grpSp>
      <p:pic>
        <p:nvPicPr>
          <p:cNvPr descr="underline_base" id="1615" name="Google Shape;1615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9288" y="962025"/>
            <a:ext cx="82280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45"/>
          <p:cNvSpPr txBox="1"/>
          <p:nvPr>
            <p:ph type="title"/>
          </p:nvPr>
        </p:nvSpPr>
        <p:spPr>
          <a:xfrm>
            <a:off x="1965325" y="904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 forwarding table</a:t>
            </a:r>
            <a:endParaRPr/>
          </a:p>
        </p:txBody>
      </p:sp>
      <p:sp>
        <p:nvSpPr>
          <p:cNvPr id="1622" name="Google Shape;1622;p45"/>
          <p:cNvSpPr txBox="1"/>
          <p:nvPr>
            <p:ph idx="1" type="body"/>
          </p:nvPr>
        </p:nvSpPr>
        <p:spPr>
          <a:xfrm>
            <a:off x="1431264" y="1123227"/>
            <a:ext cx="4878387" cy="1382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i="1" lang="en-US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how does switch know A’ reachable via interface 4, B’ reachable via interface 5?</a:t>
            </a:r>
            <a:endParaRPr/>
          </a:p>
        </p:txBody>
      </p:sp>
      <p:grpSp>
        <p:nvGrpSpPr>
          <p:cNvPr id="1623" name="Google Shape;1623;p45"/>
          <p:cNvGrpSpPr/>
          <p:nvPr/>
        </p:nvGrpSpPr>
        <p:grpSpPr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1624" name="Google Shape;1624;p45"/>
            <p:cNvSpPr txBox="1"/>
            <p:nvPr/>
          </p:nvSpPr>
          <p:spPr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switch with six interfaces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i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1,2,3,4,5,6</a:t>
              </a: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r>
                <a:rPr i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grpSp>
          <p:nvGrpSpPr>
            <p:cNvPr id="1625" name="Google Shape;1625;p45"/>
            <p:cNvGrpSpPr/>
            <p:nvPr/>
          </p:nvGrpSpPr>
          <p:grpSpPr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1626" name="Google Shape;1626;p45"/>
              <p:cNvSpPr txBox="1"/>
              <p:nvPr/>
            </p:nvSpPr>
            <p:spPr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1627" name="Google Shape;1627;p45"/>
              <p:cNvSpPr txBox="1"/>
              <p:nvPr/>
            </p:nvSpPr>
            <p:spPr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A’</a:t>
                </a:r>
                <a:endParaRPr i="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45"/>
              <p:cNvSpPr txBox="1"/>
              <p:nvPr/>
            </p:nvSpPr>
            <p:spPr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629" name="Google Shape;1629;p45"/>
              <p:cNvSpPr txBox="1"/>
              <p:nvPr/>
            </p:nvSpPr>
            <p:spPr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B’</a:t>
                </a:r>
                <a:endParaRPr i="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45"/>
              <p:cNvSpPr txBox="1"/>
              <p:nvPr/>
            </p:nvSpPr>
            <p:spPr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1631" name="Google Shape;1631;p45"/>
              <p:cNvSpPr txBox="1"/>
              <p:nvPr/>
            </p:nvSpPr>
            <p:spPr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C’</a:t>
                </a:r>
                <a:endParaRPr i="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32" name="Google Shape;1632;p45"/>
              <p:cNvCxnSpPr/>
              <p:nvPr/>
            </p:nvCxnSpPr>
            <p:spPr>
              <a:xfrm>
                <a:off x="1687389" y="3165957"/>
                <a:ext cx="720869" cy="298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3" name="Google Shape;1633;p45"/>
              <p:cNvCxnSpPr/>
              <p:nvPr/>
            </p:nvCxnSpPr>
            <p:spPr>
              <a:xfrm>
                <a:off x="2673423" y="2872277"/>
                <a:ext cx="0" cy="5048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4" name="Google Shape;1634;p45"/>
              <p:cNvCxnSpPr/>
              <p:nvPr/>
            </p:nvCxnSpPr>
            <p:spPr>
              <a:xfrm flipH="1">
                <a:off x="2863961" y="2996099"/>
                <a:ext cx="892353" cy="4841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5" name="Google Shape;1635;p45"/>
              <p:cNvCxnSpPr/>
              <p:nvPr/>
            </p:nvCxnSpPr>
            <p:spPr>
              <a:xfrm flipH="1" rot="10800000">
                <a:off x="2673423" y="3605685"/>
                <a:ext cx="12703" cy="7095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636" name="Google Shape;1636;p45"/>
              <p:cNvGrpSpPr/>
              <p:nvPr/>
            </p:nvGrpSpPr>
            <p:grpSpPr>
              <a:xfrm>
                <a:off x="747936" y="2733042"/>
                <a:ext cx="914048" cy="690308"/>
                <a:chOff x="1046480" y="3962400"/>
                <a:chExt cx="1025765" cy="761428"/>
              </a:xfrm>
            </p:grpSpPr>
            <p:sp>
              <p:nvSpPr>
                <p:cNvPr id="1637" name="Google Shape;1637;p45"/>
                <p:cNvSpPr/>
                <p:nvPr/>
              </p:nvSpPr>
              <p:spPr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38" name="Google Shape;1638;p45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639" name="Google Shape;1639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40" name="Google Shape;1640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641" name="Google Shape;1641;p45"/>
              <p:cNvGrpSpPr/>
              <p:nvPr/>
            </p:nvGrpSpPr>
            <p:grpSpPr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2" name="Google Shape;1642;p45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643" name="Google Shape;1643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44" name="Google Shape;1644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645" name="Google Shape;1645;p45"/>
                <p:cNvSpPr/>
                <p:nvPr/>
              </p:nvSpPr>
              <p:spPr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46" name="Google Shape;1646;p45"/>
              <p:cNvSpPr/>
              <p:nvPr/>
            </p:nvSpPr>
            <p:spPr>
              <a:xfrm>
                <a:off x="2614674" y="2705593"/>
                <a:ext cx="109559" cy="165096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47" name="Google Shape;1647;p45"/>
              <p:cNvGrpSpPr/>
              <p:nvPr/>
            </p:nvGrpSpPr>
            <p:grpSpPr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648" name="Google Shape;1648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49" name="Google Shape;1649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650" name="Google Shape;1650;p45"/>
              <p:cNvGrpSpPr/>
              <p:nvPr/>
            </p:nvGrpSpPr>
            <p:grpSpPr>
              <a:xfrm>
                <a:off x="2060917" y="4280356"/>
                <a:ext cx="853440" cy="834816"/>
                <a:chOff x="8077200" y="3320624"/>
                <a:chExt cx="853440" cy="834816"/>
              </a:xfrm>
            </p:grpSpPr>
            <p:sp>
              <p:nvSpPr>
                <p:cNvPr id="1651" name="Google Shape;1651;p45"/>
                <p:cNvSpPr/>
                <p:nvPr/>
              </p:nvSpPr>
              <p:spPr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52" name="Google Shape;1652;p45"/>
                <p:cNvGrpSpPr/>
                <p:nvPr/>
              </p:nvGrpSpPr>
              <p:grpSpPr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descr="desktop_computer_stylized_medium" id="1653" name="Google Shape;1653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54" name="Google Shape;1654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pic>
            <p:nvPicPr>
              <p:cNvPr id="1655" name="Google Shape;1655;p4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56" name="Google Shape;1656;p45"/>
              <p:cNvGrpSpPr/>
              <p:nvPr/>
            </p:nvGrpSpPr>
            <p:grpSpPr>
              <a:xfrm>
                <a:off x="731524" y="3616962"/>
                <a:ext cx="914582" cy="690308"/>
                <a:chOff x="1046480" y="3962400"/>
                <a:chExt cx="1026364" cy="761428"/>
              </a:xfrm>
            </p:grpSpPr>
            <p:sp>
              <p:nvSpPr>
                <p:cNvPr id="1657" name="Google Shape;1657;p45"/>
                <p:cNvSpPr/>
                <p:nvPr/>
              </p:nvSpPr>
              <p:spPr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58" name="Google Shape;1658;p45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659" name="Google Shape;1659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60" name="Google Shape;1660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661" name="Google Shape;1661;p45"/>
              <p:cNvGrpSpPr/>
              <p:nvPr/>
            </p:nvGrpSpPr>
            <p:grpSpPr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62" name="Google Shape;1662;p45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663" name="Google Shape;1663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64" name="Google Shape;1664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665" name="Google Shape;1665;p45"/>
                <p:cNvSpPr/>
                <p:nvPr/>
              </p:nvSpPr>
              <p:spPr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66" name="Google Shape;1666;p45"/>
              <p:cNvCxnSpPr/>
              <p:nvPr/>
            </p:nvCxnSpPr>
            <p:spPr>
              <a:xfrm flipH="1" rot="10800000">
                <a:off x="1660396" y="3600922"/>
                <a:ext cx="744686" cy="4508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7" name="Google Shape;1667;p45"/>
              <p:cNvCxnSpPr/>
              <p:nvPr/>
            </p:nvCxnSpPr>
            <p:spPr>
              <a:xfrm rot="10800000">
                <a:off x="2968756" y="3545361"/>
                <a:ext cx="646242" cy="3381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68" name="Google Shape;1668;p45"/>
              <p:cNvSpPr txBox="1"/>
              <p:nvPr/>
            </p:nvSpPr>
            <p:spPr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669" name="Google Shape;1669;p45"/>
              <p:cNvSpPr txBox="1"/>
              <p:nvPr/>
            </p:nvSpPr>
            <p:spPr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670" name="Google Shape;1670;p45"/>
              <p:cNvSpPr txBox="1"/>
              <p:nvPr/>
            </p:nvSpPr>
            <p:spPr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671" name="Google Shape;1671;p45"/>
              <p:cNvSpPr txBox="1"/>
              <p:nvPr/>
            </p:nvSpPr>
            <p:spPr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1672" name="Google Shape;1672;p45"/>
              <p:cNvSpPr txBox="1"/>
              <p:nvPr/>
            </p:nvSpPr>
            <p:spPr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1673" name="Google Shape;1673;p45"/>
              <p:cNvSpPr txBox="1"/>
              <p:nvPr/>
            </p:nvSpPr>
            <p:spPr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</p:grpSp>
      </p:grpSp>
      <p:sp>
        <p:nvSpPr>
          <p:cNvPr id="1674" name="Google Shape;1674;p45"/>
          <p:cNvSpPr txBox="1"/>
          <p:nvPr/>
        </p:nvSpPr>
        <p:spPr>
          <a:xfrm>
            <a:off x="1540144" y="2315279"/>
            <a:ext cx="4878387" cy="213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i="1"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switch has a </a:t>
            </a: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 table,</a:t>
            </a:r>
            <a:r>
              <a:rPr lang="en-US" sz="2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entry: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(MAC address of host, interface to reach host, time stamp)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looks like a routing table!</a:t>
            </a:r>
            <a:endParaRPr/>
          </a:p>
        </p:txBody>
      </p:sp>
      <p:pic>
        <p:nvPicPr>
          <p:cNvPr descr="underline_base" id="1675" name="Google Shape;1675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9626" y="8985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76" name="Google Shape;1676;p45"/>
          <p:cNvSpPr txBox="1"/>
          <p:nvPr/>
        </p:nvSpPr>
        <p:spPr>
          <a:xfrm>
            <a:off x="1431264" y="4402682"/>
            <a:ext cx="5040313" cy="147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are entries created, maintained in switch table? </a:t>
            </a:r>
            <a:endParaRPr/>
          </a:p>
          <a:p>
            <a:pPr indent="-285750" lvl="1" marL="74295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something like a routing protocol?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46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683" name="Google Shape;1683;p46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684" name="Google Shape;1684;p46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6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686" name="Google Shape;1686;p46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6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688" name="Google Shape;1688;p46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9" name="Google Shape;1689;p46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0" name="Google Shape;1690;p46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1" name="Google Shape;1691;p46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2" name="Google Shape;1692;p46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93" name="Google Shape;1693;p46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694" name="Google Shape;1694;p46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95" name="Google Shape;1695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696" name="Google Shape;1696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97" name="Google Shape;1697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698" name="Google Shape;1698;p46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99" name="Google Shape;1699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700" name="Google Shape;1700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01" name="Google Shape;170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702" name="Google Shape;1702;p46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3" name="Google Shape;1703;p46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4" name="Google Shape;1704;p46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705" name="Google Shape;1705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6" name="Google Shape;1706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07" name="Google Shape;1707;p46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708" name="Google Shape;1708;p46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9" name="Google Shape;1709;p46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710" name="Google Shape;1710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11" name="Google Shape;171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712" name="Google Shape;1712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13" name="Google Shape;1713;p46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714" name="Google Shape;1714;p46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15" name="Google Shape;1715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716" name="Google Shape;1716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17" name="Google Shape;1717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718" name="Google Shape;1718;p46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9" name="Google Shape;1719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720" name="Google Shape;1720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21" name="Google Shape;172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722" name="Google Shape;1722;p46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23" name="Google Shape;1723;p46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4" name="Google Shape;1724;p46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5" name="Google Shape;1725;p46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726" name="Google Shape;1726;p46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727" name="Google Shape;1727;p46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728" name="Google Shape;1728;p46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729" name="Google Shape;1729;p46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730" name="Google Shape;1730;p46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731" name="Google Shape;1731;p46"/>
          <p:cNvSpPr txBox="1"/>
          <p:nvPr>
            <p:ph type="title"/>
          </p:nvPr>
        </p:nvSpPr>
        <p:spPr>
          <a:xfrm>
            <a:off x="1981200" y="873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self-learning</a:t>
            </a:r>
            <a:endParaRPr/>
          </a:p>
        </p:txBody>
      </p:sp>
      <p:sp>
        <p:nvSpPr>
          <p:cNvPr id="1732" name="Google Shape;1732;p46"/>
          <p:cNvSpPr txBox="1"/>
          <p:nvPr>
            <p:ph idx="1" type="body"/>
          </p:nvPr>
        </p:nvSpPr>
        <p:spPr>
          <a:xfrm>
            <a:off x="1963738" y="1339850"/>
            <a:ext cx="3935412" cy="369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31775" lvl="0" marL="231775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The table is empty initially</a:t>
            </a:r>
            <a:endParaRPr/>
          </a:p>
          <a:p>
            <a:pPr indent="-231775" lvl="0" marL="231775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switch</a:t>
            </a: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learns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which hosts can be reached through which interfaces</a:t>
            </a:r>
            <a:endParaRPr/>
          </a:p>
          <a:p>
            <a:pPr indent="-223837" lvl="1" marL="681038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frame received, switch “learns”  location of sender: incoming LAN segment</a:t>
            </a:r>
            <a:endParaRPr/>
          </a:p>
          <a:p>
            <a:pPr indent="-223837" lvl="1" marL="681038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records sender/location pair in switch table</a:t>
            </a:r>
            <a:endParaRPr/>
          </a:p>
        </p:txBody>
      </p:sp>
      <p:grpSp>
        <p:nvGrpSpPr>
          <p:cNvPr id="1733" name="Google Shape;1733;p46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734" name="Google Shape;1734;p46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6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6" name="Google Shape;1736;p46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7" name="Google Shape;1737;p46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8" name="Google Shape;1738;p46"/>
          <p:cNvGrpSpPr/>
          <p:nvPr/>
        </p:nvGrpSpPr>
        <p:grpSpPr>
          <a:xfrm>
            <a:off x="8518526" y="525464"/>
            <a:ext cx="1450975" cy="714375"/>
            <a:chOff x="4406" y="331"/>
            <a:chExt cx="914" cy="450"/>
          </a:xfrm>
        </p:grpSpPr>
        <p:cxnSp>
          <p:nvCxnSpPr>
            <p:cNvPr id="1739" name="Google Shape;1739;p46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740" name="Google Shape;1740;p46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741" name="Google Shape;1741;p46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/>
            </a:p>
          </p:txBody>
        </p:sp>
        <p:sp>
          <p:nvSpPr>
            <p:cNvPr id="1742" name="Google Shape;1742;p46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i="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3" name="Google Shape;1743;p46"/>
          <p:cNvGrpSpPr/>
          <p:nvPr/>
        </p:nvGrpSpPr>
        <p:grpSpPr>
          <a:xfrm>
            <a:off x="4904582" y="5043488"/>
            <a:ext cx="3017838" cy="1444625"/>
            <a:chOff x="3441" y="3154"/>
            <a:chExt cx="1901" cy="910"/>
          </a:xfrm>
        </p:grpSpPr>
        <p:sp>
          <p:nvSpPr>
            <p:cNvPr id="1744" name="Google Shape;1744;p46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46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/>
            </a:p>
          </p:txBody>
        </p:sp>
        <p:cxnSp>
          <p:nvCxnSpPr>
            <p:cNvPr id="1746" name="Google Shape;1746;p46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7" name="Google Shape;1747;p46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8" name="Google Shape;1748;p46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49" name="Google Shape;1749;p46"/>
          <p:cNvSpPr txBox="1"/>
          <p:nvPr/>
        </p:nvSpPr>
        <p:spPr>
          <a:xfrm>
            <a:off x="7988301" y="5326063"/>
            <a:ext cx="17240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/>
          </a:p>
        </p:txBody>
      </p:sp>
      <p:grpSp>
        <p:nvGrpSpPr>
          <p:cNvPr id="1750" name="Google Shape;1750;p46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751" name="Google Shape;1751;p46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752" name="Google Shape;1752;p46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753" name="Google Shape;1753;p46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/>
            </a:p>
          </p:txBody>
        </p:sp>
      </p:grpSp>
      <p:pic>
        <p:nvPicPr>
          <p:cNvPr descr="underline_base" id="1754" name="Google Shape;175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801" y="898525"/>
            <a:ext cx="50276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7"/>
          <p:cNvSpPr txBox="1"/>
          <p:nvPr>
            <p:ph type="title"/>
          </p:nvPr>
        </p:nvSpPr>
        <p:spPr>
          <a:xfrm>
            <a:off x="2033588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frame filtering/forwarding</a:t>
            </a:r>
            <a:endParaRPr/>
          </a:p>
        </p:txBody>
      </p:sp>
      <p:sp>
        <p:nvSpPr>
          <p:cNvPr id="1761" name="Google Shape;1761;p47"/>
          <p:cNvSpPr txBox="1"/>
          <p:nvPr>
            <p:ph idx="1" type="body"/>
          </p:nvPr>
        </p:nvSpPr>
        <p:spPr>
          <a:xfrm>
            <a:off x="2154239" y="1370014"/>
            <a:ext cx="8201025" cy="509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 frame received at switch: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1. record incoming link, MAC address of sending host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2. index switch table using MAC destination address</a:t>
            </a:r>
            <a:endParaRPr b="1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3. 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entry found for destination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 {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destination on segment from which frame arrived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drop frame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forward frame on interface indicated by entry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flood  /* forward on all interfaces except arriving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               interface */</a:t>
            </a:r>
            <a:endParaRPr/>
          </a:p>
          <a:p>
            <a:pPr indent="-171450" lvl="3" marL="1543050" rtl="0" algn="l">
              <a:spcBef>
                <a:spcPts val="1080"/>
              </a:spcBef>
              <a:spcAft>
                <a:spcPts val="0"/>
              </a:spcAft>
              <a:buSzPts val="348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pic>
        <p:nvPicPr>
          <p:cNvPr descr="underline_base" id="1762" name="Google Shape;176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513" y="841375"/>
            <a:ext cx="6856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8" name="Google Shape;1768;p48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769" name="Google Shape;1769;p48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770" name="Google Shape;1770;p48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48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772" name="Google Shape;1772;p48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48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774" name="Google Shape;1774;p48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5" name="Google Shape;1775;p48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6" name="Google Shape;1776;p48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7" name="Google Shape;1777;p48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8" name="Google Shape;1778;p48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79" name="Google Shape;1779;p48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780" name="Google Shape;1780;p48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81" name="Google Shape;1781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782" name="Google Shape;1782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83" name="Google Shape;1783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784" name="Google Shape;1784;p48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85" name="Google Shape;1785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786" name="Google Shape;1786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87" name="Google Shape;1787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788" name="Google Shape;1788;p48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9" name="Google Shape;1789;p48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0" name="Google Shape;1790;p48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791" name="Google Shape;1791;p4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2" name="Google Shape;1792;p4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93" name="Google Shape;1793;p48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794" name="Google Shape;1794;p48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95" name="Google Shape;1795;p48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796" name="Google Shape;1796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97" name="Google Shape;1797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798" name="Google Shape;1798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99" name="Google Shape;1799;p48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800" name="Google Shape;1800;p48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01" name="Google Shape;1801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802" name="Google Shape;1802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03" name="Google Shape;1803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804" name="Google Shape;1804;p48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805" name="Google Shape;1805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806" name="Google Shape;1806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07" name="Google Shape;1807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808" name="Google Shape;1808;p48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09" name="Google Shape;1809;p48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0" name="Google Shape;1810;p48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1" name="Google Shape;1811;p48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812" name="Google Shape;1812;p48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813" name="Google Shape;1813;p48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814" name="Google Shape;1814;p48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815" name="Google Shape;1815;p48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816" name="Google Shape;1816;p48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817" name="Google Shape;1817;p48"/>
          <p:cNvSpPr txBox="1"/>
          <p:nvPr>
            <p:ph type="title"/>
          </p:nvPr>
        </p:nvSpPr>
        <p:spPr>
          <a:xfrm>
            <a:off x="1711326" y="141288"/>
            <a:ext cx="75088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Self-learning, forwarding: example</a:t>
            </a:r>
            <a:endParaRPr/>
          </a:p>
        </p:txBody>
      </p:sp>
      <p:grpSp>
        <p:nvGrpSpPr>
          <p:cNvPr id="1818" name="Google Shape;1818;p48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819" name="Google Shape;1819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1" name="Google Shape;1821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2" name="Google Shape;1822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23" name="Google Shape;1823;p48"/>
          <p:cNvGrpSpPr/>
          <p:nvPr/>
        </p:nvGrpSpPr>
        <p:grpSpPr>
          <a:xfrm>
            <a:off x="8518526" y="525464"/>
            <a:ext cx="1450975" cy="714375"/>
            <a:chOff x="4406" y="331"/>
            <a:chExt cx="914" cy="450"/>
          </a:xfrm>
        </p:grpSpPr>
        <p:cxnSp>
          <p:nvCxnSpPr>
            <p:cNvPr id="1824" name="Google Shape;1824;p48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825" name="Google Shape;1825;p48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826" name="Google Shape;1826;p48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/>
            </a:p>
          </p:txBody>
        </p:sp>
        <p:sp>
          <p:nvSpPr>
            <p:cNvPr id="1827" name="Google Shape;1827;p48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i="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8" name="Google Shape;1828;p48"/>
          <p:cNvGrpSpPr/>
          <p:nvPr/>
        </p:nvGrpSpPr>
        <p:grpSpPr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1829" name="Google Shape;1829;p48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48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/>
            </a:p>
          </p:txBody>
        </p:sp>
        <p:cxnSp>
          <p:nvCxnSpPr>
            <p:cNvPr id="1831" name="Google Shape;1831;p48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2" name="Google Shape;1832;p48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3" name="Google Shape;1833;p48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34" name="Google Shape;1834;p48"/>
          <p:cNvSpPr txBox="1"/>
          <p:nvPr/>
        </p:nvSpPr>
        <p:spPr>
          <a:xfrm>
            <a:off x="7961313" y="5326063"/>
            <a:ext cx="1778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/>
          </a:p>
        </p:txBody>
      </p:sp>
      <p:grpSp>
        <p:nvGrpSpPr>
          <p:cNvPr id="1835" name="Google Shape;1835;p48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836" name="Google Shape;1836;p48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837" name="Google Shape;1837;p48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838" name="Google Shape;1838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/>
            </a:p>
          </p:txBody>
        </p:sp>
      </p:grpSp>
      <p:grpSp>
        <p:nvGrpSpPr>
          <p:cNvPr id="1839" name="Google Shape;1839;p48"/>
          <p:cNvGrpSpPr/>
          <p:nvPr/>
        </p:nvGrpSpPr>
        <p:grpSpPr>
          <a:xfrm>
            <a:off x="7323138" y="2881314"/>
            <a:ext cx="1428750" cy="369887"/>
            <a:chOff x="1750" y="3514"/>
            <a:chExt cx="900" cy="233"/>
          </a:xfrm>
        </p:grpSpPr>
        <p:sp>
          <p:nvSpPr>
            <p:cNvPr id="1840" name="Google Shape;1840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2" name="Google Shape;1842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3" name="Google Shape;1843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4" name="Google Shape;1844;p48"/>
          <p:cNvGrpSpPr/>
          <p:nvPr/>
        </p:nvGrpSpPr>
        <p:grpSpPr>
          <a:xfrm>
            <a:off x="7323138" y="2879725"/>
            <a:ext cx="1428750" cy="369888"/>
            <a:chOff x="1750" y="3514"/>
            <a:chExt cx="900" cy="233"/>
          </a:xfrm>
        </p:grpSpPr>
        <p:sp>
          <p:nvSpPr>
            <p:cNvPr id="1845" name="Google Shape;1845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7" name="Google Shape;1847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8" name="Google Shape;1848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9" name="Google Shape;1849;p48"/>
          <p:cNvGrpSpPr/>
          <p:nvPr/>
        </p:nvGrpSpPr>
        <p:grpSpPr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1850" name="Google Shape;1850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2" name="Google Shape;1852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3" name="Google Shape;1853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4" name="Google Shape;1854;p48"/>
          <p:cNvGrpSpPr/>
          <p:nvPr/>
        </p:nvGrpSpPr>
        <p:grpSpPr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1855" name="Google Shape;1855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7" name="Google Shape;1857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8" name="Google Shape;1858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9" name="Google Shape;1859;p48"/>
          <p:cNvGrpSpPr/>
          <p:nvPr/>
        </p:nvGrpSpPr>
        <p:grpSpPr>
          <a:xfrm>
            <a:off x="7319963" y="2879725"/>
            <a:ext cx="1428750" cy="369888"/>
            <a:chOff x="1750" y="3514"/>
            <a:chExt cx="900" cy="233"/>
          </a:xfrm>
        </p:grpSpPr>
        <p:sp>
          <p:nvSpPr>
            <p:cNvPr id="1860" name="Google Shape;1860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2" name="Google Shape;1862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3" name="Google Shape;1863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64" name="Google Shape;1864;p48"/>
          <p:cNvSpPr txBox="1"/>
          <p:nvPr>
            <p:ph idx="1" type="body"/>
          </p:nvPr>
        </p:nvSpPr>
        <p:spPr>
          <a:xfrm>
            <a:off x="1809750" y="1508126"/>
            <a:ext cx="40449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frame destination, A’, location unknown:</a:t>
            </a:r>
            <a:endParaRPr i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5" name="Google Shape;1865;p48"/>
          <p:cNvSpPr txBox="1"/>
          <p:nvPr/>
        </p:nvSpPr>
        <p:spPr>
          <a:xfrm>
            <a:off x="4873625" y="1847850"/>
            <a:ext cx="838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flood</a:t>
            </a:r>
            <a:endParaRPr/>
          </a:p>
        </p:txBody>
      </p:sp>
      <p:grpSp>
        <p:nvGrpSpPr>
          <p:cNvPr id="1866" name="Google Shape;1866;p48"/>
          <p:cNvGrpSpPr/>
          <p:nvPr/>
        </p:nvGrpSpPr>
        <p:grpSpPr>
          <a:xfrm>
            <a:off x="7654925" y="3981450"/>
            <a:ext cx="1428750" cy="369888"/>
            <a:chOff x="730" y="2472"/>
            <a:chExt cx="900" cy="233"/>
          </a:xfrm>
        </p:grpSpPr>
        <p:sp>
          <p:nvSpPr>
            <p:cNvPr id="1867" name="Google Shape;1867;p48"/>
            <p:cNvSpPr/>
            <p:nvPr/>
          </p:nvSpPr>
          <p:spPr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48"/>
            <p:cNvSpPr txBox="1"/>
            <p:nvPr/>
          </p:nvSpPr>
          <p:spPr>
            <a:xfrm>
              <a:off x="730" y="2472"/>
              <a:ext cx="41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A’ A</a:t>
              </a:r>
              <a:endParaRPr/>
            </a:p>
          </p:txBody>
        </p:sp>
        <p:cxnSp>
          <p:nvCxnSpPr>
            <p:cNvPr id="1869" name="Google Shape;1869;p48"/>
            <p:cNvCxnSpPr/>
            <p:nvPr/>
          </p:nvCxnSpPr>
          <p:spPr>
            <a:xfrm>
              <a:off x="937" y="2493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0" name="Google Shape;1870;p48"/>
            <p:cNvCxnSpPr/>
            <p:nvPr/>
          </p:nvCxnSpPr>
          <p:spPr>
            <a:xfrm>
              <a:off x="1096" y="2498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1" name="Google Shape;1871;p48"/>
          <p:cNvSpPr/>
          <p:nvPr/>
        </p:nvSpPr>
        <p:spPr>
          <a:xfrm>
            <a:off x="1824038" y="2425701"/>
            <a:ext cx="40449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destination A location known:</a:t>
            </a:r>
            <a:endParaRPr sz="2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872" name="Google Shape;1872;p48"/>
          <p:cNvGrpSpPr/>
          <p:nvPr/>
        </p:nvGrpSpPr>
        <p:grpSpPr>
          <a:xfrm>
            <a:off x="5292725" y="5656264"/>
            <a:ext cx="2471738" cy="377825"/>
            <a:chOff x="2376" y="3383"/>
            <a:chExt cx="1557" cy="238"/>
          </a:xfrm>
        </p:grpSpPr>
        <p:sp>
          <p:nvSpPr>
            <p:cNvPr id="1873" name="Google Shape;1873;p48"/>
            <p:cNvSpPr txBox="1"/>
            <p:nvPr/>
          </p:nvSpPr>
          <p:spPr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i="1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48"/>
            <p:cNvSpPr txBox="1"/>
            <p:nvPr/>
          </p:nvSpPr>
          <p:spPr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875" name="Google Shape;1875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/>
            </a:p>
          </p:txBody>
        </p:sp>
      </p:grpSp>
      <p:sp>
        <p:nvSpPr>
          <p:cNvPr id="1876" name="Google Shape;1876;p48"/>
          <p:cNvSpPr/>
          <p:nvPr/>
        </p:nvSpPr>
        <p:spPr>
          <a:xfrm>
            <a:off x="2143122" y="2884488"/>
            <a:ext cx="372903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          selectively send </a:t>
            </a:r>
            <a:endParaRPr/>
          </a:p>
          <a:p>
            <a:pPr indent="-342900" lvl="0" marL="342900" marR="0" rtl="0" algn="l">
              <a:lnSpc>
                <a:spcPct val="107142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on just one link</a:t>
            </a:r>
            <a:endParaRPr/>
          </a:p>
        </p:txBody>
      </p:sp>
      <p:pic>
        <p:nvPicPr>
          <p:cNvPr descr="underline_base" id="1877" name="Google Shape;1877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1976" y="919956"/>
            <a:ext cx="63992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9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Interconnecting switches</a:t>
            </a:r>
            <a:endParaRPr/>
          </a:p>
        </p:txBody>
      </p:sp>
      <p:sp>
        <p:nvSpPr>
          <p:cNvPr id="1884" name="Google Shape;1884;p49"/>
          <p:cNvSpPr txBox="1"/>
          <p:nvPr>
            <p:ph idx="1" type="body"/>
          </p:nvPr>
        </p:nvSpPr>
        <p:spPr>
          <a:xfrm>
            <a:off x="2222500" y="1320801"/>
            <a:ext cx="7881938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switches can be connected together:</a:t>
            </a:r>
            <a:endParaRPr/>
          </a:p>
        </p:txBody>
      </p:sp>
      <p:sp>
        <p:nvSpPr>
          <p:cNvPr id="1885" name="Google Shape;1885;p49"/>
          <p:cNvSpPr/>
          <p:nvPr/>
        </p:nvSpPr>
        <p:spPr>
          <a:xfrm>
            <a:off x="2214564" y="4535488"/>
            <a:ext cx="7881937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i="1"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sending from A to G - how does S</a:t>
            </a:r>
            <a:r>
              <a:rPr baseline="-25000"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know to forward frame destined to G via S</a:t>
            </a:r>
            <a:r>
              <a:rPr baseline="-25000"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S</a:t>
            </a:r>
            <a:r>
              <a:rPr baseline="-25000"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/>
          </a:p>
          <a:p>
            <a:pPr indent="-287338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i="1"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self learning! (works exactly the same as in single-switch case!)</a:t>
            </a:r>
            <a:endParaRPr/>
          </a:p>
        </p:txBody>
      </p:sp>
      <p:grpSp>
        <p:nvGrpSpPr>
          <p:cNvPr id="1886" name="Google Shape;1886;p49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887" name="Google Shape;1887;p49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8" name="Google Shape;1888;p49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9" name="Google Shape;1889;p49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0" name="Google Shape;1890;p49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891" name="Google Shape;1891;p49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892" name="Google Shape;1892;p49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893" name="Google Shape;1893;p49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grpSp>
          <p:nvGrpSpPr>
            <p:cNvPr id="1894" name="Google Shape;1894;p49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895" name="Google Shape;189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96" name="Google Shape;189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897" name="Google Shape;1897;p49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898" name="Google Shape;1898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99" name="Google Shape;1899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00" name="Google Shape;1900;p49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01" name="Google Shape;1901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02" name="Google Shape;1902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903" name="Google Shape;1903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4" name="Google Shape;1904;p49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905" name="Google Shape;1905;p49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6" name="Google Shape;1906;p49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7" name="Google Shape;1907;p49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8" name="Google Shape;1908;p49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9" name="Google Shape;1909;p49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0" name="Google Shape;1910;p49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1" name="Google Shape;1911;p49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2" name="Google Shape;1912;p49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3" name="Google Shape;1913;p49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4" name="Google Shape;1914;p49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915" name="Google Shape;1915;p49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916" name="Google Shape;1916;p49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917" name="Google Shape;1917;p49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918" name="Google Shape;1918;p49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919" name="Google Shape;1919;p49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920" name="Google Shape;1920;p49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1921" name="Google Shape;1921;p49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922" name="Google Shape;1922;p49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pic>
          <p:nvPicPr>
            <p:cNvPr id="1923" name="Google Shape;1923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24" name="Google Shape;1924;p49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25" name="Google Shape;192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6" name="Google Shape;192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27" name="Google Shape;1927;p49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28" name="Google Shape;1928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9" name="Google Shape;1929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30" name="Google Shape;1930;p49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31" name="Google Shape;1931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2" name="Google Shape;1932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33" name="Google Shape;1933;p49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34" name="Google Shape;1934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5" name="Google Shape;1935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36" name="Google Shape;1936;p49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37" name="Google Shape;1937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8" name="Google Shape;1938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39" name="Google Shape;1939;p49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40" name="Google Shape;1940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41" name="Google Shape;1941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942" name="Google Shape;1942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3" name="Google Shape;1943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1944" name="Google Shape;194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9951" y="798514"/>
            <a:ext cx="54848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Link Layer Terminology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1410694" y="1066801"/>
            <a:ext cx="5591399" cy="5316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Nodes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hosts and routers</a:t>
            </a:r>
            <a:endParaRPr b="0" i="0" sz="3200" u="none" cap="none" strike="noStrik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Links:</a:t>
            </a:r>
            <a:endParaRPr/>
          </a:p>
          <a:p>
            <a:pPr indent="-294640" lvl="1" marL="742950" marR="0" rtl="0" algn="l"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wired links</a:t>
            </a:r>
            <a:endParaRPr/>
          </a:p>
          <a:p>
            <a:pPr indent="-294640" lvl="1" marL="742950" marR="0" rtl="0" algn="l"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wireless links</a:t>
            </a:r>
            <a:endParaRPr b="1" i="0" sz="32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Frame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layer-2 packet</a:t>
            </a:r>
            <a:endParaRPr/>
          </a:p>
          <a:p>
            <a:pPr indent="-285750" lvl="0" marL="2857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6477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1314254" y="5077009"/>
            <a:ext cx="5687839" cy="119109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data-link layer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has responsibility of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transferring datagram from one node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physically adjacent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node over a link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0815" y="196207"/>
            <a:ext cx="4829508" cy="6307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203" name="Google Shape;2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309" y="9513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50"/>
          <p:cNvSpPr txBox="1"/>
          <p:nvPr>
            <p:ph type="title"/>
          </p:nvPr>
        </p:nvSpPr>
        <p:spPr>
          <a:xfrm>
            <a:off x="20193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multi-switch example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1" name="Google Shape;1951;p50"/>
          <p:cNvSpPr txBox="1"/>
          <p:nvPr>
            <p:ph idx="1" type="body"/>
          </p:nvPr>
        </p:nvSpPr>
        <p:spPr>
          <a:xfrm>
            <a:off x="2074863" y="1139825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Suppose C sends frame to I, I responds to C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2" name="Google Shape;1952;p50"/>
          <p:cNvSpPr/>
          <p:nvPr/>
        </p:nvSpPr>
        <p:spPr>
          <a:xfrm>
            <a:off x="2238375" y="4664075"/>
            <a:ext cx="7772400" cy="1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show switch tables and packet forwarding in S</a:t>
            </a:r>
            <a:r>
              <a:rPr baseline="-25000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aseline="-25000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aseline="-25000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aseline="-25000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grpSp>
        <p:nvGrpSpPr>
          <p:cNvPr id="1953" name="Google Shape;1953;p50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954" name="Google Shape;1954;p50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5" name="Google Shape;1955;p50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6" name="Google Shape;1956;p50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7" name="Google Shape;1957;p50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958" name="Google Shape;1958;p50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959" name="Google Shape;1959;p50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960" name="Google Shape;1960;p50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grpSp>
          <p:nvGrpSpPr>
            <p:cNvPr id="1961" name="Google Shape;1961;p50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62" name="Google Shape;196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3" name="Google Shape;196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64" name="Google Shape;1964;p50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65" name="Google Shape;1965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6" name="Google Shape;1966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67" name="Google Shape;1967;p50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68" name="Google Shape;1968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9" name="Google Shape;1969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970" name="Google Shape;1970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1" name="Google Shape;1971;p50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972" name="Google Shape;1972;p50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3" name="Google Shape;1973;p50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4" name="Google Shape;1974;p50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5" name="Google Shape;1975;p50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6" name="Google Shape;1976;p50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7" name="Google Shape;1977;p50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8" name="Google Shape;1978;p50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9" name="Google Shape;1979;p50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0" name="Google Shape;1980;p50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1" name="Google Shape;1981;p50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982" name="Google Shape;1982;p50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983" name="Google Shape;1983;p50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984" name="Google Shape;1984;p50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985" name="Google Shape;1985;p50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986" name="Google Shape;1986;p50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987" name="Google Shape;1987;p50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1988" name="Google Shape;1988;p50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989" name="Google Shape;1989;p50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pic>
          <p:nvPicPr>
            <p:cNvPr id="1990" name="Google Shape;1990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91" name="Google Shape;1991;p50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92" name="Google Shape;199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3" name="Google Shape;199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94" name="Google Shape;1994;p50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95" name="Google Shape;1995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6" name="Google Shape;1996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97" name="Google Shape;1997;p50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98" name="Google Shape;1998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9" name="Google Shape;1999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2000" name="Google Shape;2000;p50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001" name="Google Shape;2001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02" name="Google Shape;2002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2003" name="Google Shape;2003;p50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004" name="Google Shape;2004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05" name="Google Shape;2005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2006" name="Google Shape;2006;p50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007" name="Google Shape;2007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08" name="Google Shape;2008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2009" name="Google Shape;2009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0" name="Google Shape;2010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2011" name="Google Shape;201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5176" y="792164"/>
            <a:ext cx="73136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5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Institutional network</a:t>
            </a:r>
            <a:endParaRPr/>
          </a:p>
        </p:txBody>
      </p:sp>
      <p:sp>
        <p:nvSpPr>
          <p:cNvPr id="2018" name="Google Shape;2018;p51"/>
          <p:cNvSpPr/>
          <p:nvPr/>
        </p:nvSpPr>
        <p:spPr>
          <a:xfrm rot="5400000">
            <a:off x="3703638" y="244476"/>
            <a:ext cx="4321175" cy="7473950"/>
          </a:xfrm>
          <a:custGeom>
            <a:rect b="b" l="l" r="r" t="t"/>
            <a:pathLst>
              <a:path extrusionOk="0" h="9831" w="10000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019" name="Google Shape;2019;p51"/>
          <p:cNvCxnSpPr/>
          <p:nvPr/>
        </p:nvCxnSpPr>
        <p:spPr>
          <a:xfrm flipH="1">
            <a:off x="3675064" y="3387725"/>
            <a:ext cx="2047875" cy="1416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0" name="Google Shape;2020;p51"/>
          <p:cNvCxnSpPr/>
          <p:nvPr/>
        </p:nvCxnSpPr>
        <p:spPr>
          <a:xfrm>
            <a:off x="5915025" y="3375025"/>
            <a:ext cx="0" cy="1466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1" name="Google Shape;2021;p51"/>
          <p:cNvCxnSpPr/>
          <p:nvPr/>
        </p:nvCxnSpPr>
        <p:spPr>
          <a:xfrm rot="10800000">
            <a:off x="6108700" y="3309939"/>
            <a:ext cx="1841500" cy="1622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2" name="Google Shape;2022;p51"/>
          <p:cNvCxnSpPr/>
          <p:nvPr/>
        </p:nvCxnSpPr>
        <p:spPr>
          <a:xfrm flipH="1" rot="10800000">
            <a:off x="6211888" y="2692401"/>
            <a:ext cx="1223962" cy="4238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51"/>
          <p:cNvCxnSpPr/>
          <p:nvPr/>
        </p:nvCxnSpPr>
        <p:spPr>
          <a:xfrm flipH="1" rot="10800000">
            <a:off x="6005514" y="2370139"/>
            <a:ext cx="669925" cy="758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4" name="Google Shape;2024;p51"/>
          <p:cNvCxnSpPr/>
          <p:nvPr/>
        </p:nvCxnSpPr>
        <p:spPr>
          <a:xfrm>
            <a:off x="4911726" y="2524126"/>
            <a:ext cx="862013" cy="644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5" name="Google Shape;2025;p51"/>
          <p:cNvCxnSpPr/>
          <p:nvPr/>
        </p:nvCxnSpPr>
        <p:spPr>
          <a:xfrm rot="10800000">
            <a:off x="3519488" y="2420938"/>
            <a:ext cx="85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6" name="Google Shape;2026;p51"/>
          <p:cNvSpPr txBox="1"/>
          <p:nvPr/>
        </p:nvSpPr>
        <p:spPr>
          <a:xfrm>
            <a:off x="2268538" y="2041526"/>
            <a:ext cx="1262062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external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2027" name="Google Shape;2027;p51"/>
          <p:cNvSpPr txBox="1"/>
          <p:nvPr/>
        </p:nvSpPr>
        <p:spPr>
          <a:xfrm>
            <a:off x="4240213" y="2608264"/>
            <a:ext cx="787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/>
          </a:p>
        </p:txBody>
      </p:sp>
      <p:sp>
        <p:nvSpPr>
          <p:cNvPr id="2028" name="Google Shape;2028;p51"/>
          <p:cNvSpPr txBox="1"/>
          <p:nvPr/>
        </p:nvSpPr>
        <p:spPr>
          <a:xfrm>
            <a:off x="7959725" y="3516314"/>
            <a:ext cx="14732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IP subnet</a:t>
            </a:r>
            <a:endParaRPr/>
          </a:p>
        </p:txBody>
      </p:sp>
      <p:sp>
        <p:nvSpPr>
          <p:cNvPr id="2029" name="Google Shape;2029;p51"/>
          <p:cNvSpPr txBox="1"/>
          <p:nvPr/>
        </p:nvSpPr>
        <p:spPr>
          <a:xfrm>
            <a:off x="6956425" y="1835151"/>
            <a:ext cx="1365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 server</a:t>
            </a:r>
            <a:endParaRPr/>
          </a:p>
        </p:txBody>
      </p:sp>
      <p:sp>
        <p:nvSpPr>
          <p:cNvPr id="2030" name="Google Shape;2030;p51"/>
          <p:cNvSpPr txBox="1"/>
          <p:nvPr/>
        </p:nvSpPr>
        <p:spPr>
          <a:xfrm>
            <a:off x="7754939" y="2505076"/>
            <a:ext cx="13620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cxnSp>
        <p:nvCxnSpPr>
          <p:cNvPr id="2031" name="Google Shape;2031;p51"/>
          <p:cNvCxnSpPr/>
          <p:nvPr/>
        </p:nvCxnSpPr>
        <p:spPr>
          <a:xfrm rot="10800000">
            <a:off x="2989264" y="4754563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2" name="Google Shape;2032;p51"/>
          <p:cNvCxnSpPr/>
          <p:nvPr/>
        </p:nvCxnSpPr>
        <p:spPr>
          <a:xfrm flipH="1">
            <a:off x="3376613" y="4802189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3" name="Google Shape;2033;p51"/>
          <p:cNvCxnSpPr/>
          <p:nvPr/>
        </p:nvCxnSpPr>
        <p:spPr>
          <a:xfrm>
            <a:off x="3795714" y="4830764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34" name="Google Shape;2034;p51"/>
          <p:cNvGrpSpPr/>
          <p:nvPr/>
        </p:nvGrpSpPr>
        <p:grpSpPr>
          <a:xfrm>
            <a:off x="2533651" y="4557713"/>
            <a:ext cx="568325" cy="481012"/>
            <a:chOff x="-44" y="1473"/>
            <a:chExt cx="981" cy="1105"/>
          </a:xfrm>
        </p:grpSpPr>
        <p:pic>
          <p:nvPicPr>
            <p:cNvPr descr="desktop_computer_stylized_medium" id="2035" name="Google Shape;203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6" name="Google Shape;2036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37" name="Google Shape;2037;p51"/>
          <p:cNvGrpSpPr/>
          <p:nvPr/>
        </p:nvGrpSpPr>
        <p:grpSpPr>
          <a:xfrm>
            <a:off x="2940051" y="5014913"/>
            <a:ext cx="568325" cy="481012"/>
            <a:chOff x="-44" y="1473"/>
            <a:chExt cx="981" cy="1105"/>
          </a:xfrm>
        </p:grpSpPr>
        <p:pic>
          <p:nvPicPr>
            <p:cNvPr descr="desktop_computer_stylized_medium" id="2038" name="Google Shape;203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9" name="Google Shape;2039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40" name="Google Shape;2040;p51"/>
          <p:cNvGrpSpPr/>
          <p:nvPr/>
        </p:nvGrpSpPr>
        <p:grpSpPr>
          <a:xfrm>
            <a:off x="3468689" y="5046663"/>
            <a:ext cx="568325" cy="481012"/>
            <a:chOff x="-44" y="1473"/>
            <a:chExt cx="981" cy="1105"/>
          </a:xfrm>
        </p:grpSpPr>
        <p:pic>
          <p:nvPicPr>
            <p:cNvPr descr="desktop_computer_stylized_medium" id="2041" name="Google Shape;2041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2" name="Google Shape;2042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2043" name="Google Shape;2043;p51"/>
          <p:cNvCxnSpPr/>
          <p:nvPr/>
        </p:nvCxnSpPr>
        <p:spPr>
          <a:xfrm>
            <a:off x="4014789" y="4760913"/>
            <a:ext cx="377825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4" name="Google Shape;2044;p51"/>
          <p:cNvCxnSpPr/>
          <p:nvPr/>
        </p:nvCxnSpPr>
        <p:spPr>
          <a:xfrm flipH="1">
            <a:off x="4246563" y="5256214"/>
            <a:ext cx="120650" cy="293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5" name="Google Shape;2045;p51"/>
          <p:cNvCxnSpPr/>
          <p:nvPr/>
        </p:nvCxnSpPr>
        <p:spPr>
          <a:xfrm>
            <a:off x="4651376" y="5267326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6" name="Google Shape;2046;p51"/>
          <p:cNvCxnSpPr/>
          <p:nvPr/>
        </p:nvCxnSpPr>
        <p:spPr>
          <a:xfrm rot="10800000">
            <a:off x="4549776" y="5148263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47" name="Google Shape;2047;p51"/>
          <p:cNvGrpSpPr/>
          <p:nvPr/>
        </p:nvGrpSpPr>
        <p:grpSpPr>
          <a:xfrm>
            <a:off x="3873501" y="5419726"/>
            <a:ext cx="568325" cy="481013"/>
            <a:chOff x="-44" y="1473"/>
            <a:chExt cx="981" cy="1105"/>
          </a:xfrm>
        </p:grpSpPr>
        <p:pic>
          <p:nvPicPr>
            <p:cNvPr descr="desktop_computer_stylized_medium" id="2048" name="Google Shape;204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9" name="Google Shape;2049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50" name="Google Shape;2050;p51"/>
          <p:cNvGrpSpPr/>
          <p:nvPr/>
        </p:nvGrpSpPr>
        <p:grpSpPr>
          <a:xfrm>
            <a:off x="4330701" y="5487988"/>
            <a:ext cx="568325" cy="481012"/>
            <a:chOff x="-44" y="1473"/>
            <a:chExt cx="981" cy="1105"/>
          </a:xfrm>
        </p:grpSpPr>
        <p:pic>
          <p:nvPicPr>
            <p:cNvPr descr="desktop_computer_stylized_medium" id="2051" name="Google Shape;2051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2" name="Google Shape;2052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053" name="Google Shape;205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1063" y="4602164"/>
            <a:ext cx="677862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Google Shape;205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1951" y="5018089"/>
            <a:ext cx="677863" cy="30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5" name="Google Shape;2055;p51"/>
          <p:cNvGrpSpPr/>
          <p:nvPr/>
        </p:nvGrpSpPr>
        <p:grpSpPr>
          <a:xfrm>
            <a:off x="4756151" y="4946651"/>
            <a:ext cx="568325" cy="481013"/>
            <a:chOff x="-44" y="1473"/>
            <a:chExt cx="981" cy="1105"/>
          </a:xfrm>
        </p:grpSpPr>
        <p:pic>
          <p:nvPicPr>
            <p:cNvPr descr="desktop_computer_stylized_medium" id="2056" name="Google Shape;205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7" name="Google Shape;2057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2058" name="Google Shape;2058;p51"/>
          <p:cNvCxnSpPr/>
          <p:nvPr/>
        </p:nvCxnSpPr>
        <p:spPr>
          <a:xfrm rot="10800000">
            <a:off x="7208839" y="5022850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9" name="Google Shape;2059;p51"/>
          <p:cNvCxnSpPr/>
          <p:nvPr/>
        </p:nvCxnSpPr>
        <p:spPr>
          <a:xfrm flipH="1">
            <a:off x="7596188" y="5070476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0" name="Google Shape;2060;p51"/>
          <p:cNvCxnSpPr/>
          <p:nvPr/>
        </p:nvCxnSpPr>
        <p:spPr>
          <a:xfrm>
            <a:off x="8015289" y="5099051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61" name="Google Shape;2061;p51"/>
          <p:cNvGrpSpPr/>
          <p:nvPr/>
        </p:nvGrpSpPr>
        <p:grpSpPr>
          <a:xfrm>
            <a:off x="6900864" y="4837113"/>
            <a:ext cx="568325" cy="481012"/>
            <a:chOff x="-44" y="1473"/>
            <a:chExt cx="981" cy="1105"/>
          </a:xfrm>
        </p:grpSpPr>
        <p:pic>
          <p:nvPicPr>
            <p:cNvPr descr="desktop_computer_stylized_medium" id="2062" name="Google Shape;206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3" name="Google Shape;206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64" name="Google Shape;2064;p51"/>
          <p:cNvGrpSpPr/>
          <p:nvPr/>
        </p:nvGrpSpPr>
        <p:grpSpPr>
          <a:xfrm>
            <a:off x="7159626" y="5283201"/>
            <a:ext cx="569913" cy="481013"/>
            <a:chOff x="-44" y="1473"/>
            <a:chExt cx="981" cy="1105"/>
          </a:xfrm>
        </p:grpSpPr>
        <p:pic>
          <p:nvPicPr>
            <p:cNvPr descr="desktop_computer_stylized_medium" id="2065" name="Google Shape;206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6" name="Google Shape;2066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67" name="Google Shape;2067;p51"/>
          <p:cNvGrpSpPr/>
          <p:nvPr/>
        </p:nvGrpSpPr>
        <p:grpSpPr>
          <a:xfrm>
            <a:off x="7688264" y="5313363"/>
            <a:ext cx="568325" cy="482600"/>
            <a:chOff x="-44" y="1473"/>
            <a:chExt cx="981" cy="1105"/>
          </a:xfrm>
        </p:grpSpPr>
        <p:pic>
          <p:nvPicPr>
            <p:cNvPr descr="desktop_computer_stylized_medium" id="2068" name="Google Shape;206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9" name="Google Shape;2069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2070" name="Google Shape;2070;p51"/>
          <p:cNvCxnSpPr/>
          <p:nvPr/>
        </p:nvCxnSpPr>
        <p:spPr>
          <a:xfrm rot="10800000">
            <a:off x="6183314" y="5068889"/>
            <a:ext cx="606425" cy="312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1" name="Google Shape;2071;p51"/>
          <p:cNvCxnSpPr/>
          <p:nvPr/>
        </p:nvCxnSpPr>
        <p:spPr>
          <a:xfrm flipH="1">
            <a:off x="5719763" y="5022851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2" name="Google Shape;2072;p51"/>
          <p:cNvCxnSpPr/>
          <p:nvPr/>
        </p:nvCxnSpPr>
        <p:spPr>
          <a:xfrm>
            <a:off x="6138864" y="5051426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73" name="Google Shape;2073;p51"/>
          <p:cNvGrpSpPr/>
          <p:nvPr/>
        </p:nvGrpSpPr>
        <p:grpSpPr>
          <a:xfrm>
            <a:off x="6327776" y="5230813"/>
            <a:ext cx="569913" cy="481012"/>
            <a:chOff x="-44" y="1473"/>
            <a:chExt cx="981" cy="1105"/>
          </a:xfrm>
        </p:grpSpPr>
        <p:pic>
          <p:nvPicPr>
            <p:cNvPr descr="desktop_computer_stylized_medium" id="2074" name="Google Shape;207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5" name="Google Shape;2075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76" name="Google Shape;2076;p51"/>
          <p:cNvGrpSpPr/>
          <p:nvPr/>
        </p:nvGrpSpPr>
        <p:grpSpPr>
          <a:xfrm>
            <a:off x="5283201" y="5235575"/>
            <a:ext cx="569913" cy="482600"/>
            <a:chOff x="-44" y="1473"/>
            <a:chExt cx="981" cy="1105"/>
          </a:xfrm>
        </p:grpSpPr>
        <p:pic>
          <p:nvPicPr>
            <p:cNvPr descr="desktop_computer_stylized_medium" id="2077" name="Google Shape;2077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8" name="Google Shape;2078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79" name="Google Shape;2079;p51"/>
          <p:cNvGrpSpPr/>
          <p:nvPr/>
        </p:nvGrpSpPr>
        <p:grpSpPr>
          <a:xfrm>
            <a:off x="5811838" y="5267326"/>
            <a:ext cx="569912" cy="481013"/>
            <a:chOff x="-44" y="1473"/>
            <a:chExt cx="981" cy="1105"/>
          </a:xfrm>
        </p:grpSpPr>
        <p:pic>
          <p:nvPicPr>
            <p:cNvPr descr="desktop_computer_stylized_medium" id="2080" name="Google Shape;2080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1" name="Google Shape;2081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082" name="Google Shape;208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4213" y="4822826"/>
            <a:ext cx="677862" cy="30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3" name="Google Shape;2083;p51"/>
          <p:cNvCxnSpPr/>
          <p:nvPr/>
        </p:nvCxnSpPr>
        <p:spPr>
          <a:xfrm rot="10800000">
            <a:off x="8043864" y="5100638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4" name="Google Shape;208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0638" y="4870451"/>
            <a:ext cx="677862" cy="30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5" name="Google Shape;2085;p51"/>
          <p:cNvGrpSpPr/>
          <p:nvPr/>
        </p:nvGrpSpPr>
        <p:grpSpPr>
          <a:xfrm>
            <a:off x="8208963" y="4884738"/>
            <a:ext cx="569912" cy="481012"/>
            <a:chOff x="-44" y="1473"/>
            <a:chExt cx="981" cy="1105"/>
          </a:xfrm>
        </p:grpSpPr>
        <p:pic>
          <p:nvPicPr>
            <p:cNvPr descr="desktop_computer_stylized_medium" id="2086" name="Google Shape;208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7" name="Google Shape;2087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088" name="Google Shape;208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3062289"/>
            <a:ext cx="935038" cy="41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9" name="Google Shape;2089;p51"/>
          <p:cNvGrpSpPr/>
          <p:nvPr/>
        </p:nvGrpSpPr>
        <p:grpSpPr>
          <a:xfrm>
            <a:off x="6664326" y="2111375"/>
            <a:ext cx="366713" cy="579438"/>
            <a:chOff x="4140" y="429"/>
            <a:chExt cx="1425" cy="2396"/>
          </a:xfrm>
        </p:grpSpPr>
        <p:sp>
          <p:nvSpPr>
            <p:cNvPr id="2090" name="Google Shape;2090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5" name="Google Shape;2095;p51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2096" name="Google Shape;2096;p51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7" name="Google Shape;2097;p51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98" name="Google Shape;2098;p51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9" name="Google Shape;2099;p51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2100" name="Google Shape;2100;p51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51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02" name="Google Shape;2102;p51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4" name="Google Shape;2104;p51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105" name="Google Shape;2105;p51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51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07" name="Google Shape;2107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2108" name="Google Shape;2108;p51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2109" name="Google Shape;2109;p51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51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1" name="Google Shape;2111;p51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2" name="Google Shape;2122;p51"/>
          <p:cNvGrpSpPr/>
          <p:nvPr/>
        </p:nvGrpSpPr>
        <p:grpSpPr>
          <a:xfrm>
            <a:off x="7269163" y="2620964"/>
            <a:ext cx="366712" cy="579437"/>
            <a:chOff x="4140" y="429"/>
            <a:chExt cx="1425" cy="2396"/>
          </a:xfrm>
        </p:grpSpPr>
        <p:sp>
          <p:nvSpPr>
            <p:cNvPr id="2123" name="Google Shape;2123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8" name="Google Shape;2128;p51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2129" name="Google Shape;2129;p51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p51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1" name="Google Shape;2131;p51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2" name="Google Shape;2132;p51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2133" name="Google Shape;2133;p51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51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5" name="Google Shape;2135;p51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7" name="Google Shape;2137;p51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138" name="Google Shape;2138;p51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51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40" name="Google Shape;2140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2141" name="Google Shape;2141;p51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2142" name="Google Shape;2142;p51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51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44" name="Google Shape;2144;p51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2155" name="Google Shape;2155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1063" y="1039814"/>
            <a:ext cx="5027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6" name="Google Shape;2156;p51"/>
          <p:cNvGrpSpPr/>
          <p:nvPr/>
        </p:nvGrpSpPr>
        <p:grpSpPr>
          <a:xfrm>
            <a:off x="4275485" y="2148330"/>
            <a:ext cx="880316" cy="510540"/>
            <a:chOff x="1871277" y="1576300"/>
            <a:chExt cx="1128371" cy="437861"/>
          </a:xfrm>
        </p:grpSpPr>
        <p:sp>
          <p:nvSpPr>
            <p:cNvPr id="2157" name="Google Shape;2157;p51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9" name="Google Shape;2159;p51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B1D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164" name="Google Shape;2164;p51"/>
            <p:cNvCxnSpPr>
              <a:endCxn id="2159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647"/>
                </a:srgbClr>
              </a:outerShdw>
            </a:effectLst>
          </p:spPr>
        </p:cxnSp>
        <p:cxnSp>
          <p:nvCxnSpPr>
            <p:cNvPr id="2165" name="Google Shape;2165;p51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52"/>
          <p:cNvSpPr txBox="1"/>
          <p:nvPr>
            <p:ph type="title"/>
          </p:nvPr>
        </p:nvSpPr>
        <p:spPr>
          <a:xfrm>
            <a:off x="1939925" y="39688"/>
            <a:ext cx="45608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Switches vs. routers</a:t>
            </a:r>
            <a:endParaRPr/>
          </a:p>
        </p:txBody>
      </p:sp>
      <p:sp>
        <p:nvSpPr>
          <p:cNvPr id="2172" name="Google Shape;2172;p52"/>
          <p:cNvSpPr txBox="1"/>
          <p:nvPr>
            <p:ph idx="1" type="body"/>
          </p:nvPr>
        </p:nvSpPr>
        <p:spPr>
          <a:xfrm>
            <a:off x="1966913" y="1341439"/>
            <a:ext cx="3967162" cy="4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are store-and-forward: </a:t>
            </a:r>
            <a:endParaRPr/>
          </a:p>
          <a:p>
            <a:pPr indent="-231775" lvl="0" marL="231775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network-layer devices (examine network-layer headers)</a:t>
            </a:r>
            <a:endParaRPr/>
          </a:p>
          <a:p>
            <a:pPr indent="-231775" lvl="0" marL="231775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link-layer devices (examine link-layer headers)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i="1" sz="24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have forwarding tables: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compute tables using routing algorithms, IP addresses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learn forwarding table using flooding, learning, MAC addresses </a:t>
            </a:r>
            <a:endParaRPr/>
          </a:p>
        </p:txBody>
      </p:sp>
      <p:sp>
        <p:nvSpPr>
          <p:cNvPr id="2173" name="Google Shape;2173;p52"/>
          <p:cNvSpPr/>
          <p:nvPr/>
        </p:nvSpPr>
        <p:spPr>
          <a:xfrm flipH="1">
            <a:off x="8067676" y="2103439"/>
            <a:ext cx="638175" cy="852487"/>
          </a:xfrm>
          <a:custGeom>
            <a:rect b="b" l="l" r="r" t="t"/>
            <a:pathLst>
              <a:path extrusionOk="0" h="537" w="402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74" name="Google Shape;2174;p52"/>
          <p:cNvSpPr/>
          <p:nvPr/>
        </p:nvSpPr>
        <p:spPr>
          <a:xfrm>
            <a:off x="8054976" y="844551"/>
            <a:ext cx="360363" cy="1577975"/>
          </a:xfrm>
          <a:custGeom>
            <a:rect b="b" l="l" r="r" t="t"/>
            <a:pathLst>
              <a:path extrusionOk="0" h="1186" w="267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75" name="Google Shape;2175;p52"/>
          <p:cNvSpPr/>
          <p:nvPr/>
        </p:nvSpPr>
        <p:spPr>
          <a:xfrm>
            <a:off x="6831014" y="850901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p52"/>
          <p:cNvSpPr/>
          <p:nvPr/>
        </p:nvSpPr>
        <p:spPr>
          <a:xfrm>
            <a:off x="6783389" y="922338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7" name="Google Shape;2177;p52"/>
          <p:cNvCxnSpPr/>
          <p:nvPr/>
        </p:nvCxnSpPr>
        <p:spPr>
          <a:xfrm>
            <a:off x="6783388" y="1239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8" name="Google Shape;2178;p52"/>
          <p:cNvSpPr txBox="1"/>
          <p:nvPr/>
        </p:nvSpPr>
        <p:spPr>
          <a:xfrm>
            <a:off x="6740526" y="889000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cxnSp>
        <p:nvCxnSpPr>
          <p:cNvPr id="2179" name="Google Shape;2179;p52"/>
          <p:cNvCxnSpPr/>
          <p:nvPr/>
        </p:nvCxnSpPr>
        <p:spPr>
          <a:xfrm>
            <a:off x="6791325" y="156051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52"/>
          <p:cNvCxnSpPr/>
          <p:nvPr/>
        </p:nvCxnSpPr>
        <p:spPr>
          <a:xfrm>
            <a:off x="6796088" y="18415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52"/>
          <p:cNvCxnSpPr/>
          <p:nvPr/>
        </p:nvCxnSpPr>
        <p:spPr>
          <a:xfrm>
            <a:off x="6796088" y="21177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82" name="Google Shape;2182;p52"/>
          <p:cNvGrpSpPr/>
          <p:nvPr/>
        </p:nvGrpSpPr>
        <p:grpSpPr>
          <a:xfrm>
            <a:off x="8240714" y="3525838"/>
            <a:ext cx="1387475" cy="1035050"/>
            <a:chOff x="3601" y="168"/>
            <a:chExt cx="874" cy="652"/>
          </a:xfrm>
        </p:grpSpPr>
        <p:sp>
          <p:nvSpPr>
            <p:cNvPr id="2183" name="Google Shape;2183;p52"/>
            <p:cNvSpPr/>
            <p:nvPr/>
          </p:nvSpPr>
          <p:spPr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3628" y="213"/>
              <a:ext cx="802" cy="596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5" name="Google Shape;2185;p52"/>
            <p:cNvCxnSpPr/>
            <p:nvPr/>
          </p:nvCxnSpPr>
          <p:spPr>
            <a:xfrm>
              <a:off x="3628" y="413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6" name="Google Shape;2186;p52"/>
            <p:cNvSpPr txBox="1"/>
            <p:nvPr/>
          </p:nvSpPr>
          <p:spPr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2187" name="Google Shape;2187;p52"/>
            <p:cNvCxnSpPr/>
            <p:nvPr/>
          </p:nvCxnSpPr>
          <p:spPr>
            <a:xfrm>
              <a:off x="3633" y="615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88" name="Google Shape;2188;p52"/>
          <p:cNvGrpSpPr/>
          <p:nvPr/>
        </p:nvGrpSpPr>
        <p:grpSpPr>
          <a:xfrm>
            <a:off x="8578851" y="2100264"/>
            <a:ext cx="1387475" cy="733425"/>
            <a:chOff x="4696" y="597"/>
            <a:chExt cx="874" cy="462"/>
          </a:xfrm>
        </p:grpSpPr>
        <p:sp>
          <p:nvSpPr>
            <p:cNvPr id="2189" name="Google Shape;2189;p52"/>
            <p:cNvSpPr/>
            <p:nvPr/>
          </p:nvSpPr>
          <p:spPr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52"/>
            <p:cNvSpPr/>
            <p:nvPr/>
          </p:nvSpPr>
          <p:spPr>
            <a:xfrm>
              <a:off x="4723" y="642"/>
              <a:ext cx="802" cy="413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1" name="Google Shape;2191;p52"/>
            <p:cNvCxnSpPr/>
            <p:nvPr/>
          </p:nvCxnSpPr>
          <p:spPr>
            <a:xfrm>
              <a:off x="4723" y="842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92" name="Google Shape;2192;p52"/>
            <p:cNvSpPr txBox="1"/>
            <p:nvPr/>
          </p:nvSpPr>
          <p:spPr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</p:grpSp>
      <p:sp>
        <p:nvSpPr>
          <p:cNvPr id="2193" name="Google Shape;2193;p52"/>
          <p:cNvSpPr txBox="1"/>
          <p:nvPr/>
        </p:nvSpPr>
        <p:spPr>
          <a:xfrm>
            <a:off x="7378700" y="3003550"/>
            <a:ext cx="9032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/>
          </a:p>
        </p:txBody>
      </p:sp>
      <p:grpSp>
        <p:nvGrpSpPr>
          <p:cNvPr id="2194" name="Google Shape;2194;p52"/>
          <p:cNvGrpSpPr/>
          <p:nvPr/>
        </p:nvGrpSpPr>
        <p:grpSpPr>
          <a:xfrm>
            <a:off x="5932489" y="1562100"/>
            <a:ext cx="962025" cy="304800"/>
            <a:chOff x="1070" y="918"/>
            <a:chExt cx="606" cy="192"/>
          </a:xfrm>
        </p:grpSpPr>
        <p:sp>
          <p:nvSpPr>
            <p:cNvPr id="2195" name="Google Shape;2195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/>
            </a:p>
          </p:txBody>
        </p:sp>
      </p:grpSp>
      <p:sp>
        <p:nvSpPr>
          <p:cNvPr id="2197" name="Google Shape;2197;p52"/>
          <p:cNvSpPr/>
          <p:nvPr/>
        </p:nvSpPr>
        <p:spPr>
          <a:xfrm>
            <a:off x="6732589" y="4594226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p52"/>
          <p:cNvSpPr/>
          <p:nvPr/>
        </p:nvSpPr>
        <p:spPr>
          <a:xfrm>
            <a:off x="6684964" y="4665663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9" name="Google Shape;2199;p52"/>
          <p:cNvCxnSpPr/>
          <p:nvPr/>
        </p:nvCxnSpPr>
        <p:spPr>
          <a:xfrm>
            <a:off x="6684963" y="49831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0" name="Google Shape;2200;p52"/>
          <p:cNvSpPr txBox="1"/>
          <p:nvPr/>
        </p:nvSpPr>
        <p:spPr>
          <a:xfrm>
            <a:off x="6642101" y="4632325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cxnSp>
        <p:nvCxnSpPr>
          <p:cNvPr id="2201" name="Google Shape;2201;p52"/>
          <p:cNvCxnSpPr/>
          <p:nvPr/>
        </p:nvCxnSpPr>
        <p:spPr>
          <a:xfrm>
            <a:off x="6692900" y="5303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2" name="Google Shape;2202;p52"/>
          <p:cNvCxnSpPr/>
          <p:nvPr/>
        </p:nvCxnSpPr>
        <p:spPr>
          <a:xfrm>
            <a:off x="6697663" y="55848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3" name="Google Shape;2203;p52"/>
          <p:cNvCxnSpPr/>
          <p:nvPr/>
        </p:nvCxnSpPr>
        <p:spPr>
          <a:xfrm>
            <a:off x="6697663" y="586105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4" name="Google Shape;2204;p52"/>
          <p:cNvSpPr/>
          <p:nvPr/>
        </p:nvSpPr>
        <p:spPr>
          <a:xfrm>
            <a:off x="7996238" y="4600576"/>
            <a:ext cx="381000" cy="1857375"/>
          </a:xfrm>
          <a:custGeom>
            <a:rect b="b" l="l" r="r" t="t"/>
            <a:pathLst>
              <a:path extrusionOk="0" h="1170" w="24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205" name="Google Shape;2205;p52"/>
          <p:cNvGrpSpPr/>
          <p:nvPr/>
        </p:nvGrpSpPr>
        <p:grpSpPr>
          <a:xfrm>
            <a:off x="5818189" y="1814514"/>
            <a:ext cx="1095375" cy="338137"/>
            <a:chOff x="998" y="1077"/>
            <a:chExt cx="690" cy="213"/>
          </a:xfrm>
        </p:grpSpPr>
        <p:sp>
          <p:nvSpPr>
            <p:cNvPr id="2206" name="Google Shape;2206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/>
            </a:p>
          </p:txBody>
        </p:sp>
      </p:grpSp>
      <p:sp>
        <p:nvSpPr>
          <p:cNvPr id="2208" name="Google Shape;2208;p52"/>
          <p:cNvSpPr/>
          <p:nvPr/>
        </p:nvSpPr>
        <p:spPr>
          <a:xfrm>
            <a:off x="6805614" y="723900"/>
            <a:ext cx="2924175" cy="5314950"/>
          </a:xfrm>
          <a:custGeom>
            <a:rect b="b" l="l" r="r" t="t"/>
            <a:pathLst>
              <a:path extrusionOk="0" h="3348" w="1842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209" name="Google Shape;2209;p52"/>
          <p:cNvGrpSpPr/>
          <p:nvPr/>
        </p:nvGrpSpPr>
        <p:grpSpPr>
          <a:xfrm>
            <a:off x="9590089" y="2166939"/>
            <a:ext cx="1095375" cy="338137"/>
            <a:chOff x="998" y="1077"/>
            <a:chExt cx="690" cy="213"/>
          </a:xfrm>
        </p:grpSpPr>
        <p:sp>
          <p:nvSpPr>
            <p:cNvPr id="2210" name="Google Shape;2210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/>
            </a:p>
          </p:txBody>
        </p:sp>
      </p:grpSp>
      <p:grpSp>
        <p:nvGrpSpPr>
          <p:cNvPr id="2212" name="Google Shape;2212;p52"/>
          <p:cNvGrpSpPr/>
          <p:nvPr/>
        </p:nvGrpSpPr>
        <p:grpSpPr>
          <a:xfrm>
            <a:off x="9266239" y="3919539"/>
            <a:ext cx="1095375" cy="338137"/>
            <a:chOff x="998" y="1077"/>
            <a:chExt cx="690" cy="213"/>
          </a:xfrm>
        </p:grpSpPr>
        <p:sp>
          <p:nvSpPr>
            <p:cNvPr id="2213" name="Google Shape;2213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/>
            </a:p>
          </p:txBody>
        </p:sp>
      </p:grpSp>
      <p:grpSp>
        <p:nvGrpSpPr>
          <p:cNvPr id="2215" name="Google Shape;2215;p52"/>
          <p:cNvGrpSpPr/>
          <p:nvPr/>
        </p:nvGrpSpPr>
        <p:grpSpPr>
          <a:xfrm>
            <a:off x="9332914" y="3638550"/>
            <a:ext cx="962025" cy="304800"/>
            <a:chOff x="1070" y="918"/>
            <a:chExt cx="606" cy="192"/>
          </a:xfrm>
        </p:grpSpPr>
        <p:sp>
          <p:nvSpPr>
            <p:cNvPr id="2216" name="Google Shape;2216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/>
            </a:p>
          </p:txBody>
        </p:sp>
      </p:grpSp>
      <p:sp>
        <p:nvSpPr>
          <p:cNvPr id="2218" name="Google Shape;2218;p52"/>
          <p:cNvSpPr/>
          <p:nvPr/>
        </p:nvSpPr>
        <p:spPr>
          <a:xfrm>
            <a:off x="7948613" y="3533776"/>
            <a:ext cx="361950" cy="923925"/>
          </a:xfrm>
          <a:custGeom>
            <a:rect b="b" l="l" r="r" t="t"/>
            <a:pathLst>
              <a:path extrusionOk="0" h="582" w="228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000099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219" name="Google Shape;2219;p52"/>
          <p:cNvGrpSpPr/>
          <p:nvPr/>
        </p:nvGrpSpPr>
        <p:grpSpPr>
          <a:xfrm>
            <a:off x="8005763" y="1347789"/>
            <a:ext cx="762000" cy="693737"/>
            <a:chOff x="-44" y="1473"/>
            <a:chExt cx="981" cy="1105"/>
          </a:xfrm>
        </p:grpSpPr>
        <p:pic>
          <p:nvPicPr>
            <p:cNvPr descr="desktop_computer_stylized_medium" id="2220" name="Google Shape;2220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1" name="Google Shape;2221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222" name="Google Shape;2222;p52"/>
          <p:cNvGrpSpPr/>
          <p:nvPr/>
        </p:nvGrpSpPr>
        <p:grpSpPr>
          <a:xfrm>
            <a:off x="7985125" y="6002339"/>
            <a:ext cx="762000" cy="693737"/>
            <a:chOff x="-44" y="1473"/>
            <a:chExt cx="981" cy="1105"/>
          </a:xfrm>
        </p:grpSpPr>
        <p:pic>
          <p:nvPicPr>
            <p:cNvPr descr="desktop_computer_stylized_medium" id="2223" name="Google Shape;2223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4" name="Google Shape;2224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225" name="Google Shape;222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7464" y="2671764"/>
            <a:ext cx="877887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2226" name="Google Shape;222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5488" y="847725"/>
            <a:ext cx="4113212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7" name="Google Shape;2227;p52"/>
          <p:cNvGrpSpPr/>
          <p:nvPr/>
        </p:nvGrpSpPr>
        <p:grpSpPr>
          <a:xfrm>
            <a:off x="7331755" y="3834927"/>
            <a:ext cx="781085" cy="431171"/>
            <a:chOff x="1871277" y="1576300"/>
            <a:chExt cx="1128371" cy="437861"/>
          </a:xfrm>
        </p:grpSpPr>
        <p:sp>
          <p:nvSpPr>
            <p:cNvPr id="2228" name="Google Shape;2228;p52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30" name="Google Shape;2230;p52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B1D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235" name="Google Shape;2235;p52"/>
            <p:cNvCxnSpPr>
              <a:endCxn id="2230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647"/>
                </a:srgbClr>
              </a:outerShdw>
            </a:effectLst>
          </p:spPr>
        </p:cxnSp>
        <p:cxnSp>
          <p:nvCxnSpPr>
            <p:cNvPr id="2236" name="Google Shape;2236;p52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5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END!</a:t>
            </a:r>
            <a:endParaRPr/>
          </a:p>
        </p:txBody>
      </p:sp>
      <p:sp>
        <p:nvSpPr>
          <p:cNvPr id="2242" name="Google Shape;2242;p5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2056823" y="94907"/>
            <a:ext cx="7772400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layer: context</a:t>
            </a:r>
            <a:endParaRPr/>
          </a:p>
        </p:txBody>
      </p:sp>
      <p:sp>
        <p:nvSpPr>
          <p:cNvPr id="211" name="Google Shape;211;p6"/>
          <p:cNvSpPr txBox="1"/>
          <p:nvPr>
            <p:ph idx="1" type="body"/>
          </p:nvPr>
        </p:nvSpPr>
        <p:spPr>
          <a:xfrm>
            <a:off x="1320078" y="1104900"/>
            <a:ext cx="5025300" cy="52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datagram transferred by different link protocols over different links: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e.g., Ethernet on first link, frame relay on intermediate links, 802.11 on last link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each  link protocol provides different services</a:t>
            </a:r>
            <a:endParaRPr/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626" y="1121826"/>
            <a:ext cx="5736374" cy="260331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 txBox="1"/>
          <p:nvPr/>
        </p:nvSpPr>
        <p:spPr>
          <a:xfrm>
            <a:off x="11028219" y="1828800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/>
          </a:p>
        </p:txBody>
      </p:sp>
      <p:sp>
        <p:nvSpPr>
          <p:cNvPr id="214" name="Google Shape;214;p6"/>
          <p:cNvSpPr txBox="1"/>
          <p:nvPr/>
        </p:nvSpPr>
        <p:spPr>
          <a:xfrm>
            <a:off x="8825345" y="1395271"/>
            <a:ext cx="3103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WAN Protocol : Frame Relay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7595850" y="2064131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8634941" y="2546964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802.11</a:t>
            </a:r>
            <a:endParaRPr/>
          </a:p>
        </p:txBody>
      </p:sp>
      <p:sp>
        <p:nvSpPr>
          <p:cNvPr id="217" name="Google Shape;217;p6"/>
          <p:cNvSpPr txBox="1"/>
          <p:nvPr>
            <p:ph idx="2" type="body"/>
          </p:nvPr>
        </p:nvSpPr>
        <p:spPr>
          <a:xfrm>
            <a:off x="7111856" y="1169602"/>
            <a:ext cx="4816908" cy="5240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 sz="22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Transportation analogy:</a:t>
            </a:r>
            <a:endParaRPr/>
          </a:p>
          <a:p>
            <a:pPr indent="-285750" lvl="0" marL="285750" rtl="0" algn="l"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trip from Home to Cox’s Bazaar</a:t>
            </a:r>
            <a:endParaRPr/>
          </a:p>
          <a:p>
            <a:pPr indent="-285750" lvl="1" marL="742950" rtl="0" algn="l"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Uber Car :  Home to Dhaka Airport</a:t>
            </a:r>
            <a:endParaRPr/>
          </a:p>
          <a:p>
            <a:pPr indent="-285750" lvl="1" marL="742950" rtl="0" algn="l"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Plane: Dhaka to Chittagong</a:t>
            </a:r>
            <a:endParaRPr/>
          </a:p>
          <a:p>
            <a:pPr indent="-285750" lvl="1" marL="742950" rtl="0" algn="l"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Bus: Chittagong to Cox’s Bazaar</a:t>
            </a:r>
            <a:endParaRPr/>
          </a:p>
          <a:p>
            <a:pPr indent="-285750" lvl="0" marL="285750" rtl="0" algn="l"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tourist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agr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am</a:t>
            </a:r>
            <a:endParaRPr/>
          </a:p>
          <a:p>
            <a:pPr indent="-285750" lvl="0" marL="285750" rtl="0" algn="l"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 segment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communication link</a:t>
            </a:r>
            <a:endParaRPr/>
          </a:p>
          <a:p>
            <a:pPr indent="-285750" lvl="0" marL="285750" rtl="0" algn="l"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transportation mode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layer protocol</a:t>
            </a:r>
            <a:endParaRPr/>
          </a:p>
          <a:p>
            <a:pPr indent="-285750" lvl="0" marL="285750" rtl="0" algn="l"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travel agent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routing algorithm</a:t>
            </a:r>
            <a:endParaRPr/>
          </a:p>
          <a:p>
            <a:pPr indent="-115411" lvl="1" marL="742950" rtl="0" algn="l"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218" name="Google Shape;2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816" y="868170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25" name="Google Shape;2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462" y="965098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7"/>
          <p:cNvSpPr txBox="1"/>
          <p:nvPr>
            <p:ph type="title"/>
          </p:nvPr>
        </p:nvSpPr>
        <p:spPr>
          <a:xfrm>
            <a:off x="2008186" y="49162"/>
            <a:ext cx="6176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functions/services</a:t>
            </a:r>
            <a:endParaRPr/>
          </a:p>
        </p:txBody>
      </p:sp>
      <p:sp>
        <p:nvSpPr>
          <p:cNvPr id="227" name="Google Shape;227;p7"/>
          <p:cNvSpPr txBox="1"/>
          <p:nvPr>
            <p:ph idx="1" type="body"/>
          </p:nvPr>
        </p:nvSpPr>
        <p:spPr>
          <a:xfrm>
            <a:off x="2008186" y="1365199"/>
            <a:ext cx="8673667" cy="5102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ct val="126874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Framing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encapsulate datagram into frame, adding header, trailer</a:t>
            </a:r>
            <a:endParaRPr/>
          </a:p>
          <a:p>
            <a:pPr indent="-285750" lvl="2" marL="1200150" rtl="0" algn="l">
              <a:lnSpc>
                <a:spcPct val="75000"/>
              </a:lnSpc>
              <a:spcBef>
                <a:spcPts val="91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Various information added such as the various protocols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“MAC” addresses used in frame headers to identify source, destination  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different from IP address!</a:t>
            </a:r>
            <a:endParaRPr/>
          </a:p>
          <a:p>
            <a:pPr indent="-285750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access: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how to send a frame to the link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channel access if shared medium</a:t>
            </a:r>
            <a:endParaRPr/>
          </a:p>
          <a:p>
            <a:pPr indent="-285750" lvl="2" marL="1200150" rtl="0" algn="l">
              <a:lnSpc>
                <a:spcPct val="75000"/>
              </a:lnSpc>
              <a:spcBef>
                <a:spcPts val="91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Control/Avoid clashes in multi-access networks!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rules to follow when sending the link</a:t>
            </a:r>
            <a:endParaRPr/>
          </a:p>
          <a:p>
            <a:pPr indent="-11449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85947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Reliable delivery between adjacent nodes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we learned how to do this already (Transport Layer)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seldom used on low bit-error link (fiber, some twisted pair)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wireless links: high error rates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why both link-level and end-end reliability?</a:t>
            </a:r>
            <a:endParaRPr/>
          </a:p>
        </p:txBody>
      </p:sp>
      <p:sp>
        <p:nvSpPr>
          <p:cNvPr id="228" name="Google Shape;228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713" y="10287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>
            <p:ph idx="1" type="body"/>
          </p:nvPr>
        </p:nvSpPr>
        <p:spPr>
          <a:xfrm>
            <a:off x="2057401" y="1371600"/>
            <a:ext cx="8746403" cy="4788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detection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endParaRPr/>
          </a:p>
          <a:p>
            <a:pPr indent="-285750" lvl="1" marL="742950" rtl="0" algn="l"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errors caused by signal attenuation, noise. </a:t>
            </a:r>
            <a:endParaRPr/>
          </a:p>
          <a:p>
            <a:pPr indent="-285750" lvl="1" marL="742950" rtl="0" algn="l"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detects presence of errors: </a:t>
            </a:r>
            <a:endParaRPr/>
          </a:p>
          <a:p>
            <a:pPr indent="-285750" lvl="2" marL="1200150" rtl="0" algn="l">
              <a:spcBef>
                <a:spcPts val="94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signals sender for retransmission or drops frame </a:t>
            </a:r>
            <a:endParaRPr/>
          </a:p>
          <a:p>
            <a:pPr indent="-285750" lvl="0" marL="285750" rtl="0" algn="l"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correction: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identifies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and corrects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bit error(s) without resorting to retransmission (there are various protocols)</a:t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flow control: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pacing between adjacent sending and receiving nodes</a:t>
            </a:r>
            <a:endParaRPr/>
          </a:p>
          <a:p>
            <a:pPr indent="-285750" lvl="0" marL="285750" rtl="0" algn="l"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half-duplex and full-duplex</a:t>
            </a:r>
            <a:endParaRPr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with half duplex, nodes at both ends of link can transmit, but not at same time</a:t>
            </a:r>
            <a:endParaRPr/>
          </a:p>
        </p:txBody>
      </p:sp>
      <p:sp>
        <p:nvSpPr>
          <p:cNvPr id="236" name="Google Shape;236;p8"/>
          <p:cNvSpPr txBox="1"/>
          <p:nvPr>
            <p:ph type="title"/>
          </p:nvPr>
        </p:nvSpPr>
        <p:spPr>
          <a:xfrm>
            <a:off x="2057401" y="228600"/>
            <a:ext cx="6176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services (more)</a:t>
            </a:r>
            <a:endParaRPr/>
          </a:p>
        </p:txBody>
      </p:sp>
      <p:sp>
        <p:nvSpPr>
          <p:cNvPr id="237" name="Google Shape;237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7180264" y="2616200"/>
            <a:ext cx="2308225" cy="3028950"/>
          </a:xfrm>
          <a:custGeom>
            <a:rect b="b" l="l" r="r" t="t"/>
            <a:pathLst>
              <a:path extrusionOk="0" h="1908" w="1454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50000">
                <a:schemeClr val="lt1"/>
              </a:gs>
              <a:gs pos="100000">
                <a:srgbClr val="000099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underline_base" id="244" name="Google Shape;2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364" y="887414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 txBox="1"/>
          <p:nvPr>
            <p:ph type="title"/>
          </p:nvPr>
        </p:nvSpPr>
        <p:spPr>
          <a:xfrm>
            <a:off x="1908176" y="100013"/>
            <a:ext cx="82518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Where is the link layer implemented?</a:t>
            </a:r>
            <a:endParaRPr/>
          </a:p>
        </p:txBody>
      </p:sp>
      <p:sp>
        <p:nvSpPr>
          <p:cNvPr id="246" name="Google Shape;246;p9"/>
          <p:cNvSpPr txBox="1"/>
          <p:nvPr>
            <p:ph idx="1" type="body"/>
          </p:nvPr>
        </p:nvSpPr>
        <p:spPr>
          <a:xfrm>
            <a:off x="1922462" y="1243012"/>
            <a:ext cx="4268787" cy="5551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in each and every host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 layer implemented in “adaptor” (aka </a:t>
            </a: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network interface card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NIC) or on a chip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Ethernet card, 802.11 card; Ethernet chipset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implements link, physical layer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attaches into host’s system buses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combination of hardware, software, firmware</a:t>
            </a:r>
            <a:endParaRPr/>
          </a:p>
          <a:p>
            <a:pPr indent="-138430" lvl="1" marL="742950" rtl="0" algn="l"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7653339" y="2614614"/>
            <a:ext cx="1836737" cy="24018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8102600" y="4552951"/>
            <a:ext cx="666750" cy="2825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8102601" y="396557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/>
          </a:p>
        </p:txBody>
      </p:sp>
      <p:sp>
        <p:nvSpPr>
          <p:cNvPr id="250" name="Google Shape;250;p9"/>
          <p:cNvSpPr txBox="1"/>
          <p:nvPr/>
        </p:nvSpPr>
        <p:spPr>
          <a:xfrm>
            <a:off x="7904506" y="4562476"/>
            <a:ext cx="10454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</a:t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8154989" y="3484564"/>
            <a:ext cx="200025" cy="460375"/>
          </a:xfrm>
          <a:custGeom>
            <a:rect b="b" l="l" r="r" t="t"/>
            <a:pathLst>
              <a:path extrusionOk="0" h="478" w="361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52" name="Google Shape;252;p9"/>
          <p:cNvCxnSpPr/>
          <p:nvPr/>
        </p:nvCxnSpPr>
        <p:spPr>
          <a:xfrm>
            <a:off x="8020050" y="3657600"/>
            <a:ext cx="135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9"/>
          <p:cNvCxnSpPr/>
          <p:nvPr/>
        </p:nvCxnSpPr>
        <p:spPr>
          <a:xfrm rot="10800000">
            <a:off x="8415338" y="3665539"/>
            <a:ext cx="0" cy="3000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9"/>
          <p:cNvSpPr/>
          <p:nvPr/>
        </p:nvSpPr>
        <p:spPr>
          <a:xfrm>
            <a:off x="7908926" y="2967038"/>
            <a:ext cx="657225" cy="5191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8728076" y="296862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cxnSp>
        <p:nvCxnSpPr>
          <p:cNvPr id="256" name="Google Shape;256;p9"/>
          <p:cNvCxnSpPr/>
          <p:nvPr/>
        </p:nvCxnSpPr>
        <p:spPr>
          <a:xfrm rot="10800000">
            <a:off x="8212139" y="3487738"/>
            <a:ext cx="1587" cy="169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9"/>
          <p:cNvCxnSpPr/>
          <p:nvPr/>
        </p:nvCxnSpPr>
        <p:spPr>
          <a:xfrm rot="10800000">
            <a:off x="9085264" y="3489325"/>
            <a:ext cx="1587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9"/>
          <p:cNvSpPr txBox="1"/>
          <p:nvPr/>
        </p:nvSpPr>
        <p:spPr>
          <a:xfrm>
            <a:off x="9532939" y="3786189"/>
            <a:ext cx="8867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PCI)</a:t>
            </a:r>
            <a:endParaRPr/>
          </a:p>
        </p:txBody>
      </p:sp>
      <p:cxnSp>
        <p:nvCxnSpPr>
          <p:cNvPr id="259" name="Google Shape;259;p9"/>
          <p:cNvCxnSpPr/>
          <p:nvPr/>
        </p:nvCxnSpPr>
        <p:spPr>
          <a:xfrm flipH="1">
            <a:off x="8415338" y="4273551"/>
            <a:ext cx="12700" cy="3397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0" name="Google Shape;260;p9"/>
          <p:cNvCxnSpPr/>
          <p:nvPr/>
        </p:nvCxnSpPr>
        <p:spPr>
          <a:xfrm>
            <a:off x="8413750" y="4806951"/>
            <a:ext cx="0" cy="36671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1" name="Google Shape;261;p9"/>
          <p:cNvCxnSpPr/>
          <p:nvPr/>
        </p:nvCxnSpPr>
        <p:spPr>
          <a:xfrm rot="10800000">
            <a:off x="9210675" y="3662364"/>
            <a:ext cx="382588" cy="268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9"/>
          <p:cNvSpPr txBox="1"/>
          <p:nvPr/>
        </p:nvSpPr>
        <p:spPr>
          <a:xfrm>
            <a:off x="8820151" y="5356225"/>
            <a:ext cx="1273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adapter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</a:t>
            </a:r>
            <a:endParaRPr/>
          </a:p>
        </p:txBody>
      </p:sp>
      <p:cxnSp>
        <p:nvCxnSpPr>
          <p:cNvPr id="263" name="Google Shape;263;p9"/>
          <p:cNvCxnSpPr/>
          <p:nvPr/>
        </p:nvCxnSpPr>
        <p:spPr>
          <a:xfrm rot="10800000">
            <a:off x="9028113" y="4679950"/>
            <a:ext cx="271462" cy="7508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9"/>
          <p:cNvSpPr/>
          <p:nvPr/>
        </p:nvSpPr>
        <p:spPr>
          <a:xfrm>
            <a:off x="7875588" y="3854451"/>
            <a:ext cx="1122362" cy="10826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65" name="Google Shape;265;p9"/>
          <p:cNvGrpSpPr/>
          <p:nvPr/>
        </p:nvGrpSpPr>
        <p:grpSpPr>
          <a:xfrm>
            <a:off x="6611939" y="2743200"/>
            <a:ext cx="1470025" cy="2065338"/>
            <a:chOff x="2689" y="1728"/>
            <a:chExt cx="926" cy="1301"/>
          </a:xfrm>
        </p:grpSpPr>
        <p:sp>
          <p:nvSpPr>
            <p:cNvPr id="266" name="Google Shape;266;p9"/>
            <p:cNvSpPr/>
            <p:nvPr/>
          </p:nvSpPr>
          <p:spPr>
            <a:xfrm>
              <a:off x="3225" y="2509"/>
              <a:ext cx="390" cy="520"/>
            </a:xfrm>
            <a:custGeom>
              <a:rect b="b" l="l" r="r" t="t"/>
              <a:pathLst>
                <a:path extrusionOk="0" h="520" w="39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222" y="1767"/>
              <a:ext cx="275" cy="443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2737" y="1775"/>
              <a:ext cx="489" cy="52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9"/>
            <p:cNvSpPr txBox="1"/>
            <p:nvPr/>
          </p:nvSpPr>
          <p:spPr>
            <a:xfrm>
              <a:off x="2689" y="1728"/>
              <a:ext cx="577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</p:txBody>
        </p:sp>
        <p:cxnSp>
          <p:nvCxnSpPr>
            <p:cNvPr id="270" name="Google Shape;270;p9"/>
            <p:cNvCxnSpPr/>
            <p:nvPr/>
          </p:nvCxnSpPr>
          <p:spPr>
            <a:xfrm>
              <a:off x="2737" y="18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2737" y="199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2735" y="20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>
              <a:off x="2738" y="2206"/>
              <a:ext cx="48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4" name="Google Shape;274;p9"/>
            <p:cNvSpPr/>
            <p:nvPr/>
          </p:nvSpPr>
          <p:spPr>
            <a:xfrm>
              <a:off x="2695" y="2212"/>
              <a:ext cx="552" cy="11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75" name="Google Shape;275;p9"/>
            <p:cNvCxnSpPr/>
            <p:nvPr/>
          </p:nvCxnSpPr>
          <p:spPr>
            <a:xfrm>
              <a:off x="2738" y="222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9"/>
            <p:cNvCxnSpPr/>
            <p:nvPr/>
          </p:nvCxnSpPr>
          <p:spPr>
            <a:xfrm>
              <a:off x="3225" y="2218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77" name="Google Shape;277;p9"/>
            <p:cNvSpPr/>
            <p:nvPr/>
          </p:nvSpPr>
          <p:spPr>
            <a:xfrm>
              <a:off x="2737" y="2415"/>
              <a:ext cx="489" cy="5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9"/>
            <p:cNvSpPr txBox="1"/>
            <p:nvPr/>
          </p:nvSpPr>
          <p:spPr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279" name="Google Shape;279;p9"/>
            <p:cNvCxnSpPr/>
            <p:nvPr/>
          </p:nvCxnSpPr>
          <p:spPr>
            <a:xfrm>
              <a:off x="2737" y="252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9"/>
            <p:cNvCxnSpPr/>
            <p:nvPr/>
          </p:nvCxnSpPr>
          <p:spPr>
            <a:xfrm>
              <a:off x="2737" y="2632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9"/>
            <p:cNvCxnSpPr/>
            <p:nvPr/>
          </p:nvCxnSpPr>
          <p:spPr>
            <a:xfrm>
              <a:off x="2735" y="272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9"/>
            <p:cNvCxnSpPr/>
            <p:nvPr/>
          </p:nvCxnSpPr>
          <p:spPr>
            <a:xfrm>
              <a:off x="2733" y="283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" name="Google Shape;283;p9"/>
            <p:cNvSpPr/>
            <p:nvPr/>
          </p:nvSpPr>
          <p:spPr>
            <a:xfrm>
              <a:off x="2719" y="2390"/>
              <a:ext cx="518" cy="2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84" name="Google Shape;284;p9"/>
            <p:cNvCxnSpPr/>
            <p:nvPr/>
          </p:nvCxnSpPr>
          <p:spPr>
            <a:xfrm>
              <a:off x="2737" y="261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9"/>
            <p:cNvCxnSpPr/>
            <p:nvPr/>
          </p:nvCxnSpPr>
          <p:spPr>
            <a:xfrm>
              <a:off x="3226" y="2614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86" name="Google Shape;286;p9"/>
            <p:cNvSpPr/>
            <p:nvPr/>
          </p:nvSpPr>
          <p:spPr>
            <a:xfrm>
              <a:off x="2736" y="1778"/>
              <a:ext cx="490" cy="431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733" y="2721"/>
              <a:ext cx="489" cy="21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7301" y="1122363"/>
            <a:ext cx="1350963" cy="135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000" y="1317626"/>
            <a:ext cx="1143000" cy="117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9"/>
          <p:cNvGrpSpPr/>
          <p:nvPr/>
        </p:nvGrpSpPr>
        <p:grpSpPr>
          <a:xfrm>
            <a:off x="6586538" y="5251451"/>
            <a:ext cx="1109662" cy="1095375"/>
            <a:chOff x="-44" y="1473"/>
            <a:chExt cx="981" cy="1105"/>
          </a:xfrm>
        </p:grpSpPr>
        <p:pic>
          <p:nvPicPr>
            <p:cNvPr descr="desktop_computer_stylized_medium" id="291" name="Google Shape;291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93" name="Google Shape;293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