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embeddedFontLst>
    <p:embeddedFont>
      <p:font typeface="Corbel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g0w3ldmy1/gBJO7vFAeUIpEa18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467284-F68A-4533-AAD6-17B50CE09ADA}">
  <a:tblStyle styleId="{39467284-F68A-4533-AAD6-17B50CE09A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F80131D-4707-4CC6-83C7-C54B3F471E47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20" Type="http://schemas.openxmlformats.org/officeDocument/2006/relationships/slide" Target="slides/slide14.xml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Corbel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f48bd250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2f48bd250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g2f48bd250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f48bd25098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g2f48bd25098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f48bd25098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g2f48bd25098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f48bd25098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g2f48bd25098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f48bd25098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2f48bd25098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0" name="Google Shape;560;g2f48bd25098_0_4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f48bd25098_0_7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g2f48bd25098_0_7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f48bd25098_0_4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g2f48bd25098_0_4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4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48bd25098_0_623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2f48bd25098_0_623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5" name="Google Shape;145;g2f48bd25098_0_623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2f48bd25098_0_805"/>
          <p:cNvGrpSpPr/>
          <p:nvPr/>
        </p:nvGrpSpPr>
        <p:grpSpPr>
          <a:xfrm>
            <a:off x="546100" y="-4763"/>
            <a:ext cx="5014913" cy="6862763"/>
            <a:chOff x="2928938" y="-4763"/>
            <a:chExt cx="5014913" cy="6862763"/>
          </a:xfrm>
        </p:grpSpPr>
        <p:sp>
          <p:nvSpPr>
            <p:cNvPr id="161" name="Google Shape;161;g2f48bd25098_0_80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2" name="Google Shape;162;g2f48bd25098_0_80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3" name="Google Shape;163;g2f48bd25098_0_805"/>
            <p:cNvSpPr/>
            <p:nvPr/>
          </p:nvSpPr>
          <p:spPr>
            <a:xfrm>
              <a:off x="2928938" y="2582862"/>
              <a:ext cx="2693988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4" name="Google Shape;164;g2f48bd25098_0_805"/>
            <p:cNvSpPr/>
            <p:nvPr/>
          </p:nvSpPr>
          <p:spPr>
            <a:xfrm>
              <a:off x="3371850" y="2692400"/>
              <a:ext cx="3332163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65" name="Google Shape;165;g2f48bd25098_0_805"/>
            <p:cNvSpPr/>
            <p:nvPr/>
          </p:nvSpPr>
          <p:spPr>
            <a:xfrm>
              <a:off x="3367088" y="2687637"/>
              <a:ext cx="4576763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6" name="Google Shape;166;g2f48bd25098_0_80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67" name="Google Shape;167;g2f48bd25098_0_805"/>
          <p:cNvSpPr txBox="1"/>
          <p:nvPr>
            <p:ph type="ctrTitle"/>
          </p:nvPr>
        </p:nvSpPr>
        <p:spPr>
          <a:xfrm>
            <a:off x="2928401" y="1380068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2f48bd25098_0_805"/>
          <p:cNvSpPr txBox="1"/>
          <p:nvPr>
            <p:ph idx="1" type="subTitle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9" name="Google Shape;169;g2f48bd25098_0_80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2f48bd25098_0_805"/>
          <p:cNvSpPr txBox="1"/>
          <p:nvPr>
            <p:ph idx="11" type="ftr"/>
          </p:nvPr>
        </p:nvSpPr>
        <p:spPr>
          <a:xfrm>
            <a:off x="5332412" y="5883275"/>
            <a:ext cx="432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2f48bd25098_0_80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48bd25098_0_818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2f48bd25098_0_818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75" name="Google Shape;175;g2f48bd25098_0_81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2f48bd25098_0_818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2f48bd25098_0_818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48bd25098_0_82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2f48bd25098_0_824"/>
          <p:cNvSpPr txBox="1"/>
          <p:nvPr>
            <p:ph idx="1" type="body"/>
          </p:nvPr>
        </p:nvSpPr>
        <p:spPr>
          <a:xfrm>
            <a:off x="1484312" y="2666999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81" name="Google Shape;181;g2f48bd25098_0_824"/>
          <p:cNvSpPr txBox="1"/>
          <p:nvPr>
            <p:ph idx="2" type="body"/>
          </p:nvPr>
        </p:nvSpPr>
        <p:spPr>
          <a:xfrm>
            <a:off x="6607967" y="2667000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82" name="Google Shape;182;g2f48bd25098_0_82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2f48bd25098_0_824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2f48bd25098_0_8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48bd25098_0_831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2f48bd25098_0_83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2f48bd25098_0_83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2f48bd25098_0_83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48bd25098_0_836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2f48bd25098_0_836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93" name="Google Shape;193;g2f48bd25098_0_836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48bd25098_0_840"/>
          <p:cNvSpPr txBox="1"/>
          <p:nvPr>
            <p:ph type="title"/>
          </p:nvPr>
        </p:nvSpPr>
        <p:spPr>
          <a:xfrm>
            <a:off x="2572279" y="2666999"/>
            <a:ext cx="89307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2f48bd25098_0_840"/>
          <p:cNvSpPr txBox="1"/>
          <p:nvPr>
            <p:ph idx="1" type="body"/>
          </p:nvPr>
        </p:nvSpPr>
        <p:spPr>
          <a:xfrm>
            <a:off x="2572278" y="4777381"/>
            <a:ext cx="8930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7" name="Google Shape;197;g2f48bd25098_0_84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f48bd25098_0_84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2f48bd25098_0_84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48bd25098_0_846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2f48bd25098_0_846"/>
          <p:cNvSpPr txBox="1"/>
          <p:nvPr>
            <p:ph idx="1" type="body"/>
          </p:nvPr>
        </p:nvSpPr>
        <p:spPr>
          <a:xfrm>
            <a:off x="1772179" y="2658533"/>
            <a:ext cx="460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203" name="Google Shape;203;g2f48bd25098_0_846"/>
          <p:cNvSpPr txBox="1"/>
          <p:nvPr>
            <p:ph idx="2" type="body"/>
          </p:nvPr>
        </p:nvSpPr>
        <p:spPr>
          <a:xfrm>
            <a:off x="1484311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204" name="Google Shape;204;g2f48bd25098_0_846"/>
          <p:cNvSpPr txBox="1"/>
          <p:nvPr>
            <p:ph idx="3" type="body"/>
          </p:nvPr>
        </p:nvSpPr>
        <p:spPr>
          <a:xfrm>
            <a:off x="6880487" y="2667000"/>
            <a:ext cx="4622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205" name="Google Shape;205;g2f48bd25098_0_846"/>
          <p:cNvSpPr txBox="1"/>
          <p:nvPr>
            <p:ph idx="4" type="body"/>
          </p:nvPr>
        </p:nvSpPr>
        <p:spPr>
          <a:xfrm>
            <a:off x="6607967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206" name="Google Shape;206;g2f48bd25098_0_84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2f48bd25098_0_84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2f48bd25098_0_84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48bd25098_0_85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g2f48bd25098_0_85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2f48bd25098_0_85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48bd25098_0_859"/>
          <p:cNvSpPr txBox="1"/>
          <p:nvPr>
            <p:ph type="title"/>
          </p:nvPr>
        </p:nvSpPr>
        <p:spPr>
          <a:xfrm>
            <a:off x="1484312" y="1600200"/>
            <a:ext cx="354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g2f48bd25098_0_859"/>
          <p:cNvSpPr txBox="1"/>
          <p:nvPr>
            <p:ph idx="1" type="body"/>
          </p:nvPr>
        </p:nvSpPr>
        <p:spPr>
          <a:xfrm>
            <a:off x="5262033" y="685799"/>
            <a:ext cx="6240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216" name="Google Shape;216;g2f48bd25098_0_859"/>
          <p:cNvSpPr txBox="1"/>
          <p:nvPr>
            <p:ph idx="2" type="body"/>
          </p:nvPr>
        </p:nvSpPr>
        <p:spPr>
          <a:xfrm>
            <a:off x="1484312" y="2971800"/>
            <a:ext cx="354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17" name="Google Shape;217;g2f48bd25098_0_85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g2f48bd25098_0_85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2f48bd25098_0_85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48bd25098_0_866"/>
          <p:cNvSpPr txBox="1"/>
          <p:nvPr>
            <p:ph type="title"/>
          </p:nvPr>
        </p:nvSpPr>
        <p:spPr>
          <a:xfrm>
            <a:off x="1482724" y="1752599"/>
            <a:ext cx="542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2f48bd25098_0_866"/>
          <p:cNvSpPr/>
          <p:nvPr>
            <p:ph idx="2" type="pic"/>
          </p:nvPr>
        </p:nvSpPr>
        <p:spPr>
          <a:xfrm>
            <a:off x="7594682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f48bd25098_0_866"/>
          <p:cNvSpPr txBox="1"/>
          <p:nvPr>
            <p:ph idx="1" type="body"/>
          </p:nvPr>
        </p:nvSpPr>
        <p:spPr>
          <a:xfrm>
            <a:off x="1482724" y="3124199"/>
            <a:ext cx="542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24" name="Google Shape;224;g2f48bd25098_0_86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g2f48bd25098_0_86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2f48bd25098_0_86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48bd25098_0_873"/>
          <p:cNvSpPr txBox="1"/>
          <p:nvPr>
            <p:ph type="title"/>
          </p:nvPr>
        </p:nvSpPr>
        <p:spPr>
          <a:xfrm>
            <a:off x="1484311" y="4732865"/>
            <a:ext cx="1001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2f48bd25098_0_873"/>
          <p:cNvSpPr/>
          <p:nvPr>
            <p:ph idx="2" type="pic"/>
          </p:nvPr>
        </p:nvSpPr>
        <p:spPr>
          <a:xfrm>
            <a:off x="2386012" y="932112"/>
            <a:ext cx="8226000" cy="31650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f48bd25098_0_873"/>
          <p:cNvSpPr txBox="1"/>
          <p:nvPr>
            <p:ph idx="1" type="body"/>
          </p:nvPr>
        </p:nvSpPr>
        <p:spPr>
          <a:xfrm>
            <a:off x="1484311" y="5299603"/>
            <a:ext cx="10018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31" name="Google Shape;231;g2f48bd25098_0_87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2f48bd25098_0_87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2f48bd25098_0_87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48bd25098_0_880"/>
          <p:cNvSpPr txBox="1"/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2f48bd25098_0_880"/>
          <p:cNvSpPr txBox="1"/>
          <p:nvPr>
            <p:ph idx="1" type="body"/>
          </p:nvPr>
        </p:nvSpPr>
        <p:spPr>
          <a:xfrm>
            <a:off x="1484312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7" name="Google Shape;237;g2f48bd25098_0_88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g2f48bd25098_0_88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2f48bd25098_0_88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48bd25098_0_886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f48bd25098_0_886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f48bd25098_0_886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g2f48bd25098_0_886"/>
          <p:cNvSpPr txBox="1"/>
          <p:nvPr>
            <p:ph idx="1" type="body"/>
          </p:nvPr>
        </p:nvSpPr>
        <p:spPr>
          <a:xfrm>
            <a:off x="2436811" y="3428999"/>
            <a:ext cx="8532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5" name="Google Shape;245;g2f48bd25098_0_886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6" name="Google Shape;246;g2f48bd25098_0_88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g2f48bd25098_0_88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2f48bd25098_0_88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48bd25098_0_895"/>
          <p:cNvSpPr txBox="1"/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g2f48bd25098_0_895"/>
          <p:cNvSpPr txBox="1"/>
          <p:nvPr>
            <p:ph idx="1" type="body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2" name="Google Shape;252;g2f48bd25098_0_89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g2f48bd25098_0_89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g2f48bd25098_0_89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48bd25098_0_901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f48bd25098_0_901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f48bd25098_0_901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g2f48bd25098_0_901"/>
          <p:cNvSpPr txBox="1"/>
          <p:nvPr>
            <p:ph idx="1" type="body"/>
          </p:nvPr>
        </p:nvSpPr>
        <p:spPr>
          <a:xfrm>
            <a:off x="1484313" y="3886200"/>
            <a:ext cx="10018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0" name="Google Shape;260;g2f48bd25098_0_901"/>
          <p:cNvSpPr txBox="1"/>
          <p:nvPr>
            <p:ph idx="2" type="body"/>
          </p:nvPr>
        </p:nvSpPr>
        <p:spPr>
          <a:xfrm>
            <a:off x="1484312" y="4775200"/>
            <a:ext cx="10018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1" name="Google Shape;261;g2f48bd25098_0_90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g2f48bd25098_0_90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g2f48bd25098_0_90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48bd25098_0_910"/>
          <p:cNvSpPr txBox="1"/>
          <p:nvPr>
            <p:ph type="title"/>
          </p:nvPr>
        </p:nvSpPr>
        <p:spPr>
          <a:xfrm>
            <a:off x="1484313" y="685800"/>
            <a:ext cx="100188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g2f48bd25098_0_910"/>
          <p:cNvSpPr txBox="1"/>
          <p:nvPr>
            <p:ph idx="1" type="body"/>
          </p:nvPr>
        </p:nvSpPr>
        <p:spPr>
          <a:xfrm>
            <a:off x="1484312" y="3505200"/>
            <a:ext cx="1001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7" name="Google Shape;267;g2f48bd25098_0_910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8" name="Google Shape;268;g2f48bd25098_0_91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g2f48bd25098_0_91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g2f48bd25098_0_9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48bd25098_0_91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g2f48bd25098_0_917"/>
          <p:cNvSpPr txBox="1"/>
          <p:nvPr>
            <p:ph idx="1" type="body"/>
          </p:nvPr>
        </p:nvSpPr>
        <p:spPr>
          <a:xfrm rot="5400000">
            <a:off x="4931523" y="-780301"/>
            <a:ext cx="3124200" cy="10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74" name="Google Shape;274;g2f48bd25098_0_91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g2f48bd25098_0_91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g2f48bd25098_0_9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48bd25098_0_923"/>
          <p:cNvSpPr txBox="1"/>
          <p:nvPr>
            <p:ph type="title"/>
          </p:nvPr>
        </p:nvSpPr>
        <p:spPr>
          <a:xfrm rot="5400000">
            <a:off x="8065175" y="2353351"/>
            <a:ext cx="5105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2f48bd25098_0_923"/>
          <p:cNvSpPr txBox="1"/>
          <p:nvPr>
            <p:ph idx="1" type="body"/>
          </p:nvPr>
        </p:nvSpPr>
        <p:spPr>
          <a:xfrm rot="5400000">
            <a:off x="2941554" y="-771300"/>
            <a:ext cx="51054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80" name="Google Shape;280;g2f48bd25098_0_92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2f48bd25098_0_92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g2f48bd25098_0_92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3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3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2f48bd25098_0_792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8" name="Google Shape;148;g2f48bd25098_0_792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9" name="Google Shape;149;g2f48bd25098_0_79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0" name="Google Shape;150;g2f48bd25098_0_79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1" name="Google Shape;151;g2f48bd25098_0_79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2" name="Google Shape;152;g2f48bd25098_0_79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3" name="Google Shape;153;g2f48bd25098_0_79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4" name="Google Shape;154;g2f48bd25098_0_792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2f48bd25098_0_792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6" name="Google Shape;156;g2f48bd25098_0_79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7" name="Google Shape;157;g2f48bd25098_0_79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8" name="Google Shape;158;g2f48bd25098_0_79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 Addressing</a:t>
            </a:r>
            <a:endParaRPr/>
          </a:p>
        </p:txBody>
      </p:sp>
      <p:sp>
        <p:nvSpPr>
          <p:cNvPr id="289" name="Google Shape;289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6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290" name="Google Shape;2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379" name="Google Shape;379;p1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Host Portion: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variable number of least significant bits that are called the </a:t>
            </a:r>
            <a:r>
              <a:rPr b="1" lang="en-US"/>
              <a:t>host portion </a:t>
            </a:r>
            <a:r>
              <a:rPr lang="en-US"/>
              <a:t>of the address.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/>
              <a:t>number of bits </a:t>
            </a:r>
            <a:r>
              <a:rPr lang="en-US"/>
              <a:t>used in this </a:t>
            </a:r>
            <a:r>
              <a:rPr b="1" lang="en-US"/>
              <a:t>host portion </a:t>
            </a:r>
            <a:r>
              <a:rPr lang="en-US"/>
              <a:t>determines the </a:t>
            </a:r>
            <a:r>
              <a:rPr b="1" lang="en-US"/>
              <a:t>number of hosts </a:t>
            </a:r>
            <a:r>
              <a:rPr lang="en-US"/>
              <a:t>that we can have within the network.</a:t>
            </a:r>
            <a:endParaRPr/>
          </a:p>
        </p:txBody>
      </p:sp>
      <p:pic>
        <p:nvPicPr>
          <p:cNvPr id="380" name="Google Shape;3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308044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10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{39467284-F68A-4533-AAD6-17B50CE09ADA}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10"/>
          <p:cNvSpPr/>
          <p:nvPr/>
        </p:nvSpPr>
        <p:spPr>
          <a:xfrm>
            <a:off x="9139677" y="3434883"/>
            <a:ext cx="1479177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Prefix Mask</a:t>
            </a:r>
            <a:endParaRPr/>
          </a:p>
        </p:txBody>
      </p:sp>
      <p:sp>
        <p:nvSpPr>
          <p:cNvPr id="389" name="Google Shape;389;p11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do we or devices identify the network part or the host part?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Answer:</a:t>
            </a:r>
            <a:r>
              <a:rPr lang="en-US"/>
              <a:t> Using the </a:t>
            </a:r>
            <a:r>
              <a:rPr b="1" lang="en-US"/>
              <a:t>“Prefix Mask”.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0000"/>
                </a:solidFill>
              </a:rPr>
              <a:t>192.168.10</a:t>
            </a:r>
            <a:r>
              <a:rPr lang="en-US"/>
              <a:t>.</a:t>
            </a:r>
            <a:r>
              <a:rPr b="1" lang="en-US">
                <a:solidFill>
                  <a:srgbClr val="00B050"/>
                </a:solidFill>
              </a:rPr>
              <a:t>2</a:t>
            </a:r>
            <a:r>
              <a:rPr lang="en-US"/>
              <a:t>/24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Means that the </a:t>
            </a:r>
            <a:r>
              <a:rPr b="1" lang="en-US">
                <a:solidFill>
                  <a:srgbClr val="FF0000"/>
                </a:solidFill>
              </a:rPr>
              <a:t>first 24 bits </a:t>
            </a:r>
            <a:r>
              <a:rPr lang="en-US"/>
              <a:t>are the network portion.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B050"/>
                </a:solidFill>
              </a:rPr>
              <a:t>last 8 bits </a:t>
            </a:r>
            <a:r>
              <a:rPr lang="en-US"/>
              <a:t>are the host portion.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Subnet Mask</a:t>
            </a:r>
            <a:r>
              <a:rPr lang="en-US"/>
              <a:t>; the other form of </a:t>
            </a:r>
            <a:r>
              <a:rPr b="1" lang="en-US"/>
              <a:t>“Prefix Mask”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length of </a:t>
            </a:r>
            <a:r>
              <a:rPr b="1" lang="en-US"/>
              <a:t>/24 </a:t>
            </a:r>
            <a:r>
              <a:rPr lang="en-US"/>
              <a:t>means a subnet mask of </a:t>
            </a:r>
            <a:r>
              <a:rPr b="1" lang="en-US"/>
              <a:t>255.255.255.0</a:t>
            </a:r>
            <a:endParaRPr/>
          </a:p>
        </p:txBody>
      </p:sp>
      <p:pic>
        <p:nvPicPr>
          <p:cNvPr id="390" name="Google Shape;3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1223" y="2373311"/>
            <a:ext cx="2971800" cy="3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1" y="4542865"/>
            <a:ext cx="48863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1"/>
          <p:cNvSpPr/>
          <p:nvPr/>
        </p:nvSpPr>
        <p:spPr>
          <a:xfrm>
            <a:off x="6324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3657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8683623" y="3821110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9979023" y="3821110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 Mask</a:t>
            </a:r>
            <a:endParaRPr/>
          </a:p>
        </p:txBody>
      </p:sp>
      <p:sp>
        <p:nvSpPr>
          <p:cNvPr id="402" name="Google Shape;402;p12"/>
          <p:cNvSpPr txBox="1"/>
          <p:nvPr>
            <p:ph idx="1" type="body"/>
          </p:nvPr>
        </p:nvSpPr>
        <p:spPr>
          <a:xfrm>
            <a:off x="1484310" y="1066800"/>
            <a:ext cx="10018713" cy="5465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Prefix Mask and the Subnet Mask are different ways of representing the same information.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/24 </a:t>
            </a:r>
            <a:r>
              <a:rPr lang="en-US"/>
              <a:t>or a subnet mask of </a:t>
            </a:r>
            <a:r>
              <a:rPr b="1" lang="en-US"/>
              <a:t>255.255.255.0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/16 </a:t>
            </a:r>
            <a:r>
              <a:rPr lang="en-US"/>
              <a:t>or a subnet mask of </a:t>
            </a:r>
            <a:r>
              <a:rPr b="1" lang="en-US"/>
              <a:t>255.255.0.0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/8</a:t>
            </a:r>
            <a:r>
              <a:rPr lang="en-US"/>
              <a:t> or a subnet mask of </a:t>
            </a:r>
            <a:r>
              <a:rPr b="1" lang="en-US"/>
              <a:t>255.0.0.0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Conversion: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Subnet mask has the </a:t>
            </a:r>
            <a:r>
              <a:rPr b="1" lang="en-US"/>
              <a:t>same format </a:t>
            </a:r>
            <a:r>
              <a:rPr lang="en-US"/>
              <a:t>as an IP address. Hence, it has </a:t>
            </a:r>
            <a:r>
              <a:rPr b="1" lang="en-US"/>
              <a:t>32 bits divided into 8 bits (octets)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/24 </a:t>
            </a:r>
            <a:r>
              <a:rPr lang="en-US"/>
              <a:t>means, the </a:t>
            </a:r>
            <a:r>
              <a:rPr b="1" lang="en-US"/>
              <a:t>first (MSB) 24 bits </a:t>
            </a:r>
            <a:r>
              <a:rPr lang="en-US"/>
              <a:t>of subnet mask would be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Binary: 11111111.11111111.11111111.00000000</a:t>
            </a:r>
            <a:endParaRPr/>
          </a:p>
        </p:txBody>
      </p:sp>
      <p:pic>
        <p:nvPicPr>
          <p:cNvPr id="403" name="Google Shape;4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2"/>
          <p:cNvSpPr txBox="1"/>
          <p:nvPr/>
        </p:nvSpPr>
        <p:spPr>
          <a:xfrm>
            <a:off x="2214235" y="6163300"/>
            <a:ext cx="50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Decimal: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255       .      255      .      255      .         0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10" name="Google Shape;410;p13"/>
          <p:cNvSpPr txBox="1"/>
          <p:nvPr>
            <p:ph idx="1" type="body"/>
          </p:nvPr>
        </p:nvSpPr>
        <p:spPr>
          <a:xfrm>
            <a:off x="1484310" y="1066801"/>
            <a:ext cx="10018713" cy="5179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69176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What’s the </a:t>
            </a:r>
            <a:r>
              <a:rPr b="1" lang="en-US"/>
              <a:t>subnet mask </a:t>
            </a:r>
            <a:r>
              <a:rPr lang="en-US"/>
              <a:t>of the following?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IP Address:  </a:t>
            </a:r>
            <a:r>
              <a:rPr lang="en-US"/>
              <a:t>10.24.36.2 / 4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IP Address:  </a:t>
            </a:r>
            <a:r>
              <a:rPr lang="en-US"/>
              <a:t>10.24.36.2 / 12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IP Address:  </a:t>
            </a:r>
            <a:r>
              <a:rPr lang="en-US"/>
              <a:t>10.24.36.2 / 16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IP Address:  </a:t>
            </a:r>
            <a:r>
              <a:rPr lang="en-US"/>
              <a:t>10.24.36.2 / 23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What’s the </a:t>
            </a:r>
            <a:r>
              <a:rPr b="1" lang="en-US"/>
              <a:t>prefix mask </a:t>
            </a:r>
            <a:r>
              <a:rPr lang="en-US"/>
              <a:t>of the following?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255.255.224.0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255.255.255.192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255.255.255.252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255.254.0.0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255.255.240.0 </a:t>
            </a:r>
            <a:endParaRPr/>
          </a:p>
        </p:txBody>
      </p:sp>
      <p:pic>
        <p:nvPicPr>
          <p:cNvPr id="411" name="Google Shape;4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ANDing the Binaries</a:t>
            </a:r>
            <a:endParaRPr/>
          </a:p>
        </p:txBody>
      </p:sp>
      <p:sp>
        <p:nvSpPr>
          <p:cNvPr id="417" name="Google Shape;417;p14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Inside data network devices, digital logic is applied for their interpretation of the addresses.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AND is used in determining the network address.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0 =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0 =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1 =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1 = 0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18" name="Google Shape;4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" name="Google Shape;419;p14"/>
          <p:cNvGraphicFramePr/>
          <p:nvPr/>
        </p:nvGraphicFramePr>
        <p:xfrm>
          <a:off x="1566582" y="4377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{FF80131D-4707-4CC6-83C7-C54B3F471E47}</a:tableStyleId>
              </a:tblPr>
              <a:tblGrid>
                <a:gridCol w="1896025"/>
                <a:gridCol w="1781725"/>
                <a:gridCol w="5463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Decimal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Binary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IP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135.15.2.1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10000111 00001111 00000010 00000001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Subnet Mask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255.255.0.0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11111111 11111111 00000000 00000000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Network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135.15.0.0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10000111 00001111 00000000 00000000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0" name="Google Shape;420;p14"/>
          <p:cNvSpPr/>
          <p:nvPr/>
        </p:nvSpPr>
        <p:spPr>
          <a:xfrm>
            <a:off x="5533469" y="5567082"/>
            <a:ext cx="4820770" cy="217393"/>
          </a:xfrm>
          <a:prstGeom prst="rect">
            <a:avLst/>
          </a:prstGeom>
          <a:solidFill>
            <a:srgbClr val="CDE3F8"/>
          </a:solidFill>
          <a:ln cap="rnd" cmpd="sng" w="15875">
            <a:solidFill>
              <a:srgbClr val="CDE3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But Why AND?</a:t>
            </a:r>
            <a:endParaRPr/>
          </a:p>
        </p:txBody>
      </p:sp>
      <p:sp>
        <p:nvSpPr>
          <p:cNvPr id="426" name="Google Shape;426;p15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Routers</a:t>
            </a:r>
            <a:r>
              <a:rPr lang="en-US"/>
              <a:t> use the </a:t>
            </a:r>
            <a:r>
              <a:rPr b="1" lang="en-US"/>
              <a:t>ANDing</a:t>
            </a:r>
            <a:r>
              <a:rPr lang="en-US"/>
              <a:t> process to determine the route a packet will take.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number of the destination address is used to find the network in the routing table.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router then determines the best path for the frame.</a:t>
            </a:r>
            <a:endParaRPr/>
          </a:p>
        </p:txBody>
      </p:sp>
      <p:pic>
        <p:nvPicPr>
          <p:cNvPr id="427" name="Google Shape;4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Types of Addresses</a:t>
            </a:r>
            <a:endParaRPr/>
          </a:p>
        </p:txBody>
      </p:sp>
      <p:pic>
        <p:nvPicPr>
          <p:cNvPr id="433" name="Google Shape;4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address</a:t>
            </a:r>
            <a:endParaRPr/>
          </a:p>
        </p:txBody>
      </p:sp>
      <p:sp>
        <p:nvSpPr>
          <p:cNvPr id="439" name="Google Shape;439;p17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Every network has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Network Address </a:t>
            </a:r>
            <a:r>
              <a:rPr lang="en-US"/>
              <a:t>– The first IP in the range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Broadcast Address </a:t>
            </a:r>
            <a:r>
              <a:rPr lang="en-US"/>
              <a:t>– The last IP in the range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Host Addresses </a:t>
            </a:r>
            <a:r>
              <a:rPr lang="en-US"/>
              <a:t>– Everything in between</a:t>
            </a:r>
            <a:endParaRPr/>
          </a:p>
        </p:txBody>
      </p:sp>
      <p:pic>
        <p:nvPicPr>
          <p:cNvPr id="440" name="Google Shape;4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5970" y="2810860"/>
            <a:ext cx="5873207" cy="40471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17"/>
          <p:cNvCxnSpPr/>
          <p:nvPr/>
        </p:nvCxnSpPr>
        <p:spPr>
          <a:xfrm>
            <a:off x="5580529" y="5136776"/>
            <a:ext cx="2030506" cy="87405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p17"/>
          <p:cNvCxnSpPr/>
          <p:nvPr/>
        </p:nvCxnSpPr>
        <p:spPr>
          <a:xfrm>
            <a:off x="5580529" y="4309782"/>
            <a:ext cx="2030506" cy="177557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p17"/>
          <p:cNvCxnSpPr/>
          <p:nvPr/>
        </p:nvCxnSpPr>
        <p:spPr>
          <a:xfrm>
            <a:off x="5580529" y="4309782"/>
            <a:ext cx="2480788" cy="185009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p17"/>
          <p:cNvCxnSpPr/>
          <p:nvPr/>
        </p:nvCxnSpPr>
        <p:spPr>
          <a:xfrm>
            <a:off x="5580529" y="4309782"/>
            <a:ext cx="3025977" cy="189827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p17"/>
          <p:cNvCxnSpPr/>
          <p:nvPr/>
        </p:nvCxnSpPr>
        <p:spPr>
          <a:xfrm>
            <a:off x="5580529" y="4309782"/>
            <a:ext cx="3361765" cy="170105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p17"/>
          <p:cNvCxnSpPr/>
          <p:nvPr/>
        </p:nvCxnSpPr>
        <p:spPr>
          <a:xfrm>
            <a:off x="5546911" y="3566831"/>
            <a:ext cx="2608730" cy="190612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453" name="Google Shape;453;p18"/>
          <p:cNvSpPr txBox="1"/>
          <p:nvPr>
            <p:ph idx="1" type="body"/>
          </p:nvPr>
        </p:nvSpPr>
        <p:spPr>
          <a:xfrm>
            <a:off x="1484310" y="1066800"/>
            <a:ext cx="10018713" cy="53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2603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Network Address</a:t>
            </a:r>
            <a:endParaRPr/>
          </a:p>
          <a:p>
            <a:pPr indent="-258127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All hosts in the network will have the same network bits.</a:t>
            </a:r>
            <a:endParaRPr/>
          </a:p>
          <a:p>
            <a:pPr indent="-258127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Cannot be assigned to a device.</a:t>
            </a:r>
            <a:endParaRPr/>
          </a:p>
          <a:p>
            <a:pPr indent="-258127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Each host bit in this address will be 0.</a:t>
            </a:r>
            <a:endParaRPr/>
          </a:p>
          <a:p>
            <a:pPr indent="-252603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Broadcast Address</a:t>
            </a:r>
            <a:endParaRPr/>
          </a:p>
          <a:p>
            <a:pPr indent="-258127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Cannot be assigned to a device.</a:t>
            </a:r>
            <a:endParaRPr/>
          </a:p>
          <a:p>
            <a:pPr indent="-258127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Each host bit in this address will be 1.</a:t>
            </a:r>
            <a:endParaRPr/>
          </a:p>
          <a:p>
            <a:pPr indent="-252603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Host Address</a:t>
            </a:r>
            <a:endParaRPr/>
          </a:p>
          <a:p>
            <a:pPr indent="-258127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The unique address assigned to each device on the network.</a:t>
            </a:r>
            <a:endParaRPr/>
          </a:p>
          <a:p>
            <a:pPr indent="-258127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For a network of 192.168.10.0/24</a:t>
            </a:r>
            <a:endParaRPr/>
          </a:p>
          <a:p>
            <a:pPr indent="-260889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Addresses </a:t>
            </a:r>
            <a:r>
              <a:rPr b="1" lang="en-US"/>
              <a:t>192.168.10.1</a:t>
            </a:r>
            <a:r>
              <a:rPr lang="en-US"/>
              <a:t>  through  </a:t>
            </a:r>
            <a:r>
              <a:rPr b="1" lang="en-US"/>
              <a:t>192.168.10.254</a:t>
            </a:r>
            <a:r>
              <a:rPr lang="en-US"/>
              <a:t> are all host addresses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id="454" name="Google Shape;4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 at a Glance</a:t>
            </a:r>
            <a:endParaRPr/>
          </a:p>
        </p:txBody>
      </p:sp>
      <p:sp>
        <p:nvSpPr>
          <p:cNvPr id="460" name="Google Shape;460;p1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Say, you have a random IP address 192.168.10.193/24</a:t>
            </a:r>
            <a:endParaRPr/>
          </a:p>
        </p:txBody>
      </p:sp>
      <p:pic>
        <p:nvPicPr>
          <p:cNvPr id="461" name="Google Shape;4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0173" y="2327963"/>
            <a:ext cx="8486986" cy="25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9"/>
          <p:cNvSpPr/>
          <p:nvPr/>
        </p:nvSpPr>
        <p:spPr>
          <a:xfrm>
            <a:off x="4064841" y="3429000"/>
            <a:ext cx="1798077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4" name="Google Shape;464;p19"/>
          <p:cNvSpPr/>
          <p:nvPr/>
        </p:nvSpPr>
        <p:spPr>
          <a:xfrm>
            <a:off x="4064841" y="4099112"/>
            <a:ext cx="1798077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5" name="Google Shape;465;p19"/>
          <p:cNvSpPr/>
          <p:nvPr/>
        </p:nvSpPr>
        <p:spPr>
          <a:xfrm>
            <a:off x="5985529" y="3449170"/>
            <a:ext cx="4382153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6" name="Google Shape;466;p19"/>
          <p:cNvSpPr/>
          <p:nvPr/>
        </p:nvSpPr>
        <p:spPr>
          <a:xfrm>
            <a:off x="5985528" y="4092388"/>
            <a:ext cx="4382153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7" name="Google Shape;467;p19"/>
          <p:cNvSpPr/>
          <p:nvPr/>
        </p:nvSpPr>
        <p:spPr>
          <a:xfrm>
            <a:off x="6037076" y="3770779"/>
            <a:ext cx="4382153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8" name="Google Shape;468;p19"/>
          <p:cNvSpPr/>
          <p:nvPr/>
        </p:nvSpPr>
        <p:spPr>
          <a:xfrm>
            <a:off x="6037076" y="4462539"/>
            <a:ext cx="4382153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9" name="Google Shape;469;p19"/>
          <p:cNvSpPr/>
          <p:nvPr/>
        </p:nvSpPr>
        <p:spPr>
          <a:xfrm>
            <a:off x="4084675" y="3770778"/>
            <a:ext cx="1798077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0" name="Google Shape;470;p19"/>
          <p:cNvSpPr/>
          <p:nvPr/>
        </p:nvSpPr>
        <p:spPr>
          <a:xfrm>
            <a:off x="4084675" y="4469262"/>
            <a:ext cx="1798077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96" name="Google Shape;296;p2"/>
          <p:cNvSpPr txBox="1"/>
          <p:nvPr>
            <p:ph idx="1" type="body"/>
          </p:nvPr>
        </p:nvSpPr>
        <p:spPr>
          <a:xfrm>
            <a:off x="1484310" y="1066800"/>
            <a:ext cx="10018713" cy="5307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69176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Anatomy of IPv4 Address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Subnet/Prefix Mask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Types of Address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Network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Host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Broadcast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Specific Address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Unicast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Multicast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Broadcast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Classful IP Addressing</a:t>
            </a:r>
            <a:endParaRPr/>
          </a:p>
        </p:txBody>
      </p:sp>
      <p:pic>
        <p:nvPicPr>
          <p:cNvPr id="297" name="Google Shape;2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Prefix</a:t>
            </a:r>
            <a:endParaRPr/>
          </a:p>
        </p:txBody>
      </p:sp>
      <p:sp>
        <p:nvSpPr>
          <p:cNvPr id="476" name="Google Shape;476;p2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prefix is not always /24.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77" name="Google Shape;4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6466" y="2014818"/>
            <a:ext cx="8534399" cy="331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Special Addresses</a:t>
            </a:r>
            <a:endParaRPr/>
          </a:p>
        </p:txBody>
      </p:sp>
      <p:pic>
        <p:nvPicPr>
          <p:cNvPr id="484" name="Google Shape;4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sp>
        <p:nvSpPr>
          <p:cNvPr id="490" name="Google Shape;490;p2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Unicast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message addressed to one host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Broadcast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message addressed to all hosts on a network.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Uses network’s broadcast address or </a:t>
            </a:r>
            <a:r>
              <a:rPr b="1" lang="en-US"/>
              <a:t>255.255.255.255</a:t>
            </a:r>
            <a:r>
              <a:rPr lang="en-US"/>
              <a:t> locally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Multicast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message addressed to a group of hosts.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Uses an IP address starting with </a:t>
            </a:r>
            <a:r>
              <a:rPr b="1" lang="en-US"/>
              <a:t>224 - 239</a:t>
            </a:r>
            <a:endParaRPr/>
          </a:p>
        </p:txBody>
      </p:sp>
      <p:pic>
        <p:nvPicPr>
          <p:cNvPr id="491" name="Google Shape;4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</a:t>
            </a:r>
            <a:endParaRPr/>
          </a:p>
        </p:txBody>
      </p:sp>
      <p:pic>
        <p:nvPicPr>
          <p:cNvPr id="497" name="Google Shape;4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2466" y="1609164"/>
            <a:ext cx="3962400" cy="332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Address</a:t>
            </a:r>
            <a:endParaRPr/>
          </a:p>
        </p:txBody>
      </p:sp>
      <p:sp>
        <p:nvSpPr>
          <p:cNvPr id="504" name="Google Shape;504;p24"/>
          <p:cNvSpPr txBox="1"/>
          <p:nvPr>
            <p:ph idx="1" type="body"/>
          </p:nvPr>
        </p:nvSpPr>
        <p:spPr>
          <a:xfrm>
            <a:off x="1484311" y="1066798"/>
            <a:ext cx="500935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Limited Broadcast</a:t>
            </a:r>
            <a:endParaRPr/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752601"/>
            <a:ext cx="4191000" cy="3757613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4"/>
          <p:cNvSpPr txBox="1"/>
          <p:nvPr/>
        </p:nvSpPr>
        <p:spPr>
          <a:xfrm>
            <a:off x="6493666" y="1066799"/>
            <a:ext cx="485695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Directed Broadcast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a host outside of the network to communicate with the hosts within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172.16.4.0 /24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network, the destination address of the packet would be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172.16.4.255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</a:t>
            </a:r>
            <a:endParaRPr/>
          </a:p>
        </p:txBody>
      </p:sp>
      <p:sp>
        <p:nvSpPr>
          <p:cNvPr id="513" name="Google Shape;513;p25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Examples of Multicast Application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Video and audio broadcasts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Routing information exchange by routing protocols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Distribution of software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News feeds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14" name="Google Shape;5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1096" y="2509463"/>
            <a:ext cx="3962400" cy="373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Anatomy of IPv6</a:t>
            </a:r>
            <a:endParaRPr/>
          </a:p>
        </p:txBody>
      </p:sp>
      <p:pic>
        <p:nvPicPr>
          <p:cNvPr id="521" name="Google Shape;5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f48bd25098_0_0"/>
          <p:cNvSpPr txBox="1"/>
          <p:nvPr>
            <p:ph type="title"/>
          </p:nvPr>
        </p:nvSpPr>
        <p:spPr>
          <a:xfrm>
            <a:off x="1484311" y="685800"/>
            <a:ext cx="10018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</a:t>
            </a:r>
            <a:endParaRPr/>
          </a:p>
        </p:txBody>
      </p:sp>
      <p:sp>
        <p:nvSpPr>
          <p:cNvPr id="528" name="Google Shape;528;g2f48bd25098_0_0"/>
          <p:cNvSpPr txBox="1"/>
          <p:nvPr>
            <p:ph idx="1" type="body"/>
          </p:nvPr>
        </p:nvSpPr>
        <p:spPr>
          <a:xfrm>
            <a:off x="1484310" y="1854559"/>
            <a:ext cx="100188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 </a:t>
            </a:r>
            <a:r>
              <a:rPr lang="en-US" sz="3200">
                <a:solidFill>
                  <a:srgbClr val="990099"/>
                </a:solidFill>
              </a:rPr>
              <a:t>Initial motivation:</a:t>
            </a:r>
            <a:r>
              <a:rPr i="1" lang="en-US" sz="3200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 </a:t>
            </a:r>
            <a:r>
              <a:rPr lang="en-US" sz="2800"/>
              <a:t>32-bit address space soon to be completely allocated.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 </a:t>
            </a:r>
            <a:r>
              <a:rPr lang="en-US" sz="3200">
                <a:solidFill>
                  <a:srgbClr val="990099"/>
                </a:solidFill>
              </a:rPr>
              <a:t>Additional motivation: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 </a:t>
            </a:r>
            <a:r>
              <a:rPr lang="en-US" sz="2800"/>
              <a:t>Simpler header format helps speed processing/forwarding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 </a:t>
            </a:r>
            <a:r>
              <a:rPr lang="en-US" sz="2800"/>
              <a:t>header changes to facilitate QoS </a:t>
            </a:r>
            <a:endParaRPr sz="3200"/>
          </a:p>
        </p:txBody>
      </p:sp>
      <p:sp>
        <p:nvSpPr>
          <p:cNvPr id="529" name="Google Shape;529;g2f48bd25098_0_0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f48bd25098_0_144"/>
          <p:cNvSpPr txBox="1"/>
          <p:nvPr>
            <p:ph type="title"/>
          </p:nvPr>
        </p:nvSpPr>
        <p:spPr>
          <a:xfrm>
            <a:off x="1484311" y="685800"/>
            <a:ext cx="100188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</a:t>
            </a:r>
            <a:endParaRPr/>
          </a:p>
        </p:txBody>
      </p:sp>
      <p:sp>
        <p:nvSpPr>
          <p:cNvPr id="535" name="Google Shape;535;g2f48bd25098_0_144"/>
          <p:cNvSpPr txBox="1"/>
          <p:nvPr>
            <p:ph idx="1" type="body"/>
          </p:nvPr>
        </p:nvSpPr>
        <p:spPr>
          <a:xfrm>
            <a:off x="1484310" y="1661375"/>
            <a:ext cx="10018800" cy="4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354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4"/>
              <a:buChar char="•"/>
            </a:pPr>
            <a:r>
              <a:rPr lang="en-US" sz="2320">
                <a:solidFill>
                  <a:srgbClr val="7030A0"/>
                </a:solidFill>
              </a:rPr>
              <a:t>Address Availability:</a:t>
            </a:r>
            <a:endParaRPr sz="1940"/>
          </a:p>
          <a:p>
            <a:pPr indent="-292354" lvl="1" marL="74295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SzPts val="3004"/>
              <a:buChar char="•"/>
            </a:pPr>
            <a:r>
              <a:rPr lang="en-US" sz="2320">
                <a:solidFill>
                  <a:srgbClr val="C00000"/>
                </a:solidFill>
              </a:rPr>
              <a:t>IPv4:      </a:t>
            </a:r>
            <a:r>
              <a:rPr lang="en-US" sz="2320"/>
              <a:t>4 octets   -  32 bits</a:t>
            </a:r>
            <a:endParaRPr sz="1750"/>
          </a:p>
          <a:p>
            <a:pPr indent="-296589" lvl="2" marL="1200150" rtl="0" algn="l">
              <a:lnSpc>
                <a:spcPct val="80000"/>
              </a:lnSpc>
              <a:spcBef>
                <a:spcPts val="919"/>
              </a:spcBef>
              <a:spcAft>
                <a:spcPts val="0"/>
              </a:spcAft>
              <a:buSzPts val="2797"/>
              <a:buChar char="•"/>
            </a:pPr>
            <a:r>
              <a:rPr lang="en-US" sz="2177"/>
              <a:t>2^32   </a:t>
            </a:r>
            <a:r>
              <a:rPr lang="en-US" sz="2177">
                <a:solidFill>
                  <a:srgbClr val="C00000"/>
                </a:solidFill>
              </a:rPr>
              <a:t>or   4,294,467,295   </a:t>
            </a:r>
            <a:r>
              <a:rPr lang="en-US" sz="2177"/>
              <a:t>IP Addresses.</a:t>
            </a:r>
            <a:endParaRPr sz="2320">
              <a:solidFill>
                <a:srgbClr val="C00000"/>
              </a:solidFill>
            </a:endParaRPr>
          </a:p>
          <a:p>
            <a:pPr indent="-292354" lvl="1" marL="74295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SzPts val="3004"/>
              <a:buChar char="•"/>
            </a:pPr>
            <a:r>
              <a:rPr lang="en-US" sz="2320">
                <a:solidFill>
                  <a:srgbClr val="C00000"/>
                </a:solidFill>
              </a:rPr>
              <a:t>IPv6:</a:t>
            </a:r>
            <a:r>
              <a:rPr lang="en-US" sz="2320"/>
              <a:t>    16 octets   -   128 bits</a:t>
            </a:r>
            <a:endParaRPr sz="1750"/>
          </a:p>
          <a:p>
            <a:pPr indent="-296589" lvl="2" marL="1200150" rtl="0" algn="l">
              <a:lnSpc>
                <a:spcPct val="80000"/>
              </a:lnSpc>
              <a:spcBef>
                <a:spcPts val="919"/>
              </a:spcBef>
              <a:spcAft>
                <a:spcPts val="0"/>
              </a:spcAft>
              <a:buSzPts val="2797"/>
              <a:buChar char="•"/>
            </a:pPr>
            <a:r>
              <a:rPr lang="en-US" sz="2177"/>
              <a:t>3.4 x 10^38  or</a:t>
            </a:r>
            <a:endParaRPr sz="2177">
              <a:solidFill>
                <a:srgbClr val="FFFF00"/>
              </a:solidFill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SzPts val="2204"/>
              <a:buFont typeface="Corbel"/>
              <a:buNone/>
            </a:pPr>
            <a:r>
              <a:rPr lang="en-US" sz="2320">
                <a:solidFill>
                  <a:srgbClr val="C00000"/>
                </a:solidFill>
              </a:rPr>
              <a:t>340,282,366,920,938,463,463,374,607,431,768,211,456</a:t>
            </a:r>
            <a:endParaRPr sz="1750"/>
          </a:p>
          <a:p>
            <a:pPr indent="-285750" lvl="1" marL="74295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SzPts val="2204"/>
              <a:buFont typeface="Corbel"/>
              <a:buNone/>
            </a:pPr>
            <a:r>
              <a:rPr lang="en-US" sz="2320"/>
              <a:t>			 (340 undecillion)</a:t>
            </a:r>
            <a:r>
              <a:rPr lang="en-US" sz="2320">
                <a:solidFill>
                  <a:srgbClr val="FFFF00"/>
                </a:solidFill>
              </a:rPr>
              <a:t> </a:t>
            </a:r>
            <a:r>
              <a:rPr lang="en-US" sz="2320"/>
              <a:t>IP Addresses.</a:t>
            </a:r>
            <a:endParaRPr sz="1750"/>
          </a:p>
          <a:p>
            <a:pPr indent="-285750" lvl="1" marL="742950" rtl="0" algn="l">
              <a:lnSpc>
                <a:spcPct val="80000"/>
              </a:lnSpc>
              <a:spcBef>
                <a:spcPts val="721"/>
              </a:spcBef>
              <a:spcAft>
                <a:spcPts val="0"/>
              </a:spcAft>
              <a:buSzPts val="758"/>
              <a:buFont typeface="Corbel"/>
              <a:buNone/>
            </a:pPr>
            <a:r>
              <a:t/>
            </a:r>
            <a:endParaRPr sz="1322"/>
          </a:p>
          <a:p>
            <a:pPr indent="-241554" lvl="1" marL="74295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SzPts val="2204"/>
              <a:buChar char="•"/>
            </a:pPr>
            <a:r>
              <a:rPr i="1" lang="en-US" sz="2320">
                <a:solidFill>
                  <a:srgbClr val="C00000"/>
                </a:solidFill>
              </a:rPr>
              <a:t>Every atom of every person on Earth </a:t>
            </a:r>
            <a:r>
              <a:rPr i="1" lang="en-US" sz="2320"/>
              <a:t>could be assigned </a:t>
            </a:r>
            <a:r>
              <a:rPr i="1" lang="en-US" sz="2320">
                <a:solidFill>
                  <a:srgbClr val="990099"/>
                </a:solidFill>
              </a:rPr>
              <a:t>7</a:t>
            </a:r>
            <a:r>
              <a:rPr i="1" lang="en-US" sz="2320">
                <a:solidFill>
                  <a:srgbClr val="FFFF00"/>
                </a:solidFill>
              </a:rPr>
              <a:t> </a:t>
            </a:r>
            <a:r>
              <a:rPr i="1" lang="en-US" sz="2320">
                <a:solidFill>
                  <a:srgbClr val="990099"/>
                </a:solidFill>
              </a:rPr>
              <a:t>unique addresses with </a:t>
            </a:r>
            <a:r>
              <a:rPr i="1" lang="en-US" sz="2320"/>
              <a:t>some to spare</a:t>
            </a:r>
            <a:r>
              <a:rPr i="1" lang="en-US" sz="2320">
                <a:solidFill>
                  <a:srgbClr val="66FF66"/>
                </a:solidFill>
              </a:rPr>
              <a:t> </a:t>
            </a:r>
            <a:r>
              <a:rPr i="1" lang="en-US" sz="2320"/>
              <a:t>(assuming</a:t>
            </a:r>
            <a:r>
              <a:rPr i="1" lang="en-US" sz="2177"/>
              <a:t> </a:t>
            </a:r>
            <a:r>
              <a:rPr i="1" lang="en-US" sz="2177"/>
              <a:t>7 × 10</a:t>
            </a:r>
            <a:r>
              <a:rPr baseline="30000" i="1" lang="en-US" sz="2177"/>
              <a:t>27</a:t>
            </a:r>
            <a:r>
              <a:rPr i="1" lang="en-US" sz="2177"/>
              <a:t> atoms per human x 6.5 Billion)</a:t>
            </a:r>
            <a:r>
              <a:rPr lang="en-US" sz="2177"/>
              <a:t>.</a:t>
            </a:r>
            <a:endParaRPr i="1" sz="2177"/>
          </a:p>
          <a:p>
            <a:pPr indent="0" lvl="0" marL="0" rtl="0" algn="l">
              <a:lnSpc>
                <a:spcPct val="80000"/>
              </a:lnSpc>
              <a:spcBef>
                <a:spcPts val="864"/>
              </a:spcBef>
              <a:spcAft>
                <a:spcPts val="0"/>
              </a:spcAft>
              <a:buSzPts val="1653"/>
              <a:buNone/>
            </a:pPr>
            <a:r>
              <a:t/>
            </a:r>
            <a:endParaRPr sz="1940"/>
          </a:p>
        </p:txBody>
      </p:sp>
      <p:sp>
        <p:nvSpPr>
          <p:cNvPr id="536" name="Google Shape;536;g2f48bd25098_0_144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f48bd25098_0_287"/>
          <p:cNvSpPr txBox="1"/>
          <p:nvPr>
            <p:ph type="title"/>
          </p:nvPr>
        </p:nvSpPr>
        <p:spPr>
          <a:xfrm>
            <a:off x="1484311" y="685800"/>
            <a:ext cx="100188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542" name="Google Shape;542;g2f48bd25098_0_287"/>
          <p:cNvSpPr txBox="1"/>
          <p:nvPr>
            <p:ph idx="1" type="body"/>
          </p:nvPr>
        </p:nvSpPr>
        <p:spPr>
          <a:xfrm>
            <a:off x="1484310" y="1725769"/>
            <a:ext cx="10018800" cy="4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303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128 bits</a:t>
            </a:r>
            <a:endParaRPr/>
          </a:p>
          <a:p>
            <a:pPr indent="-223039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given below is a 128 bit IPv6 address represented in binary format and divided into eight 16-bits blocks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56755"/>
              <a:buNone/>
            </a:pPr>
            <a:r>
              <a:t/>
            </a:r>
            <a:endParaRPr sz="32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-223039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Each block is then converted into Hexadecimal and separated by ‘:’ symbol</a:t>
            </a:r>
            <a:endParaRPr sz="2800"/>
          </a:p>
          <a:p>
            <a:pPr indent="-152401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  <a:buChar char="•"/>
            </a:pPr>
            <a:r>
              <a:t/>
            </a:r>
            <a:endParaRPr sz="2800"/>
          </a:p>
          <a:p>
            <a:pPr indent="-223039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Font typeface="Arial"/>
              <a:buChar char="•"/>
            </a:pPr>
            <a:r>
              <a:rPr lang="en-US" sz="2800"/>
              <a:t>Called </a:t>
            </a:r>
            <a:r>
              <a:rPr b="1" lang="en-US" sz="2800"/>
              <a:t>string notation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56755"/>
              <a:buNone/>
            </a:pPr>
            <a:r>
              <a:t/>
            </a:r>
            <a:endParaRPr/>
          </a:p>
        </p:txBody>
      </p:sp>
      <p:sp>
        <p:nvSpPr>
          <p:cNvPr id="543" name="Google Shape;543;g2f48bd25098_0_287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4" name="Google Shape;544;g2f48bd25098_0_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500" y="3063275"/>
            <a:ext cx="10389925" cy="6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g2f48bd25098_0_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300" y="4286750"/>
            <a:ext cx="11177700" cy="4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Anatomy of IPv4</a:t>
            </a:r>
            <a:endParaRPr/>
          </a:p>
        </p:txBody>
      </p:sp>
      <p:pic>
        <p:nvPicPr>
          <p:cNvPr id="303" name="Google Shape;3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f48bd25098_0_432"/>
          <p:cNvSpPr txBox="1"/>
          <p:nvPr>
            <p:ph type="title"/>
          </p:nvPr>
        </p:nvSpPr>
        <p:spPr>
          <a:xfrm>
            <a:off x="1484311" y="685800"/>
            <a:ext cx="100188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551" name="Google Shape;551;g2f48bd25098_0_432"/>
          <p:cNvSpPr txBox="1"/>
          <p:nvPr>
            <p:ph idx="1" type="body"/>
          </p:nvPr>
        </p:nvSpPr>
        <p:spPr>
          <a:xfrm>
            <a:off x="1484311" y="1595638"/>
            <a:ext cx="10018800" cy="4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660066"/>
                </a:solidFill>
              </a:rPr>
              <a:t>IPv6 Representation – Rule 1: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660066"/>
                </a:solidFill>
              </a:rPr>
              <a:t>The leading </a:t>
            </a:r>
            <a:r>
              <a:rPr lang="en-US" sz="2400">
                <a:solidFill>
                  <a:srgbClr val="660066"/>
                </a:solidFill>
              </a:rPr>
              <a:t>zeros</a:t>
            </a:r>
            <a:r>
              <a:rPr lang="en-US" sz="2400">
                <a:solidFill>
                  <a:srgbClr val="66FF66"/>
                </a:solidFill>
              </a:rPr>
              <a:t> </a:t>
            </a:r>
            <a:r>
              <a:rPr lang="en-US" sz="2400"/>
              <a:t>in any 16-bit segment do not have to be written.  If any 16-bit segment has </a:t>
            </a:r>
            <a:r>
              <a:rPr lang="en-US" sz="2400">
                <a:solidFill>
                  <a:srgbClr val="660066"/>
                </a:solidFill>
              </a:rPr>
              <a:t>fewer than four hexadecimal digits, </a:t>
            </a:r>
            <a:r>
              <a:rPr lang="en-US" sz="2400"/>
              <a:t>it is assumed that the missing digits are leading </a:t>
            </a:r>
            <a:r>
              <a:rPr lang="en-US" sz="2400"/>
              <a:t>zeros</a:t>
            </a:r>
            <a:r>
              <a:rPr lang="en-US" sz="2400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552" name="Google Shape;552;g2f48bd25098_0_432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3" name="Google Shape;553;g2f48bd25098_0_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403" y="3625139"/>
            <a:ext cx="8461980" cy="2780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4" name="Google Shape;554;g2f48bd25098_0_432"/>
          <p:cNvCxnSpPr/>
          <p:nvPr/>
        </p:nvCxnSpPr>
        <p:spPr>
          <a:xfrm>
            <a:off x="1929403" y="4368085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6860"/>
              </a:srgbClr>
            </a:outerShdw>
          </a:effectLst>
        </p:spPr>
      </p:cxnSp>
      <p:cxnSp>
        <p:nvCxnSpPr>
          <p:cNvPr id="555" name="Google Shape;555;g2f48bd25098_0_432"/>
          <p:cNvCxnSpPr/>
          <p:nvPr/>
        </p:nvCxnSpPr>
        <p:spPr>
          <a:xfrm>
            <a:off x="1929403" y="5359758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6860"/>
              </a:srgbClr>
            </a:outerShdw>
          </a:effectLst>
        </p:spPr>
      </p:cxnSp>
      <p:sp>
        <p:nvSpPr>
          <p:cNvPr id="556" name="Google Shape;556;g2f48bd25098_0_432"/>
          <p:cNvSpPr txBox="1"/>
          <p:nvPr/>
        </p:nvSpPr>
        <p:spPr>
          <a:xfrm>
            <a:off x="9602675" y="3973025"/>
            <a:ext cx="7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130B</a:t>
            </a:r>
            <a:endParaRPr b="1" i="0" sz="180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f48bd25098_0_442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563" name="Google Shape;563;g2f48bd25098_0_442"/>
          <p:cNvSpPr txBox="1"/>
          <p:nvPr>
            <p:ph idx="1" type="body"/>
          </p:nvPr>
        </p:nvSpPr>
        <p:spPr>
          <a:xfrm>
            <a:off x="1676400" y="108165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000000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</p:txBody>
      </p:sp>
      <p:graphicFrame>
        <p:nvGraphicFramePr>
          <p:cNvPr id="564" name="Google Shape;564;g2f48bd25098_0_442"/>
          <p:cNvGraphicFramePr/>
          <p:nvPr/>
        </p:nvGraphicFramePr>
        <p:xfrm>
          <a:off x="2514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{39467284-F68A-4533-AAD6-17B50CE09ADA}</a:tableStyleId>
              </a:tblPr>
              <a:tblGrid>
                <a:gridCol w="3657600"/>
                <a:gridCol w="609600"/>
                <a:gridCol w="2971800"/>
              </a:tblGrid>
              <a:tr h="750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1080:0:0:0:8:800:200C:417A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FF01:0:0:0:0:0:0:101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0:0:0:0:0:0:0:0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565" name="Google Shape;565;g2f48bd25098_0_442"/>
          <p:cNvGrpSpPr/>
          <p:nvPr/>
        </p:nvGrpSpPr>
        <p:grpSpPr>
          <a:xfrm>
            <a:off x="3276600" y="3429000"/>
            <a:ext cx="4343400" cy="304800"/>
            <a:chOff x="1676400" y="2743200"/>
            <a:chExt cx="4343400" cy="304800"/>
          </a:xfrm>
        </p:grpSpPr>
        <p:sp>
          <p:nvSpPr>
            <p:cNvPr id="566" name="Google Shape;566;g2f48bd25098_0_442"/>
            <p:cNvSpPr/>
            <p:nvPr/>
          </p:nvSpPr>
          <p:spPr>
            <a:xfrm>
              <a:off x="1676400" y="2743200"/>
              <a:ext cx="762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8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2f48bd25098_0_442"/>
            <p:cNvSpPr/>
            <p:nvPr/>
          </p:nvSpPr>
          <p:spPr>
            <a:xfrm>
              <a:off x="5791200" y="2743200"/>
              <a:ext cx="2286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8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g2f48bd25098_0_442"/>
          <p:cNvSpPr/>
          <p:nvPr/>
        </p:nvSpPr>
        <p:spPr>
          <a:xfrm>
            <a:off x="6781800" y="33528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g2f48bd25098_0_442"/>
          <p:cNvGrpSpPr/>
          <p:nvPr/>
        </p:nvGrpSpPr>
        <p:grpSpPr>
          <a:xfrm>
            <a:off x="4191000" y="4114800"/>
            <a:ext cx="3505200" cy="304800"/>
            <a:chOff x="2590800" y="3429000"/>
            <a:chExt cx="3505200" cy="304800"/>
          </a:xfrm>
        </p:grpSpPr>
        <p:sp>
          <p:nvSpPr>
            <p:cNvPr id="570" name="Google Shape;570;g2f48bd25098_0_442"/>
            <p:cNvSpPr/>
            <p:nvPr/>
          </p:nvSpPr>
          <p:spPr>
            <a:xfrm>
              <a:off x="2590800" y="3429000"/>
              <a:ext cx="1524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8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2f48bd25098_0_442"/>
            <p:cNvSpPr/>
            <p:nvPr/>
          </p:nvSpPr>
          <p:spPr>
            <a:xfrm>
              <a:off x="57912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8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g2f48bd25098_0_442"/>
          <p:cNvSpPr/>
          <p:nvPr/>
        </p:nvSpPr>
        <p:spPr>
          <a:xfrm>
            <a:off x="6629400" y="40386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573;g2f48bd25098_0_442"/>
          <p:cNvGrpSpPr/>
          <p:nvPr/>
        </p:nvGrpSpPr>
        <p:grpSpPr>
          <a:xfrm>
            <a:off x="4267200" y="4800600"/>
            <a:ext cx="2971800" cy="304800"/>
            <a:chOff x="2590800" y="3429000"/>
            <a:chExt cx="2971800" cy="304800"/>
          </a:xfrm>
        </p:grpSpPr>
        <p:sp>
          <p:nvSpPr>
            <p:cNvPr id="574" name="Google Shape;574;g2f48bd25098_0_442"/>
            <p:cNvSpPr/>
            <p:nvPr/>
          </p:nvSpPr>
          <p:spPr>
            <a:xfrm>
              <a:off x="2590800" y="3429000"/>
              <a:ext cx="1828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8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2f48bd25098_0_442"/>
            <p:cNvSpPr/>
            <p:nvPr/>
          </p:nvSpPr>
          <p:spPr>
            <a:xfrm>
              <a:off x="5105400" y="3429000"/>
              <a:ext cx="4572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8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g2f48bd25098_0_442"/>
          <p:cNvSpPr/>
          <p:nvPr/>
        </p:nvSpPr>
        <p:spPr>
          <a:xfrm>
            <a:off x="6629400" y="47244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g2f48bd25098_0_442"/>
          <p:cNvGrpSpPr/>
          <p:nvPr/>
        </p:nvGrpSpPr>
        <p:grpSpPr>
          <a:xfrm>
            <a:off x="4267200" y="5486400"/>
            <a:ext cx="2819400" cy="304800"/>
            <a:chOff x="2590800" y="3429000"/>
            <a:chExt cx="2819400" cy="304800"/>
          </a:xfrm>
        </p:grpSpPr>
        <p:sp>
          <p:nvSpPr>
            <p:cNvPr id="578" name="Google Shape;578;g2f48bd25098_0_442"/>
            <p:cNvSpPr/>
            <p:nvPr/>
          </p:nvSpPr>
          <p:spPr>
            <a:xfrm>
              <a:off x="2590800" y="3429000"/>
              <a:ext cx="1905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8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2f48bd25098_0_442"/>
            <p:cNvSpPr/>
            <p:nvPr/>
          </p:nvSpPr>
          <p:spPr>
            <a:xfrm>
              <a:off x="51054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8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g2f48bd25098_0_442"/>
          <p:cNvSpPr/>
          <p:nvPr/>
        </p:nvSpPr>
        <p:spPr>
          <a:xfrm>
            <a:off x="6553200" y="54102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2f48bd25098_0_442"/>
          <p:cNvSpPr txBox="1"/>
          <p:nvPr/>
        </p:nvSpPr>
        <p:spPr>
          <a:xfrm>
            <a:off x="11183677" y="5887792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f48bd25098_0_778"/>
          <p:cNvSpPr txBox="1"/>
          <p:nvPr>
            <p:ph type="title"/>
          </p:nvPr>
        </p:nvSpPr>
        <p:spPr>
          <a:xfrm>
            <a:off x="1676400" y="609601"/>
            <a:ext cx="106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587" name="Google Shape;587;g2f48bd25098_0_778"/>
          <p:cNvSpPr txBox="1"/>
          <p:nvPr>
            <p:ph idx="1" type="body"/>
          </p:nvPr>
        </p:nvSpPr>
        <p:spPr>
          <a:xfrm>
            <a:off x="1726425" y="1384825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7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chemeClr val="dk2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b="1" lang="en-US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lang="en-US" sz="2800">
                <a:solidFill>
                  <a:schemeClr val="dk2"/>
                </a:solidFill>
              </a:rPr>
              <a:t>Example:</a:t>
            </a:r>
            <a:r>
              <a:rPr b="1"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1843:f01::22::fa</a:t>
            </a:r>
            <a:endParaRPr b="1"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b="1" i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700"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chemeClr val="dk2"/>
                </a:solidFill>
              </a:rPr>
              <a:t>Illegal because the length of the two all-zero strings is ambiguous.</a:t>
            </a:r>
            <a:endParaRPr/>
          </a:p>
          <a:p>
            <a:pPr indent="-226175" lvl="1" marL="7429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 sz="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8" name="Google Shape;588;g2f48bd25098_0_778"/>
          <p:cNvCxnSpPr/>
          <p:nvPr/>
        </p:nvCxnSpPr>
        <p:spPr>
          <a:xfrm rot="10800000">
            <a:off x="9525000" y="4800600"/>
            <a:ext cx="685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6860"/>
              </a:srgbClr>
            </a:outerShdw>
          </a:effectLst>
        </p:spPr>
      </p:cxnSp>
      <p:grpSp>
        <p:nvGrpSpPr>
          <p:cNvPr id="589" name="Google Shape;589;g2f48bd25098_0_778"/>
          <p:cNvGrpSpPr/>
          <p:nvPr/>
        </p:nvGrpSpPr>
        <p:grpSpPr>
          <a:xfrm>
            <a:off x="9525000" y="4800600"/>
            <a:ext cx="685800" cy="533400"/>
            <a:chOff x="8001000" y="4800600"/>
            <a:chExt cx="685800" cy="533400"/>
          </a:xfrm>
        </p:grpSpPr>
        <p:cxnSp>
          <p:nvCxnSpPr>
            <p:cNvPr id="590" name="Google Shape;590;g2f48bd25098_0_778"/>
            <p:cNvCxnSpPr/>
            <p:nvPr/>
          </p:nvCxnSpPr>
          <p:spPr>
            <a:xfrm rot="10800000">
              <a:off x="8001000" y="53340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6860"/>
                </a:srgbClr>
              </a:outerShdw>
            </a:effectLst>
          </p:spPr>
        </p:cxnSp>
        <p:sp>
          <p:nvSpPr>
            <p:cNvPr id="591" name="Google Shape;591;g2f48bd25098_0_778"/>
            <p:cNvSpPr txBox="1"/>
            <p:nvPr/>
          </p:nvSpPr>
          <p:spPr>
            <a:xfrm>
              <a:off x="8153400" y="4800600"/>
              <a:ext cx="45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g2f48bd25098_0_778"/>
          <p:cNvGrpSpPr/>
          <p:nvPr/>
        </p:nvGrpSpPr>
        <p:grpSpPr>
          <a:xfrm>
            <a:off x="9525000" y="5334000"/>
            <a:ext cx="685800" cy="533400"/>
            <a:chOff x="8001000" y="5334000"/>
            <a:chExt cx="685800" cy="533400"/>
          </a:xfrm>
        </p:grpSpPr>
        <p:cxnSp>
          <p:nvCxnSpPr>
            <p:cNvPr id="593" name="Google Shape;593;g2f48bd25098_0_778"/>
            <p:cNvCxnSpPr/>
            <p:nvPr/>
          </p:nvCxnSpPr>
          <p:spPr>
            <a:xfrm rot="10800000">
              <a:off x="8001000" y="58674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6860"/>
                </a:srgbClr>
              </a:outerShdw>
            </a:effectLst>
          </p:spPr>
        </p:cxnSp>
        <p:sp>
          <p:nvSpPr>
            <p:cNvPr id="594" name="Google Shape;594;g2f48bd25098_0_778"/>
            <p:cNvSpPr txBox="1"/>
            <p:nvPr/>
          </p:nvSpPr>
          <p:spPr>
            <a:xfrm>
              <a:off x="8153400" y="5334000"/>
              <a:ext cx="45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5" name="Google Shape;595;g2f48bd25098_0_778"/>
          <p:cNvSpPr/>
          <p:nvPr/>
        </p:nvSpPr>
        <p:spPr>
          <a:xfrm>
            <a:off x="7251775" y="2808800"/>
            <a:ext cx="685800" cy="28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2f48bd25098_0_778"/>
          <p:cNvSpPr txBox="1"/>
          <p:nvPr/>
        </p:nvSpPr>
        <p:spPr>
          <a:xfrm>
            <a:off x="11260183" y="5887792"/>
            <a:ext cx="47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f48bd25098_0_480"/>
          <p:cNvSpPr txBox="1"/>
          <p:nvPr>
            <p:ph type="title"/>
          </p:nvPr>
        </p:nvSpPr>
        <p:spPr>
          <a:xfrm>
            <a:off x="1484311" y="685800"/>
            <a:ext cx="100188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Representing IPv6 addresses </a:t>
            </a:r>
            <a:endParaRPr/>
          </a:p>
        </p:txBody>
      </p:sp>
      <p:sp>
        <p:nvSpPr>
          <p:cNvPr id="602" name="Google Shape;602;g2f48bd25098_0_480"/>
          <p:cNvSpPr txBox="1"/>
          <p:nvPr>
            <p:ph idx="1" type="body"/>
          </p:nvPr>
        </p:nvSpPr>
        <p:spPr>
          <a:xfrm>
            <a:off x="1484311" y="1821689"/>
            <a:ext cx="100188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1783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400">
                <a:solidFill>
                  <a:srgbClr val="7030A0"/>
                </a:solidFill>
              </a:rPr>
              <a:t>No more net masks</a:t>
            </a:r>
            <a:endParaRPr sz="3400">
              <a:solidFill>
                <a:srgbClr val="7030A0"/>
              </a:solidFill>
            </a:endParaRPr>
          </a:p>
          <a:p>
            <a:pPr indent="-257920" lvl="1" marL="741362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Char char="•"/>
            </a:pPr>
            <a:r>
              <a:rPr lang="en-US" sz="3800"/>
              <a:t>Represented by a “/prefixlen” appended to the end of an address where prefixlen indicates the number of bits in the address that make up the network address</a:t>
            </a:r>
            <a:endParaRPr sz="2200"/>
          </a:p>
          <a:p>
            <a:pPr indent="-265815" lvl="2" marL="1200150" rtl="0" algn="l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Similar to classless address representation in IPv4</a:t>
            </a:r>
            <a:endParaRPr sz="1900"/>
          </a:p>
          <a:p>
            <a:pPr indent="-259508" lvl="2" marL="120015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Char char="•"/>
            </a:pPr>
            <a:r>
              <a:rPr lang="en-US" sz="3800"/>
              <a:t>For example: </a:t>
            </a:r>
            <a:endParaRPr sz="19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800"/>
              <a:t>2001:db8:abcd:0012::0/64 specifies a subnet with a range of IP addresses from: </a:t>
            </a:r>
            <a:endParaRPr sz="19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b="1" lang="en-US" sz="3800"/>
              <a:t>2001:db8:abcd:0012</a:t>
            </a:r>
            <a:r>
              <a:rPr lang="en-US" sz="3800"/>
              <a:t>:0000:0000:0000:0000 to </a:t>
            </a:r>
            <a:r>
              <a:rPr b="1" lang="en-US" sz="3800"/>
              <a:t>2001:db8:abcd:0012</a:t>
            </a:r>
            <a:r>
              <a:rPr lang="en-US" sz="3800"/>
              <a:t>:ffff:ffff:ffff:ffff.</a:t>
            </a:r>
            <a:endParaRPr sz="19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800"/>
              <a:t>	Network part :		2001:db8:abcd:0012</a:t>
            </a:r>
            <a:endParaRPr sz="38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800"/>
              <a:t>	Host part :			 ::0   </a:t>
            </a:r>
            <a:endParaRPr sz="3800"/>
          </a:p>
          <a:p>
            <a:pPr indent="0" lvl="2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603" name="Google Shape;603;g2f48bd25098_0_480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sp>
        <p:nvSpPr>
          <p:cNvPr id="309" name="Google Shape;309;p4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device on a network must be uniquely identified at the Network layer.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For IPv4, a 32 bit source and destination address is contained in each packet.</a:t>
            </a:r>
            <a:endParaRPr/>
          </a:p>
        </p:txBody>
      </p:sp>
      <p:pic>
        <p:nvPicPr>
          <p:cNvPr id="310" name="Google Shape;3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v408" id="311" name="Google Shape;3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666" y="2806699"/>
            <a:ext cx="5080000" cy="29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"/>
          <p:cNvSpPr/>
          <p:nvPr/>
        </p:nvSpPr>
        <p:spPr>
          <a:xfrm>
            <a:off x="4061012" y="3993776"/>
            <a:ext cx="4874559" cy="62528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Addressing Structure</a:t>
            </a:r>
            <a:endParaRPr/>
          </a:p>
        </p:txBody>
      </p:sp>
      <p:pic>
        <p:nvPicPr>
          <p:cNvPr id="318" name="Google Shape;3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1366" y="1474695"/>
            <a:ext cx="6324600" cy="473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pic>
        <p:nvPicPr>
          <p:cNvPr id="325" name="Google Shape;3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597" y="2825799"/>
            <a:ext cx="7958138" cy="2551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6"/>
          <p:cNvCxnSpPr>
            <a:stCxn id="328" idx="2"/>
          </p:cNvCxnSpPr>
          <p:nvPr/>
        </p:nvCxnSpPr>
        <p:spPr>
          <a:xfrm flipH="1">
            <a:off x="4639129" y="2203079"/>
            <a:ext cx="18882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8" name="Google Shape;328;p6"/>
          <p:cNvSpPr txBox="1"/>
          <p:nvPr/>
        </p:nvSpPr>
        <p:spPr>
          <a:xfrm>
            <a:off x="5617464" y="1833747"/>
            <a:ext cx="18197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Dotted decimals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6"/>
          <p:cNvCxnSpPr>
            <a:stCxn id="328" idx="2"/>
          </p:cNvCxnSpPr>
          <p:nvPr/>
        </p:nvCxnSpPr>
        <p:spPr>
          <a:xfrm flipH="1">
            <a:off x="6320029" y="2203079"/>
            <a:ext cx="2073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p6"/>
          <p:cNvCxnSpPr>
            <a:stCxn id="328" idx="2"/>
            <a:endCxn id="331" idx="3"/>
          </p:cNvCxnSpPr>
          <p:nvPr/>
        </p:nvCxnSpPr>
        <p:spPr>
          <a:xfrm>
            <a:off x="6527329" y="2203079"/>
            <a:ext cx="1487100" cy="138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" name="Google Shape;331;p6"/>
          <p:cNvSpPr/>
          <p:nvPr/>
        </p:nvSpPr>
        <p:spPr>
          <a:xfrm>
            <a:off x="3180229" y="3234021"/>
            <a:ext cx="4834218" cy="7055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2" name="Google Shape;332;p6"/>
          <p:cNvSpPr txBox="1"/>
          <p:nvPr/>
        </p:nvSpPr>
        <p:spPr>
          <a:xfrm>
            <a:off x="3092824" y="2886638"/>
            <a:ext cx="1521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Network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"/>
          <p:cNvSpPr/>
          <p:nvPr/>
        </p:nvSpPr>
        <p:spPr>
          <a:xfrm>
            <a:off x="8074956" y="3235799"/>
            <a:ext cx="1520781" cy="7055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8581913" y="2886638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Host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"/>
          <p:cNvSpPr/>
          <p:nvPr/>
        </p:nvSpPr>
        <p:spPr>
          <a:xfrm>
            <a:off x="2931459" y="4047569"/>
            <a:ext cx="289111" cy="36933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6" name="Google Shape;336;p6"/>
          <p:cNvSpPr txBox="1"/>
          <p:nvPr/>
        </p:nvSpPr>
        <p:spPr>
          <a:xfrm>
            <a:off x="2085640" y="4023807"/>
            <a:ext cx="845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"/>
          <p:cNvSpPr/>
          <p:nvPr/>
        </p:nvSpPr>
        <p:spPr>
          <a:xfrm>
            <a:off x="3227294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8296397" y="406055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6613420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4916995" y="406101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1" name="Google Shape;341;p6"/>
          <p:cNvSpPr txBox="1"/>
          <p:nvPr/>
        </p:nvSpPr>
        <p:spPr>
          <a:xfrm>
            <a:off x="9423196" y="4045544"/>
            <a:ext cx="2270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Divided into 4 Octets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Binary to decimal and Vice Versa</a:t>
            </a:r>
            <a:endParaRPr/>
          </a:p>
        </p:txBody>
      </p:sp>
      <p:pic>
        <p:nvPicPr>
          <p:cNvPr id="347" name="Google Shape;3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4547" y="1333547"/>
            <a:ext cx="6218238" cy="47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and Hosts</a:t>
            </a:r>
            <a:endParaRPr/>
          </a:p>
        </p:txBody>
      </p:sp>
      <p:sp>
        <p:nvSpPr>
          <p:cNvPr id="354" name="Google Shape;354;p8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To identify a path or "route" through a network, the address must be composed of two parts: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Network </a:t>
            </a:r>
            <a:r>
              <a:rPr lang="en-US"/>
              <a:t>portion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Host</a:t>
            </a:r>
            <a:r>
              <a:rPr lang="en-US"/>
              <a:t> portion</a:t>
            </a:r>
            <a:endParaRPr/>
          </a:p>
        </p:txBody>
      </p:sp>
      <p:pic>
        <p:nvPicPr>
          <p:cNvPr id="355" name="Google Shape;3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r05" id="356" name="Google Shape;3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512" y="2824818"/>
            <a:ext cx="60198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8"/>
          <p:cNvSpPr txBox="1"/>
          <p:nvPr/>
        </p:nvSpPr>
        <p:spPr>
          <a:xfrm>
            <a:off x="7070912" y="39265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"/>
          <p:cNvSpPr txBox="1"/>
          <p:nvPr/>
        </p:nvSpPr>
        <p:spPr>
          <a:xfrm>
            <a:off x="5927912" y="30121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"/>
          <p:cNvSpPr txBox="1"/>
          <p:nvPr/>
        </p:nvSpPr>
        <p:spPr>
          <a:xfrm>
            <a:off x="5927912" y="4688542"/>
            <a:ext cx="6096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8"/>
          <p:cNvSpPr txBox="1"/>
          <p:nvPr/>
        </p:nvSpPr>
        <p:spPr>
          <a:xfrm>
            <a:off x="8213912" y="4002742"/>
            <a:ext cx="6858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 txBox="1"/>
          <p:nvPr/>
        </p:nvSpPr>
        <p:spPr>
          <a:xfrm>
            <a:off x="9204512" y="3012142"/>
            <a:ext cx="6096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8"/>
          <p:cNvSpPr txBox="1"/>
          <p:nvPr/>
        </p:nvSpPr>
        <p:spPr>
          <a:xfrm>
            <a:off x="7604312" y="4917142"/>
            <a:ext cx="7620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8"/>
          <p:cNvSpPr txBox="1"/>
          <p:nvPr/>
        </p:nvSpPr>
        <p:spPr>
          <a:xfrm>
            <a:off x="8899712" y="5374342"/>
            <a:ext cx="6858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369" name="Google Shape;369;p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Network Portion: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Some portion of the high-order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network  can be defined as a group of hosts that have identical bit patterns in the network address portion of their addresses.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70" name="Google Shape;3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295941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2" name="Google Shape;372;p9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{39467284-F68A-4533-AAD6-17B50CE09ADA}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9"/>
          <p:cNvSpPr/>
          <p:nvPr/>
        </p:nvSpPr>
        <p:spPr>
          <a:xfrm>
            <a:off x="4807324" y="3321426"/>
            <a:ext cx="4370294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