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Corbel"/>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jK5JLSkM83urpB9yxBiwvwX1WS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9EFB03-75CE-427A-83E0-2F7B08472704}">
  <a:tblStyle styleId="{A49EFB03-75CE-427A-83E0-2F7B08472704}"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b="off" i="off"/>
      <a:tcStyle>
        <a:fill>
          <a:solidFill>
            <a:srgbClr val="CCE2F8"/>
          </a:solidFill>
        </a:fill>
      </a:tcStyle>
    </a:band1H>
    <a:band2H>
      <a:tcTxStyle b="off" i="off"/>
    </a:band2H>
    <a:band1V>
      <a:tcTxStyle b="off" i="off"/>
      <a:tcStyle>
        <a:fill>
          <a:solidFill>
            <a:srgbClr val="CCE2F8"/>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orbel-bold.fntdata"/><Relationship Id="rId41" Type="http://schemas.openxmlformats.org/officeDocument/2006/relationships/font" Target="fonts/Corbel-regular.fntdata"/><Relationship Id="rId22" Type="http://schemas.openxmlformats.org/officeDocument/2006/relationships/slide" Target="slides/slide17.xml"/><Relationship Id="rId44" Type="http://schemas.openxmlformats.org/officeDocument/2006/relationships/font" Target="fonts/Corbel-boldItalic.fntdata"/><Relationship Id="rId21" Type="http://schemas.openxmlformats.org/officeDocument/2006/relationships/slide" Target="slides/slide16.xml"/><Relationship Id="rId43" Type="http://schemas.openxmlformats.org/officeDocument/2006/relationships/font" Target="fonts/Corbel-italic.fntdata"/><Relationship Id="rId24" Type="http://schemas.openxmlformats.org/officeDocument/2006/relationships/slide" Target="slides/slide19.xml"/><Relationship Id="rId23" Type="http://schemas.openxmlformats.org/officeDocument/2006/relationships/slide" Target="slides/slide18.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52"/>
          <p:cNvGrpSpPr/>
          <p:nvPr/>
        </p:nvGrpSpPr>
        <p:grpSpPr>
          <a:xfrm>
            <a:off x="546100" y="-4763"/>
            <a:ext cx="5014912" cy="6862763"/>
            <a:chOff x="2928938" y="-4763"/>
            <a:chExt cx="5014912" cy="6862763"/>
          </a:xfrm>
        </p:grpSpPr>
        <p:sp>
          <p:nvSpPr>
            <p:cNvPr id="24" name="Google Shape;24;p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5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5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5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5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6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6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6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6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6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6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6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6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6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6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6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6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6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6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6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6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6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6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6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6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6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6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6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6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6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6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6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6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6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6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6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6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6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4" name="Google Shape;44;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0" name="Google Shape;50;p5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1" name="Google Shape;51;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7" name="Google Shape;57;p5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8" name="Google Shape;58;p5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59" name="Google Shape;59;p5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0" name="Google Shape;60;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5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5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6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6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51"/>
          <p:cNvGrpSpPr/>
          <p:nvPr/>
        </p:nvGrpSpPr>
        <p:grpSpPr>
          <a:xfrm>
            <a:off x="150812" y="0"/>
            <a:ext cx="2436813" cy="6858001"/>
            <a:chOff x="1320800" y="0"/>
            <a:chExt cx="2436813" cy="6858001"/>
          </a:xfrm>
        </p:grpSpPr>
        <p:sp>
          <p:nvSpPr>
            <p:cNvPr id="11" name="Google Shape;11;p5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5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5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5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5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5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8.jpg"/><Relationship Id="rId5" Type="http://schemas.openxmlformats.org/officeDocument/2006/relationships/image" Target="../media/image20.jpg"/><Relationship Id="rId6"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8.jpg"/><Relationship Id="rId5" Type="http://schemas.openxmlformats.org/officeDocument/2006/relationships/image" Target="../media/image20.jpg"/><Relationship Id="rId6"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6000"/>
              <a:buFont typeface="Corbel"/>
              <a:buNone/>
            </a:pPr>
            <a:r>
              <a:rPr lang="en-US"/>
              <a:t>DHCPv4 &amp; NAT</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3045"/>
              <a:buNone/>
            </a:pPr>
            <a:r>
              <a:rPr lang="en-US"/>
              <a:t>Lecture 09 | CSE421 – Computer Networks</a:t>
            </a:r>
            <a:endParaRPr/>
          </a:p>
          <a:p>
            <a:pPr indent="0" lvl="0" marL="0" rtl="0" algn="r">
              <a:lnSpc>
                <a:spcPct val="100000"/>
              </a:lnSpc>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Other Service Broadcast Relayed</a:t>
            </a:r>
            <a:endParaRPr/>
          </a:p>
        </p:txBody>
      </p:sp>
      <p:sp>
        <p:nvSpPr>
          <p:cNvPr id="230" name="Google Shape;230;p1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SzPts val="3480"/>
              <a:buNone/>
            </a:pPr>
            <a:r>
              <a:rPr lang="en-US"/>
              <a:t>DHCPv4 is not the only service that the router can be configured to relay. By default, the ip helper-address command forwards the following eight UDP services:</a:t>
            </a:r>
            <a:endParaRPr/>
          </a:p>
          <a:p>
            <a:pPr indent="-285750" lvl="1" marL="742950" rtl="0" algn="l">
              <a:lnSpc>
                <a:spcPct val="100000"/>
              </a:lnSpc>
              <a:spcBef>
                <a:spcPts val="1000"/>
              </a:spcBef>
              <a:spcAft>
                <a:spcPts val="0"/>
              </a:spcAft>
              <a:buSzPts val="2900"/>
              <a:buChar char="•"/>
            </a:pPr>
            <a:r>
              <a:rPr lang="en-US"/>
              <a:t>Port 37: Time</a:t>
            </a:r>
            <a:endParaRPr/>
          </a:p>
          <a:p>
            <a:pPr indent="-285750" lvl="1" marL="742950" rtl="0" algn="l">
              <a:lnSpc>
                <a:spcPct val="100000"/>
              </a:lnSpc>
              <a:spcBef>
                <a:spcPts val="1000"/>
              </a:spcBef>
              <a:spcAft>
                <a:spcPts val="0"/>
              </a:spcAft>
              <a:buSzPts val="2900"/>
              <a:buChar char="•"/>
            </a:pPr>
            <a:r>
              <a:rPr lang="en-US"/>
              <a:t>Port 49: TACACS</a:t>
            </a:r>
            <a:endParaRPr/>
          </a:p>
          <a:p>
            <a:pPr indent="-285750" lvl="1" marL="742950" rtl="0" algn="l">
              <a:lnSpc>
                <a:spcPct val="100000"/>
              </a:lnSpc>
              <a:spcBef>
                <a:spcPts val="1000"/>
              </a:spcBef>
              <a:spcAft>
                <a:spcPts val="0"/>
              </a:spcAft>
              <a:buSzPts val="2900"/>
              <a:buChar char="•"/>
            </a:pPr>
            <a:r>
              <a:rPr lang="en-US"/>
              <a:t>Port 53: DNS</a:t>
            </a:r>
            <a:endParaRPr/>
          </a:p>
          <a:p>
            <a:pPr indent="-285750" lvl="1" marL="742950" rtl="0" algn="l">
              <a:lnSpc>
                <a:spcPct val="100000"/>
              </a:lnSpc>
              <a:spcBef>
                <a:spcPts val="1000"/>
              </a:spcBef>
              <a:spcAft>
                <a:spcPts val="0"/>
              </a:spcAft>
              <a:buSzPts val="2900"/>
              <a:buChar char="•"/>
            </a:pPr>
            <a:r>
              <a:rPr lang="en-US"/>
              <a:t>Port 67: DHCP/BOOTP server</a:t>
            </a:r>
            <a:endParaRPr/>
          </a:p>
          <a:p>
            <a:pPr indent="-285750" lvl="1" marL="742950" rtl="0" algn="l">
              <a:lnSpc>
                <a:spcPct val="100000"/>
              </a:lnSpc>
              <a:spcBef>
                <a:spcPts val="1000"/>
              </a:spcBef>
              <a:spcAft>
                <a:spcPts val="0"/>
              </a:spcAft>
              <a:buSzPts val="2900"/>
              <a:buChar char="•"/>
            </a:pPr>
            <a:r>
              <a:rPr lang="en-US"/>
              <a:t>Port 68: DHCP/BOOTP client</a:t>
            </a:r>
            <a:endParaRPr/>
          </a:p>
          <a:p>
            <a:pPr indent="-285750" lvl="1" marL="742950" rtl="0" algn="l">
              <a:lnSpc>
                <a:spcPct val="100000"/>
              </a:lnSpc>
              <a:spcBef>
                <a:spcPts val="1000"/>
              </a:spcBef>
              <a:spcAft>
                <a:spcPts val="0"/>
              </a:spcAft>
              <a:buSzPts val="2900"/>
              <a:buChar char="•"/>
            </a:pPr>
            <a:r>
              <a:rPr lang="en-US"/>
              <a:t>Port 69: TFTP</a:t>
            </a:r>
            <a:endParaRPr/>
          </a:p>
          <a:p>
            <a:pPr indent="-285750" lvl="1" marL="742950" rtl="0" algn="l">
              <a:lnSpc>
                <a:spcPct val="100000"/>
              </a:lnSpc>
              <a:spcBef>
                <a:spcPts val="1000"/>
              </a:spcBef>
              <a:spcAft>
                <a:spcPts val="0"/>
              </a:spcAft>
              <a:buSzPts val="2900"/>
              <a:buChar char="•"/>
            </a:pPr>
            <a:r>
              <a:rPr lang="en-US"/>
              <a:t>Port 137: NetBIOS name service</a:t>
            </a:r>
            <a:endParaRPr/>
          </a:p>
          <a:p>
            <a:pPr indent="-285750" lvl="1" marL="742950" rtl="0" algn="l">
              <a:lnSpc>
                <a:spcPct val="100000"/>
              </a:lnSpc>
              <a:spcBef>
                <a:spcPts val="1000"/>
              </a:spcBef>
              <a:spcAft>
                <a:spcPts val="0"/>
              </a:spcAft>
              <a:buSzPts val="2900"/>
              <a:buChar char="•"/>
            </a:pPr>
            <a:r>
              <a:rPr lang="en-US"/>
              <a:t>Port 138: NetBIOS datagram service</a:t>
            </a:r>
            <a:endParaRPr/>
          </a:p>
        </p:txBody>
      </p:sp>
      <p:pic>
        <p:nvPicPr>
          <p:cNvPr id="231" name="Google Shape;231;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Configuring DHCP Relay</a:t>
            </a:r>
            <a:endParaRPr/>
          </a:p>
        </p:txBody>
      </p:sp>
      <p:sp>
        <p:nvSpPr>
          <p:cNvPr id="237" name="Google Shape;237;p21"/>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900"/>
              <a:buChar char="•"/>
            </a:pPr>
            <a:r>
              <a:rPr lang="en-US" sz="2000"/>
              <a:t>Configure R1 with the </a:t>
            </a:r>
            <a:r>
              <a:rPr b="1" lang="en-US" sz="2000"/>
              <a:t>ip helper-address [address]</a:t>
            </a:r>
            <a:r>
              <a:rPr lang="en-US" sz="2000"/>
              <a:t> interface configuration command. This will cause R1 to relay DHCPv4 broadcasts to the DHCPv4 server. As shown in the example, the interface on R1 receiving the broadcast from PC1 is configured to relay DHCPv4 address to the DHCPv4 server at 192.168.11.6.</a:t>
            </a:r>
            <a:endParaRPr/>
          </a:p>
          <a:p>
            <a:pPr indent="-285750" lvl="0" marL="285750" rtl="0" algn="l">
              <a:lnSpc>
                <a:spcPct val="100000"/>
              </a:lnSpc>
              <a:spcBef>
                <a:spcPts val="1000"/>
              </a:spcBef>
              <a:spcAft>
                <a:spcPts val="0"/>
              </a:spcAft>
              <a:buSzPts val="2900"/>
              <a:buChar char="•"/>
            </a:pPr>
            <a:r>
              <a:rPr lang="en-US" sz="2000"/>
              <a:t>When R1 has been configured as a DHCPv4 relay agent, it accepts broadcast requests for the DHCPv4 service and then forwards those requests as a unicast to the IPv4 address 192.168.11.6. The network administrator can use the show ip interface command to verify the configuration.</a:t>
            </a:r>
            <a:endParaRPr/>
          </a:p>
        </p:txBody>
      </p:sp>
      <p:pic>
        <p:nvPicPr>
          <p:cNvPr id="238" name="Google Shape;238;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1112950" y="3914775"/>
            <a:ext cx="5123125" cy="1876425"/>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6777318" y="3914775"/>
            <a:ext cx="3771900" cy="18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NAT</a:t>
            </a:r>
            <a:endParaRPr/>
          </a:p>
        </p:txBody>
      </p:sp>
      <p:pic>
        <p:nvPicPr>
          <p:cNvPr id="246" name="Google Shape;24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47" name="Google Shape;247;p26"/>
          <p:cNvPicPr preferRelativeResize="0"/>
          <p:nvPr/>
        </p:nvPicPr>
        <p:blipFill rotWithShape="1">
          <a:blip r:embed="rId4">
            <a:alphaModFix/>
          </a:blip>
          <a:srcRect b="0" l="0" r="0" t="0"/>
          <a:stretch/>
        </p:blipFill>
        <p:spPr>
          <a:xfrm>
            <a:off x="4682757" y="3480775"/>
            <a:ext cx="3621817" cy="13051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Scaling Networks with NAT</a:t>
            </a:r>
            <a:endParaRPr/>
          </a:p>
        </p:txBody>
      </p:sp>
      <p:sp>
        <p:nvSpPr>
          <p:cNvPr id="253" name="Google Shape;253;p2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900"/>
              <a:buChar char="•"/>
            </a:pPr>
            <a:r>
              <a:rPr lang="en-US" sz="2000"/>
              <a:t>Reuse IP addresses by using NAT by creating two types of addresses: Private and Public Addressing.</a:t>
            </a:r>
            <a:endParaRPr/>
          </a:p>
          <a:p>
            <a:pPr indent="-285750" lvl="1" marL="742950" rtl="0" algn="l">
              <a:lnSpc>
                <a:spcPct val="100000"/>
              </a:lnSpc>
              <a:spcBef>
                <a:spcPts val="920"/>
              </a:spcBef>
              <a:spcAft>
                <a:spcPts val="0"/>
              </a:spcAft>
              <a:buSzPts val="2320"/>
              <a:buChar char="•"/>
            </a:pPr>
            <a:r>
              <a:rPr lang="en-US" sz="1600"/>
              <a:t>All public Internet addresses must be registered with a Regional Internet Registry (RIR).</a:t>
            </a:r>
            <a:endParaRPr/>
          </a:p>
          <a:p>
            <a:pPr indent="-285750" lvl="0" marL="285750" rtl="0" algn="l">
              <a:lnSpc>
                <a:spcPct val="100000"/>
              </a:lnSpc>
              <a:spcBef>
                <a:spcPts val="1000"/>
              </a:spcBef>
              <a:spcAft>
                <a:spcPts val="0"/>
              </a:spcAft>
              <a:buSzPts val="2900"/>
              <a:buChar char="•"/>
            </a:pPr>
            <a:r>
              <a:rPr lang="en-US" sz="2000"/>
              <a:t>Organizations can lease public addresses from an ISP.</a:t>
            </a:r>
            <a:endParaRPr/>
          </a:p>
          <a:p>
            <a:pPr indent="-285750" lvl="1" marL="742950" rtl="0" algn="l">
              <a:lnSpc>
                <a:spcPct val="100000"/>
              </a:lnSpc>
              <a:spcBef>
                <a:spcPts val="920"/>
              </a:spcBef>
              <a:spcAft>
                <a:spcPts val="0"/>
              </a:spcAft>
              <a:buSzPts val="2320"/>
              <a:buChar char="•"/>
            </a:pPr>
            <a:r>
              <a:rPr lang="en-US" sz="1600"/>
              <a:t>Then, they can use the private addresses in their internal networks</a:t>
            </a:r>
            <a:endParaRPr/>
          </a:p>
          <a:p>
            <a:pPr indent="-285750" lvl="0" marL="285750" rtl="0" algn="l">
              <a:lnSpc>
                <a:spcPct val="100000"/>
              </a:lnSpc>
              <a:spcBef>
                <a:spcPts val="1000"/>
              </a:spcBef>
              <a:spcAft>
                <a:spcPts val="0"/>
              </a:spcAft>
              <a:buSzPts val="2900"/>
              <a:buChar char="•"/>
            </a:pPr>
            <a:r>
              <a:rPr lang="en-US" sz="2000"/>
              <a:t>Only the registered holder of a public Internet address can assign that address to a network device.</a:t>
            </a:r>
            <a:endParaRPr/>
          </a:p>
        </p:txBody>
      </p:sp>
      <p:pic>
        <p:nvPicPr>
          <p:cNvPr id="254" name="Google Shape;25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55" name="Google Shape;255;p27"/>
          <p:cNvPicPr preferRelativeResize="0"/>
          <p:nvPr/>
        </p:nvPicPr>
        <p:blipFill rotWithShape="1">
          <a:blip r:embed="rId4">
            <a:alphaModFix/>
          </a:blip>
          <a:srcRect b="0" l="0" r="0" t="0"/>
          <a:stretch/>
        </p:blipFill>
        <p:spPr>
          <a:xfrm>
            <a:off x="2150253" y="4435883"/>
            <a:ext cx="8686800" cy="21891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idx="1" type="body"/>
          </p:nvPr>
        </p:nvSpPr>
        <p:spPr>
          <a:xfrm>
            <a:off x="1484310" y="1066800"/>
            <a:ext cx="10018800" cy="5683500"/>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3480"/>
              <a:buChar char="•"/>
            </a:pPr>
            <a:r>
              <a:rPr lang="en-US"/>
              <a:t>Private Internet Addresses:</a:t>
            </a:r>
            <a:endParaRPr/>
          </a:p>
          <a:p>
            <a:pPr indent="-285750" lvl="1" marL="742950" rtl="0" algn="l">
              <a:lnSpc>
                <a:spcPct val="100000"/>
              </a:lnSpc>
              <a:spcBef>
                <a:spcPts val="1000"/>
              </a:spcBef>
              <a:spcAft>
                <a:spcPts val="0"/>
              </a:spcAft>
              <a:buSzPts val="2900"/>
              <a:buChar char="•"/>
            </a:pPr>
            <a:r>
              <a:rPr lang="en-US"/>
              <a:t>These are reserved private Internet addresses drawn from three blocks (A, B and C)</a:t>
            </a:r>
            <a:endParaRPr/>
          </a:p>
          <a:p>
            <a:pPr indent="-285750" lvl="1" marL="742950" rtl="0" algn="l">
              <a:lnSpc>
                <a:spcPct val="100000"/>
              </a:lnSpc>
              <a:spcBef>
                <a:spcPts val="1000"/>
              </a:spcBef>
              <a:spcAft>
                <a:spcPts val="0"/>
              </a:spcAft>
              <a:buSzPts val="2900"/>
              <a:buChar char="•"/>
            </a:pPr>
            <a:r>
              <a:rPr lang="en-US"/>
              <a:t>These addresses are for private, internal network use only.</a:t>
            </a:r>
            <a:endParaRPr/>
          </a:p>
          <a:p>
            <a:pPr indent="-285750" lvl="1" marL="742950" rtl="0" algn="l">
              <a:lnSpc>
                <a:spcPct val="100000"/>
              </a:lnSpc>
              <a:spcBef>
                <a:spcPts val="1000"/>
              </a:spcBef>
              <a:spcAft>
                <a:spcPts val="0"/>
              </a:spcAft>
              <a:buSzPts val="2900"/>
              <a:buChar char="•"/>
            </a:pPr>
            <a:r>
              <a:rPr lang="en-US"/>
              <a:t>RFC 1918 specifies that private addresses are not to be routed over the Internet.</a:t>
            </a:r>
            <a:endParaRPr/>
          </a:p>
          <a:p>
            <a:pPr indent="-285750" lvl="1" marL="742950" rtl="0" algn="l">
              <a:lnSpc>
                <a:spcPct val="100000"/>
              </a:lnSpc>
              <a:spcBef>
                <a:spcPts val="1000"/>
              </a:spcBef>
              <a:spcAft>
                <a:spcPts val="0"/>
              </a:spcAft>
              <a:buSzPts val="2900"/>
              <a:buChar char="•"/>
            </a:pPr>
            <a:r>
              <a:rPr b="1" lang="en-US"/>
              <a:t>Two Issues:</a:t>
            </a:r>
            <a:endParaRPr/>
          </a:p>
          <a:p>
            <a:pPr indent="-285750" lvl="2" marL="1200150" rtl="0" algn="l">
              <a:lnSpc>
                <a:spcPct val="100000"/>
              </a:lnSpc>
              <a:spcBef>
                <a:spcPts val="960"/>
              </a:spcBef>
              <a:spcAft>
                <a:spcPts val="0"/>
              </a:spcAft>
              <a:buSzPts val="2610"/>
              <a:buChar char="•"/>
            </a:pPr>
            <a:r>
              <a:rPr lang="en-US"/>
              <a:t>You cannot route private addresses over the Internet.</a:t>
            </a:r>
            <a:endParaRPr/>
          </a:p>
          <a:p>
            <a:pPr indent="-285750" lvl="2" marL="1200150" rtl="0" algn="l">
              <a:lnSpc>
                <a:spcPct val="100000"/>
              </a:lnSpc>
              <a:spcBef>
                <a:spcPts val="960"/>
              </a:spcBef>
              <a:spcAft>
                <a:spcPts val="0"/>
              </a:spcAft>
              <a:buSzPts val="2610"/>
              <a:buChar char="•"/>
            </a:pPr>
            <a:r>
              <a:rPr lang="en-US"/>
              <a:t>There are not enough public addresses to allow</a:t>
            </a:r>
            <a:br>
              <a:rPr lang="en-US"/>
            </a:br>
            <a:r>
              <a:rPr lang="en-US"/>
              <a:t>organizations to provide one to every one of their hosts.</a:t>
            </a:r>
            <a:endParaRPr/>
          </a:p>
          <a:p>
            <a:pPr indent="-285750" lvl="0" marL="285750" rtl="0" algn="l">
              <a:lnSpc>
                <a:spcPct val="100000"/>
              </a:lnSpc>
              <a:spcBef>
                <a:spcPts val="1080"/>
              </a:spcBef>
              <a:spcAft>
                <a:spcPts val="0"/>
              </a:spcAft>
              <a:buSzPts val="3480"/>
              <a:buChar char="•"/>
            </a:pPr>
            <a:r>
              <a:rPr lang="en-US"/>
              <a:t>Public Internet Addresses</a:t>
            </a:r>
            <a:endParaRPr/>
          </a:p>
          <a:p>
            <a:pPr indent="-285750" lvl="1" marL="742950" rtl="0" algn="l">
              <a:lnSpc>
                <a:spcPct val="100000"/>
              </a:lnSpc>
              <a:spcBef>
                <a:spcPts val="1000"/>
              </a:spcBef>
              <a:spcAft>
                <a:spcPts val="0"/>
              </a:spcAft>
              <a:buSzPts val="2900"/>
              <a:buChar char="•"/>
            </a:pPr>
            <a:r>
              <a:rPr lang="en-US"/>
              <a:t>These are for public routing</a:t>
            </a:r>
            <a:endParaRPr/>
          </a:p>
          <a:p>
            <a:pPr indent="-285750" lvl="1" marL="742950" rtl="0" algn="l">
              <a:lnSpc>
                <a:spcPct val="100000"/>
              </a:lnSpc>
              <a:spcBef>
                <a:spcPts val="1000"/>
              </a:spcBef>
              <a:spcAft>
                <a:spcPts val="0"/>
              </a:spcAft>
              <a:buSzPts val="2900"/>
              <a:buChar char="•"/>
            </a:pPr>
            <a:r>
              <a:rPr lang="en-US"/>
              <a:t>Can be advertised globally.</a:t>
            </a:r>
            <a:endParaRPr/>
          </a:p>
        </p:txBody>
      </p:sp>
      <p:sp>
        <p:nvSpPr>
          <p:cNvPr id="262" name="Google Shape;262;p28"/>
          <p:cNvSpPr txBox="1"/>
          <p:nvPr>
            <p:ph type="title"/>
          </p:nvPr>
        </p:nvSpPr>
        <p:spPr>
          <a:xfrm>
            <a:off x="1484310" y="325395"/>
            <a:ext cx="10018800" cy="741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Category of Addresses</a:t>
            </a:r>
            <a:endParaRPr/>
          </a:p>
        </p:txBody>
      </p:sp>
      <p:pic>
        <p:nvPicPr>
          <p:cNvPr id="263" name="Google Shape;263;p28"/>
          <p:cNvPicPr preferRelativeResize="0"/>
          <p:nvPr/>
        </p:nvPicPr>
        <p:blipFill rotWithShape="1">
          <a:blip r:embed="rId3">
            <a:alphaModFix/>
          </a:blip>
          <a:srcRect b="0" l="0" r="0" t="0"/>
          <a:stretch/>
        </p:blipFill>
        <p:spPr>
          <a:xfrm>
            <a:off x="11029276" y="0"/>
            <a:ext cx="1162725" cy="1066800"/>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8213201" y="3419045"/>
            <a:ext cx="3926164" cy="15180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NAT?</a:t>
            </a:r>
            <a:endParaRPr/>
          </a:p>
        </p:txBody>
      </p:sp>
      <p:sp>
        <p:nvSpPr>
          <p:cNvPr id="270" name="Google Shape;270;p2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Networks need a mechanism to </a:t>
            </a:r>
            <a:r>
              <a:rPr b="1" lang="en-US"/>
              <a:t>translate private addresses to public addresses</a:t>
            </a:r>
            <a:r>
              <a:rPr lang="en-US"/>
              <a:t> at the edge of their network that works in both directions.</a:t>
            </a:r>
            <a:endParaRPr/>
          </a:p>
          <a:p>
            <a:pPr indent="-285750" lvl="0" marL="285750" rtl="0" algn="l">
              <a:lnSpc>
                <a:spcPct val="100000"/>
              </a:lnSpc>
              <a:spcBef>
                <a:spcPts val="1080"/>
              </a:spcBef>
              <a:spcAft>
                <a:spcPts val="0"/>
              </a:spcAft>
              <a:buSzPts val="3480"/>
              <a:buChar char="•"/>
            </a:pPr>
            <a:r>
              <a:rPr b="1" lang="en-US"/>
              <a:t>NAT-enabled</a:t>
            </a:r>
            <a:r>
              <a:rPr lang="en-US"/>
              <a:t> </a:t>
            </a:r>
            <a:r>
              <a:rPr b="1" lang="en-US"/>
              <a:t>routers</a:t>
            </a:r>
            <a:r>
              <a:rPr lang="en-US"/>
              <a:t> retain one or many valid Internet IP addresses outside of the network and uses DHCP to provide private IPs to the users of the network</a:t>
            </a:r>
            <a:endParaRPr/>
          </a:p>
          <a:p>
            <a:pPr indent="-285750" lvl="0" marL="285750" rtl="0" algn="l">
              <a:lnSpc>
                <a:spcPct val="100000"/>
              </a:lnSpc>
              <a:spcBef>
                <a:spcPts val="1080"/>
              </a:spcBef>
              <a:spcAft>
                <a:spcPts val="0"/>
              </a:spcAft>
              <a:buSzPts val="3480"/>
              <a:buChar char="•"/>
            </a:pPr>
            <a:r>
              <a:rPr lang="en-US"/>
              <a:t>When the client sends packets out of the network, </a:t>
            </a:r>
            <a:r>
              <a:rPr b="1" lang="en-US"/>
              <a:t>NAT translates </a:t>
            </a:r>
            <a:r>
              <a:rPr lang="en-US"/>
              <a:t>the internal IP address of the client to an external address.</a:t>
            </a:r>
            <a:endParaRPr/>
          </a:p>
          <a:p>
            <a:pPr indent="-285750" lvl="0" marL="285750" rtl="0" algn="l">
              <a:lnSpc>
                <a:spcPct val="100000"/>
              </a:lnSpc>
              <a:spcBef>
                <a:spcPts val="1080"/>
              </a:spcBef>
              <a:spcAft>
                <a:spcPts val="0"/>
              </a:spcAft>
              <a:buSzPts val="3480"/>
              <a:buChar char="•"/>
            </a:pPr>
            <a:r>
              <a:rPr b="1" lang="en-US"/>
              <a:t>To outside users</a:t>
            </a:r>
            <a:r>
              <a:rPr lang="en-US"/>
              <a:t>, all traffic coming to and going from the network has the same IP address or is from the same pool of addresses.</a:t>
            </a:r>
            <a:endParaRPr/>
          </a:p>
        </p:txBody>
      </p:sp>
      <p:pic>
        <p:nvPicPr>
          <p:cNvPr id="271" name="Google Shape;271;p2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72" name="Google Shape;272;p29"/>
          <p:cNvSpPr txBox="1"/>
          <p:nvPr/>
        </p:nvSpPr>
        <p:spPr>
          <a:xfrm>
            <a:off x="29359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Private Address</a:t>
            </a:r>
            <a:endParaRPr b="0" i="0" sz="1400" u="none" cap="none" strike="noStrike">
              <a:solidFill>
                <a:srgbClr val="000000"/>
              </a:solidFill>
              <a:latin typeface="Arial"/>
              <a:ea typeface="Arial"/>
              <a:cs typeface="Arial"/>
              <a:sym typeface="Arial"/>
            </a:endParaRPr>
          </a:p>
        </p:txBody>
      </p:sp>
      <p:sp>
        <p:nvSpPr>
          <p:cNvPr id="273" name="Google Shape;273;p29"/>
          <p:cNvSpPr txBox="1"/>
          <p:nvPr/>
        </p:nvSpPr>
        <p:spPr>
          <a:xfrm>
            <a:off x="73555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Public Address</a:t>
            </a:r>
            <a:endParaRPr b="0" i="0" sz="1400" u="none" cap="none" strike="noStrike">
              <a:solidFill>
                <a:srgbClr val="000000"/>
              </a:solidFill>
              <a:latin typeface="Arial"/>
              <a:ea typeface="Arial"/>
              <a:cs typeface="Arial"/>
              <a:sym typeface="Arial"/>
            </a:endParaRPr>
          </a:p>
        </p:txBody>
      </p:sp>
      <p:cxnSp>
        <p:nvCxnSpPr>
          <p:cNvPr id="274" name="Google Shape;274;p29"/>
          <p:cNvCxnSpPr/>
          <p:nvPr/>
        </p:nvCxnSpPr>
        <p:spPr>
          <a:xfrm>
            <a:off x="5679141" y="5836019"/>
            <a:ext cx="15240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254"/>
              </a:srgbClr>
            </a:outerShdw>
          </a:effectLst>
        </p:spPr>
      </p:cxnSp>
      <p:cxnSp>
        <p:nvCxnSpPr>
          <p:cNvPr id="275" name="Google Shape;275;p29"/>
          <p:cNvCxnSpPr/>
          <p:nvPr/>
        </p:nvCxnSpPr>
        <p:spPr>
          <a:xfrm rot="10800000">
            <a:off x="5616389" y="5990656"/>
            <a:ext cx="16002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254"/>
              </a:srgbClr>
            </a:outerShdw>
          </a:effectLst>
        </p:spPr>
      </p:cxnSp>
      <p:sp>
        <p:nvSpPr>
          <p:cNvPr id="276" name="Google Shape;276;p29"/>
          <p:cNvSpPr txBox="1"/>
          <p:nvPr/>
        </p:nvSpPr>
        <p:spPr>
          <a:xfrm>
            <a:off x="5890391" y="6106761"/>
            <a:ext cx="914400" cy="369300"/>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NAT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How NAT Works</a:t>
            </a:r>
            <a:endParaRPr/>
          </a:p>
        </p:txBody>
      </p:sp>
      <p:sp>
        <p:nvSpPr>
          <p:cNvPr id="282" name="Google Shape;282;p3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900"/>
              <a:buChar char="•"/>
            </a:pPr>
            <a:r>
              <a:rPr lang="en-US" sz="2000"/>
              <a:t>A NAT enabled device typically operates </a:t>
            </a:r>
            <a:r>
              <a:rPr b="1" lang="en-US" sz="2000"/>
              <a:t>at the border </a:t>
            </a:r>
            <a:r>
              <a:rPr lang="en-US" sz="2000"/>
              <a:t>of a stub network.</a:t>
            </a:r>
            <a:endParaRPr/>
          </a:p>
          <a:p>
            <a:pPr indent="-285750" lvl="0" marL="285750" rtl="0" algn="l">
              <a:lnSpc>
                <a:spcPct val="100000"/>
              </a:lnSpc>
              <a:spcBef>
                <a:spcPts val="1000"/>
              </a:spcBef>
              <a:spcAft>
                <a:spcPts val="0"/>
              </a:spcAft>
              <a:buSzPts val="2900"/>
              <a:buChar char="•"/>
            </a:pPr>
            <a:r>
              <a:rPr lang="en-US" sz="2000"/>
              <a:t>When a host on the </a:t>
            </a:r>
            <a:r>
              <a:rPr b="1" lang="en-US" sz="2000"/>
              <a:t>inside (private) network </a:t>
            </a:r>
            <a:r>
              <a:rPr lang="en-US" sz="2000"/>
              <a:t>wants to access a host on the </a:t>
            </a:r>
            <a:r>
              <a:rPr b="1" lang="en-US" sz="2000"/>
              <a:t>outside (public) network</a:t>
            </a:r>
            <a:r>
              <a:rPr lang="en-US" sz="2000"/>
              <a:t>, the packet is sent to the border gateway router.</a:t>
            </a:r>
            <a:endParaRPr/>
          </a:p>
          <a:p>
            <a:pPr indent="-285750" lvl="1" marL="742950" rtl="0" algn="l">
              <a:lnSpc>
                <a:spcPct val="100000"/>
              </a:lnSpc>
              <a:spcBef>
                <a:spcPts val="920"/>
              </a:spcBef>
              <a:spcAft>
                <a:spcPts val="0"/>
              </a:spcAft>
              <a:buSzPts val="2320"/>
              <a:buChar char="•"/>
            </a:pPr>
            <a:r>
              <a:rPr b="1" lang="en-US" sz="1600"/>
              <a:t>Inside Network: </a:t>
            </a:r>
            <a:r>
              <a:rPr lang="en-US" sz="1600"/>
              <a:t>Usually an organization’s LAN</a:t>
            </a:r>
            <a:endParaRPr/>
          </a:p>
          <a:p>
            <a:pPr indent="-285750" lvl="1" marL="742950" rtl="0" algn="l">
              <a:lnSpc>
                <a:spcPct val="100000"/>
              </a:lnSpc>
              <a:spcBef>
                <a:spcPts val="920"/>
              </a:spcBef>
              <a:spcAft>
                <a:spcPts val="0"/>
              </a:spcAft>
              <a:buSzPts val="2320"/>
              <a:buChar char="•"/>
            </a:pPr>
            <a:r>
              <a:rPr b="1" lang="en-US" sz="1600"/>
              <a:t>Outside Network: </a:t>
            </a:r>
            <a:r>
              <a:rPr lang="en-US" sz="1600"/>
              <a:t>usually the Internet but it can be any network</a:t>
            </a:r>
            <a:endParaRPr b="1" sz="1600"/>
          </a:p>
          <a:p>
            <a:pPr indent="-285750" lvl="0" marL="285750" rtl="0" algn="l">
              <a:lnSpc>
                <a:spcPct val="100000"/>
              </a:lnSpc>
              <a:spcBef>
                <a:spcPts val="1000"/>
              </a:spcBef>
              <a:spcAft>
                <a:spcPts val="0"/>
              </a:spcAft>
              <a:buSzPts val="2900"/>
              <a:buChar char="•"/>
            </a:pPr>
            <a:r>
              <a:rPr lang="en-US" sz="2000"/>
              <a:t>The border gateway router performs the NAT process, </a:t>
            </a:r>
            <a:r>
              <a:rPr b="1" lang="en-US" sz="2000"/>
              <a:t>translating the inside private address to an outside public address </a:t>
            </a:r>
            <a:r>
              <a:rPr lang="en-US" sz="2000"/>
              <a:t>using an internal translation table.</a:t>
            </a:r>
            <a:endParaRPr/>
          </a:p>
          <a:p>
            <a:pPr indent="-285750" lvl="1" marL="742950" rtl="0" algn="l">
              <a:lnSpc>
                <a:spcPct val="100000"/>
              </a:lnSpc>
              <a:spcBef>
                <a:spcPts val="920"/>
              </a:spcBef>
              <a:spcAft>
                <a:spcPts val="0"/>
              </a:spcAft>
              <a:buSzPts val="2320"/>
              <a:buChar char="•"/>
            </a:pPr>
            <a:r>
              <a:rPr lang="en-US" sz="1600"/>
              <a:t>The contents of the table will vary depending on the type of network translation being implemented.</a:t>
            </a:r>
            <a:endParaRPr/>
          </a:p>
        </p:txBody>
      </p:sp>
      <p:pic>
        <p:nvPicPr>
          <p:cNvPr id="283" name="Google Shape;283;p3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2.jpg" id="284" name="Google Shape;284;p30"/>
          <p:cNvPicPr preferRelativeResize="0"/>
          <p:nvPr/>
        </p:nvPicPr>
        <p:blipFill rotWithShape="1">
          <a:blip r:embed="rId4">
            <a:alphaModFix/>
          </a:blip>
          <a:srcRect b="0" l="0" r="0" t="0"/>
          <a:stretch/>
        </p:blipFill>
        <p:spPr>
          <a:xfrm>
            <a:off x="3638358" y="4763689"/>
            <a:ext cx="5266765" cy="2045574"/>
          </a:xfrm>
          <a:prstGeom prst="rect">
            <a:avLst/>
          </a:prstGeom>
          <a:noFill/>
          <a:ln>
            <a:noFill/>
          </a:ln>
        </p:spPr>
      </p:pic>
      <p:sp>
        <p:nvSpPr>
          <p:cNvPr id="285" name="Google Shape;285;p30"/>
          <p:cNvSpPr/>
          <p:nvPr/>
        </p:nvSpPr>
        <p:spPr>
          <a:xfrm>
            <a:off x="3684445" y="5373095"/>
            <a:ext cx="1290900" cy="1062300"/>
          </a:xfrm>
          <a:prstGeom prst="rect">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6" name="Google Shape;286;p30"/>
          <p:cNvSpPr/>
          <p:nvPr/>
        </p:nvSpPr>
        <p:spPr>
          <a:xfrm>
            <a:off x="5531339" y="5063813"/>
            <a:ext cx="3373800" cy="1358100"/>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7" name="Google Shape;287;p30"/>
          <p:cNvSpPr txBox="1"/>
          <p:nvPr/>
        </p:nvSpPr>
        <p:spPr>
          <a:xfrm>
            <a:off x="1800146" y="5638937"/>
            <a:ext cx="1542300" cy="369300"/>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Inside Private</a:t>
            </a:r>
            <a:endParaRPr b="0" i="0" sz="1400" u="none" cap="none" strike="noStrike">
              <a:solidFill>
                <a:srgbClr val="000000"/>
              </a:solidFill>
              <a:latin typeface="Arial"/>
              <a:ea typeface="Arial"/>
              <a:cs typeface="Arial"/>
              <a:sym typeface="Arial"/>
            </a:endParaRPr>
          </a:p>
        </p:txBody>
      </p:sp>
      <p:sp>
        <p:nvSpPr>
          <p:cNvPr id="288" name="Google Shape;288;p30"/>
          <p:cNvSpPr txBox="1"/>
          <p:nvPr/>
        </p:nvSpPr>
        <p:spPr>
          <a:xfrm>
            <a:off x="9508460" y="5534972"/>
            <a:ext cx="1625700" cy="369300"/>
          </a:xfrm>
          <a:prstGeom prst="rect">
            <a:avLst/>
          </a:prstGeom>
          <a:noFill/>
          <a:ln cap="flat" cmpd="sng" w="952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rbel"/>
                <a:ea typeface="Corbel"/>
                <a:cs typeface="Corbel"/>
                <a:sym typeface="Corbel"/>
              </a:rPr>
              <a:t>Outside Public</a:t>
            </a:r>
            <a:endParaRPr b="0" i="0" sz="1400" u="none" cap="none" strike="noStrike">
              <a:solidFill>
                <a:srgbClr val="000000"/>
              </a:solidFill>
              <a:latin typeface="Arial"/>
              <a:ea typeface="Arial"/>
              <a:cs typeface="Arial"/>
              <a:sym typeface="Arial"/>
            </a:endParaRPr>
          </a:p>
        </p:txBody>
      </p:sp>
      <p:cxnSp>
        <p:nvCxnSpPr>
          <p:cNvPr id="289" name="Google Shape;289;p30"/>
          <p:cNvCxnSpPr>
            <a:stCxn id="287" idx="3"/>
            <a:endCxn id="285" idx="1"/>
          </p:cNvCxnSpPr>
          <p:nvPr/>
        </p:nvCxnSpPr>
        <p:spPr>
          <a:xfrm>
            <a:off x="3342446" y="5823587"/>
            <a:ext cx="342000" cy="80700"/>
          </a:xfrm>
          <a:prstGeom prst="straightConnector1">
            <a:avLst/>
          </a:prstGeom>
          <a:noFill/>
          <a:ln cap="flat" cmpd="sng" w="38100">
            <a:solidFill>
              <a:srgbClr val="00B0F0"/>
            </a:solidFill>
            <a:prstDash val="solid"/>
            <a:round/>
            <a:headEnd len="sm" w="sm" type="none"/>
            <a:tailEnd len="med" w="med" type="triangle"/>
          </a:ln>
        </p:spPr>
      </p:cxnSp>
      <p:cxnSp>
        <p:nvCxnSpPr>
          <p:cNvPr id="290" name="Google Shape;290;p30"/>
          <p:cNvCxnSpPr>
            <a:stCxn id="288" idx="1"/>
            <a:endCxn id="286" idx="3"/>
          </p:cNvCxnSpPr>
          <p:nvPr/>
        </p:nvCxnSpPr>
        <p:spPr>
          <a:xfrm flipH="1">
            <a:off x="8905160" y="5719622"/>
            <a:ext cx="603300" cy="23100"/>
          </a:xfrm>
          <a:prstGeom prst="straightConnector1">
            <a:avLst/>
          </a:prstGeom>
          <a:noFill/>
          <a:ln cap="flat" cmpd="sng" w="38100">
            <a:solidFill>
              <a:srgbClr val="13FF1E"/>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NAT Terminology</a:t>
            </a:r>
            <a:endParaRPr/>
          </a:p>
        </p:txBody>
      </p:sp>
      <p:sp>
        <p:nvSpPr>
          <p:cNvPr id="296" name="Google Shape;296;p31"/>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NAT terminology is always applied from the perspective of the device with the translated address:</a:t>
            </a:r>
            <a:endParaRPr/>
          </a:p>
          <a:p>
            <a:pPr indent="-285750" lvl="1" marL="742950" rtl="0" algn="l">
              <a:lnSpc>
                <a:spcPct val="100000"/>
              </a:lnSpc>
              <a:spcBef>
                <a:spcPts val="1000"/>
              </a:spcBef>
              <a:spcAft>
                <a:spcPts val="0"/>
              </a:spcAft>
              <a:buSzPts val="2900"/>
              <a:buChar char="•"/>
            </a:pPr>
            <a:r>
              <a:rPr b="1" lang="en-US"/>
              <a:t>Inside address - </a:t>
            </a:r>
            <a:r>
              <a:rPr lang="en-US"/>
              <a:t>The address of the device which is being translated by NAT.</a:t>
            </a:r>
            <a:endParaRPr/>
          </a:p>
          <a:p>
            <a:pPr indent="-285750" lvl="1" marL="742950" rtl="0" algn="l">
              <a:lnSpc>
                <a:spcPct val="100000"/>
              </a:lnSpc>
              <a:spcBef>
                <a:spcPts val="1000"/>
              </a:spcBef>
              <a:spcAft>
                <a:spcPts val="0"/>
              </a:spcAft>
              <a:buSzPts val="2900"/>
              <a:buChar char="•"/>
            </a:pPr>
            <a:r>
              <a:rPr b="1" lang="en-US"/>
              <a:t>Outside address - </a:t>
            </a:r>
            <a:r>
              <a:rPr lang="en-US"/>
              <a:t>The address of the destination device.</a:t>
            </a:r>
            <a:endParaRPr/>
          </a:p>
          <a:p>
            <a:pPr indent="-285750" lvl="1" marL="742950" rtl="0" algn="l">
              <a:lnSpc>
                <a:spcPct val="100000"/>
              </a:lnSpc>
              <a:spcBef>
                <a:spcPts val="1000"/>
              </a:spcBef>
              <a:spcAft>
                <a:spcPts val="0"/>
              </a:spcAft>
              <a:buSzPts val="2900"/>
              <a:buChar char="•"/>
            </a:pPr>
            <a:r>
              <a:rPr b="1" lang="en-US"/>
              <a:t>Local address - </a:t>
            </a:r>
            <a:r>
              <a:rPr lang="en-US"/>
              <a:t>A local address appears on the inside portion of the network.</a:t>
            </a:r>
            <a:endParaRPr/>
          </a:p>
          <a:p>
            <a:pPr indent="-285750" lvl="1" marL="742950" rtl="0" algn="l">
              <a:lnSpc>
                <a:spcPct val="100000"/>
              </a:lnSpc>
              <a:spcBef>
                <a:spcPts val="1000"/>
              </a:spcBef>
              <a:spcAft>
                <a:spcPts val="0"/>
              </a:spcAft>
              <a:buSzPts val="2900"/>
              <a:buChar char="•"/>
            </a:pPr>
            <a:r>
              <a:rPr b="1" lang="en-US"/>
              <a:t>Global address - </a:t>
            </a:r>
            <a:r>
              <a:rPr lang="en-US"/>
              <a:t>A global address appears on the outside portion of the network.</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pic>
        <p:nvPicPr>
          <p:cNvPr id="297" name="Google Shape;297;p3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Types of Addresses</a:t>
            </a:r>
            <a:endParaRPr/>
          </a:p>
        </p:txBody>
      </p:sp>
      <p:sp>
        <p:nvSpPr>
          <p:cNvPr id="303" name="Google Shape;303;p32"/>
          <p:cNvSpPr txBox="1"/>
          <p:nvPr>
            <p:ph idx="1" type="body"/>
          </p:nvPr>
        </p:nvSpPr>
        <p:spPr>
          <a:xfrm>
            <a:off x="1484310" y="1066800"/>
            <a:ext cx="6651161" cy="554242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610"/>
              <a:buNone/>
            </a:pPr>
            <a:r>
              <a:rPr b="1" lang="en-US" sz="1800"/>
              <a:t>Inside local address</a:t>
            </a:r>
            <a:endParaRPr/>
          </a:p>
          <a:p>
            <a:pPr indent="-285750" lvl="0" marL="285750" rtl="0" algn="l">
              <a:lnSpc>
                <a:spcPct val="100000"/>
              </a:lnSpc>
              <a:spcBef>
                <a:spcPts val="960"/>
              </a:spcBef>
              <a:spcAft>
                <a:spcPts val="0"/>
              </a:spcAft>
              <a:buSzPts val="2610"/>
              <a:buChar char="•"/>
            </a:pPr>
            <a:r>
              <a:rPr lang="en-US" sz="1800"/>
              <a:t>The address of the source as seen from inside the network. This is typically a private IPv4 address. The inside local address of PC1 is 192.168.10.10.</a:t>
            </a:r>
            <a:endParaRPr/>
          </a:p>
          <a:p>
            <a:pPr indent="0" lvl="0" marL="0" rtl="0" algn="l">
              <a:lnSpc>
                <a:spcPct val="100000"/>
              </a:lnSpc>
              <a:spcBef>
                <a:spcPts val="960"/>
              </a:spcBef>
              <a:spcAft>
                <a:spcPts val="0"/>
              </a:spcAft>
              <a:buSzPts val="2610"/>
              <a:buNone/>
            </a:pPr>
            <a:r>
              <a:rPr b="1" lang="en-US" sz="1800"/>
              <a:t>Inside global addresses</a:t>
            </a:r>
            <a:endParaRPr/>
          </a:p>
          <a:p>
            <a:pPr indent="-285750" lvl="0" marL="285750" rtl="0" algn="l">
              <a:lnSpc>
                <a:spcPct val="100000"/>
              </a:lnSpc>
              <a:spcBef>
                <a:spcPts val="960"/>
              </a:spcBef>
              <a:spcAft>
                <a:spcPts val="0"/>
              </a:spcAft>
              <a:buSzPts val="2610"/>
              <a:buChar char="•"/>
            </a:pPr>
            <a:r>
              <a:rPr lang="en-US" sz="1800"/>
              <a:t>The address of source as seen from the outside network. The inside global address of PC1 is 209.165.200.226</a:t>
            </a:r>
            <a:endParaRPr/>
          </a:p>
          <a:p>
            <a:pPr indent="0" lvl="0" marL="0" rtl="0" algn="l">
              <a:lnSpc>
                <a:spcPct val="100000"/>
              </a:lnSpc>
              <a:spcBef>
                <a:spcPts val="960"/>
              </a:spcBef>
              <a:spcAft>
                <a:spcPts val="0"/>
              </a:spcAft>
              <a:buSzPts val="2610"/>
              <a:buNone/>
            </a:pPr>
            <a:r>
              <a:rPr b="1" lang="en-US" sz="1800"/>
              <a:t>Outside global address</a:t>
            </a:r>
            <a:endParaRPr/>
          </a:p>
          <a:p>
            <a:pPr indent="-285750" lvl="0" marL="285750" rtl="0" algn="l">
              <a:lnSpc>
                <a:spcPct val="100000"/>
              </a:lnSpc>
              <a:spcBef>
                <a:spcPts val="960"/>
              </a:spcBef>
              <a:spcAft>
                <a:spcPts val="0"/>
              </a:spcAft>
              <a:buSzPts val="2610"/>
              <a:buChar char="•"/>
            </a:pPr>
            <a:r>
              <a:rPr lang="en-US" sz="1800"/>
              <a:t>The address of the destination as seen from the outside network. The outside global address of the web server is 209.165.201.1</a:t>
            </a:r>
            <a:endParaRPr/>
          </a:p>
          <a:p>
            <a:pPr indent="0" lvl="0" marL="0" rtl="0" algn="l">
              <a:lnSpc>
                <a:spcPct val="100000"/>
              </a:lnSpc>
              <a:spcBef>
                <a:spcPts val="960"/>
              </a:spcBef>
              <a:spcAft>
                <a:spcPts val="0"/>
              </a:spcAft>
              <a:buSzPts val="2610"/>
              <a:buNone/>
            </a:pPr>
            <a:r>
              <a:rPr b="1" lang="en-US" sz="1800"/>
              <a:t>Outside local address</a:t>
            </a:r>
            <a:endParaRPr/>
          </a:p>
          <a:p>
            <a:pPr indent="-285750" lvl="0" marL="285750" rtl="0" algn="l">
              <a:lnSpc>
                <a:spcPct val="100000"/>
              </a:lnSpc>
              <a:spcBef>
                <a:spcPts val="960"/>
              </a:spcBef>
              <a:spcAft>
                <a:spcPts val="0"/>
              </a:spcAft>
              <a:buSzPts val="2610"/>
              <a:buChar char="•"/>
            </a:pPr>
            <a:r>
              <a:rPr lang="en-US" sz="1800"/>
              <a:t>The address of the destination as seen from the inside network. PC1 sends traffic to the web server at the IPv4 address 209.165.201.1. While uncommon, this address could be different than the globally routable address of the destination.</a:t>
            </a:r>
            <a:endParaRPr/>
          </a:p>
        </p:txBody>
      </p:sp>
      <p:pic>
        <p:nvPicPr>
          <p:cNvPr id="304" name="Google Shape;304;p3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5" name="Google Shape;305;p32"/>
          <p:cNvPicPr preferRelativeResize="0"/>
          <p:nvPr/>
        </p:nvPicPr>
        <p:blipFill rotWithShape="1">
          <a:blip r:embed="rId4">
            <a:alphaModFix/>
          </a:blip>
          <a:srcRect b="0" l="0" r="0" t="0"/>
          <a:stretch/>
        </p:blipFill>
        <p:spPr>
          <a:xfrm>
            <a:off x="7942302" y="2178424"/>
            <a:ext cx="4202632" cy="30188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NAT; Sending</a:t>
            </a:r>
            <a:endParaRPr/>
          </a:p>
        </p:txBody>
      </p:sp>
      <p:pic>
        <p:nvPicPr>
          <p:cNvPr id="311" name="Google Shape;311;p3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12" name="Google Shape;312;p33"/>
          <p:cNvPicPr preferRelativeResize="0"/>
          <p:nvPr/>
        </p:nvPicPr>
        <p:blipFill rotWithShape="1">
          <a:blip r:embed="rId4">
            <a:alphaModFix/>
          </a:blip>
          <a:srcRect b="0" l="0" r="0" t="0"/>
          <a:stretch/>
        </p:blipFill>
        <p:spPr>
          <a:xfrm>
            <a:off x="2091193" y="1605005"/>
            <a:ext cx="8483600" cy="4927600"/>
          </a:xfrm>
          <a:prstGeom prst="rect">
            <a:avLst/>
          </a:prstGeom>
          <a:noFill/>
          <a:ln>
            <a:noFill/>
          </a:ln>
        </p:spPr>
      </p:pic>
      <p:pic>
        <p:nvPicPr>
          <p:cNvPr descr="ips28.jpg" id="313" name="Google Shape;313;p33"/>
          <p:cNvPicPr preferRelativeResize="0"/>
          <p:nvPr/>
        </p:nvPicPr>
        <p:blipFill rotWithShape="1">
          <a:blip r:embed="rId5">
            <a:alphaModFix/>
          </a:blip>
          <a:srcRect b="0" l="0" r="0" t="0"/>
          <a:stretch/>
        </p:blipFill>
        <p:spPr>
          <a:xfrm>
            <a:off x="2472193" y="5338805"/>
            <a:ext cx="520700" cy="330200"/>
          </a:xfrm>
          <a:prstGeom prst="rect">
            <a:avLst/>
          </a:prstGeom>
          <a:noFill/>
          <a:ln>
            <a:noFill/>
          </a:ln>
        </p:spPr>
      </p:pic>
      <p:graphicFrame>
        <p:nvGraphicFramePr>
          <p:cNvPr id="314" name="Google Shape;314;p33"/>
          <p:cNvGraphicFramePr/>
          <p:nvPr/>
        </p:nvGraphicFramePr>
        <p:xfrm>
          <a:off x="3462793" y="5415005"/>
          <a:ext cx="3000000" cy="3000000"/>
        </p:xfrm>
        <a:graphic>
          <a:graphicData uri="http://schemas.openxmlformats.org/drawingml/2006/table">
            <a:tbl>
              <a:tblPr bandRow="1" firstRow="1">
                <a:noFill/>
                <a:tableStyleId>{A49EFB03-75CE-427A-83E0-2F7B08472704}</a:tableStyleId>
              </a:tblPr>
              <a:tblGrid>
                <a:gridCol w="1676400"/>
                <a:gridCol w="1752600"/>
              </a:tblGrid>
              <a:tr h="3349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DA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SA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209.165.201.1</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192.168.10.10</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5" name="Google Shape;315;p33"/>
          <p:cNvSpPr txBox="1"/>
          <p:nvPr/>
        </p:nvSpPr>
        <p:spPr>
          <a:xfrm>
            <a:off x="1938793" y="1147805"/>
            <a:ext cx="6324600" cy="646331"/>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92D050"/>
                </a:solidFill>
                <a:latin typeface="Arial"/>
                <a:ea typeface="Arial"/>
                <a:cs typeface="Arial"/>
                <a:sym typeface="Arial"/>
              </a:rPr>
              <a:t>R2: </a:t>
            </a:r>
            <a:r>
              <a:rPr b="0" i="0" lang="en-US" sz="1800" u="none" cap="none" strike="noStrike">
                <a:solidFill>
                  <a:schemeClr val="lt1"/>
                </a:solidFill>
                <a:latin typeface="Arial"/>
                <a:ea typeface="Arial"/>
                <a:cs typeface="Arial"/>
                <a:sym typeface="Arial"/>
              </a:rPr>
              <a:t>I have a packet for the </a:t>
            </a:r>
            <a:r>
              <a:rPr b="1" i="0" lang="en-US" sz="1800" u="none" cap="none" strike="noStrike">
                <a:solidFill>
                  <a:srgbClr val="92D050"/>
                </a:solidFill>
                <a:latin typeface="Arial"/>
                <a:ea typeface="Arial"/>
                <a:cs typeface="Arial"/>
                <a:sym typeface="Arial"/>
              </a:rPr>
              <a:t>outside network</a:t>
            </a:r>
            <a:r>
              <a:rPr b="0" i="0" lang="en-US" sz="1800" u="none" cap="none" strike="noStrike">
                <a:solidFill>
                  <a:schemeClr val="lt1"/>
                </a:solidFill>
                <a:latin typeface="Arial"/>
                <a:ea typeface="Arial"/>
                <a:cs typeface="Arial"/>
                <a:sym typeface="Arial"/>
              </a:rPr>
              <a:t>.</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I must translate the IP address.</a:t>
            </a:r>
            <a:endParaRPr b="0" i="0" sz="1400" u="none" cap="none" strike="noStrike">
              <a:solidFill>
                <a:srgbClr val="000000"/>
              </a:solidFill>
              <a:latin typeface="Arial"/>
              <a:ea typeface="Arial"/>
              <a:cs typeface="Arial"/>
              <a:sym typeface="Arial"/>
            </a:endParaRPr>
          </a:p>
        </p:txBody>
      </p:sp>
      <p:grpSp>
        <p:nvGrpSpPr>
          <p:cNvPr id="316" name="Google Shape;316;p33"/>
          <p:cNvGrpSpPr/>
          <p:nvPr/>
        </p:nvGrpSpPr>
        <p:grpSpPr>
          <a:xfrm>
            <a:off x="3843793" y="2824205"/>
            <a:ext cx="4978400" cy="2209800"/>
            <a:chOff x="2133600" y="2590800"/>
            <a:chExt cx="4978400" cy="2209800"/>
          </a:xfrm>
        </p:grpSpPr>
        <p:pic>
          <p:nvPicPr>
            <p:cNvPr descr="ips29.jpg" id="317" name="Google Shape;317;p33"/>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18" name="Google Shape;318;p33"/>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254"/>
                </a:srgbClr>
              </a:outerShdw>
            </a:effectLst>
          </p:spPr>
        </p:cxnSp>
      </p:grpSp>
      <p:grpSp>
        <p:nvGrpSpPr>
          <p:cNvPr id="319" name="Google Shape;319;p33"/>
          <p:cNvGrpSpPr/>
          <p:nvPr/>
        </p:nvGrpSpPr>
        <p:grpSpPr>
          <a:xfrm>
            <a:off x="3996193" y="4424405"/>
            <a:ext cx="2895600" cy="457200"/>
            <a:chOff x="2286000" y="4191000"/>
            <a:chExt cx="2895600" cy="457200"/>
          </a:xfrm>
        </p:grpSpPr>
        <p:sp>
          <p:nvSpPr>
            <p:cNvPr id="320" name="Google Shape;320;p33"/>
            <p:cNvSpPr/>
            <p:nvPr/>
          </p:nvSpPr>
          <p:spPr>
            <a:xfrm>
              <a:off x="2286000" y="4343400"/>
              <a:ext cx="11430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1" name="Google Shape;321;p33"/>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22" name="Google Shape;322;p33"/>
            <p:cNvCxnSpPr/>
            <p:nvPr/>
          </p:nvCxnSpPr>
          <p:spPr>
            <a:xfrm>
              <a:off x="3200400" y="4191000"/>
              <a:ext cx="6096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254"/>
                </a:srgbClr>
              </a:outerShdw>
            </a:effectLst>
          </p:spPr>
        </p:cxnSp>
      </p:grpSp>
      <p:grpSp>
        <p:nvGrpSpPr>
          <p:cNvPr id="323" name="Google Shape;323;p33"/>
          <p:cNvGrpSpPr/>
          <p:nvPr/>
        </p:nvGrpSpPr>
        <p:grpSpPr>
          <a:xfrm>
            <a:off x="4758193" y="4576805"/>
            <a:ext cx="3505200" cy="990600"/>
            <a:chOff x="3048000" y="4343400"/>
            <a:chExt cx="3505200" cy="990600"/>
          </a:xfrm>
        </p:grpSpPr>
        <p:sp>
          <p:nvSpPr>
            <p:cNvPr id="324" name="Google Shape;324;p33"/>
            <p:cNvSpPr/>
            <p:nvPr/>
          </p:nvSpPr>
          <p:spPr>
            <a:xfrm>
              <a:off x="5410200" y="4343400"/>
              <a:ext cx="1143000" cy="304800"/>
            </a:xfrm>
            <a:prstGeom prst="rect">
              <a:avLst/>
            </a:prstGeom>
            <a:noFill/>
            <a:ln cap="flat" cmpd="sng" w="381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25" name="Google Shape;325;p33"/>
            <p:cNvCxnSpPr/>
            <p:nvPr/>
          </p:nvCxnSpPr>
          <p:spPr>
            <a:xfrm flipH="1" rot="10800000">
              <a:off x="3048000" y="4724400"/>
              <a:ext cx="2590800" cy="609600"/>
            </a:xfrm>
            <a:prstGeom prst="straightConnector1">
              <a:avLst/>
            </a:prstGeom>
            <a:noFill/>
            <a:ln cap="flat" cmpd="sng" w="50800">
              <a:solidFill>
                <a:srgbClr val="0070C0"/>
              </a:solidFill>
              <a:prstDash val="solid"/>
              <a:round/>
              <a:headEnd len="sm" w="sm" type="none"/>
              <a:tailEnd len="med" w="med" type="triangle"/>
            </a:ln>
            <a:effectLst>
              <a:outerShdw blurRad="50800" rotWithShape="0" algn="tl" dir="2700000" dist="38100">
                <a:srgbClr val="000000">
                  <a:alpha val="77254"/>
                </a:srgbClr>
              </a:outerShdw>
            </a:effectLst>
          </p:spPr>
        </p:cxnSp>
      </p:grpSp>
      <p:graphicFrame>
        <p:nvGraphicFramePr>
          <p:cNvPr id="326" name="Google Shape;326;p33"/>
          <p:cNvGraphicFramePr/>
          <p:nvPr/>
        </p:nvGraphicFramePr>
        <p:xfrm>
          <a:off x="5596393" y="2900405"/>
          <a:ext cx="3000000" cy="3000000"/>
        </p:xfrm>
        <a:graphic>
          <a:graphicData uri="http://schemas.openxmlformats.org/drawingml/2006/table">
            <a:tbl>
              <a:tblPr bandRow="1" firstRow="1">
                <a:noFill/>
                <a:tableStyleId>{A49EFB03-75CE-427A-83E0-2F7B08472704}</a:tableStyleId>
              </a:tblPr>
              <a:tblGrid>
                <a:gridCol w="1676400"/>
                <a:gridCol w="1752600"/>
              </a:tblGrid>
              <a:tr h="3349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DA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SA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209.165.201.1</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209.165.200.226</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7" name="Google Shape;327;p33"/>
          <p:cNvSpPr txBox="1"/>
          <p:nvPr/>
        </p:nvSpPr>
        <p:spPr>
          <a:xfrm>
            <a:off x="5824993" y="2138405"/>
            <a:ext cx="19050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00"/>
              </a:buClr>
              <a:buSzPts val="1400"/>
              <a:buFont typeface="Tahoma"/>
              <a:buNone/>
            </a:pPr>
            <a:r>
              <a:rPr b="1" i="0" lang="en-US" sz="1400" u="none" cap="none" strike="noStrike">
                <a:solidFill>
                  <a:srgbClr val="003300"/>
                </a:solidFill>
                <a:latin typeface="Arial"/>
                <a:ea typeface="Arial"/>
                <a:cs typeface="Arial"/>
                <a:sym typeface="Arial"/>
              </a:rPr>
              <a:t>209.165.200.226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DHCPv4</a:t>
            </a:r>
            <a:endParaRPr/>
          </a:p>
          <a:p>
            <a:pPr indent="-285750" lvl="0" marL="285750" rtl="0" algn="l">
              <a:lnSpc>
                <a:spcPct val="100000"/>
              </a:lnSpc>
              <a:spcBef>
                <a:spcPts val="1080"/>
              </a:spcBef>
              <a:spcAft>
                <a:spcPts val="0"/>
              </a:spcAft>
              <a:buSzPts val="3480"/>
              <a:buChar char="•"/>
            </a:pPr>
            <a:r>
              <a:rPr lang="en-US"/>
              <a:t>Configure a Cisco IOS DHCPv4 Server</a:t>
            </a:r>
            <a:endParaRPr/>
          </a:p>
          <a:p>
            <a:pPr indent="-285750" lvl="0" marL="285750" rtl="0" algn="l">
              <a:lnSpc>
                <a:spcPct val="100000"/>
              </a:lnSpc>
              <a:spcBef>
                <a:spcPts val="1080"/>
              </a:spcBef>
              <a:spcAft>
                <a:spcPts val="0"/>
              </a:spcAft>
              <a:buSzPts val="3480"/>
              <a:buChar char="•"/>
            </a:pPr>
            <a:r>
              <a:rPr lang="en-US"/>
              <a:t>Configure a DHCPv4 Client</a:t>
            </a:r>
            <a:endParaRPr/>
          </a:p>
          <a:p>
            <a:pPr indent="-285750" lvl="0" marL="285750" rtl="0" algn="l">
              <a:lnSpc>
                <a:spcPct val="100000"/>
              </a:lnSpc>
              <a:spcBef>
                <a:spcPts val="1080"/>
              </a:spcBef>
              <a:spcAft>
                <a:spcPts val="0"/>
              </a:spcAft>
              <a:buSzPts val="3480"/>
              <a:buChar char="•"/>
            </a:pPr>
            <a:r>
              <a:rPr lang="en-US"/>
              <a:t>NAT Concepts</a:t>
            </a:r>
            <a:endParaRPr/>
          </a:p>
          <a:p>
            <a:pPr indent="-285750" lvl="1" marL="742950" rtl="0" algn="l">
              <a:lnSpc>
                <a:spcPct val="100000"/>
              </a:lnSpc>
              <a:spcBef>
                <a:spcPts val="1000"/>
              </a:spcBef>
              <a:spcAft>
                <a:spcPts val="0"/>
              </a:spcAft>
              <a:buSzPts val="2900"/>
              <a:buChar char="•"/>
            </a:pPr>
            <a:r>
              <a:rPr lang="en-US"/>
              <a:t>Introduction to NAT</a:t>
            </a:r>
            <a:endParaRPr/>
          </a:p>
          <a:p>
            <a:pPr indent="-285750" lvl="1" marL="742950" rtl="0" algn="l">
              <a:lnSpc>
                <a:spcPct val="100000"/>
              </a:lnSpc>
              <a:spcBef>
                <a:spcPts val="1000"/>
              </a:spcBef>
              <a:spcAft>
                <a:spcPts val="0"/>
              </a:spcAft>
              <a:buSzPts val="2900"/>
              <a:buChar char="•"/>
            </a:pPr>
            <a:r>
              <a:rPr lang="en-US"/>
              <a:t>PAT (NAT Overloading)</a:t>
            </a:r>
            <a:endParaRPr/>
          </a:p>
          <a:p>
            <a:pPr indent="-285750" lvl="1" marL="742950" rtl="0" algn="l">
              <a:lnSpc>
                <a:spcPct val="100000"/>
              </a:lnSpc>
              <a:spcBef>
                <a:spcPts val="1000"/>
              </a:spcBef>
              <a:spcAft>
                <a:spcPts val="0"/>
              </a:spcAft>
              <a:buSzPts val="2900"/>
              <a:buChar char="•"/>
            </a:pPr>
            <a:r>
              <a:rPr lang="en-US"/>
              <a:t>Port Forwarding</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NAT; Receiving</a:t>
            </a:r>
            <a:endParaRPr/>
          </a:p>
        </p:txBody>
      </p:sp>
      <p:pic>
        <p:nvPicPr>
          <p:cNvPr id="333" name="Google Shape;333;p3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34" name="Google Shape;334;p34"/>
          <p:cNvPicPr preferRelativeResize="0"/>
          <p:nvPr/>
        </p:nvPicPr>
        <p:blipFill rotWithShape="1">
          <a:blip r:embed="rId4">
            <a:alphaModFix/>
          </a:blip>
          <a:srcRect b="0" l="0" r="0" t="0"/>
          <a:stretch/>
        </p:blipFill>
        <p:spPr>
          <a:xfrm>
            <a:off x="2371165" y="1465729"/>
            <a:ext cx="8483600" cy="4927600"/>
          </a:xfrm>
          <a:prstGeom prst="rect">
            <a:avLst/>
          </a:prstGeom>
          <a:noFill/>
          <a:ln>
            <a:noFill/>
          </a:ln>
        </p:spPr>
      </p:pic>
      <p:pic>
        <p:nvPicPr>
          <p:cNvPr descr="ips28.jpg" id="335" name="Google Shape;335;p34"/>
          <p:cNvPicPr preferRelativeResize="0"/>
          <p:nvPr/>
        </p:nvPicPr>
        <p:blipFill rotWithShape="1">
          <a:blip r:embed="rId5">
            <a:alphaModFix/>
          </a:blip>
          <a:srcRect b="0" l="0" r="0" t="0"/>
          <a:stretch/>
        </p:blipFill>
        <p:spPr>
          <a:xfrm>
            <a:off x="9381565" y="4513729"/>
            <a:ext cx="520700" cy="330200"/>
          </a:xfrm>
          <a:prstGeom prst="rect">
            <a:avLst/>
          </a:prstGeom>
          <a:noFill/>
          <a:ln>
            <a:noFill/>
          </a:ln>
        </p:spPr>
      </p:pic>
      <p:graphicFrame>
        <p:nvGraphicFramePr>
          <p:cNvPr id="336" name="Google Shape;336;p34"/>
          <p:cNvGraphicFramePr/>
          <p:nvPr/>
        </p:nvGraphicFramePr>
        <p:xfrm>
          <a:off x="7019365" y="5428129"/>
          <a:ext cx="3000000" cy="3000000"/>
        </p:xfrm>
        <a:graphic>
          <a:graphicData uri="http://schemas.openxmlformats.org/drawingml/2006/table">
            <a:tbl>
              <a:tblPr bandRow="1" firstRow="1">
                <a:noFill/>
                <a:tableStyleId>{A49EFB03-75CE-427A-83E0-2F7B08472704}</a:tableStyleId>
              </a:tblPr>
              <a:tblGrid>
                <a:gridCol w="1713650"/>
                <a:gridCol w="1791550"/>
              </a:tblGrid>
              <a:tr h="3349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DA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SA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209.165.200.226</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209.165.201.1</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7" name="Google Shape;337;p34"/>
          <p:cNvSpPr txBox="1"/>
          <p:nvPr/>
        </p:nvSpPr>
        <p:spPr>
          <a:xfrm>
            <a:off x="2218765" y="1008529"/>
            <a:ext cx="6324600" cy="646331"/>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92D050"/>
                </a:solidFill>
                <a:latin typeface="Arial"/>
                <a:ea typeface="Arial"/>
                <a:cs typeface="Arial"/>
                <a:sym typeface="Arial"/>
              </a:rPr>
              <a:t>R2: </a:t>
            </a:r>
            <a:r>
              <a:rPr b="0" i="0" lang="en-US" sz="1800" u="none" cap="none" strike="noStrike">
                <a:solidFill>
                  <a:schemeClr val="lt1"/>
                </a:solidFill>
                <a:latin typeface="Arial"/>
                <a:ea typeface="Arial"/>
                <a:cs typeface="Arial"/>
                <a:sym typeface="Arial"/>
              </a:rPr>
              <a:t>I have a packet for the </a:t>
            </a:r>
            <a:r>
              <a:rPr b="1" i="0" lang="en-US" sz="1800" u="none" cap="none" strike="noStrike">
                <a:solidFill>
                  <a:srgbClr val="92D050"/>
                </a:solidFill>
                <a:latin typeface="Arial"/>
                <a:ea typeface="Arial"/>
                <a:cs typeface="Arial"/>
                <a:sym typeface="Arial"/>
              </a:rPr>
              <a:t>inside network</a:t>
            </a:r>
            <a:r>
              <a:rPr b="0" i="0" lang="en-US" sz="1800" u="none" cap="none" strike="noStrike">
                <a:solidFill>
                  <a:schemeClr val="lt1"/>
                </a:solidFill>
                <a:latin typeface="Arial"/>
                <a:ea typeface="Arial"/>
                <a:cs typeface="Arial"/>
                <a:sym typeface="Arial"/>
              </a:rPr>
              <a:t>.</a:t>
            </a:r>
            <a:br>
              <a:rPr b="0" i="0" lang="en-US" sz="1800" u="none" cap="none" strike="noStrike">
                <a:solidFill>
                  <a:schemeClr val="lt1"/>
                </a:solidFill>
                <a:latin typeface="Arial"/>
                <a:ea typeface="Arial"/>
                <a:cs typeface="Arial"/>
                <a:sym typeface="Arial"/>
              </a:rPr>
            </a:br>
            <a:r>
              <a:rPr b="0" i="0" lang="en-US" sz="1800" u="none" cap="none" strike="noStrike">
                <a:solidFill>
                  <a:schemeClr val="lt1"/>
                </a:solidFill>
                <a:latin typeface="Arial"/>
                <a:ea typeface="Arial"/>
                <a:cs typeface="Arial"/>
                <a:sym typeface="Arial"/>
              </a:rPr>
              <a:t>I must translate the IP address.</a:t>
            </a:r>
            <a:endParaRPr b="0" i="0" sz="1400" u="none" cap="none" strike="noStrike">
              <a:solidFill>
                <a:srgbClr val="000000"/>
              </a:solidFill>
              <a:latin typeface="Arial"/>
              <a:ea typeface="Arial"/>
              <a:cs typeface="Arial"/>
              <a:sym typeface="Arial"/>
            </a:endParaRPr>
          </a:p>
        </p:txBody>
      </p:sp>
      <p:grpSp>
        <p:nvGrpSpPr>
          <p:cNvPr id="338" name="Google Shape;338;p34"/>
          <p:cNvGrpSpPr/>
          <p:nvPr/>
        </p:nvGrpSpPr>
        <p:grpSpPr>
          <a:xfrm>
            <a:off x="4123765" y="2684929"/>
            <a:ext cx="4978400" cy="2209800"/>
            <a:chOff x="2133600" y="2590800"/>
            <a:chExt cx="4978400" cy="2209800"/>
          </a:xfrm>
        </p:grpSpPr>
        <p:pic>
          <p:nvPicPr>
            <p:cNvPr descr="ips29.jpg" id="339" name="Google Shape;339;p34"/>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40" name="Google Shape;340;p34"/>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254"/>
                </a:srgbClr>
              </a:outerShdw>
            </a:effectLst>
          </p:spPr>
        </p:cxnSp>
      </p:grpSp>
      <p:graphicFrame>
        <p:nvGraphicFramePr>
          <p:cNvPr id="341" name="Google Shape;341;p34"/>
          <p:cNvGraphicFramePr/>
          <p:nvPr/>
        </p:nvGraphicFramePr>
        <p:xfrm>
          <a:off x="2218765" y="1999129"/>
          <a:ext cx="3000000" cy="3000000"/>
        </p:xfrm>
        <a:graphic>
          <a:graphicData uri="http://schemas.openxmlformats.org/drawingml/2006/table">
            <a:tbl>
              <a:tblPr bandRow="1" firstRow="1">
                <a:noFill/>
                <a:tableStyleId>{A49EFB03-75CE-427A-83E0-2F7B08472704}</a:tableStyleId>
              </a:tblPr>
              <a:tblGrid>
                <a:gridCol w="1676400"/>
                <a:gridCol w="1752600"/>
              </a:tblGrid>
              <a:tr h="3349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DA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00"/>
                          </a:solidFill>
                        </a:rPr>
                        <a:t>SA</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192.168.10.10</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209.165.201.1</a:t>
                      </a:r>
                      <a:endParaRPr sz="1400" u="none" cap="none" strike="noStrike"/>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2" name="Google Shape;342;p34"/>
          <p:cNvSpPr/>
          <p:nvPr/>
        </p:nvSpPr>
        <p:spPr>
          <a:xfrm>
            <a:off x="7400365" y="4437529"/>
            <a:ext cx="1143000" cy="304800"/>
          </a:xfrm>
          <a:prstGeom prst="rect">
            <a:avLst/>
          </a:prstGeom>
          <a:noFill/>
          <a:ln cap="flat" cmpd="sng" w="381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43" name="Google Shape;343;p34"/>
          <p:cNvGrpSpPr/>
          <p:nvPr/>
        </p:nvGrpSpPr>
        <p:grpSpPr>
          <a:xfrm>
            <a:off x="4276165" y="4208929"/>
            <a:ext cx="2895600" cy="533400"/>
            <a:chOff x="2286000" y="4114800"/>
            <a:chExt cx="2895600" cy="533400"/>
          </a:xfrm>
        </p:grpSpPr>
        <p:sp>
          <p:nvSpPr>
            <p:cNvPr id="344" name="Google Shape;344;p34"/>
            <p:cNvSpPr/>
            <p:nvPr/>
          </p:nvSpPr>
          <p:spPr>
            <a:xfrm>
              <a:off x="2286000" y="4343400"/>
              <a:ext cx="12192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345" name="Google Shape;345;p34"/>
            <p:cNvCxnSpPr/>
            <p:nvPr/>
          </p:nvCxnSpPr>
          <p:spPr>
            <a:xfrm rot="10800000">
              <a:off x="3048000" y="4114800"/>
              <a:ext cx="7620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254"/>
                </a:srgbClr>
              </a:outerShdw>
            </a:effectLst>
          </p:spPr>
        </p:cxnSp>
        <p:sp>
          <p:nvSpPr>
            <p:cNvPr id="346" name="Google Shape;346;p34"/>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47" name="Google Shape;347;p34"/>
          <p:cNvSpPr txBox="1"/>
          <p:nvPr/>
        </p:nvSpPr>
        <p:spPr>
          <a:xfrm>
            <a:off x="6104965" y="1999129"/>
            <a:ext cx="1905000" cy="304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00"/>
              </a:buClr>
              <a:buSzPts val="1400"/>
              <a:buFont typeface="Tahoma"/>
              <a:buNone/>
            </a:pPr>
            <a:r>
              <a:rPr b="1" i="0" lang="en-US" sz="1400" u="none" cap="none" strike="noStrike">
                <a:solidFill>
                  <a:srgbClr val="003300"/>
                </a:solidFill>
                <a:latin typeface="Arial"/>
                <a:ea typeface="Arial"/>
                <a:cs typeface="Arial"/>
                <a:sym typeface="Arial"/>
              </a:rPr>
              <a:t>209.165.200.226</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Advantages of NAT</a:t>
            </a:r>
            <a:endParaRPr/>
          </a:p>
        </p:txBody>
      </p:sp>
      <p:sp>
        <p:nvSpPr>
          <p:cNvPr id="353" name="Google Shape;353;p35"/>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NAT provides many benefits:</a:t>
            </a:r>
            <a:endParaRPr/>
          </a:p>
          <a:p>
            <a:pPr indent="-285750" lvl="1" marL="742950" rtl="0" algn="l">
              <a:lnSpc>
                <a:spcPct val="100000"/>
              </a:lnSpc>
              <a:spcBef>
                <a:spcPts val="1000"/>
              </a:spcBef>
              <a:spcAft>
                <a:spcPts val="0"/>
              </a:spcAft>
              <a:buSzPts val="2900"/>
              <a:buChar char="•"/>
            </a:pPr>
            <a:r>
              <a:rPr lang="en-US"/>
              <a:t>NAT </a:t>
            </a:r>
            <a:r>
              <a:rPr b="1" lang="en-US"/>
              <a:t>conserves the legally registered</a:t>
            </a:r>
            <a:r>
              <a:rPr lang="en-US"/>
              <a:t> </a:t>
            </a:r>
            <a:r>
              <a:rPr b="1" lang="en-US"/>
              <a:t>addressing</a:t>
            </a:r>
            <a:r>
              <a:rPr lang="en-US"/>
              <a:t> scheme by allowing the privatization of intranets. </a:t>
            </a:r>
            <a:endParaRPr/>
          </a:p>
          <a:p>
            <a:pPr indent="-285750" lvl="1" marL="742950" rtl="0" algn="l">
              <a:lnSpc>
                <a:spcPct val="100000"/>
              </a:lnSpc>
              <a:spcBef>
                <a:spcPts val="1000"/>
              </a:spcBef>
              <a:spcAft>
                <a:spcPts val="0"/>
              </a:spcAft>
              <a:buSzPts val="2900"/>
              <a:buChar char="•"/>
            </a:pPr>
            <a:r>
              <a:rPr lang="en-US"/>
              <a:t>NAT </a:t>
            </a:r>
            <a:r>
              <a:rPr b="1" lang="en-US"/>
              <a:t>conserves addresses through application port-level multiplexing</a:t>
            </a:r>
            <a:r>
              <a:rPr lang="en-US"/>
              <a:t>. </a:t>
            </a:r>
            <a:endParaRPr/>
          </a:p>
          <a:p>
            <a:pPr indent="-285750" lvl="1" marL="742950" rtl="0" algn="l">
              <a:lnSpc>
                <a:spcPct val="100000"/>
              </a:lnSpc>
              <a:spcBef>
                <a:spcPts val="1000"/>
              </a:spcBef>
              <a:spcAft>
                <a:spcPts val="0"/>
              </a:spcAft>
              <a:buSzPts val="2900"/>
              <a:buChar char="•"/>
            </a:pPr>
            <a:r>
              <a:rPr lang="en-US"/>
              <a:t>NAT </a:t>
            </a:r>
            <a:r>
              <a:rPr b="1" lang="en-US"/>
              <a:t>increases the flexibility </a:t>
            </a:r>
            <a:r>
              <a:rPr lang="en-US"/>
              <a:t>of connections to the public network.</a:t>
            </a:r>
            <a:endParaRPr/>
          </a:p>
          <a:p>
            <a:pPr indent="-285750" lvl="1" marL="742950" rtl="0" algn="l">
              <a:lnSpc>
                <a:spcPct val="100000"/>
              </a:lnSpc>
              <a:spcBef>
                <a:spcPts val="1000"/>
              </a:spcBef>
              <a:spcAft>
                <a:spcPts val="0"/>
              </a:spcAft>
              <a:buSzPts val="2900"/>
              <a:buChar char="•"/>
            </a:pPr>
            <a:r>
              <a:rPr lang="en-US"/>
              <a:t>NAT </a:t>
            </a:r>
            <a:r>
              <a:rPr b="1" lang="en-US"/>
              <a:t>provides consistency </a:t>
            </a:r>
            <a:r>
              <a:rPr lang="en-US"/>
              <a:t>for </a:t>
            </a:r>
            <a:r>
              <a:rPr b="1" lang="en-US"/>
              <a:t>internal network </a:t>
            </a:r>
            <a:r>
              <a:rPr lang="en-US"/>
              <a:t>addressing schemes. </a:t>
            </a:r>
            <a:endParaRPr/>
          </a:p>
          <a:p>
            <a:pPr indent="-285750" lvl="1" marL="742950" rtl="0" algn="l">
              <a:lnSpc>
                <a:spcPct val="100000"/>
              </a:lnSpc>
              <a:spcBef>
                <a:spcPts val="1000"/>
              </a:spcBef>
              <a:spcAft>
                <a:spcPts val="0"/>
              </a:spcAft>
              <a:buSzPts val="2900"/>
              <a:buChar char="•"/>
            </a:pPr>
            <a:r>
              <a:rPr lang="en-US"/>
              <a:t>NAT </a:t>
            </a:r>
            <a:r>
              <a:rPr b="1" lang="en-US"/>
              <a:t>allows the existing private IPv4 address scheme </a:t>
            </a:r>
            <a:r>
              <a:rPr lang="en-US"/>
              <a:t>to remain while allowing for easy change to a new public addressing scheme. </a:t>
            </a:r>
            <a:endParaRPr/>
          </a:p>
          <a:p>
            <a:pPr indent="-285750" lvl="1" marL="742950" rtl="0" algn="l">
              <a:lnSpc>
                <a:spcPct val="100000"/>
              </a:lnSpc>
              <a:spcBef>
                <a:spcPts val="1000"/>
              </a:spcBef>
              <a:spcAft>
                <a:spcPts val="0"/>
              </a:spcAft>
              <a:buSzPts val="2900"/>
              <a:buChar char="•"/>
            </a:pPr>
            <a:r>
              <a:rPr lang="en-US"/>
              <a:t>NAT </a:t>
            </a:r>
            <a:r>
              <a:rPr b="1" lang="en-US"/>
              <a:t>hides the IPv4 addresses </a:t>
            </a:r>
            <a:r>
              <a:rPr lang="en-US"/>
              <a:t>of users and other devices. </a:t>
            </a:r>
            <a:endParaRPr/>
          </a:p>
        </p:txBody>
      </p:sp>
      <p:pic>
        <p:nvPicPr>
          <p:cNvPr id="354" name="Google Shape;354;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Disadvantages of NAT</a:t>
            </a:r>
            <a:endParaRPr/>
          </a:p>
        </p:txBody>
      </p:sp>
      <p:sp>
        <p:nvSpPr>
          <p:cNvPr id="360" name="Google Shape;360;p36"/>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NAT does have drawbacks:</a:t>
            </a:r>
            <a:endParaRPr/>
          </a:p>
          <a:p>
            <a:pPr indent="-285750" lvl="1" marL="742950" rtl="0" algn="l">
              <a:lnSpc>
                <a:spcPct val="100000"/>
              </a:lnSpc>
              <a:spcBef>
                <a:spcPts val="1000"/>
              </a:spcBef>
              <a:spcAft>
                <a:spcPts val="0"/>
              </a:spcAft>
              <a:buSzPts val="2900"/>
              <a:buChar char="•"/>
            </a:pPr>
            <a:r>
              <a:rPr lang="en-US"/>
              <a:t>NAT </a:t>
            </a:r>
            <a:r>
              <a:rPr b="1" lang="en-US"/>
              <a:t>increases forwarding delays</a:t>
            </a:r>
            <a:r>
              <a:rPr lang="en-US"/>
              <a:t>.</a:t>
            </a:r>
            <a:endParaRPr/>
          </a:p>
          <a:p>
            <a:pPr indent="-285750" lvl="1" marL="742950" rtl="0" algn="l">
              <a:lnSpc>
                <a:spcPct val="100000"/>
              </a:lnSpc>
              <a:spcBef>
                <a:spcPts val="1000"/>
              </a:spcBef>
              <a:spcAft>
                <a:spcPts val="0"/>
              </a:spcAft>
              <a:buSzPts val="2900"/>
              <a:buChar char="•"/>
            </a:pPr>
            <a:r>
              <a:rPr lang="en-US"/>
              <a:t>End-to-end </a:t>
            </a:r>
            <a:r>
              <a:rPr b="1" lang="en-US"/>
              <a:t>addressing is lost</a:t>
            </a:r>
            <a:r>
              <a:rPr lang="en-US"/>
              <a:t>.</a:t>
            </a:r>
            <a:endParaRPr/>
          </a:p>
          <a:p>
            <a:pPr indent="-285750" lvl="1" marL="742950" rtl="0" algn="l">
              <a:lnSpc>
                <a:spcPct val="100000"/>
              </a:lnSpc>
              <a:spcBef>
                <a:spcPts val="1000"/>
              </a:spcBef>
              <a:spcAft>
                <a:spcPts val="0"/>
              </a:spcAft>
              <a:buSzPts val="2900"/>
              <a:buChar char="•"/>
            </a:pPr>
            <a:r>
              <a:rPr lang="en-US"/>
              <a:t>End-to-end </a:t>
            </a:r>
            <a:r>
              <a:rPr b="1" lang="en-US"/>
              <a:t>IPv4 traceability is lost</a:t>
            </a:r>
            <a:r>
              <a:rPr lang="en-US"/>
              <a:t>.</a:t>
            </a:r>
            <a:endParaRPr/>
          </a:p>
          <a:p>
            <a:pPr indent="-285750" lvl="1" marL="742950" rtl="0" algn="l">
              <a:lnSpc>
                <a:spcPct val="100000"/>
              </a:lnSpc>
              <a:spcBef>
                <a:spcPts val="1000"/>
              </a:spcBef>
              <a:spcAft>
                <a:spcPts val="0"/>
              </a:spcAft>
              <a:buSzPts val="2900"/>
              <a:buChar char="•"/>
            </a:pPr>
            <a:r>
              <a:rPr lang="en-US"/>
              <a:t>NAT </a:t>
            </a:r>
            <a:r>
              <a:rPr b="1" lang="en-US"/>
              <a:t>complicates the use of tunneling protocols</a:t>
            </a:r>
            <a:r>
              <a:rPr lang="en-US"/>
              <a:t>, such as IPsec.</a:t>
            </a:r>
            <a:endParaRPr/>
          </a:p>
          <a:p>
            <a:pPr indent="-285750" lvl="1" marL="742950" rtl="0" algn="l">
              <a:lnSpc>
                <a:spcPct val="100000"/>
              </a:lnSpc>
              <a:spcBef>
                <a:spcPts val="1000"/>
              </a:spcBef>
              <a:spcAft>
                <a:spcPts val="0"/>
              </a:spcAft>
              <a:buSzPts val="2900"/>
              <a:buChar char="•"/>
            </a:pPr>
            <a:r>
              <a:rPr lang="en-US"/>
              <a:t>Services that require the initiation of TCP connections from the outside network, or stateless protocols, such as those using UDP, </a:t>
            </a:r>
            <a:r>
              <a:rPr b="1" lang="en-US"/>
              <a:t>can be disrupted</a:t>
            </a:r>
            <a:r>
              <a:rPr lang="en-US"/>
              <a:t>.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pic>
        <p:nvPicPr>
          <p:cNvPr id="361" name="Google Shape;361;p3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PAT (NAT Overload)</a:t>
            </a:r>
            <a:endParaRPr/>
          </a:p>
        </p:txBody>
      </p:sp>
      <p:pic>
        <p:nvPicPr>
          <p:cNvPr id="367" name="Google Shape;367;p3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PAT</a:t>
            </a:r>
            <a:endParaRPr/>
          </a:p>
        </p:txBody>
      </p:sp>
      <p:sp>
        <p:nvSpPr>
          <p:cNvPr id="373" name="Google Shape;373;p38"/>
          <p:cNvSpPr txBox="1"/>
          <p:nvPr>
            <p:ph idx="1" type="body"/>
          </p:nvPr>
        </p:nvSpPr>
        <p:spPr>
          <a:xfrm>
            <a:off x="1484311" y="1066801"/>
            <a:ext cx="5111472" cy="47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lang="en-US"/>
              <a:t>Port Address Translation (PAT), also known as NAT overload, maps multiple private IPv4 addresses to a single public IPv4 address or a few addresses.</a:t>
            </a:r>
            <a:endParaRPr/>
          </a:p>
          <a:p>
            <a:pPr indent="-285750" lvl="1" marL="742950" rtl="0" algn="l">
              <a:lnSpc>
                <a:spcPct val="100000"/>
              </a:lnSpc>
              <a:spcBef>
                <a:spcPts val="1000"/>
              </a:spcBef>
              <a:spcAft>
                <a:spcPts val="0"/>
              </a:spcAft>
              <a:buSzPts val="2900"/>
              <a:buChar char="•"/>
            </a:pPr>
            <a:r>
              <a:rPr lang="en-US"/>
              <a:t>With PAT, when the NAT router receives a packet from the client, it uses the source port number to uniquely identify the specific NAT translation.</a:t>
            </a:r>
            <a:endParaRPr/>
          </a:p>
          <a:p>
            <a:pPr indent="-285750" lvl="1" marL="742950" rtl="0" algn="l">
              <a:lnSpc>
                <a:spcPct val="100000"/>
              </a:lnSpc>
              <a:spcBef>
                <a:spcPts val="1000"/>
              </a:spcBef>
              <a:spcAft>
                <a:spcPts val="0"/>
              </a:spcAft>
              <a:buSzPts val="2900"/>
              <a:buChar char="•"/>
            </a:pPr>
            <a:r>
              <a:rPr lang="en-US"/>
              <a:t>PAT ensures that devices use a different TCP port number for each session with a server on the internet.</a:t>
            </a:r>
            <a:endParaRPr/>
          </a:p>
        </p:txBody>
      </p:sp>
      <p:pic>
        <p:nvPicPr>
          <p:cNvPr id="374" name="Google Shape;374;p3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75" name="Google Shape;375;p38"/>
          <p:cNvPicPr preferRelativeResize="0"/>
          <p:nvPr/>
        </p:nvPicPr>
        <p:blipFill rotWithShape="1">
          <a:blip r:embed="rId4">
            <a:alphaModFix/>
          </a:blip>
          <a:srcRect b="0" l="0" r="0" t="0"/>
          <a:stretch/>
        </p:blipFill>
        <p:spPr>
          <a:xfrm>
            <a:off x="6595782" y="1688152"/>
            <a:ext cx="5219481" cy="33477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Next Available Port</a:t>
            </a:r>
            <a:endParaRPr/>
          </a:p>
        </p:txBody>
      </p:sp>
      <p:sp>
        <p:nvSpPr>
          <p:cNvPr id="381" name="Google Shape;381;p39"/>
          <p:cNvSpPr txBox="1"/>
          <p:nvPr>
            <p:ph idx="1" type="body"/>
          </p:nvPr>
        </p:nvSpPr>
        <p:spPr>
          <a:xfrm>
            <a:off x="1484311" y="1066801"/>
            <a:ext cx="5609014" cy="531382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lang="en-US" sz="2400">
                <a:solidFill>
                  <a:srgbClr val="000000"/>
                </a:solidFill>
              </a:rPr>
              <a:t>PAT attempts to preserve the original source port. If the original source port is already used, PAT assigns the first available port number starting from the beginning of the appropriate port group 0-511, 512-1,023, or 1,024-65,535.</a:t>
            </a:r>
            <a:endParaRPr/>
          </a:p>
          <a:p>
            <a:pPr indent="-285750" lvl="1" marL="742950" rtl="0" algn="l">
              <a:lnSpc>
                <a:spcPct val="100000"/>
              </a:lnSpc>
              <a:spcBef>
                <a:spcPts val="1000"/>
              </a:spcBef>
              <a:spcAft>
                <a:spcPts val="0"/>
              </a:spcAft>
              <a:buSzPts val="2900"/>
              <a:buFont typeface="Arial"/>
              <a:buChar char="•"/>
            </a:pPr>
            <a:r>
              <a:rPr lang="en-US">
                <a:solidFill>
                  <a:srgbClr val="000000"/>
                </a:solidFill>
              </a:rPr>
              <a:t>When there are no more ports available and there is more than one external address in the address pool, PAT moves to the next address to try to allocate the original source port. </a:t>
            </a:r>
            <a:endParaRPr/>
          </a:p>
          <a:p>
            <a:pPr indent="-285750" lvl="1" marL="742950" rtl="0" algn="l">
              <a:lnSpc>
                <a:spcPct val="100000"/>
              </a:lnSpc>
              <a:spcBef>
                <a:spcPts val="1000"/>
              </a:spcBef>
              <a:spcAft>
                <a:spcPts val="0"/>
              </a:spcAft>
              <a:buSzPts val="2900"/>
              <a:buFont typeface="Arial"/>
              <a:buChar char="•"/>
            </a:pPr>
            <a:r>
              <a:rPr lang="en-US">
                <a:solidFill>
                  <a:srgbClr val="000000"/>
                </a:solidFill>
              </a:rPr>
              <a:t>The process continues until there are no more available ports or external IPv4 addresses in the address pool.</a:t>
            </a:r>
            <a:endParaRPr/>
          </a:p>
        </p:txBody>
      </p:sp>
      <p:pic>
        <p:nvPicPr>
          <p:cNvPr id="382" name="Google Shape;38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83" name="Google Shape;383;p39"/>
          <p:cNvPicPr preferRelativeResize="0"/>
          <p:nvPr/>
        </p:nvPicPr>
        <p:blipFill rotWithShape="1">
          <a:blip r:embed="rId4">
            <a:alphaModFix/>
          </a:blip>
          <a:srcRect b="0" l="0" r="0" t="0"/>
          <a:stretch/>
        </p:blipFill>
        <p:spPr>
          <a:xfrm>
            <a:off x="7093325" y="1884716"/>
            <a:ext cx="5005677" cy="2720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Packets without Layer 4 Segments</a:t>
            </a:r>
            <a:endParaRPr/>
          </a:p>
        </p:txBody>
      </p:sp>
      <p:sp>
        <p:nvSpPr>
          <p:cNvPr id="389" name="Google Shape;389;p4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lang="en-US"/>
              <a:t>Some packets do not contain a Layer 4 port number, such as ICMPv4 messages. Each of these types of protocols is handled differently by PAT.</a:t>
            </a:r>
            <a:endParaRPr/>
          </a:p>
          <a:p>
            <a:pPr indent="0" lvl="0" marL="0" rtl="0" algn="l">
              <a:lnSpc>
                <a:spcPct val="100000"/>
              </a:lnSpc>
              <a:spcBef>
                <a:spcPts val="1080"/>
              </a:spcBef>
              <a:spcAft>
                <a:spcPts val="0"/>
              </a:spcAft>
              <a:buSzPts val="3480"/>
              <a:buNone/>
            </a:pPr>
            <a:r>
              <a:rPr lang="en-US"/>
              <a:t>For example, ICMPv4 query messages, echo requests, and echo replies include a Query ID. ICMPv4 uses the Query ID to identify an echo request with its corresponding echo reply.</a:t>
            </a:r>
            <a:endParaRPr/>
          </a:p>
          <a:p>
            <a:pPr indent="0" lvl="0" marL="0" rtl="0" algn="l">
              <a:lnSpc>
                <a:spcPct val="100000"/>
              </a:lnSpc>
              <a:spcBef>
                <a:spcPts val="1080"/>
              </a:spcBef>
              <a:spcAft>
                <a:spcPts val="0"/>
              </a:spcAft>
              <a:buSzPts val="3480"/>
              <a:buNone/>
            </a:pPr>
            <a:r>
              <a:t/>
            </a:r>
            <a:endParaRPr/>
          </a:p>
          <a:p>
            <a:pPr indent="0" lvl="0" marL="0" rtl="0" algn="l">
              <a:lnSpc>
                <a:spcPct val="100000"/>
              </a:lnSpc>
              <a:spcBef>
                <a:spcPts val="1080"/>
              </a:spcBef>
              <a:spcAft>
                <a:spcPts val="0"/>
              </a:spcAft>
              <a:buSzPts val="3480"/>
              <a:buNone/>
            </a:pPr>
            <a:r>
              <a:rPr b="1" lang="en-US"/>
              <a:t>Note: </a:t>
            </a:r>
            <a:r>
              <a:rPr lang="en-US"/>
              <a:t>Other ICMPv4 messages do not use the Query ID. These messages and other protocols that do not use TCP or UDP port numbers vary and are beyond the scope of this curriculum.</a:t>
            </a:r>
            <a:endParaRPr/>
          </a:p>
          <a:p>
            <a:pPr indent="0" lvl="0" marL="0" rtl="0" algn="l">
              <a:lnSpc>
                <a:spcPct val="100000"/>
              </a:lnSpc>
              <a:spcBef>
                <a:spcPts val="1080"/>
              </a:spcBef>
              <a:spcAft>
                <a:spcPts val="0"/>
              </a:spcAft>
              <a:buSzPts val="3480"/>
              <a:buNone/>
            </a:pPr>
            <a:r>
              <a:t/>
            </a:r>
            <a:endParaRPr/>
          </a:p>
        </p:txBody>
      </p:sp>
      <p:pic>
        <p:nvPicPr>
          <p:cNvPr id="390" name="Google Shape;39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NAT vs PAT</a:t>
            </a:r>
            <a:endParaRPr/>
          </a:p>
        </p:txBody>
      </p:sp>
      <p:sp>
        <p:nvSpPr>
          <p:cNvPr id="396" name="Google Shape;396;p41"/>
          <p:cNvSpPr txBox="1"/>
          <p:nvPr>
            <p:ph idx="1" type="body"/>
          </p:nvPr>
        </p:nvSpPr>
        <p:spPr>
          <a:xfrm>
            <a:off x="1484311" y="1066800"/>
            <a:ext cx="5400584" cy="5300381"/>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NAT - Only modifies the IPv4 addresses</a:t>
            </a:r>
            <a:endParaRPr/>
          </a:p>
          <a:p>
            <a:pPr indent="0" lvl="0" marL="0" rtl="0" algn="l">
              <a:lnSpc>
                <a:spcPct val="100000"/>
              </a:lnSpc>
              <a:spcBef>
                <a:spcPts val="1080"/>
              </a:spcBef>
              <a:spcAft>
                <a:spcPts val="0"/>
              </a:spcAft>
              <a:buSzPts val="3480"/>
              <a:buNone/>
            </a:pPr>
            <a:r>
              <a:t/>
            </a:r>
            <a:endParaRPr/>
          </a:p>
          <a:p>
            <a:pPr indent="0" lvl="0" marL="0" rtl="0" algn="l">
              <a:lnSpc>
                <a:spcPct val="100000"/>
              </a:lnSpc>
              <a:spcBef>
                <a:spcPts val="1080"/>
              </a:spcBef>
              <a:spcAft>
                <a:spcPts val="0"/>
              </a:spcAft>
              <a:buSzPts val="3480"/>
              <a:buNone/>
            </a:pPr>
            <a:r>
              <a:t/>
            </a:r>
            <a:endParaRPr/>
          </a:p>
          <a:p>
            <a:pPr indent="-285750" lvl="0" marL="285750" rtl="0" algn="l">
              <a:lnSpc>
                <a:spcPct val="100000"/>
              </a:lnSpc>
              <a:spcBef>
                <a:spcPts val="1080"/>
              </a:spcBef>
              <a:spcAft>
                <a:spcPts val="0"/>
              </a:spcAft>
              <a:buSzPts val="3480"/>
              <a:buChar char="•"/>
            </a:pPr>
            <a:r>
              <a:rPr lang="en-US"/>
              <a:t>PAT - PAT modifies both the IPv4 address and the port number.</a:t>
            </a:r>
            <a:endParaRPr/>
          </a:p>
        </p:txBody>
      </p:sp>
      <p:pic>
        <p:nvPicPr>
          <p:cNvPr id="397" name="Google Shape;397;p4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98" name="Google Shape;398;p41"/>
          <p:cNvPicPr preferRelativeResize="0"/>
          <p:nvPr/>
        </p:nvPicPr>
        <p:blipFill rotWithShape="1">
          <a:blip r:embed="rId4">
            <a:alphaModFix/>
          </a:blip>
          <a:srcRect b="0" l="0" r="0" t="0"/>
          <a:stretch/>
        </p:blipFill>
        <p:spPr>
          <a:xfrm>
            <a:off x="2319065" y="1776767"/>
            <a:ext cx="3731075" cy="676715"/>
          </a:xfrm>
          <a:prstGeom prst="rect">
            <a:avLst/>
          </a:prstGeom>
          <a:noFill/>
          <a:ln>
            <a:noFill/>
          </a:ln>
        </p:spPr>
      </p:pic>
      <p:pic>
        <p:nvPicPr>
          <p:cNvPr id="399" name="Google Shape;399;p41"/>
          <p:cNvPicPr preferRelativeResize="0"/>
          <p:nvPr/>
        </p:nvPicPr>
        <p:blipFill rotWithShape="1">
          <a:blip r:embed="rId5">
            <a:alphaModFix/>
          </a:blip>
          <a:srcRect b="0" l="0" r="0" t="0"/>
          <a:stretch/>
        </p:blipFill>
        <p:spPr>
          <a:xfrm>
            <a:off x="2319065" y="3830233"/>
            <a:ext cx="3731075" cy="682811"/>
          </a:xfrm>
          <a:prstGeom prst="rect">
            <a:avLst/>
          </a:prstGeom>
          <a:noFill/>
          <a:ln>
            <a:noFill/>
          </a:ln>
        </p:spPr>
      </p:pic>
      <p:pic>
        <p:nvPicPr>
          <p:cNvPr id="400" name="Google Shape;400;p41"/>
          <p:cNvPicPr preferRelativeResize="0"/>
          <p:nvPr/>
        </p:nvPicPr>
        <p:blipFill rotWithShape="1">
          <a:blip r:embed="rId6">
            <a:alphaModFix/>
          </a:blip>
          <a:srcRect b="0" l="0" r="0" t="0"/>
          <a:stretch/>
        </p:blipFill>
        <p:spPr>
          <a:xfrm>
            <a:off x="7007583" y="1973377"/>
            <a:ext cx="4818021" cy="33718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PAT; Server to PC</a:t>
            </a:r>
            <a:endParaRPr/>
          </a:p>
        </p:txBody>
      </p:sp>
      <p:sp>
        <p:nvSpPr>
          <p:cNvPr id="406" name="Google Shape;406;p42"/>
          <p:cNvSpPr txBox="1"/>
          <p:nvPr>
            <p:ph idx="1" type="body"/>
          </p:nvPr>
        </p:nvSpPr>
        <p:spPr>
          <a:xfrm>
            <a:off x="1484311" y="1066801"/>
            <a:ext cx="5024066" cy="5407958"/>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2900"/>
              <a:buFont typeface="Corbel"/>
              <a:buAutoNum type="arabicPeriod"/>
            </a:pPr>
            <a:r>
              <a:rPr lang="en-US" sz="2000"/>
              <a:t>PC1 and PC2 send packets to Svr1 and Svr2.</a:t>
            </a:r>
            <a:endParaRPr/>
          </a:p>
          <a:p>
            <a:pPr indent="-457200" lvl="0" marL="457200" rtl="0" algn="l">
              <a:lnSpc>
                <a:spcPct val="100000"/>
              </a:lnSpc>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lnSpc>
                <a:spcPct val="100000"/>
              </a:lnSpc>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a:p>
        </p:txBody>
      </p:sp>
      <p:pic>
        <p:nvPicPr>
          <p:cNvPr id="407" name="Google Shape;407;p4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08" name="Google Shape;408;p42"/>
          <p:cNvPicPr preferRelativeResize="0"/>
          <p:nvPr/>
        </p:nvPicPr>
        <p:blipFill rotWithShape="1">
          <a:blip r:embed="rId4">
            <a:alphaModFix/>
          </a:blip>
          <a:srcRect b="0" l="0" r="0" t="0"/>
          <a:stretch/>
        </p:blipFill>
        <p:spPr>
          <a:xfrm>
            <a:off x="6599140" y="1284619"/>
            <a:ext cx="4813120" cy="4528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PAT; PC to Server</a:t>
            </a:r>
            <a:endParaRPr/>
          </a:p>
        </p:txBody>
      </p:sp>
      <p:sp>
        <p:nvSpPr>
          <p:cNvPr id="414" name="Google Shape;414;p43"/>
          <p:cNvSpPr txBox="1"/>
          <p:nvPr>
            <p:ph idx="1" type="body"/>
          </p:nvPr>
        </p:nvSpPr>
        <p:spPr>
          <a:xfrm>
            <a:off x="1484311" y="1066800"/>
            <a:ext cx="5118195" cy="5186081"/>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2900"/>
              <a:buFont typeface="Corbel"/>
              <a:buAutoNum type="arabicPeriod"/>
            </a:pPr>
            <a:r>
              <a:rPr lang="en-US" sz="2000"/>
              <a:t>PC1 and PC2 send packets to Svr1 and Svr2.</a:t>
            </a:r>
            <a:endParaRPr/>
          </a:p>
          <a:p>
            <a:pPr indent="-457200" lvl="0" marL="457200" rtl="0" algn="l">
              <a:lnSpc>
                <a:spcPct val="100000"/>
              </a:lnSpc>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lnSpc>
                <a:spcPct val="100000"/>
              </a:lnSpc>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a:p>
        </p:txBody>
      </p:sp>
      <p:pic>
        <p:nvPicPr>
          <p:cNvPr id="415" name="Google Shape;415;p4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16" name="Google Shape;416;p43"/>
          <p:cNvPicPr preferRelativeResize="0"/>
          <p:nvPr/>
        </p:nvPicPr>
        <p:blipFill rotWithShape="1">
          <a:blip r:embed="rId4">
            <a:alphaModFix/>
          </a:blip>
          <a:srcRect b="0" l="0" r="0" t="0"/>
          <a:stretch/>
        </p:blipFill>
        <p:spPr>
          <a:xfrm>
            <a:off x="6714645" y="1249895"/>
            <a:ext cx="4895993" cy="46062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DHCPv4 Concepts</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502022" y="3249892"/>
            <a:ext cx="5983288" cy="271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PAT; Server to PC</a:t>
            </a:r>
            <a:endParaRPr/>
          </a:p>
        </p:txBody>
      </p:sp>
      <p:sp>
        <p:nvSpPr>
          <p:cNvPr id="422" name="Google Shape;422;p44"/>
          <p:cNvSpPr txBox="1"/>
          <p:nvPr>
            <p:ph idx="1" type="body"/>
          </p:nvPr>
        </p:nvSpPr>
        <p:spPr>
          <a:xfrm>
            <a:off x="1484311" y="1066800"/>
            <a:ext cx="4970278" cy="5307105"/>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2900"/>
              <a:buFont typeface="Corbel"/>
              <a:buAutoNum type="arabicPeriod"/>
            </a:pPr>
            <a:r>
              <a:rPr lang="en-US" sz="2000"/>
              <a:t>The servers use the source port from the received packet as the destination port, and the source address as the destination address for the return traffic.</a:t>
            </a:r>
            <a:endParaRPr/>
          </a:p>
          <a:p>
            <a:pPr indent="-457200" lvl="0" marL="457200" rtl="0" algn="l">
              <a:lnSpc>
                <a:spcPct val="100000"/>
              </a:lnSpc>
              <a:spcBef>
                <a:spcPts val="1000"/>
              </a:spcBef>
              <a:spcAft>
                <a:spcPts val="0"/>
              </a:spcAft>
              <a:buSzPts val="2900"/>
              <a:buFont typeface="Corbel"/>
              <a:buAutoNum type="arabicPeriod"/>
            </a:pPr>
            <a:r>
              <a:rPr lang="en-US" sz="2000"/>
              <a:t>R2 changes the destination IPv4 address of the packet from Srv1 from 209.165.200.225 to 192.168.10.10, and forwards the packet toward PC1.</a:t>
            </a:r>
            <a:endParaRPr/>
          </a:p>
          <a:p>
            <a:pPr indent="-457200" lvl="0" marL="457200" rtl="0" algn="l">
              <a:lnSpc>
                <a:spcPct val="100000"/>
              </a:lnSpc>
              <a:spcBef>
                <a:spcPts val="1000"/>
              </a:spcBef>
              <a:spcAft>
                <a:spcPts val="0"/>
              </a:spcAft>
              <a:buSzPts val="2900"/>
              <a:buFont typeface="Corbel"/>
              <a:buAutoNum type="arabicPeriod"/>
            </a:pPr>
            <a:r>
              <a:rPr lang="en-US" sz="2000"/>
              <a:t>R2 changes the destination address of packet from Srv2. from 209.165.200.225 to 192.168.10.11. and modifies the destinations port back to its original value of 1444. The packet is then forwarded toward PC2.</a:t>
            </a:r>
            <a:endParaRPr/>
          </a:p>
        </p:txBody>
      </p:sp>
      <p:pic>
        <p:nvPicPr>
          <p:cNvPr id="423" name="Google Shape;423;p4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24" name="Google Shape;424;p44"/>
          <p:cNvPicPr preferRelativeResize="0"/>
          <p:nvPr/>
        </p:nvPicPr>
        <p:blipFill rotWithShape="1">
          <a:blip r:embed="rId4">
            <a:alphaModFix/>
          </a:blip>
          <a:srcRect b="0" l="0" r="0" t="0"/>
          <a:stretch/>
        </p:blipFill>
        <p:spPr>
          <a:xfrm>
            <a:off x="6667259" y="1283166"/>
            <a:ext cx="4835764" cy="44856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Port Forwarding</a:t>
            </a:r>
            <a:endParaRPr/>
          </a:p>
        </p:txBody>
      </p:sp>
      <p:pic>
        <p:nvPicPr>
          <p:cNvPr id="430" name="Google Shape;430;p4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Port Forwarding</a:t>
            </a:r>
            <a:endParaRPr/>
          </a:p>
        </p:txBody>
      </p:sp>
      <p:sp>
        <p:nvSpPr>
          <p:cNvPr id="436" name="Google Shape;436;p4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Port forwarding on your router allows you to enter a port number (or possibly a range or combination of numbers, depending on the router), and an IP address. </a:t>
            </a:r>
            <a:endParaRPr/>
          </a:p>
          <a:p>
            <a:pPr indent="-285750" lvl="0" marL="285750" rtl="0" algn="l">
              <a:lnSpc>
                <a:spcPct val="100000"/>
              </a:lnSpc>
              <a:spcBef>
                <a:spcPts val="1080"/>
              </a:spcBef>
              <a:spcAft>
                <a:spcPts val="0"/>
              </a:spcAft>
              <a:buSzPts val="3480"/>
              <a:buChar char="•"/>
            </a:pPr>
            <a:r>
              <a:rPr lang="en-US"/>
              <a:t>All incoming connections with a matching port number will be forwarded to the internal computer with that address.</a:t>
            </a:r>
            <a:endParaRPr/>
          </a:p>
          <a:p>
            <a:pPr indent="-285750" lvl="0" marL="285750" rtl="0" algn="l">
              <a:lnSpc>
                <a:spcPct val="100000"/>
              </a:lnSpc>
              <a:spcBef>
                <a:spcPts val="1080"/>
              </a:spcBef>
              <a:spcAft>
                <a:spcPts val="0"/>
              </a:spcAft>
              <a:buSzPts val="3480"/>
              <a:buChar char="•"/>
            </a:pPr>
            <a:r>
              <a:rPr lang="en-US"/>
              <a:t>A packet sent to the public IP address and port of a router can be forwarded to a private IP address and port in inside network.</a:t>
            </a:r>
            <a:endParaRPr/>
          </a:p>
          <a:p>
            <a:pPr indent="-285750" lvl="0" marL="285750" rtl="0" algn="l">
              <a:lnSpc>
                <a:spcPct val="100000"/>
              </a:lnSpc>
              <a:spcBef>
                <a:spcPts val="1080"/>
              </a:spcBef>
              <a:spcAft>
                <a:spcPts val="0"/>
              </a:spcAft>
              <a:buSzPts val="3480"/>
              <a:buChar char="•"/>
            </a:pPr>
            <a:r>
              <a:rPr lang="en-US"/>
              <a:t>Port forwarding is helpful in situations where servers have private addresses, not reachable from the outside networks.</a:t>
            </a:r>
            <a:endParaRPr/>
          </a:p>
        </p:txBody>
      </p:sp>
      <p:pic>
        <p:nvPicPr>
          <p:cNvPr id="437" name="Google Shape;437;p4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Port Forwarding</a:t>
            </a:r>
            <a:endParaRPr/>
          </a:p>
        </p:txBody>
      </p:sp>
      <p:pic>
        <p:nvPicPr>
          <p:cNvPr id="443" name="Google Shape;443;p4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Port Forwarding Example" id="444" name="Google Shape;444;p47"/>
          <p:cNvPicPr preferRelativeResize="0"/>
          <p:nvPr/>
        </p:nvPicPr>
        <p:blipFill rotWithShape="1">
          <a:blip r:embed="rId4">
            <a:alphaModFix/>
          </a:blip>
          <a:srcRect b="0" l="0" r="0" t="0"/>
          <a:stretch/>
        </p:blipFill>
        <p:spPr>
          <a:xfrm>
            <a:off x="2923378" y="1770529"/>
            <a:ext cx="7140575"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Example: Port Forwarding; SOHO</a:t>
            </a:r>
            <a:endParaRPr/>
          </a:p>
        </p:txBody>
      </p:sp>
      <p:pic>
        <p:nvPicPr>
          <p:cNvPr id="450" name="Google Shape;450;p4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51" name="Google Shape;451;p48"/>
          <p:cNvPicPr preferRelativeResize="0"/>
          <p:nvPr/>
        </p:nvPicPr>
        <p:blipFill rotWithShape="1">
          <a:blip r:embed="rId4">
            <a:alphaModFix/>
          </a:blip>
          <a:srcRect b="0" l="0" r="0" t="0"/>
          <a:stretch/>
        </p:blipFill>
        <p:spPr>
          <a:xfrm>
            <a:off x="3016247" y="1488141"/>
            <a:ext cx="6954838" cy="4524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The End</a:t>
            </a:r>
            <a:endParaRPr/>
          </a:p>
        </p:txBody>
      </p:sp>
      <p:pic>
        <p:nvPicPr>
          <p:cNvPr id="457" name="Google Shape;457;p5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Why DHCP?</a:t>
            </a:r>
            <a:endParaRPr/>
          </a:p>
        </p:txBody>
      </p:sp>
      <p:sp>
        <p:nvSpPr>
          <p:cNvPr id="169" name="Google Shape;169;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Every device that connects to a network needs an IP address.</a:t>
            </a:r>
            <a:endParaRPr/>
          </a:p>
          <a:p>
            <a:pPr indent="-285750" lvl="1" marL="742950" rtl="0" algn="l">
              <a:lnSpc>
                <a:spcPct val="100000"/>
              </a:lnSpc>
              <a:spcBef>
                <a:spcPts val="1000"/>
              </a:spcBef>
              <a:spcAft>
                <a:spcPts val="0"/>
              </a:spcAft>
              <a:buSzPts val="2900"/>
              <a:buChar char="•"/>
            </a:pPr>
            <a:r>
              <a:rPr lang="en-US"/>
              <a:t>Network administrators assign static IP addresses to routers, servers, and other network devices whose locations (physical and logical) are not likely to change.</a:t>
            </a:r>
            <a:endParaRPr/>
          </a:p>
          <a:p>
            <a:pPr indent="-285750" lvl="1" marL="742950" rtl="0" algn="l">
              <a:lnSpc>
                <a:spcPct val="100000"/>
              </a:lnSpc>
              <a:spcBef>
                <a:spcPts val="1000"/>
              </a:spcBef>
              <a:spcAft>
                <a:spcPts val="0"/>
              </a:spcAft>
              <a:buSzPts val="2900"/>
              <a:buChar char="•"/>
            </a:pPr>
            <a:r>
              <a:rPr lang="en-US"/>
              <a:t>User computers in an organization often change locations, physically and logically.</a:t>
            </a:r>
            <a:endParaRPr/>
          </a:p>
          <a:p>
            <a:pPr indent="-285750" lvl="2" marL="1200150" rtl="0" algn="l">
              <a:lnSpc>
                <a:spcPct val="100000"/>
              </a:lnSpc>
              <a:spcBef>
                <a:spcPts val="960"/>
              </a:spcBef>
              <a:spcAft>
                <a:spcPts val="0"/>
              </a:spcAft>
              <a:buSzPts val="2610"/>
              <a:buChar char="•"/>
            </a:pPr>
            <a:r>
              <a:rPr lang="en-US"/>
              <a:t>Mobile/Moving clients do not require a static address.</a:t>
            </a:r>
            <a:endParaRPr/>
          </a:p>
          <a:p>
            <a:pPr indent="-285750" lvl="2" marL="1200150" rtl="0" algn="l">
              <a:lnSpc>
                <a:spcPct val="100000"/>
              </a:lnSpc>
              <a:spcBef>
                <a:spcPts val="960"/>
              </a:spcBef>
              <a:spcAft>
                <a:spcPts val="0"/>
              </a:spcAft>
              <a:buSzPts val="2610"/>
              <a:buChar char="•"/>
            </a:pPr>
            <a:r>
              <a:rPr lang="en-US"/>
              <a:t>A workstation can use any address within a range of addresses.</a:t>
            </a:r>
            <a:endParaRPr/>
          </a:p>
          <a:p>
            <a:pPr indent="-285750" lvl="2" marL="1200150" rtl="0" algn="l">
              <a:lnSpc>
                <a:spcPct val="100000"/>
              </a:lnSpc>
              <a:spcBef>
                <a:spcPts val="960"/>
              </a:spcBef>
              <a:spcAft>
                <a:spcPts val="0"/>
              </a:spcAft>
              <a:buSzPts val="2610"/>
              <a:buChar char="•"/>
            </a:pPr>
            <a:r>
              <a:rPr lang="en-US"/>
              <a:t>This range is typically within an IP subnet. </a:t>
            </a:r>
            <a:endParaRPr/>
          </a:p>
          <a:p>
            <a:pPr indent="-64770" lvl="0" marL="285750" rtl="0" algn="l">
              <a:lnSpc>
                <a:spcPct val="100000"/>
              </a:lnSpc>
              <a:spcBef>
                <a:spcPts val="1080"/>
              </a:spcBef>
              <a:spcAft>
                <a:spcPts val="0"/>
              </a:spcAft>
              <a:buSzPts val="3480"/>
              <a:buNone/>
            </a:pPr>
            <a:r>
              <a:t/>
            </a:r>
            <a:endParaRPr/>
          </a:p>
        </p:txBody>
      </p:sp>
      <p:pic>
        <p:nvPicPr>
          <p:cNvPr id="170" name="Google Shape;170;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DHCP Operations</a:t>
            </a:r>
            <a:endParaRPr/>
          </a:p>
        </p:txBody>
      </p:sp>
      <p:sp>
        <p:nvSpPr>
          <p:cNvPr id="176" name="Google Shape;176;p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3480"/>
              <a:buChar char="•"/>
            </a:pPr>
            <a:r>
              <a:rPr lang="en-US"/>
              <a:t>Dynamic Host Configuration Protocol v4 (DHCPv4) </a:t>
            </a:r>
            <a:r>
              <a:rPr b="1" lang="en-US"/>
              <a:t>assigns IPv4 addresses </a:t>
            </a:r>
            <a:r>
              <a:rPr lang="en-US"/>
              <a:t>and </a:t>
            </a:r>
            <a:r>
              <a:rPr b="1" lang="en-US"/>
              <a:t>other network configuration </a:t>
            </a:r>
            <a:r>
              <a:rPr lang="en-US"/>
              <a:t>information </a:t>
            </a:r>
            <a:r>
              <a:rPr b="1" lang="en-US"/>
              <a:t>dynamically</a:t>
            </a:r>
            <a:r>
              <a:rPr lang="en-US"/>
              <a:t>. </a:t>
            </a:r>
            <a:endParaRPr/>
          </a:p>
          <a:p>
            <a:pPr indent="-285750" lvl="0" marL="285750" rtl="0" algn="l">
              <a:lnSpc>
                <a:spcPct val="100000"/>
              </a:lnSpc>
              <a:spcBef>
                <a:spcPts val="1080"/>
              </a:spcBef>
              <a:spcAft>
                <a:spcPts val="0"/>
              </a:spcAft>
              <a:buSzPts val="3480"/>
              <a:buChar char="•"/>
            </a:pPr>
            <a:r>
              <a:rPr lang="en-US"/>
              <a:t>A dedicated DHCPv4 server is </a:t>
            </a:r>
            <a:r>
              <a:rPr b="1" lang="en-US"/>
              <a:t>scalable and relatively easy to manage</a:t>
            </a:r>
            <a:r>
              <a:rPr lang="en-US"/>
              <a:t>. However, in a small branch or SOHO location, a </a:t>
            </a:r>
            <a:r>
              <a:rPr b="1" lang="en-US"/>
              <a:t>Cisco router can be configured to provide DHCPv4 services </a:t>
            </a:r>
            <a:r>
              <a:rPr lang="en-US"/>
              <a:t>without the need for a dedicated server.</a:t>
            </a:r>
            <a:endParaRPr/>
          </a:p>
          <a:p>
            <a:pPr indent="-285750" lvl="0" marL="285750" rtl="0" algn="l">
              <a:lnSpc>
                <a:spcPct val="100000"/>
              </a:lnSpc>
              <a:spcBef>
                <a:spcPts val="1080"/>
              </a:spcBef>
              <a:spcAft>
                <a:spcPts val="0"/>
              </a:spcAft>
              <a:buSzPts val="3480"/>
              <a:buChar char="•"/>
            </a:pPr>
            <a:r>
              <a:rPr lang="en-US"/>
              <a:t>The DHCPv4 server dynamically assigns, or leases, an IPv4 address from a </a:t>
            </a:r>
            <a:r>
              <a:rPr b="1" lang="en-US"/>
              <a:t>pool of addresses</a:t>
            </a:r>
            <a:r>
              <a:rPr lang="en-US"/>
              <a:t> for a </a:t>
            </a:r>
            <a:r>
              <a:rPr b="1" lang="en-US"/>
              <a:t>limited period of time </a:t>
            </a:r>
            <a:r>
              <a:rPr lang="en-US"/>
              <a:t>chosen by the server, or until the client no longer needs the address.</a:t>
            </a:r>
            <a:endParaRPr/>
          </a:p>
          <a:p>
            <a:pPr indent="-285750" lvl="0" marL="285750" rtl="0" algn="l">
              <a:lnSpc>
                <a:spcPct val="100000"/>
              </a:lnSpc>
              <a:spcBef>
                <a:spcPts val="1080"/>
              </a:spcBef>
              <a:spcAft>
                <a:spcPts val="0"/>
              </a:spcAft>
              <a:buSzPts val="3480"/>
              <a:buChar char="•"/>
            </a:pPr>
            <a:r>
              <a:rPr lang="en-US"/>
              <a:t>Clients </a:t>
            </a:r>
            <a:r>
              <a:rPr b="1" lang="en-US"/>
              <a:t>lease</a:t>
            </a:r>
            <a:r>
              <a:rPr lang="en-US"/>
              <a:t> the information from the server for an </a:t>
            </a:r>
            <a:r>
              <a:rPr b="1" lang="en-US"/>
              <a:t>administratively defined period</a:t>
            </a:r>
            <a:r>
              <a:rPr lang="en-US"/>
              <a:t>. The lease is typically anywhere from few hours to a week or more. When the </a:t>
            </a:r>
            <a:r>
              <a:rPr b="1" lang="en-US"/>
              <a:t>lease expires</a:t>
            </a:r>
            <a:r>
              <a:rPr lang="en-US"/>
              <a:t>, the client must ask for an extension of the lease.</a:t>
            </a:r>
            <a:endParaRPr/>
          </a:p>
        </p:txBody>
      </p:sp>
      <p:pic>
        <p:nvPicPr>
          <p:cNvPr id="177" name="Google Shape;177;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DHCP Operations (Continued)</a:t>
            </a:r>
            <a:endParaRPr/>
          </a:p>
        </p:txBody>
      </p:sp>
      <p:sp>
        <p:nvSpPr>
          <p:cNvPr id="183" name="Google Shape;183;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lang="en-US"/>
              <a:t>DHCPv4 works in a client/server mode. When a client communicates with a DHCPv4 server, the server assigns or leases an IPv4 address to that client. </a:t>
            </a:r>
            <a:endParaRPr/>
          </a:p>
          <a:p>
            <a:pPr indent="-285750" lvl="1" marL="742950" rtl="0" algn="l">
              <a:lnSpc>
                <a:spcPct val="100000"/>
              </a:lnSpc>
              <a:spcBef>
                <a:spcPts val="1000"/>
              </a:spcBef>
              <a:spcAft>
                <a:spcPts val="0"/>
              </a:spcAft>
              <a:buSzPts val="2900"/>
              <a:buChar char="•"/>
            </a:pPr>
            <a:r>
              <a:rPr lang="en-US"/>
              <a:t>The client connects to the network with that leased IPv4 address until the lease expires. The client must contact the DHCP server periodically to extend the lease. </a:t>
            </a:r>
            <a:endParaRPr/>
          </a:p>
          <a:p>
            <a:pPr indent="-285750" lvl="1" marL="742950" rtl="0" algn="l">
              <a:lnSpc>
                <a:spcPct val="100000"/>
              </a:lnSpc>
              <a:spcBef>
                <a:spcPts val="1000"/>
              </a:spcBef>
              <a:spcAft>
                <a:spcPts val="0"/>
              </a:spcAft>
              <a:buSzPts val="2900"/>
              <a:buChar char="•"/>
            </a:pPr>
            <a:r>
              <a:rPr lang="en-US"/>
              <a:t>This lease mechanism ensures that clients that move or power off do not keep addresses that they no longer need. </a:t>
            </a:r>
            <a:endParaRPr/>
          </a:p>
          <a:p>
            <a:pPr indent="-285750" lvl="1" marL="742950" rtl="0" algn="l">
              <a:lnSpc>
                <a:spcPct val="100000"/>
              </a:lnSpc>
              <a:spcBef>
                <a:spcPts val="1000"/>
              </a:spcBef>
              <a:spcAft>
                <a:spcPts val="0"/>
              </a:spcAft>
              <a:buSzPts val="2900"/>
              <a:buChar char="•"/>
            </a:pPr>
            <a:r>
              <a:rPr lang="en-US"/>
              <a:t>When a lease expires, the DHCP server returns the address to the pool where it can be reallocated as necessary.</a:t>
            </a:r>
            <a:endParaRPr/>
          </a:p>
        </p:txBody>
      </p:sp>
      <p:pic>
        <p:nvPicPr>
          <p:cNvPr id="184" name="Google Shape;184;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490490" y="4375770"/>
            <a:ext cx="5996410" cy="2059207"/>
          </a:xfrm>
          <a:prstGeom prst="rect">
            <a:avLst/>
          </a:prstGeom>
          <a:noFill/>
          <a:ln>
            <a:noFill/>
          </a:ln>
        </p:spPr>
      </p:pic>
      <p:sp>
        <p:nvSpPr>
          <p:cNvPr id="186" name="Google Shape;186;p6"/>
          <p:cNvSpPr/>
          <p:nvPr/>
        </p:nvSpPr>
        <p:spPr>
          <a:xfrm>
            <a:off x="3556747" y="4383741"/>
            <a:ext cx="2420470" cy="1775012"/>
          </a:xfrm>
          <a:custGeom>
            <a:rect b="b" l="l" r="r" t="t"/>
            <a:pathLst>
              <a:path extrusionOk="0" h="1775012" w="2420470">
                <a:moveTo>
                  <a:pt x="0" y="0"/>
                </a:moveTo>
                <a:lnTo>
                  <a:pt x="1815353" y="13447"/>
                </a:lnTo>
                <a:lnTo>
                  <a:pt x="2400300" y="1035424"/>
                </a:lnTo>
                <a:lnTo>
                  <a:pt x="2420470" y="1775012"/>
                </a:lnTo>
                <a:lnTo>
                  <a:pt x="33617" y="1727947"/>
                </a:lnTo>
                <a:lnTo>
                  <a:pt x="0" y="0"/>
                </a:lnTo>
                <a:close/>
              </a:path>
            </a:pathLst>
          </a:cu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87" name="Google Shape;187;p6"/>
          <p:cNvSpPr/>
          <p:nvPr/>
        </p:nvSpPr>
        <p:spPr>
          <a:xfrm>
            <a:off x="3422276" y="464595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I need an IP and etc. info</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7447429" y="4642597"/>
            <a:ext cx="2265829" cy="487456"/>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Here’s everything for a short period of time</a:t>
            </a:r>
            <a:endParaRPr b="0" i="0" sz="1400" u="none" cap="none" strike="noStrike">
              <a:solidFill>
                <a:srgbClr val="000000"/>
              </a:solidFill>
              <a:latin typeface="Arial"/>
              <a:ea typeface="Arial"/>
              <a:cs typeface="Arial"/>
              <a:sym typeface="Arial"/>
            </a:endParaRPr>
          </a:p>
        </p:txBody>
      </p:sp>
      <p:pic>
        <p:nvPicPr>
          <p:cNvPr descr="Bucket Icons - Download Free Vector Icons | Noun Project" id="189" name="Google Shape;189;p6"/>
          <p:cNvPicPr preferRelativeResize="0"/>
          <p:nvPr/>
        </p:nvPicPr>
        <p:blipFill rotWithShape="1">
          <a:blip r:embed="rId5">
            <a:alphaModFix/>
          </a:blip>
          <a:srcRect b="0" l="0" r="0" t="0"/>
          <a:stretch/>
        </p:blipFill>
        <p:spPr>
          <a:xfrm>
            <a:off x="9800707" y="4926903"/>
            <a:ext cx="956939" cy="956939"/>
          </a:xfrm>
          <a:prstGeom prst="rect">
            <a:avLst/>
          </a:prstGeom>
          <a:noFill/>
          <a:ln>
            <a:noFill/>
          </a:ln>
        </p:spPr>
      </p:pic>
      <p:cxnSp>
        <p:nvCxnSpPr>
          <p:cNvPr id="190" name="Google Shape;190;p6"/>
          <p:cNvCxnSpPr/>
          <p:nvPr/>
        </p:nvCxnSpPr>
        <p:spPr>
          <a:xfrm>
            <a:off x="9063318" y="5130053"/>
            <a:ext cx="820270" cy="53788"/>
          </a:xfrm>
          <a:prstGeom prst="straightConnector1">
            <a:avLst/>
          </a:prstGeom>
          <a:noFill/>
          <a:ln cap="flat" cmpd="sng" w="38100">
            <a:solidFill>
              <a:schemeClr val="accent1"/>
            </a:solidFill>
            <a:prstDash val="solid"/>
            <a:round/>
            <a:headEnd len="sm" w="sm" type="none"/>
            <a:tailEnd len="med" w="med" type="triangle"/>
          </a:ln>
        </p:spPr>
      </p:cxnSp>
      <p:sp>
        <p:nvSpPr>
          <p:cNvPr id="191" name="Google Shape;191;p6"/>
          <p:cNvSpPr txBox="1"/>
          <p:nvPr/>
        </p:nvSpPr>
        <p:spPr>
          <a:xfrm>
            <a:off x="9565927" y="5818190"/>
            <a:ext cx="1463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DHCP IP Pool</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3422276" y="4851263"/>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Extend my lease</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7494718" y="45888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Your lease is extended</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7647118" y="47412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Are you still there?</a:t>
            </a:r>
            <a:endParaRPr b="0" i="0" sz="1400" u="none" cap="none" strike="noStrike">
              <a:solidFill>
                <a:srgbClr val="000000"/>
              </a:solidFill>
              <a:latin typeface="Arial"/>
              <a:ea typeface="Arial"/>
              <a:cs typeface="Arial"/>
              <a:sym typeface="Arial"/>
            </a:endParaRPr>
          </a:p>
        </p:txBody>
      </p:sp>
      <p:sp>
        <p:nvSpPr>
          <p:cNvPr id="195" name="Google Shape;195;p6"/>
          <p:cNvSpPr/>
          <p:nvPr/>
        </p:nvSpPr>
        <p:spPr>
          <a:xfrm>
            <a:off x="3621741" y="4496360"/>
            <a:ext cx="1723465"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orbel"/>
                <a:ea typeface="Corbel"/>
                <a:cs typeface="Corbel"/>
                <a:sym typeface="Corbel"/>
              </a:rPr>
              <a:t>Yes/no</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to Obtain a Lease (DORA)</a:t>
            </a:r>
            <a:endParaRPr/>
          </a:p>
        </p:txBody>
      </p:sp>
      <p:sp>
        <p:nvSpPr>
          <p:cNvPr id="201" name="Google Shape;201;p7"/>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SzPts val="3480"/>
              <a:buNone/>
            </a:pPr>
            <a:r>
              <a:rPr lang="en-US"/>
              <a:t>When the client boots (or otherwise wants to join a network), it begins a four-step process to obtain a lease:</a:t>
            </a:r>
            <a:endParaRPr/>
          </a:p>
          <a:p>
            <a:pPr indent="-285750" lvl="0" marL="285750" rtl="0" algn="l">
              <a:lnSpc>
                <a:spcPct val="100000"/>
              </a:lnSpc>
              <a:spcBef>
                <a:spcPts val="1000"/>
              </a:spcBef>
              <a:spcAft>
                <a:spcPts val="0"/>
              </a:spcAft>
              <a:buSzPts val="2900"/>
              <a:buChar char="•"/>
            </a:pPr>
            <a:r>
              <a:rPr b="1" lang="en-US" sz="2000"/>
              <a:t>DHCP Discover (Broadcast)</a:t>
            </a:r>
            <a:endParaRPr/>
          </a:p>
          <a:p>
            <a:pPr indent="-285750" lvl="1" marL="742950" rtl="0" algn="l">
              <a:lnSpc>
                <a:spcPct val="100000"/>
              </a:lnSpc>
              <a:spcBef>
                <a:spcPts val="960"/>
              </a:spcBef>
              <a:spcAft>
                <a:spcPts val="0"/>
              </a:spcAft>
              <a:buSzPts val="2610"/>
              <a:buChar char="•"/>
            </a:pPr>
            <a:r>
              <a:rPr lang="en-US" sz="1800"/>
              <a:t>Finds the DHCP server(s) on the network.</a:t>
            </a:r>
            <a:endParaRPr/>
          </a:p>
          <a:p>
            <a:pPr indent="-285750" lvl="0" marL="285750" rtl="0" algn="l">
              <a:lnSpc>
                <a:spcPct val="100000"/>
              </a:lnSpc>
              <a:spcBef>
                <a:spcPts val="1000"/>
              </a:spcBef>
              <a:spcAft>
                <a:spcPts val="0"/>
              </a:spcAft>
              <a:buSzPts val="2900"/>
              <a:buChar char="•"/>
            </a:pPr>
            <a:r>
              <a:rPr b="1" lang="en-US" sz="2000"/>
              <a:t>DHCP Offer (Unicast)</a:t>
            </a:r>
            <a:endParaRPr/>
          </a:p>
          <a:p>
            <a:pPr indent="-285750" lvl="1" marL="742950" rtl="0" algn="l">
              <a:lnSpc>
                <a:spcPct val="100000"/>
              </a:lnSpc>
              <a:spcBef>
                <a:spcPts val="960"/>
              </a:spcBef>
              <a:spcAft>
                <a:spcPts val="0"/>
              </a:spcAft>
              <a:buSzPts val="2610"/>
              <a:buChar char="•"/>
            </a:pPr>
            <a:r>
              <a:rPr lang="en-US" sz="1800"/>
              <a:t>Contains an available IP address to lease</a:t>
            </a:r>
            <a:endParaRPr/>
          </a:p>
          <a:p>
            <a:pPr indent="-285750" lvl="0" marL="285750" rtl="0" algn="l">
              <a:lnSpc>
                <a:spcPct val="100000"/>
              </a:lnSpc>
              <a:spcBef>
                <a:spcPts val="1000"/>
              </a:spcBef>
              <a:spcAft>
                <a:spcPts val="0"/>
              </a:spcAft>
              <a:buSzPts val="2900"/>
              <a:buChar char="•"/>
            </a:pPr>
            <a:r>
              <a:rPr b="1" lang="en-US" sz="2000"/>
              <a:t>DHCP Request (Broadcast)</a:t>
            </a:r>
            <a:endParaRPr/>
          </a:p>
          <a:p>
            <a:pPr indent="-285750" lvl="1" marL="742950" rtl="0" algn="l">
              <a:lnSpc>
                <a:spcPct val="100000"/>
              </a:lnSpc>
              <a:spcBef>
                <a:spcPts val="960"/>
              </a:spcBef>
              <a:spcAft>
                <a:spcPts val="0"/>
              </a:spcAft>
              <a:buSzPts val="2610"/>
              <a:buChar char="•"/>
            </a:pPr>
            <a:r>
              <a:rPr lang="en-US" sz="1800"/>
              <a:t>It serves as an acceptance notice to the</a:t>
            </a:r>
            <a:br>
              <a:rPr lang="en-US" sz="1800"/>
            </a:br>
            <a:r>
              <a:rPr lang="en-US" sz="1800"/>
              <a:t>selected server and an implicit decline to</a:t>
            </a:r>
            <a:br>
              <a:rPr lang="en-US" sz="1800"/>
            </a:br>
            <a:r>
              <a:rPr lang="en-US" sz="1800"/>
              <a:t>any other servers</a:t>
            </a:r>
            <a:endParaRPr/>
          </a:p>
          <a:p>
            <a:pPr indent="-285750" lvl="1" marL="742950" rtl="0" algn="l">
              <a:lnSpc>
                <a:spcPct val="100000"/>
              </a:lnSpc>
              <a:spcBef>
                <a:spcPts val="960"/>
              </a:spcBef>
              <a:spcAft>
                <a:spcPts val="0"/>
              </a:spcAft>
              <a:buSzPts val="2610"/>
              <a:buChar char="•"/>
            </a:pPr>
            <a:r>
              <a:rPr lang="en-US" sz="1800"/>
              <a:t>Also used for lease renewal and verification</a:t>
            </a:r>
            <a:endParaRPr/>
          </a:p>
          <a:p>
            <a:pPr indent="-285750" lvl="0" marL="285750" rtl="0" algn="l">
              <a:lnSpc>
                <a:spcPct val="100000"/>
              </a:lnSpc>
              <a:spcBef>
                <a:spcPts val="1000"/>
              </a:spcBef>
              <a:spcAft>
                <a:spcPts val="0"/>
              </a:spcAft>
              <a:buSzPts val="2900"/>
              <a:buChar char="•"/>
            </a:pPr>
            <a:r>
              <a:rPr b="1" lang="en-US" sz="2000"/>
              <a:t>DHCP Acknowledgment (Unicast)</a:t>
            </a:r>
            <a:endParaRPr/>
          </a:p>
          <a:p>
            <a:pPr indent="-285750" lvl="1" marL="742950" rtl="0" algn="l">
              <a:lnSpc>
                <a:spcPct val="100000"/>
              </a:lnSpc>
              <a:spcBef>
                <a:spcPts val="920"/>
              </a:spcBef>
              <a:spcAft>
                <a:spcPts val="0"/>
              </a:spcAft>
              <a:buSzPts val="2320"/>
              <a:buChar char="•"/>
            </a:pPr>
            <a:r>
              <a:rPr lang="en-US" sz="1600"/>
              <a:t>Verifies the lease information.</a:t>
            </a:r>
            <a:endParaRPr/>
          </a:p>
        </p:txBody>
      </p:sp>
      <p:pic>
        <p:nvPicPr>
          <p:cNvPr id="202" name="Google Shape;202;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3" name="Google Shape;203;p7"/>
          <p:cNvPicPr preferRelativeResize="0"/>
          <p:nvPr/>
        </p:nvPicPr>
        <p:blipFill rotWithShape="1">
          <a:blip r:embed="rId4">
            <a:alphaModFix/>
          </a:blip>
          <a:srcRect b="0" l="0" r="0" t="0"/>
          <a:stretch/>
        </p:blipFill>
        <p:spPr>
          <a:xfrm>
            <a:off x="6422370" y="1567148"/>
            <a:ext cx="5653752" cy="3917707"/>
          </a:xfrm>
          <a:prstGeom prst="rect">
            <a:avLst/>
          </a:prstGeom>
          <a:noFill/>
          <a:ln>
            <a:noFill/>
          </a:ln>
        </p:spPr>
      </p:pic>
      <p:pic>
        <p:nvPicPr>
          <p:cNvPr id="204" name="Google Shape;204;p7"/>
          <p:cNvPicPr preferRelativeResize="0"/>
          <p:nvPr/>
        </p:nvPicPr>
        <p:blipFill rotWithShape="1">
          <a:blip r:embed="rId5">
            <a:alphaModFix/>
          </a:blip>
          <a:srcRect b="0" l="0" r="0" t="0"/>
          <a:stretch/>
        </p:blipFill>
        <p:spPr>
          <a:xfrm>
            <a:off x="7563596" y="5585816"/>
            <a:ext cx="3389034" cy="1207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Steps to Renew a Lease</a:t>
            </a:r>
            <a:endParaRPr/>
          </a:p>
        </p:txBody>
      </p:sp>
      <p:sp>
        <p:nvSpPr>
          <p:cNvPr id="210" name="Google Shape;210;p8"/>
          <p:cNvSpPr txBox="1"/>
          <p:nvPr>
            <p:ph idx="1" type="body"/>
          </p:nvPr>
        </p:nvSpPr>
        <p:spPr>
          <a:xfrm>
            <a:off x="1484310" y="1066800"/>
            <a:ext cx="6308261" cy="522642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145000"/>
              <a:buNone/>
            </a:pPr>
            <a:r>
              <a:rPr lang="en-US"/>
              <a:t>Prior to lease expiration, the client begins a two-step process to renew the lease with the DHCPv4 server, as shown in the figure:</a:t>
            </a:r>
            <a:endParaRPr/>
          </a:p>
          <a:p>
            <a:pPr indent="-285750" lvl="0" marL="285750" rtl="0" algn="l">
              <a:lnSpc>
                <a:spcPct val="100000"/>
              </a:lnSpc>
              <a:spcBef>
                <a:spcPts val="1044"/>
              </a:spcBef>
              <a:spcAft>
                <a:spcPts val="0"/>
              </a:spcAft>
              <a:buSzPct val="145000"/>
              <a:buChar char="•"/>
            </a:pPr>
            <a:r>
              <a:rPr b="1" lang="en-US"/>
              <a:t>DHCP Request (DHCPREQUEST)</a:t>
            </a:r>
            <a:endParaRPr/>
          </a:p>
          <a:p>
            <a:pPr indent="-285750" lvl="1" marL="742950" rtl="0" algn="l">
              <a:lnSpc>
                <a:spcPct val="100000"/>
              </a:lnSpc>
              <a:spcBef>
                <a:spcPts val="970"/>
              </a:spcBef>
              <a:spcAft>
                <a:spcPts val="0"/>
              </a:spcAft>
              <a:buSzPct val="145000"/>
              <a:buChar char="•"/>
            </a:pPr>
            <a:r>
              <a:rPr lang="en-US"/>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endParaRPr/>
          </a:p>
          <a:p>
            <a:pPr indent="-285750" lvl="0" marL="285750" rtl="0" algn="l">
              <a:lnSpc>
                <a:spcPct val="100000"/>
              </a:lnSpc>
              <a:spcBef>
                <a:spcPts val="1044"/>
              </a:spcBef>
              <a:spcAft>
                <a:spcPts val="0"/>
              </a:spcAft>
              <a:buSzPct val="145000"/>
              <a:buChar char="•"/>
            </a:pPr>
            <a:r>
              <a:rPr b="1" lang="en-US"/>
              <a:t>DHCP Acknowledgment (DHCPACK)</a:t>
            </a:r>
            <a:endParaRPr/>
          </a:p>
          <a:p>
            <a:pPr indent="-285750" lvl="1" marL="742950" rtl="0" algn="l">
              <a:lnSpc>
                <a:spcPct val="100000"/>
              </a:lnSpc>
              <a:spcBef>
                <a:spcPts val="970"/>
              </a:spcBef>
              <a:spcAft>
                <a:spcPts val="0"/>
              </a:spcAft>
              <a:buSzPct val="145000"/>
              <a:buChar char="•"/>
            </a:pPr>
            <a:r>
              <a:rPr lang="en-US"/>
              <a:t>On receiving the DHCPREQUEST message, the server verifies the lease information by returning a DHCPACK.</a:t>
            </a:r>
            <a:endParaRPr/>
          </a:p>
          <a:p>
            <a:pPr indent="-81343" lvl="0" marL="285750" rtl="0" algn="l">
              <a:lnSpc>
                <a:spcPct val="100000"/>
              </a:lnSpc>
              <a:spcBef>
                <a:spcPts val="1044"/>
              </a:spcBef>
              <a:spcAft>
                <a:spcPts val="0"/>
              </a:spcAft>
              <a:buSzPct val="145000"/>
              <a:buNone/>
            </a:pPr>
            <a:r>
              <a:t/>
            </a:r>
            <a:endParaRPr/>
          </a:p>
        </p:txBody>
      </p:sp>
      <p:pic>
        <p:nvPicPr>
          <p:cNvPr id="211" name="Google Shape;211;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7658100" y="1503330"/>
            <a:ext cx="4197020" cy="1736159"/>
          </a:xfrm>
          <a:prstGeom prst="rect">
            <a:avLst/>
          </a:prstGeom>
          <a:noFill/>
          <a:ln>
            <a:noFill/>
          </a:ln>
        </p:spPr>
      </p:pic>
      <p:sp>
        <p:nvSpPr>
          <p:cNvPr id="213" name="Google Shape;213;p8"/>
          <p:cNvSpPr txBox="1"/>
          <p:nvPr/>
        </p:nvSpPr>
        <p:spPr>
          <a:xfrm>
            <a:off x="8411959" y="5503783"/>
            <a:ext cx="3780041" cy="1354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rbel"/>
                <a:ea typeface="Corbel"/>
                <a:cs typeface="Corbel"/>
                <a:sym typeface="Corbel"/>
              </a:rPr>
              <a:t>Note</a:t>
            </a:r>
            <a:r>
              <a:rPr b="0" i="0" lang="en-US" sz="1600" u="none" cap="none" strike="noStrike">
                <a:solidFill>
                  <a:srgbClr val="000000"/>
                </a:solidFill>
                <a:latin typeface="Corbel"/>
                <a:ea typeface="Corbel"/>
                <a:cs typeface="Corbel"/>
                <a:sym typeface="Corbel"/>
              </a:rPr>
              <a:t>: These messages (primarily the DHCPOFFER and DHCPACK) can be sent as unicast or broadcast according to IETF RFC 2131.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DHCP Relay</a:t>
            </a:r>
            <a:endParaRPr/>
          </a:p>
        </p:txBody>
      </p:sp>
      <p:sp>
        <p:nvSpPr>
          <p:cNvPr id="219" name="Google Shape;219;p9"/>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900"/>
              <a:buChar char="•"/>
            </a:pPr>
            <a:r>
              <a:rPr lang="en-US" sz="200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endParaRPr/>
          </a:p>
          <a:p>
            <a:pPr indent="-285750" lvl="0" marL="285750" rtl="0" algn="l">
              <a:lnSpc>
                <a:spcPct val="100000"/>
              </a:lnSpc>
              <a:spcBef>
                <a:spcPts val="1000"/>
              </a:spcBef>
              <a:spcAft>
                <a:spcPts val="0"/>
              </a:spcAft>
              <a:buSzPts val="2900"/>
              <a:buChar char="•"/>
            </a:pPr>
            <a:r>
              <a:rPr lang="en-US" sz="200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endParaRPr/>
          </a:p>
          <a:p>
            <a:pPr indent="-64770" lvl="0" marL="285750" rtl="0" algn="l">
              <a:lnSpc>
                <a:spcPct val="100000"/>
              </a:lnSpc>
              <a:spcBef>
                <a:spcPts val="1080"/>
              </a:spcBef>
              <a:spcAft>
                <a:spcPts val="0"/>
              </a:spcAft>
              <a:buSzPts val="3480"/>
              <a:buNone/>
            </a:pPr>
            <a:r>
              <a:t/>
            </a:r>
            <a:endParaRPr/>
          </a:p>
        </p:txBody>
      </p:sp>
      <p:pic>
        <p:nvPicPr>
          <p:cNvPr id="220" name="Google Shape;220;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3855323" y="4260069"/>
            <a:ext cx="5276685" cy="2272536"/>
          </a:xfrm>
          <a:prstGeom prst="rect">
            <a:avLst/>
          </a:prstGeom>
          <a:noFill/>
          <a:ln>
            <a:noFill/>
          </a:ln>
        </p:spPr>
      </p:pic>
      <p:sp>
        <p:nvSpPr>
          <p:cNvPr id="222" name="Google Shape;222;p9"/>
          <p:cNvSpPr/>
          <p:nvPr/>
        </p:nvSpPr>
        <p:spPr>
          <a:xfrm>
            <a:off x="4175312" y="4766981"/>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3" name="Google Shape;223;p9"/>
          <p:cNvSpPr/>
          <p:nvPr/>
        </p:nvSpPr>
        <p:spPr>
          <a:xfrm>
            <a:off x="6022042" y="4766980"/>
            <a:ext cx="268941" cy="248771"/>
          </a:xfrm>
          <a:prstGeom prst="rect">
            <a:avLst/>
          </a:prstGeom>
          <a:solidFill>
            <a:schemeClr val="accent4"/>
          </a:solidFill>
          <a:ln cap="rnd" cmpd="sng" w="15875">
            <a:solidFill>
              <a:srgbClr val="9C36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24" name="Google Shape;224;p9"/>
          <p:cNvSpPr/>
          <p:nvPr/>
        </p:nvSpPr>
        <p:spPr>
          <a:xfrm>
            <a:off x="4175312" y="4766980"/>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