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6858000" cx="12192000"/>
  <p:notesSz cx="6858000" cy="9144000"/>
  <p:embeddedFontLst>
    <p:embeddedFont>
      <p:font typeface="Arimo"/>
      <p:regular r:id="rId40"/>
      <p:bold r:id="rId41"/>
      <p:italic r:id="rId42"/>
      <p:boldItalic r:id="rId43"/>
    </p:embeddedFont>
    <p:embeddedFont>
      <p:font typeface="Corbel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h33Nn5qHS4/LbFH8tKlrwqkyRl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597E30-8B71-4E50-A48A-1801DE181662}">
  <a:tblStyle styleId="{4E597E30-8B71-4E50-A48A-1801DE18166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AF9"/>
          </a:solidFill>
        </a:fill>
      </a:tcStyle>
    </a:wholeTbl>
    <a:band1H>
      <a:tcTxStyle b="off" i="off"/>
      <a:tcStyle>
        <a:fill>
          <a:solidFill>
            <a:srgbClr val="E0D2F4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D2F4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  <a:tblStyle styleId="{1F3CAE40-332F-4364-B056-DC2369A2793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F4E8"/>
          </a:solidFill>
        </a:fill>
      </a:tcStyle>
    </a:wholeTbl>
    <a:band1H>
      <a:tcTxStyle b="off" i="off"/>
      <a:tcStyle>
        <a:fill>
          <a:solidFill>
            <a:srgbClr val="D7E9C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7E9C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1277CFE4-41B3-4D90-93F2-70BBFE41B3C5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regular.fntdata"/><Relationship Id="rId20" Type="http://schemas.openxmlformats.org/officeDocument/2006/relationships/slide" Target="slides/slide13.xml"/><Relationship Id="rId42" Type="http://schemas.openxmlformats.org/officeDocument/2006/relationships/font" Target="fonts/Arimo-italic.fntdata"/><Relationship Id="rId41" Type="http://schemas.openxmlformats.org/officeDocument/2006/relationships/font" Target="fonts/Arimo-bold.fntdata"/><Relationship Id="rId22" Type="http://schemas.openxmlformats.org/officeDocument/2006/relationships/slide" Target="slides/slide15.xml"/><Relationship Id="rId44" Type="http://schemas.openxmlformats.org/officeDocument/2006/relationships/font" Target="fonts/Corbel-regular.fntdata"/><Relationship Id="rId21" Type="http://schemas.openxmlformats.org/officeDocument/2006/relationships/slide" Target="slides/slide14.xml"/><Relationship Id="rId43" Type="http://schemas.openxmlformats.org/officeDocument/2006/relationships/font" Target="fonts/Arimo-boldItalic.fntdata"/><Relationship Id="rId24" Type="http://schemas.openxmlformats.org/officeDocument/2006/relationships/slide" Target="slides/slide17.xml"/><Relationship Id="rId46" Type="http://schemas.openxmlformats.org/officeDocument/2006/relationships/font" Target="fonts/Corbel-italic.fntdata"/><Relationship Id="rId23" Type="http://schemas.openxmlformats.org/officeDocument/2006/relationships/slide" Target="slides/slide16.xml"/><Relationship Id="rId45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customschemas.google.com/relationships/presentationmetadata" Target="metadata"/><Relationship Id="rId25" Type="http://schemas.openxmlformats.org/officeDocument/2006/relationships/slide" Target="slides/slide18.xml"/><Relationship Id="rId47" Type="http://schemas.openxmlformats.org/officeDocument/2006/relationships/font" Target="fonts/Corbel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59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9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3" name="Google Shape;483;p59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6.1.2.2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60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0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5" name="Google Shape;495;p60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6.2.1.1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When a packet is destined for the 192.168.2.0/24 network, R1: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1. Looks for a match in the routing table and finds that it has to forward the packets to the next-hop IPv4 address 172.16.2.2.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2. R1 must now determine how</a:t>
            </a:r>
            <a:br>
              <a:rPr lang="en-US"/>
            </a:br>
            <a:r>
              <a:rPr lang="en-US"/>
              <a:t>to reach 172.16.2.2; therefore, </a:t>
            </a:r>
            <a:br>
              <a:rPr lang="en-US"/>
            </a:br>
            <a:r>
              <a:rPr lang="en-US"/>
              <a:t>it searches a second time for a</a:t>
            </a:r>
            <a:br>
              <a:rPr lang="en-US"/>
            </a:br>
            <a:r>
              <a:rPr lang="en-US"/>
              <a:t>172.16.2.2 match.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517" name="Google Shape;517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fffa5ef02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g2fffa5ef02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fffa5ef02f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2fffa5ef02f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g2fffa5ef02f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fffa5ef02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g2fffa5ef02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fffa5ef02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g2fffa5ef02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Google Shape;624;g2fffa5ef02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fffa5ef02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2fffa5ef02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g2fffa5ef02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fffa5ef02f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2fffa5ef02f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2" name="Google Shape;642;g2fffa5ef02f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fffa5ef02f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0" name="Google Shape;650;g2fffa5ef02f_0_5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fffa5ef02f_0_30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g2fffa5ef02f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Google Shape;659;g2fffa5ef02f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fffa5ef02f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Google Shape;666;g2fffa5ef02f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3" marL="1692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Inefficient:</a:t>
            </a:r>
            <a:r>
              <a:rPr lang="en-US"/>
              <a:t>   Updates consume bandwidth and router CPU resources.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Periodic updates are </a:t>
            </a:r>
            <a:r>
              <a:rPr lang="en-US">
                <a:solidFill>
                  <a:srgbClr val="FF0000"/>
                </a:solidFill>
              </a:rPr>
              <a:t>always sent</a:t>
            </a:r>
            <a:r>
              <a:rPr lang="en-US"/>
              <a:t> even there have been no changes for weeks or months.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7" name="Google Shape;667;g2fffa5ef02f_0_3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fffa5ef02f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g2fffa5ef02f_0_8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54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4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1" name="Google Shape;411;p54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6.1.1.1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0002c8678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30002c8678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g30002c867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fffa5ef02f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2fffa5ef02f_0_9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8" name="Google Shape;69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rPr lang="en-US"/>
              <a:t>If there is no dynamic routing protocols</a:t>
            </a:r>
            <a:endParaRPr/>
          </a:p>
        </p:txBody>
      </p:sp>
      <p:sp>
        <p:nvSpPr>
          <p:cNvPr id="418" name="Google Shape;418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56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6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2" name="Google Shape;452;p56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 of static routing</a:t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most secure way of routing, since no information is shared with other routers.</a:t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puts no overhead on resources such as CPU or memory.</a:t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routing algorithm or update mechanisms are required. Therefore, extra resources (CPU and memory) are not required.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easy to implement.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57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7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0" name="Google Shape;460;p57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6.1.1.2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58:notes"/>
          <p:cNvSpPr txBox="1"/>
          <p:nvPr/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8:notes"/>
          <p:cNvSpPr/>
          <p:nvPr>
            <p:ph idx="2" type="sldImg"/>
          </p:nvPr>
        </p:nvSpPr>
        <p:spPr>
          <a:xfrm>
            <a:off x="-16386175" y="-11798300"/>
            <a:ext cx="20975638" cy="117998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5" name="Google Shape;475;p58:notes"/>
          <p:cNvSpPr txBox="1"/>
          <p:nvPr>
            <p:ph idx="1" type="body"/>
          </p:nvPr>
        </p:nvSpPr>
        <p:spPr>
          <a:xfrm>
            <a:off x="-11798300" y="-11798300"/>
            <a:ext cx="11799888" cy="1179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number of routes advertised by summarizing several contiguous networks as one static route</a:t>
            </a:r>
            <a:endParaRPr/>
          </a:p>
          <a:p>
            <a: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4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5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2fffa5ef02f_0_327"/>
          <p:cNvGrpSpPr/>
          <p:nvPr/>
        </p:nvGrpSpPr>
        <p:grpSpPr>
          <a:xfrm>
            <a:off x="546100" y="-4763"/>
            <a:ext cx="5014913" cy="6862763"/>
            <a:chOff x="2928938" y="-4763"/>
            <a:chExt cx="5014913" cy="6862763"/>
          </a:xfrm>
        </p:grpSpPr>
        <p:sp>
          <p:nvSpPr>
            <p:cNvPr id="157" name="Google Shape;157;g2fffa5ef02f_0_32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8" name="Google Shape;158;g2fffa5ef02f_0_32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9" name="Google Shape;159;g2fffa5ef02f_0_327"/>
            <p:cNvSpPr/>
            <p:nvPr/>
          </p:nvSpPr>
          <p:spPr>
            <a:xfrm>
              <a:off x="2928938" y="2582862"/>
              <a:ext cx="2693988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0" name="Google Shape;160;g2fffa5ef02f_0_327"/>
            <p:cNvSpPr/>
            <p:nvPr/>
          </p:nvSpPr>
          <p:spPr>
            <a:xfrm>
              <a:off x="3371850" y="2692400"/>
              <a:ext cx="3332163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61" name="Google Shape;161;g2fffa5ef02f_0_327"/>
            <p:cNvSpPr/>
            <p:nvPr/>
          </p:nvSpPr>
          <p:spPr>
            <a:xfrm>
              <a:off x="3367088" y="2687637"/>
              <a:ext cx="4576763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2" name="Google Shape;162;g2fffa5ef02f_0_32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63" name="Google Shape;163;g2fffa5ef02f_0_327"/>
          <p:cNvSpPr txBox="1"/>
          <p:nvPr>
            <p:ph type="ctrTitle"/>
          </p:nvPr>
        </p:nvSpPr>
        <p:spPr>
          <a:xfrm>
            <a:off x="2928401" y="1380068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2fffa5ef02f_0_327"/>
          <p:cNvSpPr txBox="1"/>
          <p:nvPr>
            <p:ph idx="1" type="subTitle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5" name="Google Shape;165;g2fffa5ef02f_0_32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2fffa5ef02f_0_327"/>
          <p:cNvSpPr txBox="1"/>
          <p:nvPr>
            <p:ph idx="11" type="ftr"/>
          </p:nvPr>
        </p:nvSpPr>
        <p:spPr>
          <a:xfrm>
            <a:off x="5332412" y="5883275"/>
            <a:ext cx="432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2fffa5ef02f_0_32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ffa5ef02f_0_340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2fffa5ef02f_0_340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71" name="Google Shape;171;g2fffa5ef02f_0_34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2fffa5ef02f_0_34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2fffa5ef02f_0_340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ffa5ef02f_0_34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2fffa5ef02f_0_34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2fffa5ef02f_0_34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ffa5ef02f_0_350"/>
          <p:cNvSpPr txBox="1"/>
          <p:nvPr>
            <p:ph type="title"/>
          </p:nvPr>
        </p:nvSpPr>
        <p:spPr>
          <a:xfrm>
            <a:off x="2572279" y="2666999"/>
            <a:ext cx="89307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2fffa5ef02f_0_350"/>
          <p:cNvSpPr txBox="1"/>
          <p:nvPr>
            <p:ph idx="1" type="body"/>
          </p:nvPr>
        </p:nvSpPr>
        <p:spPr>
          <a:xfrm>
            <a:off x="2572278" y="4777381"/>
            <a:ext cx="8930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1" name="Google Shape;181;g2fffa5ef02f_0_35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2fffa5ef02f_0_35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g2fffa5ef02f_0_35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ffa5ef02f_0_356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g2fffa5ef02f_0_356"/>
          <p:cNvSpPr txBox="1"/>
          <p:nvPr>
            <p:ph idx="1" type="body"/>
          </p:nvPr>
        </p:nvSpPr>
        <p:spPr>
          <a:xfrm>
            <a:off x="1772179" y="2658533"/>
            <a:ext cx="460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87" name="Google Shape;187;g2fffa5ef02f_0_356"/>
          <p:cNvSpPr txBox="1"/>
          <p:nvPr>
            <p:ph idx="2" type="body"/>
          </p:nvPr>
        </p:nvSpPr>
        <p:spPr>
          <a:xfrm>
            <a:off x="1484311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88" name="Google Shape;188;g2fffa5ef02f_0_356"/>
          <p:cNvSpPr txBox="1"/>
          <p:nvPr>
            <p:ph idx="3" type="body"/>
          </p:nvPr>
        </p:nvSpPr>
        <p:spPr>
          <a:xfrm>
            <a:off x="6880487" y="2667000"/>
            <a:ext cx="4622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89" name="Google Shape;189;g2fffa5ef02f_0_356"/>
          <p:cNvSpPr txBox="1"/>
          <p:nvPr>
            <p:ph idx="4" type="body"/>
          </p:nvPr>
        </p:nvSpPr>
        <p:spPr>
          <a:xfrm>
            <a:off x="6607967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90" name="Google Shape;190;g2fffa5ef02f_0_35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2fffa5ef02f_0_35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2fffa5ef02f_0_35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ffa5ef02f_0_365"/>
          <p:cNvSpPr txBox="1"/>
          <p:nvPr>
            <p:ph type="title"/>
          </p:nvPr>
        </p:nvSpPr>
        <p:spPr>
          <a:xfrm>
            <a:off x="1484312" y="1600200"/>
            <a:ext cx="354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2fffa5ef02f_0_365"/>
          <p:cNvSpPr txBox="1"/>
          <p:nvPr>
            <p:ph idx="1" type="body"/>
          </p:nvPr>
        </p:nvSpPr>
        <p:spPr>
          <a:xfrm>
            <a:off x="5262033" y="685799"/>
            <a:ext cx="6240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196" name="Google Shape;196;g2fffa5ef02f_0_365"/>
          <p:cNvSpPr txBox="1"/>
          <p:nvPr>
            <p:ph idx="2" type="body"/>
          </p:nvPr>
        </p:nvSpPr>
        <p:spPr>
          <a:xfrm>
            <a:off x="1484312" y="2971800"/>
            <a:ext cx="354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97" name="Google Shape;197;g2fffa5ef02f_0_36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fffa5ef02f_0_36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2fffa5ef02f_0_36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ffa5ef02f_0_372"/>
          <p:cNvSpPr txBox="1"/>
          <p:nvPr>
            <p:ph type="title"/>
          </p:nvPr>
        </p:nvSpPr>
        <p:spPr>
          <a:xfrm>
            <a:off x="1482724" y="1752599"/>
            <a:ext cx="542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2fffa5ef02f_0_372"/>
          <p:cNvSpPr/>
          <p:nvPr>
            <p:ph idx="2" type="pic"/>
          </p:nvPr>
        </p:nvSpPr>
        <p:spPr>
          <a:xfrm>
            <a:off x="7594682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fffa5ef02f_0_372"/>
          <p:cNvSpPr txBox="1"/>
          <p:nvPr>
            <p:ph idx="1" type="body"/>
          </p:nvPr>
        </p:nvSpPr>
        <p:spPr>
          <a:xfrm>
            <a:off x="1482724" y="3124199"/>
            <a:ext cx="542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04" name="Google Shape;204;g2fffa5ef02f_0_37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2fffa5ef02f_0_37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2fffa5ef02f_0_37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ffa5ef02f_0_379"/>
          <p:cNvSpPr txBox="1"/>
          <p:nvPr>
            <p:ph type="title"/>
          </p:nvPr>
        </p:nvSpPr>
        <p:spPr>
          <a:xfrm>
            <a:off x="1484311" y="4732865"/>
            <a:ext cx="1001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2fffa5ef02f_0_379"/>
          <p:cNvSpPr/>
          <p:nvPr>
            <p:ph idx="2" type="pic"/>
          </p:nvPr>
        </p:nvSpPr>
        <p:spPr>
          <a:xfrm>
            <a:off x="2386012" y="932112"/>
            <a:ext cx="8226000" cy="31650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fffa5ef02f_0_379"/>
          <p:cNvSpPr txBox="1"/>
          <p:nvPr>
            <p:ph idx="1" type="body"/>
          </p:nvPr>
        </p:nvSpPr>
        <p:spPr>
          <a:xfrm>
            <a:off x="1484311" y="5299603"/>
            <a:ext cx="10018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11" name="Google Shape;211;g2fffa5ef02f_0_37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2fffa5ef02f_0_37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2fffa5ef02f_0_37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ffa5ef02f_0_386"/>
          <p:cNvSpPr txBox="1"/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2fffa5ef02f_0_386"/>
          <p:cNvSpPr txBox="1"/>
          <p:nvPr>
            <p:ph idx="1" type="body"/>
          </p:nvPr>
        </p:nvSpPr>
        <p:spPr>
          <a:xfrm>
            <a:off x="1484312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7" name="Google Shape;217;g2fffa5ef02f_0_38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g2fffa5ef02f_0_38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2fffa5ef02f_0_38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ffa5ef02f_0_392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fffa5ef02f_0_392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fffa5ef02f_0_392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g2fffa5ef02f_0_392"/>
          <p:cNvSpPr txBox="1"/>
          <p:nvPr>
            <p:ph idx="1" type="body"/>
          </p:nvPr>
        </p:nvSpPr>
        <p:spPr>
          <a:xfrm>
            <a:off x="2436811" y="3428999"/>
            <a:ext cx="8532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25" name="Google Shape;225;g2fffa5ef02f_0_392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6" name="Google Shape;226;g2fffa5ef02f_0_39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g2fffa5ef02f_0_39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g2fffa5ef02f_0_39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ffa5ef02f_0_401"/>
          <p:cNvSpPr txBox="1"/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g2fffa5ef02f_0_401"/>
          <p:cNvSpPr txBox="1"/>
          <p:nvPr>
            <p:ph idx="1" type="body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2" name="Google Shape;232;g2fffa5ef02f_0_40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2fffa5ef02f_0_40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g2fffa5ef02f_0_40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ffa5ef02f_0_407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fffa5ef02f_0_407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fffa5ef02f_0_407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2fffa5ef02f_0_407"/>
          <p:cNvSpPr txBox="1"/>
          <p:nvPr>
            <p:ph idx="1" type="body"/>
          </p:nvPr>
        </p:nvSpPr>
        <p:spPr>
          <a:xfrm>
            <a:off x="1484313" y="3886200"/>
            <a:ext cx="10018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0" name="Google Shape;240;g2fffa5ef02f_0_407"/>
          <p:cNvSpPr txBox="1"/>
          <p:nvPr>
            <p:ph idx="2" type="body"/>
          </p:nvPr>
        </p:nvSpPr>
        <p:spPr>
          <a:xfrm>
            <a:off x="1484312" y="4775200"/>
            <a:ext cx="10018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1" name="Google Shape;241;g2fffa5ef02f_0_40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g2fffa5ef02f_0_40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g2fffa5ef02f_0_40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ffa5ef02f_0_416"/>
          <p:cNvSpPr txBox="1"/>
          <p:nvPr>
            <p:ph type="title"/>
          </p:nvPr>
        </p:nvSpPr>
        <p:spPr>
          <a:xfrm>
            <a:off x="1484313" y="685800"/>
            <a:ext cx="100188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2fffa5ef02f_0_416"/>
          <p:cNvSpPr txBox="1"/>
          <p:nvPr>
            <p:ph idx="1" type="body"/>
          </p:nvPr>
        </p:nvSpPr>
        <p:spPr>
          <a:xfrm>
            <a:off x="1484312" y="3505200"/>
            <a:ext cx="1001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7" name="Google Shape;247;g2fffa5ef02f_0_416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8" name="Google Shape;248;g2fffa5ef02f_0_41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g2fffa5ef02f_0_41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g2fffa5ef02f_0_41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ffa5ef02f_0_423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g2fffa5ef02f_0_423"/>
          <p:cNvSpPr txBox="1"/>
          <p:nvPr>
            <p:ph idx="1" type="body"/>
          </p:nvPr>
        </p:nvSpPr>
        <p:spPr>
          <a:xfrm rot="5400000">
            <a:off x="4931523" y="-780301"/>
            <a:ext cx="3124200" cy="10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54" name="Google Shape;254;g2fffa5ef02f_0_42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g2fffa5ef02f_0_42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g2fffa5ef02f_0_42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ffa5ef02f_0_429"/>
          <p:cNvSpPr txBox="1"/>
          <p:nvPr>
            <p:ph type="title"/>
          </p:nvPr>
        </p:nvSpPr>
        <p:spPr>
          <a:xfrm rot="5400000">
            <a:off x="8065175" y="2353351"/>
            <a:ext cx="5105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g2fffa5ef02f_0_429"/>
          <p:cNvSpPr txBox="1"/>
          <p:nvPr>
            <p:ph idx="1" type="body"/>
          </p:nvPr>
        </p:nvSpPr>
        <p:spPr>
          <a:xfrm rot="5400000">
            <a:off x="2941554" y="-771300"/>
            <a:ext cx="51054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0" name="Google Shape;260;g2fffa5ef02f_0_42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g2fffa5ef02f_0_42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g2fffa5ef02f_0_42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2fffa5ef02f_0_8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0663" y="304800"/>
            <a:ext cx="1143000" cy="104933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fffa5ef02f_0_865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2fffa5ef02f_0_865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g2fffa5ef02f_0_865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ffa5ef02f_0_870"/>
          <p:cNvSpPr txBox="1"/>
          <p:nvPr>
            <p:ph type="title"/>
          </p:nvPr>
        </p:nvSpPr>
        <p:spPr>
          <a:xfrm>
            <a:off x="1484313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g2fffa5ef02f_0_870"/>
          <p:cNvSpPr txBox="1"/>
          <p:nvPr>
            <p:ph idx="1" type="body"/>
          </p:nvPr>
        </p:nvSpPr>
        <p:spPr>
          <a:xfrm>
            <a:off x="1484313" y="2667000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84" name="Google Shape;284;g2fffa5ef02f_0_870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g2fffa5ef02f_0_870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g2fffa5ef02f_0_870"/>
          <p:cNvSpPr txBox="1"/>
          <p:nvPr>
            <p:ph idx="12" type="sldNum"/>
          </p:nvPr>
        </p:nvSpPr>
        <p:spPr>
          <a:xfrm>
            <a:off x="10952163" y="5867400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g2fffa5ef02f_0_876"/>
          <p:cNvGrpSpPr/>
          <p:nvPr/>
        </p:nvGrpSpPr>
        <p:grpSpPr>
          <a:xfrm>
            <a:off x="546099" y="-4763"/>
            <a:ext cx="5014913" cy="6862764"/>
            <a:chOff x="2928938" y="-4763"/>
            <a:chExt cx="5014913" cy="6862764"/>
          </a:xfrm>
        </p:grpSpPr>
        <p:sp>
          <p:nvSpPr>
            <p:cNvPr id="289" name="Google Shape;289;g2fffa5ef02f_0_876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2fffa5ef02f_0_876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91" name="Google Shape;291;g2fffa5ef02f_0_876"/>
            <p:cNvSpPr/>
            <p:nvPr/>
          </p:nvSpPr>
          <p:spPr>
            <a:xfrm>
              <a:off x="2928938" y="2582863"/>
              <a:ext cx="2693988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2" name="Google Shape;292;g2fffa5ef02f_0_876"/>
            <p:cNvSpPr/>
            <p:nvPr/>
          </p:nvSpPr>
          <p:spPr>
            <a:xfrm>
              <a:off x="3371851" y="2692400"/>
              <a:ext cx="3332163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93" name="Google Shape;293;g2fffa5ef02f_0_876"/>
            <p:cNvSpPr/>
            <p:nvPr/>
          </p:nvSpPr>
          <p:spPr>
            <a:xfrm>
              <a:off x="3367088" y="2687638"/>
              <a:ext cx="4576763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4" name="Google Shape;294;g2fffa5ef02f_0_876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95" name="Google Shape;295;g2fffa5ef02f_0_876"/>
          <p:cNvSpPr txBox="1"/>
          <p:nvPr>
            <p:ph type="ctrTitle"/>
          </p:nvPr>
        </p:nvSpPr>
        <p:spPr>
          <a:xfrm>
            <a:off x="2928402" y="1380070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g2fffa5ef02f_0_876"/>
          <p:cNvSpPr txBox="1"/>
          <p:nvPr>
            <p:ph idx="1" type="subTitle"/>
          </p:nvPr>
        </p:nvSpPr>
        <p:spPr>
          <a:xfrm>
            <a:off x="4515378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7" name="Google Shape;297;g2fffa5ef02f_0_876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g2fffa5ef02f_0_876"/>
          <p:cNvSpPr txBox="1"/>
          <p:nvPr>
            <p:ph idx="11" type="ftr"/>
          </p:nvPr>
        </p:nvSpPr>
        <p:spPr>
          <a:xfrm>
            <a:off x="5332413" y="5883275"/>
            <a:ext cx="432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g2fffa5ef02f_0_876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ffa5ef02f_0_889"/>
          <p:cNvSpPr txBox="1"/>
          <p:nvPr>
            <p:ph type="title"/>
          </p:nvPr>
        </p:nvSpPr>
        <p:spPr>
          <a:xfrm>
            <a:off x="2572280" y="2666999"/>
            <a:ext cx="89307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g2fffa5ef02f_0_889"/>
          <p:cNvSpPr txBox="1"/>
          <p:nvPr>
            <p:ph idx="1" type="body"/>
          </p:nvPr>
        </p:nvSpPr>
        <p:spPr>
          <a:xfrm>
            <a:off x="2572279" y="4777381"/>
            <a:ext cx="8930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3" name="Google Shape;303;g2fffa5ef02f_0_889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g2fffa5ef02f_0_889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g2fffa5ef02f_0_889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ffa5ef02f_0_895"/>
          <p:cNvSpPr txBox="1"/>
          <p:nvPr>
            <p:ph type="title"/>
          </p:nvPr>
        </p:nvSpPr>
        <p:spPr>
          <a:xfrm>
            <a:off x="1484313" y="685802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g2fffa5ef02f_0_895"/>
          <p:cNvSpPr txBox="1"/>
          <p:nvPr>
            <p:ph idx="1" type="body"/>
          </p:nvPr>
        </p:nvSpPr>
        <p:spPr>
          <a:xfrm>
            <a:off x="1484314" y="2667001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33" lvl="0" marL="4572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309" name="Google Shape;309;g2fffa5ef02f_0_895"/>
          <p:cNvSpPr txBox="1"/>
          <p:nvPr>
            <p:ph idx="2" type="body"/>
          </p:nvPr>
        </p:nvSpPr>
        <p:spPr>
          <a:xfrm>
            <a:off x="6607967" y="2667000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33" lvl="0" marL="4572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310" name="Google Shape;310;g2fffa5ef02f_0_895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g2fffa5ef02f_0_895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g2fffa5ef02f_0_895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ffa5ef02f_0_902"/>
          <p:cNvSpPr txBox="1"/>
          <p:nvPr>
            <p:ph type="title"/>
          </p:nvPr>
        </p:nvSpPr>
        <p:spPr>
          <a:xfrm>
            <a:off x="1484313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g2fffa5ef02f_0_902"/>
          <p:cNvSpPr txBox="1"/>
          <p:nvPr>
            <p:ph idx="1" type="body"/>
          </p:nvPr>
        </p:nvSpPr>
        <p:spPr>
          <a:xfrm>
            <a:off x="1772179" y="2658533"/>
            <a:ext cx="460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316" name="Google Shape;316;g2fffa5ef02f_0_902"/>
          <p:cNvSpPr txBox="1"/>
          <p:nvPr>
            <p:ph idx="2" type="body"/>
          </p:nvPr>
        </p:nvSpPr>
        <p:spPr>
          <a:xfrm>
            <a:off x="1484311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33" lvl="0" marL="4572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317" name="Google Shape;317;g2fffa5ef02f_0_902"/>
          <p:cNvSpPr txBox="1"/>
          <p:nvPr>
            <p:ph idx="3" type="body"/>
          </p:nvPr>
        </p:nvSpPr>
        <p:spPr>
          <a:xfrm>
            <a:off x="6880489" y="2667000"/>
            <a:ext cx="4622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318" name="Google Shape;318;g2fffa5ef02f_0_902"/>
          <p:cNvSpPr txBox="1"/>
          <p:nvPr>
            <p:ph idx="4" type="body"/>
          </p:nvPr>
        </p:nvSpPr>
        <p:spPr>
          <a:xfrm>
            <a:off x="6607967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33" lvl="0" marL="4572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319" name="Google Shape;319;g2fffa5ef02f_0_902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g2fffa5ef02f_0_902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g2fffa5ef02f_0_902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ffa5ef02f_0_911"/>
          <p:cNvSpPr txBox="1"/>
          <p:nvPr>
            <p:ph type="title"/>
          </p:nvPr>
        </p:nvSpPr>
        <p:spPr>
          <a:xfrm>
            <a:off x="1484313" y="1600200"/>
            <a:ext cx="354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g2fffa5ef02f_0_911"/>
          <p:cNvSpPr txBox="1"/>
          <p:nvPr>
            <p:ph idx="1" type="body"/>
          </p:nvPr>
        </p:nvSpPr>
        <p:spPr>
          <a:xfrm>
            <a:off x="5262034" y="685801"/>
            <a:ext cx="6240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6712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indent="-352933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indent="-339089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indent="-32531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indent="-32531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indent="-32531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indent="-32531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indent="-32531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indent="-32531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/>
        </p:txBody>
      </p:sp>
      <p:sp>
        <p:nvSpPr>
          <p:cNvPr id="325" name="Google Shape;325;g2fffa5ef02f_0_911"/>
          <p:cNvSpPr txBox="1"/>
          <p:nvPr>
            <p:ph idx="2" type="body"/>
          </p:nvPr>
        </p:nvSpPr>
        <p:spPr>
          <a:xfrm>
            <a:off x="1484313" y="2971800"/>
            <a:ext cx="354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326" name="Google Shape;326;g2fffa5ef02f_0_911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g2fffa5ef02f_0_911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g2fffa5ef02f_0_911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ffa5ef02f_0_918"/>
          <p:cNvSpPr txBox="1"/>
          <p:nvPr>
            <p:ph type="title"/>
          </p:nvPr>
        </p:nvSpPr>
        <p:spPr>
          <a:xfrm>
            <a:off x="1482725" y="1752599"/>
            <a:ext cx="542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g2fffa5ef02f_0_918"/>
          <p:cNvSpPr/>
          <p:nvPr>
            <p:ph idx="2" type="pic"/>
          </p:nvPr>
        </p:nvSpPr>
        <p:spPr>
          <a:xfrm>
            <a:off x="7594682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fffa5ef02f_0_918"/>
          <p:cNvSpPr txBox="1"/>
          <p:nvPr>
            <p:ph idx="1" type="body"/>
          </p:nvPr>
        </p:nvSpPr>
        <p:spPr>
          <a:xfrm>
            <a:off x="1482725" y="3124199"/>
            <a:ext cx="542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333" name="Google Shape;333;g2fffa5ef02f_0_918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g2fffa5ef02f_0_918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g2fffa5ef02f_0_918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ffa5ef02f_0_925"/>
          <p:cNvSpPr txBox="1"/>
          <p:nvPr>
            <p:ph type="title"/>
          </p:nvPr>
        </p:nvSpPr>
        <p:spPr>
          <a:xfrm>
            <a:off x="1484312" y="4732865"/>
            <a:ext cx="1001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g2fffa5ef02f_0_925"/>
          <p:cNvSpPr/>
          <p:nvPr>
            <p:ph idx="2" type="pic"/>
          </p:nvPr>
        </p:nvSpPr>
        <p:spPr>
          <a:xfrm>
            <a:off x="2386012" y="932112"/>
            <a:ext cx="8226000" cy="31650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fffa5ef02f_0_925"/>
          <p:cNvSpPr txBox="1"/>
          <p:nvPr>
            <p:ph idx="1" type="body"/>
          </p:nvPr>
        </p:nvSpPr>
        <p:spPr>
          <a:xfrm>
            <a:off x="1484312" y="5299603"/>
            <a:ext cx="10018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340" name="Google Shape;340;g2fffa5ef02f_0_925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g2fffa5ef02f_0_925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g2fffa5ef02f_0_925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fffa5ef02f_0_932"/>
          <p:cNvSpPr txBox="1"/>
          <p:nvPr>
            <p:ph type="title"/>
          </p:nvPr>
        </p:nvSpPr>
        <p:spPr>
          <a:xfrm>
            <a:off x="1484314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g2fffa5ef02f_0_932"/>
          <p:cNvSpPr txBox="1"/>
          <p:nvPr>
            <p:ph idx="1" type="body"/>
          </p:nvPr>
        </p:nvSpPr>
        <p:spPr>
          <a:xfrm>
            <a:off x="1484313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6" name="Google Shape;346;g2fffa5ef02f_0_932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g2fffa5ef02f_0_932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g2fffa5ef02f_0_932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ffa5ef02f_0_938"/>
          <p:cNvSpPr txBox="1"/>
          <p:nvPr/>
        </p:nvSpPr>
        <p:spPr>
          <a:xfrm>
            <a:off x="1598613" y="863600"/>
            <a:ext cx="609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fffa5ef02f_0_938"/>
          <p:cNvSpPr txBox="1"/>
          <p:nvPr/>
        </p:nvSpPr>
        <p:spPr>
          <a:xfrm>
            <a:off x="10893425" y="2819400"/>
            <a:ext cx="609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fffa5ef02f_0_938"/>
          <p:cNvSpPr txBox="1"/>
          <p:nvPr>
            <p:ph type="title"/>
          </p:nvPr>
        </p:nvSpPr>
        <p:spPr>
          <a:xfrm>
            <a:off x="2208213" y="685801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g2fffa5ef02f_0_938"/>
          <p:cNvSpPr txBox="1"/>
          <p:nvPr>
            <p:ph idx="1" type="body"/>
          </p:nvPr>
        </p:nvSpPr>
        <p:spPr>
          <a:xfrm>
            <a:off x="2436813" y="3428999"/>
            <a:ext cx="8532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Font typeface="Corbe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Font typeface="Corbel"/>
              <a:buNone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54" name="Google Shape;354;g2fffa5ef02f_0_938"/>
          <p:cNvSpPr txBox="1"/>
          <p:nvPr>
            <p:ph idx="2" type="body"/>
          </p:nvPr>
        </p:nvSpPr>
        <p:spPr>
          <a:xfrm>
            <a:off x="1484312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5" name="Google Shape;355;g2fffa5ef02f_0_938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g2fffa5ef02f_0_938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g2fffa5ef02f_0_938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ffa5ef02f_0_947"/>
          <p:cNvSpPr txBox="1"/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g2fffa5ef02f_0_947"/>
          <p:cNvSpPr txBox="1"/>
          <p:nvPr>
            <p:ph idx="1" type="body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1" name="Google Shape;361;g2fffa5ef02f_0_947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g2fffa5ef02f_0_947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g2fffa5ef02f_0_947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ffa5ef02f_0_953"/>
          <p:cNvSpPr txBox="1"/>
          <p:nvPr/>
        </p:nvSpPr>
        <p:spPr>
          <a:xfrm>
            <a:off x="1598613" y="863600"/>
            <a:ext cx="609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fffa5ef02f_0_953"/>
          <p:cNvSpPr txBox="1"/>
          <p:nvPr/>
        </p:nvSpPr>
        <p:spPr>
          <a:xfrm>
            <a:off x="10893425" y="2819400"/>
            <a:ext cx="609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fffa5ef02f_0_953"/>
          <p:cNvSpPr txBox="1"/>
          <p:nvPr>
            <p:ph type="title"/>
          </p:nvPr>
        </p:nvSpPr>
        <p:spPr>
          <a:xfrm>
            <a:off x="2208213" y="685801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g2fffa5ef02f_0_953"/>
          <p:cNvSpPr txBox="1"/>
          <p:nvPr>
            <p:ph idx="1" type="body"/>
          </p:nvPr>
        </p:nvSpPr>
        <p:spPr>
          <a:xfrm>
            <a:off x="1484314" y="3886200"/>
            <a:ext cx="10018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b="0" sz="1800" cap="none">
                <a:solidFill>
                  <a:schemeClr val="dk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69" name="Google Shape;369;g2fffa5ef02f_0_953"/>
          <p:cNvSpPr txBox="1"/>
          <p:nvPr>
            <p:ph idx="2" type="body"/>
          </p:nvPr>
        </p:nvSpPr>
        <p:spPr>
          <a:xfrm>
            <a:off x="1484312" y="4775200"/>
            <a:ext cx="10018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0" name="Google Shape;370;g2fffa5ef02f_0_953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g2fffa5ef02f_0_953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g2fffa5ef02f_0_953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ffa5ef02f_0_962"/>
          <p:cNvSpPr txBox="1"/>
          <p:nvPr>
            <p:ph type="title"/>
          </p:nvPr>
        </p:nvSpPr>
        <p:spPr>
          <a:xfrm>
            <a:off x="1484313" y="685802"/>
            <a:ext cx="100188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g2fffa5ef02f_0_962"/>
          <p:cNvSpPr txBox="1"/>
          <p:nvPr>
            <p:ph idx="1" type="body"/>
          </p:nvPr>
        </p:nvSpPr>
        <p:spPr>
          <a:xfrm>
            <a:off x="1484313" y="3505200"/>
            <a:ext cx="1001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 cap="none">
                <a:solidFill>
                  <a:schemeClr val="dk1"/>
                </a:solidFill>
              </a:defRPr>
            </a:lvl1pPr>
            <a:lvl2pPr indent="-394335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76" name="Google Shape;376;g2fffa5ef02f_0_962"/>
          <p:cNvSpPr txBox="1"/>
          <p:nvPr>
            <p:ph idx="2" type="body"/>
          </p:nvPr>
        </p:nvSpPr>
        <p:spPr>
          <a:xfrm>
            <a:off x="1484313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7" name="Google Shape;377;g2fffa5ef02f_0_962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g2fffa5ef02f_0_962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g2fffa5ef02f_0_962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fffa5ef02f_0_969"/>
          <p:cNvSpPr txBox="1"/>
          <p:nvPr>
            <p:ph type="title"/>
          </p:nvPr>
        </p:nvSpPr>
        <p:spPr>
          <a:xfrm>
            <a:off x="1484313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g2fffa5ef02f_0_969"/>
          <p:cNvSpPr txBox="1"/>
          <p:nvPr>
            <p:ph idx="1" type="body"/>
          </p:nvPr>
        </p:nvSpPr>
        <p:spPr>
          <a:xfrm rot="5400000">
            <a:off x="4931525" y="-780300"/>
            <a:ext cx="3124200" cy="10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3" name="Google Shape;383;g2fffa5ef02f_0_969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g2fffa5ef02f_0_969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g2fffa5ef02f_0_969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fffa5ef02f_0_975"/>
          <p:cNvSpPr txBox="1"/>
          <p:nvPr>
            <p:ph type="title"/>
          </p:nvPr>
        </p:nvSpPr>
        <p:spPr>
          <a:xfrm rot="5400000">
            <a:off x="8065177" y="2353351"/>
            <a:ext cx="5105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g2fffa5ef02f_0_975"/>
          <p:cNvSpPr txBox="1"/>
          <p:nvPr>
            <p:ph idx="1" type="body"/>
          </p:nvPr>
        </p:nvSpPr>
        <p:spPr>
          <a:xfrm rot="5400000">
            <a:off x="2941557" y="-771299"/>
            <a:ext cx="51054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9" name="Google Shape;389;g2fffa5ef02f_0_975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g2fffa5ef02f_0_975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g2fffa5ef02f_0_975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40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2" name="Google Shape;62;p4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3" name="Google Shape;63;p4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4" name="Google Shape;64;p4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4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g2fffa5ef02f_0_31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4" name="Google Shape;144;g2fffa5ef02f_0_314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5" name="Google Shape;145;g2fffa5ef02f_0_31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6" name="Google Shape;146;g2fffa5ef02f_0_31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7" name="Google Shape;147;g2fffa5ef02f_0_31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8" name="Google Shape;148;g2fffa5ef02f_0_31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49" name="Google Shape;149;g2fffa5ef02f_0_31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0" name="Google Shape;150;g2fffa5ef02f_0_31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g2fffa5ef02f_0_314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2" name="Google Shape;152;g2fffa5ef02f_0_31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3" name="Google Shape;153;g2fffa5ef02f_0_314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4" name="Google Shape;154;g2fffa5ef02f_0_31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g2fffa5ef02f_0_852"/>
          <p:cNvGrpSpPr/>
          <p:nvPr/>
        </p:nvGrpSpPr>
        <p:grpSpPr>
          <a:xfrm>
            <a:off x="150814" y="0"/>
            <a:ext cx="2436812" cy="6858002"/>
            <a:chOff x="1320800" y="0"/>
            <a:chExt cx="2436812" cy="6858002"/>
          </a:xfrm>
        </p:grpSpPr>
        <p:sp>
          <p:nvSpPr>
            <p:cNvPr id="265" name="Google Shape;265;g2fffa5ef02f_0_852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2fffa5ef02f_0_85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7" name="Google Shape;267;g2fffa5ef02f_0_852"/>
            <p:cNvSpPr/>
            <p:nvPr/>
          </p:nvSpPr>
          <p:spPr>
            <a:xfrm>
              <a:off x="1320800" y="5238751"/>
              <a:ext cx="1228727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68" name="Google Shape;268;g2fffa5ef02f_0_852"/>
            <p:cNvSpPr/>
            <p:nvPr/>
          </p:nvSpPr>
          <p:spPr>
            <a:xfrm>
              <a:off x="1627187" y="5291139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69" name="Google Shape;269;g2fffa5ef02f_0_852"/>
            <p:cNvSpPr/>
            <p:nvPr/>
          </p:nvSpPr>
          <p:spPr>
            <a:xfrm>
              <a:off x="1627187" y="5286376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70" name="Google Shape;270;g2fffa5ef02f_0_852"/>
            <p:cNvSpPr/>
            <p:nvPr/>
          </p:nvSpPr>
          <p:spPr>
            <a:xfrm>
              <a:off x="1320800" y="5238751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71" name="Google Shape;271;g2fffa5ef02f_0_852"/>
          <p:cNvSpPr txBox="1"/>
          <p:nvPr>
            <p:ph type="title"/>
          </p:nvPr>
        </p:nvSpPr>
        <p:spPr>
          <a:xfrm>
            <a:off x="1484313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g2fffa5ef02f_0_852"/>
          <p:cNvSpPr txBox="1"/>
          <p:nvPr>
            <p:ph idx="1" type="body"/>
          </p:nvPr>
        </p:nvSpPr>
        <p:spPr>
          <a:xfrm>
            <a:off x="1484313" y="2667000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8297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0675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31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31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31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31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3" name="Google Shape;273;g2fffa5ef02f_0_852"/>
          <p:cNvSpPr txBox="1"/>
          <p:nvPr>
            <p:ph idx="10" type="dt"/>
          </p:nvPr>
        </p:nvSpPr>
        <p:spPr>
          <a:xfrm>
            <a:off x="9732963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g2fffa5ef02f_0_852"/>
          <p:cNvSpPr txBox="1"/>
          <p:nvPr>
            <p:ph idx="11" type="ftr"/>
          </p:nvPr>
        </p:nvSpPr>
        <p:spPr>
          <a:xfrm>
            <a:off x="2571750" y="5883275"/>
            <a:ext cx="708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g2fffa5ef02f_0_852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5.jp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jpg"/><Relationship Id="rId4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IPv4 Routing</a:t>
            </a:r>
            <a:endParaRPr/>
          </a:p>
        </p:txBody>
      </p:sp>
      <p:sp>
        <p:nvSpPr>
          <p:cNvPr id="398" name="Google Shape;39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10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399" name="Google Shape;3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59"/>
          <p:cNvPicPr preferRelativeResize="0"/>
          <p:nvPr/>
        </p:nvPicPr>
        <p:blipFill rotWithShape="1">
          <a:blip r:embed="rId3">
            <a:alphaModFix/>
          </a:blip>
          <a:srcRect b="0" l="-3745" r="-3743" t="0"/>
          <a:stretch/>
        </p:blipFill>
        <p:spPr>
          <a:xfrm>
            <a:off x="2078038" y="2895600"/>
            <a:ext cx="8589962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9"/>
          <p:cNvSpPr/>
          <p:nvPr/>
        </p:nvSpPr>
        <p:spPr>
          <a:xfrm>
            <a:off x="6096000" y="2819400"/>
            <a:ext cx="304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1">
              <a:srgbClr val="808080">
                <a:alpha val="5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9"/>
          <p:cNvSpPr txBox="1"/>
          <p:nvPr/>
        </p:nvSpPr>
        <p:spPr>
          <a:xfrm>
            <a:off x="894773" y="1817687"/>
            <a:ext cx="7924800" cy="1039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route can be used to connect to a specific network  ( like for example a stub network)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0034" y="457200"/>
            <a:ext cx="3581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9"/>
          <p:cNvSpPr/>
          <p:nvPr/>
        </p:nvSpPr>
        <p:spPr>
          <a:xfrm>
            <a:off x="8442036" y="1050636"/>
            <a:ext cx="19812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8100" rotWithShape="0" algn="br" dir="2700000" dist="25401">
              <a:srgbClr val="808080">
                <a:alpha val="5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9"/>
          <p:cNvSpPr txBox="1"/>
          <p:nvPr/>
        </p:nvSpPr>
        <p:spPr>
          <a:xfrm>
            <a:off x="1484311" y="325395"/>
            <a:ext cx="6745724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Standard Static Route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/>
          <p:nvPr>
            <p:ph type="title"/>
          </p:nvPr>
        </p:nvSpPr>
        <p:spPr>
          <a:xfrm>
            <a:off x="2048453" y="233506"/>
            <a:ext cx="84566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3200">
                <a:solidFill>
                  <a:srgbClr val="708CA1"/>
                </a:solidFill>
              </a:rPr>
              <a:t>ip route Command</a:t>
            </a:r>
            <a:endParaRPr/>
          </a:p>
        </p:txBody>
      </p:sp>
      <p:pic>
        <p:nvPicPr>
          <p:cNvPr id="498" name="Google Shape;498;p60"/>
          <p:cNvPicPr preferRelativeResize="0"/>
          <p:nvPr/>
        </p:nvPicPr>
        <p:blipFill rotWithShape="1">
          <a:blip r:embed="rId3">
            <a:alphaModFix/>
          </a:blip>
          <a:srcRect b="0" l="-14279" r="-14278" t="0"/>
          <a:stretch/>
        </p:blipFill>
        <p:spPr>
          <a:xfrm>
            <a:off x="1191491" y="1363663"/>
            <a:ext cx="10455564" cy="542858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0"/>
          <p:cNvSpPr txBox="1"/>
          <p:nvPr/>
        </p:nvSpPr>
        <p:spPr>
          <a:xfrm>
            <a:off x="2881747" y="2421523"/>
            <a:ext cx="106150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Next hop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Next Hop Options</a:t>
            </a:r>
            <a:endParaRPr/>
          </a:p>
        </p:txBody>
      </p:sp>
      <p:sp>
        <p:nvSpPr>
          <p:cNvPr id="505" name="Google Shape;505;p13"/>
          <p:cNvSpPr txBox="1"/>
          <p:nvPr>
            <p:ph idx="1" type="body"/>
          </p:nvPr>
        </p:nvSpPr>
        <p:spPr>
          <a:xfrm>
            <a:off x="1484310" y="1066800"/>
            <a:ext cx="10018800" cy="5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Directly attached/connected static route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Only the router </a:t>
            </a:r>
            <a:r>
              <a:rPr b="1" lang="en-US"/>
              <a:t>exit interface</a:t>
            </a:r>
            <a:r>
              <a:rPr lang="en-US"/>
              <a:t>/port name (i.e. s0/0) is specified.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Next-hop/Recursive lookup static route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Only the next-hop IP address (i.e. 2.2.2.2) is specified.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b="1" lang="en-US" sz="1800"/>
              <a:t>**Note: Port labels: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Each port has a name (s0/0 or f0/0 or g0/0 or etc.) and an IP address (1.2.3.4 or etc.)</a:t>
            </a:r>
            <a:endParaRPr/>
          </a:p>
        </p:txBody>
      </p:sp>
      <p:pic>
        <p:nvPicPr>
          <p:cNvPr id="506" name="Google Shape;5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4103" y="4901449"/>
            <a:ext cx="82391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3"/>
          <p:cNvSpPr txBox="1"/>
          <p:nvPr/>
        </p:nvSpPr>
        <p:spPr>
          <a:xfrm>
            <a:off x="2419416" y="5964671"/>
            <a:ext cx="48667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**Configuring R1(1) towards LAN –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***All settings are done from R1(1)’s perspective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3"/>
          <p:cNvSpPr txBox="1"/>
          <p:nvPr/>
        </p:nvSpPr>
        <p:spPr>
          <a:xfrm>
            <a:off x="6887918" y="5268578"/>
            <a:ext cx="6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3"/>
          <p:cNvSpPr txBox="1"/>
          <p:nvPr/>
        </p:nvSpPr>
        <p:spPr>
          <a:xfrm>
            <a:off x="5187165" y="5311466"/>
            <a:ext cx="612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S0/0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3"/>
          <p:cNvSpPr txBox="1"/>
          <p:nvPr/>
        </p:nvSpPr>
        <p:spPr>
          <a:xfrm>
            <a:off x="5273734" y="4922389"/>
            <a:ext cx="349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3"/>
          <p:cNvSpPr txBox="1"/>
          <p:nvPr/>
        </p:nvSpPr>
        <p:spPr>
          <a:xfrm>
            <a:off x="7108464" y="4902982"/>
            <a:ext cx="364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3"/>
          <p:cNvSpPr txBox="1"/>
          <p:nvPr/>
        </p:nvSpPr>
        <p:spPr>
          <a:xfrm>
            <a:off x="5779061" y="4815511"/>
            <a:ext cx="112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2.2.2.0/30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636" y="1139271"/>
            <a:ext cx="6172635" cy="377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0272" y="2376103"/>
            <a:ext cx="5641109" cy="4269461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1"/>
          <p:cNvSpPr txBox="1"/>
          <p:nvPr/>
        </p:nvSpPr>
        <p:spPr>
          <a:xfrm>
            <a:off x="1484310" y="325395"/>
            <a:ext cx="1049525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Standard Static Route using next hop IP address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2" name="Google Shape;522;p61"/>
          <p:cNvSpPr txBox="1"/>
          <p:nvPr/>
        </p:nvSpPr>
        <p:spPr>
          <a:xfrm>
            <a:off x="1484311" y="5218545"/>
            <a:ext cx="40297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Recursive Lookup</a:t>
            </a:r>
            <a:endParaRPr b="0" i="0" sz="32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Standard Static Route using Exit Interface</a:t>
            </a:r>
            <a:endParaRPr/>
          </a:p>
        </p:txBody>
      </p:sp>
      <p:pic>
        <p:nvPicPr>
          <p:cNvPr id="528" name="Google Shape;52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19691" l="0" r="0" t="19692"/>
          <a:stretch/>
        </p:blipFill>
        <p:spPr>
          <a:xfrm>
            <a:off x="459675" y="2879448"/>
            <a:ext cx="7131190" cy="391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2"/>
          <p:cNvPicPr preferRelativeResize="0"/>
          <p:nvPr/>
        </p:nvPicPr>
        <p:blipFill rotWithShape="1">
          <a:blip r:embed="rId5">
            <a:alphaModFix/>
          </a:blip>
          <a:srcRect b="0" l="0" r="0" t="13354"/>
          <a:stretch/>
        </p:blipFill>
        <p:spPr>
          <a:xfrm>
            <a:off x="4874560" y="1118347"/>
            <a:ext cx="7244012" cy="261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: The line and AD explained</a:t>
            </a:r>
            <a:endParaRPr/>
          </a:p>
        </p:txBody>
      </p:sp>
      <p:pic>
        <p:nvPicPr>
          <p:cNvPr id="536" name="Google Shape;5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05.jpg" id="537" name="Google Shape;5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6116" y="1152222"/>
            <a:ext cx="7155099" cy="244910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0"/>
          <p:cNvSpPr/>
          <p:nvPr/>
        </p:nvSpPr>
        <p:spPr>
          <a:xfrm>
            <a:off x="3008243" y="2882347"/>
            <a:ext cx="231914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39" name="Google Shape;539;p20"/>
          <p:cNvCxnSpPr/>
          <p:nvPr/>
        </p:nvCxnSpPr>
        <p:spPr>
          <a:xfrm>
            <a:off x="1583700" y="2961862"/>
            <a:ext cx="1272142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0" name="Google Shape;540;p20"/>
          <p:cNvSpPr/>
          <p:nvPr/>
        </p:nvSpPr>
        <p:spPr>
          <a:xfrm>
            <a:off x="3995529" y="2882347"/>
            <a:ext cx="1292087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1" name="Google Shape;541;p20"/>
          <p:cNvSpPr/>
          <p:nvPr/>
        </p:nvSpPr>
        <p:spPr>
          <a:xfrm>
            <a:off x="5380383" y="2882346"/>
            <a:ext cx="245165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2" name="Google Shape;542;p20"/>
          <p:cNvSpPr/>
          <p:nvPr/>
        </p:nvSpPr>
        <p:spPr>
          <a:xfrm>
            <a:off x="5725580" y="2888970"/>
            <a:ext cx="231914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3" name="Google Shape;543;p20"/>
          <p:cNvSpPr/>
          <p:nvPr/>
        </p:nvSpPr>
        <p:spPr>
          <a:xfrm>
            <a:off x="6553840" y="2882345"/>
            <a:ext cx="1292087" cy="21203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4" name="Google Shape;544;p20"/>
          <p:cNvSpPr txBox="1"/>
          <p:nvPr/>
        </p:nvSpPr>
        <p:spPr>
          <a:xfrm>
            <a:off x="1579692" y="3686748"/>
            <a:ext cx="1513299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Type of route: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 - Static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0"/>
          <p:cNvSpPr txBox="1"/>
          <p:nvPr/>
        </p:nvSpPr>
        <p:spPr>
          <a:xfrm>
            <a:off x="3335606" y="3686748"/>
            <a:ext cx="1295547" cy="64633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Destination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0"/>
          <p:cNvSpPr txBox="1"/>
          <p:nvPr/>
        </p:nvSpPr>
        <p:spPr>
          <a:xfrm>
            <a:off x="4430584" y="4326455"/>
            <a:ext cx="2007161" cy="64629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Administrative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Distance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5875609" y="3804074"/>
            <a:ext cx="1356462" cy="36933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of 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7560849" y="3911554"/>
            <a:ext cx="1903791" cy="92333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Next Hop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Or, Exit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Or, Fully Specified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9" name="Google Shape;549;p20"/>
          <p:cNvCxnSpPr>
            <a:stCxn id="538" idx="2"/>
            <a:endCxn id="544" idx="0"/>
          </p:cNvCxnSpPr>
          <p:nvPr/>
        </p:nvCxnSpPr>
        <p:spPr>
          <a:xfrm flipH="1">
            <a:off x="2336400" y="3094382"/>
            <a:ext cx="787800" cy="59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0" name="Google Shape;550;p20"/>
          <p:cNvCxnSpPr>
            <a:stCxn id="540" idx="2"/>
            <a:endCxn id="545" idx="0"/>
          </p:cNvCxnSpPr>
          <p:nvPr/>
        </p:nvCxnSpPr>
        <p:spPr>
          <a:xfrm flipH="1">
            <a:off x="3983373" y="3094382"/>
            <a:ext cx="658200" cy="592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20"/>
          <p:cNvCxnSpPr>
            <a:stCxn id="541" idx="2"/>
            <a:endCxn id="546" idx="0"/>
          </p:cNvCxnSpPr>
          <p:nvPr/>
        </p:nvCxnSpPr>
        <p:spPr>
          <a:xfrm flipH="1">
            <a:off x="5434266" y="3094381"/>
            <a:ext cx="68700" cy="1232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2" name="Google Shape;552;p20"/>
          <p:cNvCxnSpPr>
            <a:stCxn id="542" idx="2"/>
            <a:endCxn id="547" idx="0"/>
          </p:cNvCxnSpPr>
          <p:nvPr/>
        </p:nvCxnSpPr>
        <p:spPr>
          <a:xfrm>
            <a:off x="5841537" y="3101005"/>
            <a:ext cx="712200" cy="703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3" name="Google Shape;553;p20"/>
          <p:cNvCxnSpPr>
            <a:stCxn id="543" idx="2"/>
            <a:endCxn id="548" idx="0"/>
          </p:cNvCxnSpPr>
          <p:nvPr/>
        </p:nvCxnSpPr>
        <p:spPr>
          <a:xfrm>
            <a:off x="7199884" y="3094380"/>
            <a:ext cx="1312800" cy="81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54" name="Google Shape;55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5842" y="5442620"/>
            <a:ext cx="7445383" cy="822236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0"/>
          <p:cNvSpPr txBox="1"/>
          <p:nvPr/>
        </p:nvSpPr>
        <p:spPr>
          <a:xfrm>
            <a:off x="3008243" y="5105125"/>
            <a:ext cx="63629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 Routing table record if it was configured with Exit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0"/>
          <p:cNvSpPr txBox="1"/>
          <p:nvPr/>
        </p:nvSpPr>
        <p:spPr>
          <a:xfrm>
            <a:off x="2496127" y="6377891"/>
            <a:ext cx="83150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93023"/>
                </a:solidFill>
                <a:latin typeface="Arial"/>
                <a:ea typeface="Arial"/>
                <a:cs typeface="Arial"/>
                <a:sym typeface="Arial"/>
              </a:rPr>
              <a:t>NOTE 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AD of Static Routes is  1 and AD of Directly Connected Routes is 0</a:t>
            </a:r>
            <a:endParaRPr b="1" i="0" sz="18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Default Static Routing</a:t>
            </a:r>
            <a:endParaRPr/>
          </a:p>
        </p:txBody>
      </p:sp>
      <p:sp>
        <p:nvSpPr>
          <p:cNvPr id="562" name="Google Shape;562;p6"/>
          <p:cNvSpPr txBox="1"/>
          <p:nvPr>
            <p:ph idx="1" type="body"/>
          </p:nvPr>
        </p:nvSpPr>
        <p:spPr>
          <a:xfrm>
            <a:off x="1179510" y="1066799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A </a:t>
            </a:r>
            <a:r>
              <a:rPr b="1" lang="en-US"/>
              <a:t>default path </a:t>
            </a:r>
            <a:r>
              <a:rPr lang="en-US"/>
              <a:t>to send all IP packets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when no other routes in the routing table match the packet destination IP address.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/>
              <a:t>when a router has only one other router to which it is connected. This condition is known as a stub router.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Uses a special network address as destination: </a:t>
            </a:r>
            <a:r>
              <a:rPr b="1" lang="en-US" sz="2000"/>
              <a:t>0.0.0.0/0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Has a subnet mask of 0. Meaning, it will check zero bits and hence it will match all IPs!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Char char="•"/>
            </a:pPr>
            <a:r>
              <a:rPr lang="en-US" sz="2000"/>
              <a:t>Conventionally, always points towards the border/ISP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Router.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Char char="•"/>
            </a:pPr>
            <a:r>
              <a:rPr lang="en-US" sz="2000"/>
              <a:t>Configuring a default static route creates a </a:t>
            </a:r>
            <a:r>
              <a:rPr lang="en-US" sz="2000">
                <a:solidFill>
                  <a:srgbClr val="D2533C"/>
                </a:solidFill>
              </a:rPr>
              <a:t>Gateway of </a:t>
            </a:r>
            <a:endParaRPr sz="2000">
              <a:solidFill>
                <a:srgbClr val="D2533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D2533C"/>
                </a:solidFill>
              </a:rPr>
              <a:t>Last Resort</a:t>
            </a:r>
            <a:r>
              <a:rPr lang="en-US"/>
              <a:t>.</a:t>
            </a:r>
            <a:endParaRPr/>
          </a:p>
          <a:p>
            <a:pPr indent="-83185" lvl="0" marL="28575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3190"/>
              <a:buNone/>
            </a:pPr>
            <a:r>
              <a:t/>
            </a:r>
            <a:endParaRPr/>
          </a:p>
        </p:txBody>
      </p:sp>
      <p:pic>
        <p:nvPicPr>
          <p:cNvPr id="563" name="Google Shape;5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4.jpg" id="564" name="Google Shape;5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5546" y="3908175"/>
            <a:ext cx="4479493" cy="246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"/>
          <p:cNvSpPr/>
          <p:nvPr/>
        </p:nvSpPr>
        <p:spPr>
          <a:xfrm rot="-8985006">
            <a:off x="8485936" y="5726591"/>
            <a:ext cx="1515565" cy="333419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66" name="Google Shape;56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733" y="-69087"/>
            <a:ext cx="35814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6"/>
          <p:cNvSpPr/>
          <p:nvPr/>
        </p:nvSpPr>
        <p:spPr>
          <a:xfrm>
            <a:off x="609600" y="675502"/>
            <a:ext cx="2971800" cy="15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38100" rotWithShape="0" algn="br" dir="2700000" dist="25401">
              <a:srgbClr val="808080">
                <a:alpha val="5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Configuring Default Static Route</a:t>
            </a:r>
            <a:endParaRPr/>
          </a:p>
        </p:txBody>
      </p:sp>
      <p:sp>
        <p:nvSpPr>
          <p:cNvPr id="573" name="Google Shape;573;p27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120015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/>
              <a:t>**Note: A static route usually always points towards the specific network, while default static route points towards outside the network where a border router is connected to the internet</a:t>
            </a:r>
            <a:endParaRPr/>
          </a:p>
        </p:txBody>
      </p:sp>
      <p:pic>
        <p:nvPicPr>
          <p:cNvPr id="574" name="Google Shape;5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4.jpg" id="575" name="Google Shape;5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076" y="1096380"/>
            <a:ext cx="8839200" cy="4351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27"/>
          <p:cNvGrpSpPr/>
          <p:nvPr/>
        </p:nvGrpSpPr>
        <p:grpSpPr>
          <a:xfrm>
            <a:off x="3637876" y="1477380"/>
            <a:ext cx="7162800" cy="2679176"/>
            <a:chOff x="1600200" y="1600200"/>
            <a:chExt cx="7162800" cy="2678287"/>
          </a:xfrm>
        </p:grpSpPr>
        <p:sp>
          <p:nvSpPr>
            <p:cNvPr id="577" name="Google Shape;577;p27"/>
            <p:cNvSpPr txBox="1"/>
            <p:nvPr/>
          </p:nvSpPr>
          <p:spPr>
            <a:xfrm>
              <a:off x="1600200" y="1600200"/>
              <a:ext cx="7162800" cy="399917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ip route 10.100.1.0 255.255.255.0 192.168.1.2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7"/>
            <p:cNvSpPr/>
            <p:nvPr/>
          </p:nvSpPr>
          <p:spPr>
            <a:xfrm rot="2252163">
              <a:off x="4756150" y="3015780"/>
              <a:ext cx="3024188" cy="38087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579" name="Google Shape;579;p27"/>
          <p:cNvGrpSpPr/>
          <p:nvPr/>
        </p:nvGrpSpPr>
        <p:grpSpPr>
          <a:xfrm>
            <a:off x="2342476" y="3123643"/>
            <a:ext cx="5715000" cy="1954187"/>
            <a:chOff x="304800" y="3246348"/>
            <a:chExt cx="5715000" cy="1954362"/>
          </a:xfrm>
        </p:grpSpPr>
        <p:sp>
          <p:nvSpPr>
            <p:cNvPr id="580" name="Google Shape;580;p27"/>
            <p:cNvSpPr txBox="1"/>
            <p:nvPr/>
          </p:nvSpPr>
          <p:spPr>
            <a:xfrm>
              <a:off x="304800" y="4800624"/>
              <a:ext cx="5715000" cy="400086"/>
            </a:xfrm>
            <a:prstGeom prst="rect">
              <a:avLst/>
            </a:prstGeom>
            <a:solidFill>
              <a:srgbClr val="00206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ip route 0.0.0.0 0.0.0.0 192.168.1.1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 rot="-8712176">
              <a:off x="1379538" y="3836926"/>
              <a:ext cx="2189162" cy="381034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5400000" scaled="0"/>
            </a:gra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Verifying Default Static Route</a:t>
            </a:r>
            <a:endParaRPr/>
          </a:p>
        </p:txBody>
      </p:sp>
      <p:pic>
        <p:nvPicPr>
          <p:cNvPr id="587" name="Google Shape;5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25.jpg" id="588" name="Google Shape;5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5167" y="2093912"/>
            <a:ext cx="8763000" cy="26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8"/>
          <p:cNvSpPr/>
          <p:nvPr/>
        </p:nvSpPr>
        <p:spPr>
          <a:xfrm>
            <a:off x="2181367" y="3313112"/>
            <a:ext cx="6781800" cy="30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28"/>
          <p:cNvSpPr/>
          <p:nvPr/>
        </p:nvSpPr>
        <p:spPr>
          <a:xfrm>
            <a:off x="2181367" y="4379912"/>
            <a:ext cx="4419600" cy="30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Commands to Verify Static Routes</a:t>
            </a:r>
            <a:endParaRPr/>
          </a:p>
        </p:txBody>
      </p:sp>
      <p:sp>
        <p:nvSpPr>
          <p:cNvPr id="596" name="Google Shape;596;p33"/>
          <p:cNvSpPr txBox="1"/>
          <p:nvPr>
            <p:ph idx="1" type="body"/>
          </p:nvPr>
        </p:nvSpPr>
        <p:spPr>
          <a:xfrm>
            <a:off x="1484310" y="1066801"/>
            <a:ext cx="10018713" cy="3652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600"/>
              <a:t>Along with </a:t>
            </a:r>
            <a:r>
              <a:rPr b="1" lang="en-US" sz="3600"/>
              <a:t>ping</a:t>
            </a:r>
            <a:r>
              <a:rPr lang="en-US" sz="3600"/>
              <a:t> and </a:t>
            </a:r>
            <a:r>
              <a:rPr b="1" lang="en-US" sz="3600"/>
              <a:t>traceroute</a:t>
            </a:r>
            <a:r>
              <a:rPr lang="en-US" sz="3600"/>
              <a:t>, useful commands to verify static routes include:</a:t>
            </a:r>
            <a:endParaRPr sz="36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show ip route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show ip route static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3200">
                <a:latin typeface="Courier New"/>
                <a:ea typeface="Courier New"/>
                <a:cs typeface="Courier New"/>
                <a:sym typeface="Courier New"/>
              </a:rPr>
              <a:t>show ip route network</a:t>
            </a:r>
            <a:endParaRPr sz="3200"/>
          </a:p>
        </p:txBody>
      </p:sp>
      <p:pic>
        <p:nvPicPr>
          <p:cNvPr id="597" name="Google Shape;5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405" name="Google Shape;405;p2"/>
          <p:cNvSpPr txBox="1"/>
          <p:nvPr>
            <p:ph idx="1" type="body"/>
          </p:nvPr>
        </p:nvSpPr>
        <p:spPr>
          <a:xfrm>
            <a:off x="1484310" y="1066800"/>
            <a:ext cx="10018713" cy="5414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3800"/>
              <a:t>Static Routing</a:t>
            </a:r>
            <a:endParaRPr sz="3800"/>
          </a:p>
          <a:p>
            <a:pPr indent="-431800" lvl="0" marL="4572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Standard static routing</a:t>
            </a:r>
            <a:endParaRPr sz="3200"/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Directly Attached / Connected</a:t>
            </a:r>
            <a:endParaRPr sz="3000"/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Next Hop / Recursive</a:t>
            </a:r>
            <a:endParaRPr sz="3000"/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Default Routing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pic>
        <p:nvPicPr>
          <p:cNvPr id="406" name="Google Shape;4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fffa5ef02f_0_0"/>
          <p:cNvSpPr txBox="1"/>
          <p:nvPr>
            <p:ph type="title"/>
          </p:nvPr>
        </p:nvSpPr>
        <p:spPr>
          <a:xfrm>
            <a:off x="1484310" y="325395"/>
            <a:ext cx="10018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603" name="Google Shape;603;g2fffa5ef02f_0_0"/>
          <p:cNvSpPr txBox="1"/>
          <p:nvPr>
            <p:ph idx="1" type="body"/>
          </p:nvPr>
        </p:nvSpPr>
        <p:spPr>
          <a:xfrm>
            <a:off x="1484310" y="1066800"/>
            <a:ext cx="10018800" cy="54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3800"/>
              <a:t>Dynamic </a:t>
            </a:r>
            <a:r>
              <a:rPr lang="en-US" sz="3800"/>
              <a:t>Routing</a:t>
            </a:r>
            <a:endParaRPr sz="3800"/>
          </a:p>
          <a:p>
            <a:pPr indent="-431800" lvl="0" marL="45720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Routing Algorithms</a:t>
            </a:r>
            <a:endParaRPr sz="3200"/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Global - </a:t>
            </a:r>
            <a:r>
              <a:rPr lang="en-US" sz="3000">
                <a:solidFill>
                  <a:srgbClr val="FF0000"/>
                </a:solidFill>
              </a:rPr>
              <a:t>Link State</a:t>
            </a:r>
            <a:endParaRPr sz="3000">
              <a:solidFill>
                <a:srgbClr val="FF0000"/>
              </a:solidFill>
            </a:endParaRPr>
          </a:p>
          <a:p>
            <a:pPr indent="-419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Decentralized - </a:t>
            </a:r>
            <a:r>
              <a:rPr lang="en-US" sz="3000">
                <a:solidFill>
                  <a:srgbClr val="FF0000"/>
                </a:solidFill>
              </a:rPr>
              <a:t>Distance Vector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pic>
        <p:nvPicPr>
          <p:cNvPr id="604" name="Google Shape;604;g2fffa5ef02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fffa5ef02f_0_28"/>
          <p:cNvSpPr txBox="1"/>
          <p:nvPr>
            <p:ph type="title"/>
          </p:nvPr>
        </p:nvSpPr>
        <p:spPr>
          <a:xfrm>
            <a:off x="1591925" y="545536"/>
            <a:ext cx="100188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Algorithms</a:t>
            </a:r>
            <a:endParaRPr/>
          </a:p>
        </p:txBody>
      </p:sp>
      <p:sp>
        <p:nvSpPr>
          <p:cNvPr id="611" name="Google Shape;611;g2fffa5ef02f_0_28"/>
          <p:cNvSpPr txBox="1"/>
          <p:nvPr>
            <p:ph idx="1" type="body"/>
          </p:nvPr>
        </p:nvSpPr>
        <p:spPr>
          <a:xfrm>
            <a:off x="1591925" y="1768839"/>
            <a:ext cx="100188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Given a set of routers and links connecting the routers.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Routing algorithm finds a “</a:t>
            </a:r>
            <a:r>
              <a:rPr lang="en-US" sz="3600">
                <a:solidFill>
                  <a:srgbClr val="FF0000"/>
                </a:solidFill>
              </a:rPr>
              <a:t>good</a:t>
            </a:r>
            <a:r>
              <a:rPr lang="en-US" sz="3600"/>
              <a:t>” path from the source to destination router.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Good path = Least cost path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612" name="Google Shape;612;g2fffa5ef02f_0_28"/>
          <p:cNvSpPr txBox="1"/>
          <p:nvPr>
            <p:ph idx="12" type="sldNum"/>
          </p:nvPr>
        </p:nvSpPr>
        <p:spPr>
          <a:xfrm>
            <a:off x="11176708" y="6047013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3" name="Google Shape;613;g2fffa5ef02f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fffa5ef02f_0_14"/>
          <p:cNvSpPr txBox="1"/>
          <p:nvPr>
            <p:ph type="title"/>
          </p:nvPr>
        </p:nvSpPr>
        <p:spPr>
          <a:xfrm>
            <a:off x="1484311" y="685800"/>
            <a:ext cx="100188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Autonomous Systems</a:t>
            </a:r>
            <a:endParaRPr/>
          </a:p>
        </p:txBody>
      </p:sp>
      <p:sp>
        <p:nvSpPr>
          <p:cNvPr id="619" name="Google Shape;619;g2fffa5ef02f_0_14"/>
          <p:cNvSpPr txBox="1"/>
          <p:nvPr>
            <p:ph idx="1" type="body"/>
          </p:nvPr>
        </p:nvSpPr>
        <p:spPr>
          <a:xfrm>
            <a:off x="1484310" y="1879748"/>
            <a:ext cx="10018800" cy="3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2542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Internet is divided into autonomous systems. </a:t>
            </a:r>
            <a:endParaRPr sz="3200">
              <a:latin typeface="Arimo"/>
              <a:ea typeface="Arimo"/>
              <a:cs typeface="Arimo"/>
              <a:sym typeface="Arimo"/>
            </a:endParaRPr>
          </a:p>
          <a:p>
            <a:pPr indent="-272542" lvl="0" marL="285750" rtl="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An autonomous system (AS) is a group of networks and routers under the authority of a single administration. </a:t>
            </a:r>
            <a:endParaRPr sz="3200">
              <a:latin typeface="Arimo"/>
              <a:ea typeface="Arimo"/>
              <a:cs typeface="Arimo"/>
              <a:sym typeface="Arimo"/>
            </a:endParaRPr>
          </a:p>
          <a:p>
            <a:pPr indent="-272542" lvl="0" marL="285750" rtl="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Routing </a:t>
            </a:r>
            <a:r>
              <a:rPr b="1" i="1" lang="en-US" sz="3200">
                <a:latin typeface="Arimo"/>
                <a:ea typeface="Arimo"/>
                <a:cs typeface="Arimo"/>
                <a:sym typeface="Arimo"/>
              </a:rPr>
              <a:t>inside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 an autonomous system is called </a:t>
            </a:r>
            <a:r>
              <a:rPr b="1" lang="en-US" sz="3200">
                <a:latin typeface="Arimo"/>
                <a:ea typeface="Arimo"/>
                <a:cs typeface="Arimo"/>
                <a:sym typeface="Arimo"/>
              </a:rPr>
              <a:t>intra-domain routing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. Routing </a:t>
            </a:r>
            <a:r>
              <a:rPr b="1" i="1" lang="en-US" sz="3200">
                <a:latin typeface="Arimo"/>
                <a:ea typeface="Arimo"/>
                <a:cs typeface="Arimo"/>
                <a:sym typeface="Arimo"/>
              </a:rPr>
              <a:t>between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 autonomous systems is called </a:t>
            </a:r>
            <a:r>
              <a:rPr b="1" lang="en-US" sz="3200">
                <a:latin typeface="Arimo"/>
                <a:ea typeface="Arimo"/>
                <a:cs typeface="Arimo"/>
                <a:sym typeface="Arimo"/>
              </a:rPr>
              <a:t>inter-domain routing.</a:t>
            </a:r>
            <a:endParaRPr b="1" sz="32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620" name="Google Shape;620;g2fffa5ef02f_0_14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fffa5ef02f_0_20"/>
          <p:cNvSpPr txBox="1"/>
          <p:nvPr>
            <p:ph type="title"/>
          </p:nvPr>
        </p:nvSpPr>
        <p:spPr>
          <a:xfrm>
            <a:off x="1484310" y="263524"/>
            <a:ext cx="10018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Autonomous Systems</a:t>
            </a:r>
            <a:endParaRPr/>
          </a:p>
        </p:txBody>
      </p:sp>
      <p:sp>
        <p:nvSpPr>
          <p:cNvPr id="627" name="Google Shape;627;g2fffa5ef02f_0_20"/>
          <p:cNvSpPr txBox="1"/>
          <p:nvPr>
            <p:ph idx="12" type="sldNum"/>
          </p:nvPr>
        </p:nvSpPr>
        <p:spPr>
          <a:xfrm>
            <a:off x="10951856" y="6049693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8" name="Google Shape;628;g2fffa5ef02f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3527" y="1460827"/>
            <a:ext cx="8624616" cy="47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g2fffa5ef02f_0_20"/>
          <p:cNvSpPr txBox="1"/>
          <p:nvPr/>
        </p:nvSpPr>
        <p:spPr>
          <a:xfrm>
            <a:off x="9368850" y="2323475"/>
            <a:ext cx="137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RIP/ OSPF</a:t>
            </a:r>
            <a:endParaRPr b="1" i="0" sz="18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fffa5ef02f_0_6"/>
          <p:cNvSpPr txBox="1"/>
          <p:nvPr>
            <p:ph type="title"/>
          </p:nvPr>
        </p:nvSpPr>
        <p:spPr>
          <a:xfrm>
            <a:off x="1591925" y="545537"/>
            <a:ext cx="10018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Popular Routing Protocols</a:t>
            </a:r>
            <a:endParaRPr/>
          </a:p>
        </p:txBody>
      </p:sp>
      <p:sp>
        <p:nvSpPr>
          <p:cNvPr id="636" name="Google Shape;636;g2fffa5ef02f_0_6"/>
          <p:cNvSpPr txBox="1"/>
          <p:nvPr>
            <p:ph idx="12" type="sldNum"/>
          </p:nvPr>
        </p:nvSpPr>
        <p:spPr>
          <a:xfrm>
            <a:off x="11290174" y="6123552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7" name="Google Shape;637;g2fffa5ef02f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g2fffa5ef02f_0_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1925" y="2374782"/>
            <a:ext cx="9504000" cy="3375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fffa5ef02f_0_36"/>
          <p:cNvSpPr txBox="1"/>
          <p:nvPr>
            <p:ph type="title"/>
          </p:nvPr>
        </p:nvSpPr>
        <p:spPr>
          <a:xfrm>
            <a:off x="1591925" y="545536"/>
            <a:ext cx="100188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Algorithm classification</a:t>
            </a:r>
            <a:endParaRPr/>
          </a:p>
        </p:txBody>
      </p:sp>
      <p:sp>
        <p:nvSpPr>
          <p:cNvPr id="645" name="Google Shape;645;g2fffa5ef02f_0_36"/>
          <p:cNvSpPr txBox="1"/>
          <p:nvPr>
            <p:ph idx="1" type="body"/>
          </p:nvPr>
        </p:nvSpPr>
        <p:spPr>
          <a:xfrm>
            <a:off x="1591925" y="1768839"/>
            <a:ext cx="100188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Global or Decentralized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Global:</a:t>
            </a:r>
            <a:endParaRPr sz="3200"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all routers have complete topology and link cost info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“link state” algorithms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Decentralized:</a:t>
            </a:r>
            <a:r>
              <a:rPr lang="en-US" sz="2000"/>
              <a:t> 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router knows physically-connected neighbors, link costs to neighbors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iterative process of computation, exchange of info with neighbors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“distance vector” algorithms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646" name="Google Shape;646;g2fffa5ef02f_0_36"/>
          <p:cNvSpPr txBox="1"/>
          <p:nvPr>
            <p:ph idx="12" type="sldNum"/>
          </p:nvPr>
        </p:nvSpPr>
        <p:spPr>
          <a:xfrm>
            <a:off x="11176708" y="6047013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7" name="Google Shape;647;g2fffa5ef02f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fffa5ef02f_0_572"/>
          <p:cNvSpPr txBox="1"/>
          <p:nvPr>
            <p:ph idx="4294967295" type="body"/>
          </p:nvPr>
        </p:nvSpPr>
        <p:spPr>
          <a:xfrm>
            <a:off x="2209800" y="3840163"/>
            <a:ext cx="8839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0980" lvl="0" marL="214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Distance Vector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routing protocols are like road signs.</a:t>
            </a:r>
            <a:endParaRPr/>
          </a:p>
          <a:p>
            <a:pPr indent="-288925" lvl="1" marL="855662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Routers must make preferred path decisions based on a distance or metric to a network.</a:t>
            </a:r>
            <a:endParaRPr/>
          </a:p>
          <a:p>
            <a:pPr indent="-220980" lvl="0" marL="214312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Link-State</a:t>
            </a:r>
            <a:r>
              <a:rPr lang="en-US" sz="2400"/>
              <a:t> routing protocols are more like a road map.</a:t>
            </a:r>
            <a:endParaRPr/>
          </a:p>
          <a:p>
            <a:pPr indent="-288925" lvl="1" marL="855662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They create a topological map of the network and each router uses this map to determine the shortest path to each network.</a:t>
            </a:r>
            <a:endParaRPr/>
          </a:p>
        </p:txBody>
      </p:sp>
      <p:pic>
        <p:nvPicPr>
          <p:cNvPr descr="ls03.jpg" id="653" name="Google Shape;653;g2fffa5ef02f_0_5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73163"/>
            <a:ext cx="2233613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04.jpg" id="654" name="Google Shape;654;g2fffa5ef02f_0_5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4700" y="1133475"/>
            <a:ext cx="3733800" cy="2706688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g2fffa5ef02f_0_572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fffa5ef02f_0_300"/>
          <p:cNvSpPr txBox="1"/>
          <p:nvPr>
            <p:ph idx="4294967295" type="title"/>
          </p:nvPr>
        </p:nvSpPr>
        <p:spPr>
          <a:xfrm>
            <a:off x="1484311" y="685801"/>
            <a:ext cx="100188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662" name="Google Shape;662;g2fffa5ef02f_0_300"/>
          <p:cNvSpPr txBox="1"/>
          <p:nvPr>
            <p:ph idx="4294967295" type="body"/>
          </p:nvPr>
        </p:nvSpPr>
        <p:spPr>
          <a:xfrm>
            <a:off x="1677821" y="1696453"/>
            <a:ext cx="9825300" cy="42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Font typeface="Arial"/>
              <a:buNone/>
            </a:pPr>
            <a:r>
              <a:rPr lang="en-US" sz="4000" u="sng">
                <a:solidFill>
                  <a:srgbClr val="FF0000"/>
                </a:solidFill>
              </a:rPr>
              <a:t>Basic idea:</a:t>
            </a:r>
            <a:r>
              <a:rPr lang="en-US" sz="3200"/>
              <a:t> 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Each node periodically sends its own distance vector estimate to neighbors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When a node x receives new DV estimate from neighbor;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It updates its own DV using B-F equation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/>
          </a:p>
        </p:txBody>
      </p:sp>
      <p:sp>
        <p:nvSpPr>
          <p:cNvPr id="663" name="Google Shape;663;g2fffa5ef02f_0_30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fffa5ef02f_0_307"/>
          <p:cNvSpPr txBox="1"/>
          <p:nvPr>
            <p:ph idx="4294967295" type="title"/>
          </p:nvPr>
        </p:nvSpPr>
        <p:spPr>
          <a:xfrm>
            <a:off x="1484311" y="685801"/>
            <a:ext cx="100188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Operation of Distance Vector</a:t>
            </a:r>
            <a:endParaRPr/>
          </a:p>
        </p:txBody>
      </p:sp>
      <p:sp>
        <p:nvSpPr>
          <p:cNvPr id="670" name="Google Shape;670;g2fffa5ef02f_0_307"/>
          <p:cNvSpPr txBox="1"/>
          <p:nvPr>
            <p:ph idx="4294967295" type="body"/>
          </p:nvPr>
        </p:nvSpPr>
        <p:spPr>
          <a:xfrm>
            <a:off x="1676400" y="1506538"/>
            <a:ext cx="8839200" cy="44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Periodic Updates:</a:t>
            </a:r>
            <a:endParaRPr/>
          </a:p>
          <a:p>
            <a:pPr indent="-381000" lvl="1" marL="893762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Periodically broadcast the entire routing table to each of its neighbors (RIP – every 30 seconds).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solidFill>
                  <a:srgbClr val="FF0000"/>
                </a:solidFill>
              </a:rPr>
              <a:t>Inefficient</a:t>
            </a:r>
            <a:endParaRPr sz="2800"/>
          </a:p>
          <a:p>
            <a:pPr indent="-381000" lvl="1" marL="893762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Router is only aware of the: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Network addresses of its </a:t>
            </a:r>
            <a:r>
              <a:rPr lang="en-US" sz="2800">
                <a:solidFill>
                  <a:srgbClr val="FF0000"/>
                </a:solidFill>
              </a:rPr>
              <a:t>own interfaces.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Network addresses the </a:t>
            </a:r>
            <a:r>
              <a:rPr lang="en-US" sz="2800">
                <a:solidFill>
                  <a:srgbClr val="FF0000"/>
                </a:solidFill>
              </a:rPr>
              <a:t>neighbors running the same routing protocol</a:t>
            </a:r>
            <a:r>
              <a:rPr lang="en-US" sz="2800"/>
              <a:t>.</a:t>
            </a:r>
            <a:endParaRPr/>
          </a:p>
        </p:txBody>
      </p:sp>
      <p:sp>
        <p:nvSpPr>
          <p:cNvPr id="671" name="Google Shape;671;g2fffa5ef02f_0_30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fffa5ef02f_0_845"/>
          <p:cNvSpPr/>
          <p:nvPr/>
        </p:nvSpPr>
        <p:spPr>
          <a:xfrm>
            <a:off x="1752599" y="1600200"/>
            <a:ext cx="91995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809" lvl="0" marL="2143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Centralized Routing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1" marL="671512" marR="0" rtl="0" algn="l">
              <a:lnSpc>
                <a:spcPct val="80000"/>
              </a:lnSpc>
              <a:spcBef>
                <a:spcPts val="81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computes the least-cost path using complete, global knowledge about the network.</a:t>
            </a:r>
            <a:endParaRPr b="0" i="0" sz="2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Link-state routing protocols are also known as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shortest path first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Link state routing protocol uses Dijkstra's algorithm which is used to find the shortest path from one node to every other node in the network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809" lvl="0" marL="214312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While they have the reputation of being much more complex than distance vector, the basic functionality and configuration of link state routing protocols are not complex.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7" name="Google Shape;677;g2fffa5ef02f_0_845"/>
          <p:cNvSpPr/>
          <p:nvPr/>
        </p:nvSpPr>
        <p:spPr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Link-State Routing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8" name="Google Shape;678;g2fffa5ef02f_0_8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g2fffa5ef02f_0_845"/>
          <p:cNvSpPr txBox="1"/>
          <p:nvPr>
            <p:ph idx="12" type="sldNum"/>
          </p:nvPr>
        </p:nvSpPr>
        <p:spPr>
          <a:xfrm>
            <a:off x="10952163" y="5867400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/>
        </p:nvSpPr>
        <p:spPr>
          <a:xfrm>
            <a:off x="1624987" y="1283677"/>
            <a:ext cx="9954482" cy="4333754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341313" lvl="0" marL="4603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router can learn about remote networks in one of two ways: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603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Manually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Remote networks are manually entered into the route table using static routes.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603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Dynamically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Remote networks are automatically learned using a dynamic routing protocol.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Learning About Networks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0002c86783_0_0"/>
          <p:cNvSpPr txBox="1"/>
          <p:nvPr>
            <p:ph idx="4294967295" type="title"/>
          </p:nvPr>
        </p:nvSpPr>
        <p:spPr>
          <a:xfrm>
            <a:off x="1905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Link-State Routing Process</a:t>
            </a:r>
            <a:endParaRPr/>
          </a:p>
        </p:txBody>
      </p:sp>
      <p:sp>
        <p:nvSpPr>
          <p:cNvPr id="686" name="Google Shape;686;g30002c86783_0_0"/>
          <p:cNvSpPr txBox="1"/>
          <p:nvPr>
            <p:ph idx="4294967295" type="body"/>
          </p:nvPr>
        </p:nvSpPr>
        <p:spPr>
          <a:xfrm>
            <a:off x="1676400" y="1219200"/>
            <a:ext cx="9525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/>
              <a:t>5 Step Process</a:t>
            </a:r>
            <a:endParaRPr/>
          </a:p>
          <a:p>
            <a:pPr indent="-457200" lvl="1" marL="1023937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learns about its own </a:t>
            </a:r>
            <a:r>
              <a:rPr lang="en-US" sz="2400">
                <a:solidFill>
                  <a:schemeClr val="accent1"/>
                </a:solidFill>
              </a:rPr>
              <a:t>directly connected networks.</a:t>
            </a:r>
            <a:endParaRPr/>
          </a:p>
          <a:p>
            <a:pPr indent="-457200" lvl="1" marL="1023937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is responsible for </a:t>
            </a:r>
            <a:r>
              <a:rPr lang="en-US" sz="2400">
                <a:solidFill>
                  <a:schemeClr val="accent1"/>
                </a:solidFill>
              </a:rPr>
              <a:t>contacting its neighbors (exchange Hello packet) </a:t>
            </a:r>
            <a:r>
              <a:rPr lang="en-US" sz="2400"/>
              <a:t>on directly connected networks.</a:t>
            </a:r>
            <a:endParaRPr/>
          </a:p>
          <a:p>
            <a:pPr indent="-457200" lvl="1" marL="1023937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builds a </a:t>
            </a:r>
            <a:r>
              <a:rPr lang="en-US" sz="2400">
                <a:solidFill>
                  <a:schemeClr val="accent1"/>
                </a:solidFill>
              </a:rPr>
              <a:t>link-state packet (LSP)</a:t>
            </a:r>
            <a:r>
              <a:rPr b="1" i="1" lang="en-US" sz="2400"/>
              <a:t> </a:t>
            </a:r>
            <a:r>
              <a:rPr lang="en-US" sz="2400"/>
              <a:t>containing the state of each directly connected link.</a:t>
            </a:r>
            <a:endParaRPr/>
          </a:p>
          <a:p>
            <a:pPr indent="-457200" lvl="1" marL="1023937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</a:t>
            </a:r>
            <a:r>
              <a:rPr lang="en-US" sz="2400">
                <a:solidFill>
                  <a:schemeClr val="accent1"/>
                </a:solidFill>
              </a:rPr>
              <a:t>floods the LSP to all routers</a:t>
            </a:r>
            <a:r>
              <a:rPr lang="en-US" sz="2400"/>
              <a:t>, who then store all LSPs received in a database.</a:t>
            </a:r>
            <a:endParaRPr/>
          </a:p>
          <a:p>
            <a:pPr indent="-457200" lvl="1" marL="1023937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 </a:t>
            </a:r>
            <a:r>
              <a:rPr lang="en-US" sz="2400"/>
              <a:t>uses the LSPs to </a:t>
            </a:r>
            <a:r>
              <a:rPr lang="en-US" sz="2400">
                <a:solidFill>
                  <a:schemeClr val="accent1"/>
                </a:solidFill>
              </a:rPr>
              <a:t>construct a database</a:t>
            </a:r>
            <a:r>
              <a:rPr lang="en-US" sz="2400"/>
              <a:t> that is a </a:t>
            </a:r>
            <a:r>
              <a:rPr lang="en-US" sz="2400">
                <a:solidFill>
                  <a:schemeClr val="accent1"/>
                </a:solidFill>
              </a:rPr>
              <a:t>complete map of the topology and computes the best path</a:t>
            </a:r>
            <a:r>
              <a:rPr lang="en-US" sz="2400"/>
              <a:t> to each destination network.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687" name="Google Shape;687;g30002c86783_0_0"/>
          <p:cNvSpPr txBox="1"/>
          <p:nvPr>
            <p:ph idx="12" type="sldNum"/>
          </p:nvPr>
        </p:nvSpPr>
        <p:spPr>
          <a:xfrm>
            <a:off x="10952163" y="5883275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fffa5ef02f_0_981"/>
          <p:cNvSpPr txBox="1"/>
          <p:nvPr>
            <p:ph type="title"/>
          </p:nvPr>
        </p:nvSpPr>
        <p:spPr>
          <a:xfrm>
            <a:off x="1741714" y="685800"/>
            <a:ext cx="10018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</a:t>
            </a:r>
            <a:endParaRPr/>
          </a:p>
        </p:txBody>
      </p:sp>
      <p:graphicFrame>
        <p:nvGraphicFramePr>
          <p:cNvPr id="693" name="Google Shape;693;g2fffa5ef02f_0_981"/>
          <p:cNvGraphicFramePr/>
          <p:nvPr/>
        </p:nvGraphicFramePr>
        <p:xfrm>
          <a:off x="1905000" y="17526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{1277CFE4-41B3-4D90-93F2-70BBFE41B3C5}</a:tableStyleId>
              </a:tblPr>
              <a:tblGrid>
                <a:gridCol w="2002150"/>
                <a:gridCol w="3010175"/>
                <a:gridCol w="3674475"/>
              </a:tblGrid>
              <a:tr h="49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Distance Vector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Link State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84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Network view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Topology knowledge from the neighbor point of view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Common and complete knowledge of the network topology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Best Path Calculation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Based on fewest number of hops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Based on the link cost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Updates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Full routing table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Link State Updates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Algorithm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Bellman-Ford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Dijsktra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CPU and Memory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Low utilization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Intensive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hierarchical Structure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Convergence time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Moderate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694" name="Google Shape;694;g2fffa5ef02f_0_981"/>
          <p:cNvSpPr txBox="1"/>
          <p:nvPr>
            <p:ph idx="12" type="sldNum"/>
          </p:nvPr>
        </p:nvSpPr>
        <p:spPr>
          <a:xfrm>
            <a:off x="10952163" y="5867400"/>
            <a:ext cx="550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5" name="Google Shape;695;g2fffa5ef02f_0_9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4238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5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701" name="Google Shape;7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idx="1" type="body"/>
          </p:nvPr>
        </p:nvSpPr>
        <p:spPr>
          <a:xfrm>
            <a:off x="1369216" y="1339361"/>
            <a:ext cx="10248900" cy="2538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/>
              <a:t>A static route is created, maintained, and updated by a network administrator, manually.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1560"/>
              </a:spcBef>
              <a:spcAft>
                <a:spcPts val="1200"/>
              </a:spcAft>
              <a:buSzPts val="2610"/>
              <a:buChar char="•"/>
            </a:pPr>
            <a:r>
              <a:rPr lang="en-US" sz="3200"/>
              <a:t>A static route to every network must be configured on every router for full connectivity. </a:t>
            </a:r>
            <a:endParaRPr/>
          </a:p>
        </p:txBody>
      </p:sp>
      <p:sp>
        <p:nvSpPr>
          <p:cNvPr id="421" name="Google Shape;421;p5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Learning About Networks</a:t>
            </a:r>
            <a:endParaRPr/>
          </a:p>
        </p:txBody>
      </p:sp>
      <p:pic>
        <p:nvPicPr>
          <p:cNvPr id="427" name="Google Shape;4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826" y="1230349"/>
            <a:ext cx="10245722" cy="50819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9" name="Google Shape;429;p3"/>
          <p:cNvGraphicFramePr/>
          <p:nvPr/>
        </p:nvGraphicFramePr>
        <p:xfrm>
          <a:off x="1501011" y="9985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{4E597E30-8B71-4E50-A48A-1801DE181662}</a:tableStyleId>
              </a:tblPr>
              <a:tblGrid>
                <a:gridCol w="1404025"/>
                <a:gridCol w="661200"/>
              </a:tblGrid>
              <a:tr h="33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Network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Exit Int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192.168.10.0/24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G0/0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192.168.11.0/24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G0/1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209.165.200.224/30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S0/0/0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30" name="Google Shape;430;p3"/>
          <p:cNvGraphicFramePr/>
          <p:nvPr/>
        </p:nvGraphicFramePr>
        <p:xfrm>
          <a:off x="5112114" y="13389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{1F3CAE40-332F-4364-B056-DC2369A2793E}</a:tableStyleId>
              </a:tblPr>
              <a:tblGrid>
                <a:gridCol w="1404025"/>
                <a:gridCol w="661200"/>
              </a:tblGrid>
              <a:tr h="33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Network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Exit Int</a:t>
                      </a:r>
                      <a:endParaRPr b="1" sz="100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10.1.1.0/24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G0/0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10.1.2.0/24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G0/1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209.165.200.224/30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/>
                        <a:t>S0/0/0</a:t>
                      </a:r>
                      <a:endParaRPr b="1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0" lang="en-US" sz="1050" u="none" cap="none" strike="noStrike"/>
                        <a:t>220.20.20.0/30</a:t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0" lang="en-US" sz="1050" u="none" cap="none" strike="noStrike"/>
                        <a:t>G0/2</a:t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</a:tr>
              <a:tr h="33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b="0" sz="105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1" name="Google Shape;431;p3"/>
          <p:cNvSpPr txBox="1"/>
          <p:nvPr/>
        </p:nvSpPr>
        <p:spPr>
          <a:xfrm>
            <a:off x="3815741" y="1586174"/>
            <a:ext cx="12684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Directly connected </a:t>
            </a:r>
            <a:endParaRPr b="1" i="0" sz="12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"/>
          <p:cNvSpPr/>
          <p:nvPr/>
        </p:nvSpPr>
        <p:spPr>
          <a:xfrm>
            <a:off x="3598902" y="1351349"/>
            <a:ext cx="232996" cy="877603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"/>
          <p:cNvSpPr txBox="1"/>
          <p:nvPr/>
        </p:nvSpPr>
        <p:spPr>
          <a:xfrm>
            <a:off x="7437128" y="2060936"/>
            <a:ext cx="12684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Directly connected </a:t>
            </a:r>
            <a:endParaRPr b="1" i="0" sz="1200" u="none" cap="none" strike="noStrik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"/>
          <p:cNvSpPr/>
          <p:nvPr/>
        </p:nvSpPr>
        <p:spPr>
          <a:xfrm>
            <a:off x="7169948" y="1683210"/>
            <a:ext cx="287460" cy="115498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"/>
          <p:cNvSpPr txBox="1"/>
          <p:nvPr/>
        </p:nvSpPr>
        <p:spPr>
          <a:xfrm>
            <a:off x="7703403" y="1451597"/>
            <a:ext cx="16894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20.20.20.0/30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"/>
          <p:cNvSpPr txBox="1"/>
          <p:nvPr/>
        </p:nvSpPr>
        <p:spPr>
          <a:xfrm>
            <a:off x="6210600" y="4651483"/>
            <a:ext cx="8176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"/>
          <p:cNvSpPr txBox="1"/>
          <p:nvPr/>
        </p:nvSpPr>
        <p:spPr>
          <a:xfrm>
            <a:off x="6619443" y="3554589"/>
            <a:ext cx="8176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"/>
          <p:cNvSpPr txBox="1"/>
          <p:nvPr/>
        </p:nvSpPr>
        <p:spPr>
          <a:xfrm>
            <a:off x="1987589" y="698010"/>
            <a:ext cx="12684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Table of R1</a:t>
            </a:r>
            <a:endParaRPr b="1" i="0" sz="12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"/>
          <p:cNvSpPr txBox="1"/>
          <p:nvPr/>
        </p:nvSpPr>
        <p:spPr>
          <a:xfrm>
            <a:off x="5632008" y="1036945"/>
            <a:ext cx="126841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Table of R2</a:t>
            </a:r>
            <a:endParaRPr b="1" i="0" sz="1200" u="none" cap="none" strike="noStrik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"/>
          <p:cNvSpPr txBox="1"/>
          <p:nvPr/>
        </p:nvSpPr>
        <p:spPr>
          <a:xfrm>
            <a:off x="1653309" y="2352856"/>
            <a:ext cx="10137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10.1.1.0/24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"/>
          <p:cNvSpPr txBox="1"/>
          <p:nvPr/>
        </p:nvSpPr>
        <p:spPr>
          <a:xfrm>
            <a:off x="2891266" y="2334005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"/>
          <p:cNvSpPr txBox="1"/>
          <p:nvPr/>
        </p:nvSpPr>
        <p:spPr>
          <a:xfrm>
            <a:off x="1669502" y="2670542"/>
            <a:ext cx="10137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10.1.2.0/24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"/>
          <p:cNvSpPr txBox="1"/>
          <p:nvPr/>
        </p:nvSpPr>
        <p:spPr>
          <a:xfrm>
            <a:off x="2891266" y="2685931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"/>
          <p:cNvSpPr txBox="1"/>
          <p:nvPr/>
        </p:nvSpPr>
        <p:spPr>
          <a:xfrm>
            <a:off x="5224783" y="3041713"/>
            <a:ext cx="130210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192.168.10.0/24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"/>
          <p:cNvSpPr txBox="1"/>
          <p:nvPr/>
        </p:nvSpPr>
        <p:spPr>
          <a:xfrm>
            <a:off x="6554849" y="3030020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"/>
          <p:cNvSpPr txBox="1"/>
          <p:nvPr/>
        </p:nvSpPr>
        <p:spPr>
          <a:xfrm>
            <a:off x="5228062" y="3350992"/>
            <a:ext cx="12988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192.168.11.0/24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"/>
          <p:cNvSpPr txBox="1"/>
          <p:nvPr/>
        </p:nvSpPr>
        <p:spPr>
          <a:xfrm>
            <a:off x="6554849" y="3292979"/>
            <a:ext cx="65044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S0/0/0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/>
        </p:nvSpPr>
        <p:spPr>
          <a:xfrm>
            <a:off x="1484310" y="1332346"/>
            <a:ext cx="10449072" cy="438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routing provides some </a:t>
            </a:r>
            <a:r>
              <a:rPr b="1" i="0" lang="en-US" sz="2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advantages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dynamic routing, including: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routes are not advertised over the network, resulting in better security.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Routers not share static routes with each other, thus reducing CPU/RAM overhead and saving bandwidth.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Static Route Advantages</a:t>
            </a:r>
            <a:endParaRPr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"/>
          <p:cNvSpPr txBox="1"/>
          <p:nvPr/>
        </p:nvSpPr>
        <p:spPr>
          <a:xfrm>
            <a:off x="1736294" y="1214294"/>
            <a:ext cx="9384288" cy="467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routing has the following </a:t>
            </a:r>
            <a:r>
              <a:rPr b="1" i="0" lang="en-US" sz="2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disadvantages: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configuration and maintenance is time-consuming.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 is error-prone, especially in large networks.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intervention is required to maintain changing route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scale well with growing networks; maintenance becomes cumbersome.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complete knowledge of the whole network for proper implementation.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7"/>
          <p:cNvSpPr txBox="1"/>
          <p:nvPr/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 Route Disadvantages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Comparison</a:t>
            </a:r>
            <a:endParaRPr/>
          </a:p>
        </p:txBody>
      </p:sp>
      <p:pic>
        <p:nvPicPr>
          <p:cNvPr id="469" name="Google Shape;4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uting and Switching Essentials - Mozilla Firefox" id="470" name="Google Shape;4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608" y="1306943"/>
            <a:ext cx="10732115" cy="532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8"/>
          <p:cNvSpPr txBox="1"/>
          <p:nvPr/>
        </p:nvSpPr>
        <p:spPr>
          <a:xfrm>
            <a:off x="1634694" y="1389785"/>
            <a:ext cx="9504361" cy="4207451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34950" lvl="0" marL="234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 Routes are often used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to a specific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a Gateway of Last Resort for a stub network – Default Gateway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 routing table entries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backup route in case a primary route link fails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234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8"/>
          <p:cNvSpPr txBox="1"/>
          <p:nvPr/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Static Route Applications : Types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CSE421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