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embeddedFontLst>
    <p:embeddedFont>
      <p:font typeface="Corbel"/>
      <p:regular r:id="rId47"/>
      <p:bold r:id="rId48"/>
      <p:italic r:id="rId49"/>
      <p:boldItalic r:id="rId50"/>
    </p:embeddedFont>
    <p:embeddedFont>
      <p:font typeface="Tahoma"/>
      <p:regular r:id="rId51"/>
      <p:bold r:id="rId52"/>
    </p:embeddedFont>
    <p:embeddedFont>
      <p:font typeface="Gill Sans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5" roundtripDataSignature="AMtx7mjiUyiWTRLfurSX/5TgMBVUxUO2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F76FAC-5E3E-471F-BF62-F6F2AE105942}">
  <a:tblStyle styleId="{AAF76FAC-5E3E-471F-BF62-F6F2AE105942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 b="off" i="off"/>
      <a:tcStyle>
        <a:fill>
          <a:solidFill>
            <a:srgbClr val="CCE2F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E2F8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orbel-bold.fntdata"/><Relationship Id="rId47" Type="http://schemas.openxmlformats.org/officeDocument/2006/relationships/font" Target="fonts/Corbel-regular.fntdata"/><Relationship Id="rId49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Tahoma-regular.fntdata"/><Relationship Id="rId50" Type="http://schemas.openxmlformats.org/officeDocument/2006/relationships/font" Target="fonts/Corbel-boldItalic.fntdata"/><Relationship Id="rId53" Type="http://schemas.openxmlformats.org/officeDocument/2006/relationships/font" Target="fonts/GillSans-regular.fntdata"/><Relationship Id="rId52" Type="http://schemas.openxmlformats.org/officeDocument/2006/relationships/font" Target="fonts/Tahoma-bold.fntdata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Google Shape;57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</a:pPr>
            <a:r>
              <a:rPr lang="en-US" sz="1200">
                <a:latin typeface="Gill Sans"/>
                <a:ea typeface="Gill Sans"/>
                <a:cs typeface="Gill Sans"/>
                <a:sym typeface="Gill Sans"/>
              </a:rPr>
              <a:t>until information becomes old (times out)</a:t>
            </a: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Google Shape;66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5" name="Google Shape;74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Google Shape;74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9" name="Google Shape;84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0" name="Google Shape;85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8" name="Google Shape;95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9" name="Google Shape;95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2" name="Google Shape;107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3" name="Google Shape;107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3" name="Google Shape;118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4" name="Google Shape;118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7" name="Google Shape;1287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8" name="Google Shape;128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5" name="Google Shape;1295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6" name="Google Shape;129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3" name="Google Shape;130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4" name="Google Shape;130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2" name="Google Shape;1362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3" name="Google Shape;136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3" name="Google Shape;142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4" name="Google Shape;1424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1" name="Google Shape;1501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2" name="Google Shape;1502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9" name="Google Shape;1509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0" name="Google Shape;1510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4" name="Google Shape;1624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5" name="Google Shape;1625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1" name="Google Shape;1691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2" name="Google Shape;1692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8" name="Google Shape;1758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9" name="Google Shape;175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9" name="Google Shape;1829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5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5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5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55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55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55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5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5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5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4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4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6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5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6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6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48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66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6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7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7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6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8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68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6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9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9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69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6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0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0"/>
          <p:cNvSpPr txBox="1"/>
          <p:nvPr>
            <p:ph idx="1" type="body"/>
          </p:nvPr>
        </p:nvSpPr>
        <p:spPr>
          <a:xfrm rot="5400000">
            <a:off x="4632675" y="-2033941"/>
            <a:ext cx="3721979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7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1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1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7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7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2" name="Google Shape;42;p57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3" name="Google Shape;43;p5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8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5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1" type="body"/>
          </p:nvPr>
        </p:nvSpPr>
        <p:spPr>
          <a:xfrm>
            <a:off x="1484308" y="1114426"/>
            <a:ext cx="10018713" cy="3721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0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1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1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6" name="Google Shape;66;p61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7" name="Google Shape;67;p61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8" name="Google Shape;68;p61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9" name="Google Shape;69;p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2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62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6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3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3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3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6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54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5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5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5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5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5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54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4"/>
          <p:cNvSpPr txBox="1"/>
          <p:nvPr>
            <p:ph idx="1" type="body"/>
          </p:nvPr>
        </p:nvSpPr>
        <p:spPr>
          <a:xfrm>
            <a:off x="1484308" y="1114426"/>
            <a:ext cx="10018713" cy="3721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8641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4958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9300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433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759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Relationship Id="rId4" Type="http://schemas.openxmlformats.org/officeDocument/2006/relationships/image" Target="../media/image26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Data Link Layer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CSE421 –Computer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99" name="Google Shape;2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1"/>
          <p:cNvSpPr txBox="1"/>
          <p:nvPr>
            <p:ph idx="1" type="body"/>
          </p:nvPr>
        </p:nvSpPr>
        <p:spPr>
          <a:xfrm>
            <a:off x="2057401" y="1371600"/>
            <a:ext cx="8471409" cy="485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80"/>
              <a:buFont typeface="Noto Sans Symbols"/>
              <a:buNone/>
            </a:pPr>
            <a:r>
              <a:rPr i="1" lang="en-US" sz="4400">
                <a:solidFill>
                  <a:srgbClr val="990033"/>
                </a:solidFill>
                <a:latin typeface="Gill Sans"/>
                <a:ea typeface="Gill Sans"/>
                <a:cs typeface="Gill Sans"/>
                <a:sym typeface="Gill Sans"/>
              </a:rPr>
              <a:t>Our objectives</a:t>
            </a:r>
            <a:endParaRPr i="1" sz="4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1470" lvl="0" marL="28575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Link Layer Addressing</a:t>
            </a:r>
            <a:endParaRPr/>
          </a:p>
          <a:p>
            <a:pPr indent="-313055" lvl="1" marL="742950" rtl="0" algn="l">
              <a:lnSpc>
                <a:spcPct val="100000"/>
              </a:lnSpc>
              <a:spcBef>
                <a:spcPts val="1127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/>
          </a:p>
          <a:p>
            <a:pPr indent="-313055" lvl="1" marL="742950" rtl="0" algn="l">
              <a:lnSpc>
                <a:spcPct val="100000"/>
              </a:lnSpc>
              <a:spcBef>
                <a:spcPts val="1127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Types of MAC Addresses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ARP within LAN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096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LAN Switch</a:t>
            </a:r>
            <a:endParaRPr/>
          </a:p>
          <a:p>
            <a:pPr indent="-85946" lvl="0" marL="285750" rtl="0" algn="l">
              <a:lnSpc>
                <a:spcPct val="100000"/>
              </a:lnSpc>
              <a:spcBef>
                <a:spcPts val="1034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1" name="Google Shape;301;p11"/>
          <p:cNvSpPr txBox="1"/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 – Part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Link Layer Addressing</a:t>
            </a:r>
            <a:endParaRPr/>
          </a:p>
        </p:txBody>
      </p:sp>
      <p:sp>
        <p:nvSpPr>
          <p:cNvPr id="308" name="Google Shape;308;p12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  <p:sp>
        <p:nvSpPr>
          <p:cNvPr id="309" name="Google Shape;309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"/>
          <p:cNvSpPr txBox="1"/>
          <p:nvPr>
            <p:ph idx="1" type="body"/>
          </p:nvPr>
        </p:nvSpPr>
        <p:spPr>
          <a:xfrm>
            <a:off x="1484310" y="1543592"/>
            <a:ext cx="4895055" cy="4857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35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IP address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32 bits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Dotted decimal notation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Example : </a:t>
            </a:r>
            <a:r>
              <a:rPr lang="en-US" sz="3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192.168.10.1</a:t>
            </a:r>
            <a:endParaRPr sz="32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i="1" lang="en-US" sz="3000">
                <a:latin typeface="Gill Sans"/>
                <a:ea typeface="Gill Sans"/>
                <a:cs typeface="Gill Sans"/>
                <a:sym typeface="Gill Sans"/>
              </a:rPr>
              <a:t>Network-layer</a:t>
            </a: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 address for interface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Hierarchal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Not portable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3000">
              <a:latin typeface="Gill Sans"/>
              <a:ea typeface="Gill Sans"/>
              <a:cs typeface="Gill Sans"/>
              <a:sym typeface="Gill Sans"/>
            </a:endParaRPr>
          </a:p>
          <a:p>
            <a:pPr indent="-132445" lvl="0" marL="28575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315" name="Google Shape;315;p13"/>
          <p:cNvSpPr txBox="1"/>
          <p:nvPr/>
        </p:nvSpPr>
        <p:spPr>
          <a:xfrm>
            <a:off x="6493666" y="1131024"/>
            <a:ext cx="5445785" cy="5113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rPr b="0" i="0" lang="en-US" sz="35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48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12 Hexadecimal digits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FF9300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 : </a:t>
            </a:r>
            <a:r>
              <a:rPr b="0" i="0" lang="en-US" sz="3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1A-2F-BB-76-09-AD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1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Link-layer</a:t>
            </a: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address for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Flat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FF9300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portable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7305" lvl="0" marL="28575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6" name="Google Shape;316;p13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 Address vs 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17" name="Google Shape;3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324" name="Google Shape;3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4502" y="1151388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4"/>
          <p:cNvSpPr txBox="1"/>
          <p:nvPr>
            <p:ph type="title"/>
          </p:nvPr>
        </p:nvSpPr>
        <p:spPr>
          <a:xfrm>
            <a:off x="2482082" y="9490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or LAN  or Physical or Ethernet addresses (more)</a:t>
            </a:r>
            <a:endParaRPr/>
          </a:p>
        </p:txBody>
      </p:sp>
      <p:sp>
        <p:nvSpPr>
          <p:cNvPr id="326" name="Google Shape;326;p14"/>
          <p:cNvSpPr txBox="1"/>
          <p:nvPr>
            <p:ph idx="1" type="body"/>
          </p:nvPr>
        </p:nvSpPr>
        <p:spPr>
          <a:xfrm>
            <a:off x="1608999" y="1568010"/>
            <a:ext cx="10018713" cy="5195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48 bits MAC address (for most LANs) burned in NIC ROM, also sometimes software settable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 allocation administered by IEEE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Manufacturer buys portion of MAC address space (to assure uniqueness)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Analogy: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address: like </a:t>
            </a:r>
            <a:r>
              <a:rPr lang="en-US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National ID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 address: like </a:t>
            </a:r>
            <a:r>
              <a:rPr lang="en-US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Postal Address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" name="Google Shape;327;p1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8079" y="2121071"/>
            <a:ext cx="4514944" cy="107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402" y="1743809"/>
            <a:ext cx="5496201" cy="4629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9977" y="4271162"/>
            <a:ext cx="4493046" cy="156816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5"/>
          <p:cNvSpPr/>
          <p:nvPr/>
        </p:nvSpPr>
        <p:spPr>
          <a:xfrm>
            <a:off x="1203174" y="1306565"/>
            <a:ext cx="10479024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48 bits MAC address (for most LANs) burned in NIC ROM, also sometimes software settable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5"/>
          <p:cNvSpPr txBox="1"/>
          <p:nvPr/>
        </p:nvSpPr>
        <p:spPr>
          <a:xfrm>
            <a:off x="7313950" y="3370217"/>
            <a:ext cx="37446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hexadecimal (base 16) notation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(each “numeral” represents 4 bits)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5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38" name="Google Shape;33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15"/>
          <p:cNvSpPr/>
          <p:nvPr/>
        </p:nvSpPr>
        <p:spPr>
          <a:xfrm>
            <a:off x="7210697" y="2121071"/>
            <a:ext cx="378823" cy="55681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41" name="Google Shape;341;p15"/>
          <p:cNvGrpSpPr/>
          <p:nvPr/>
        </p:nvGrpSpPr>
        <p:grpSpPr>
          <a:xfrm>
            <a:off x="7589520" y="1510058"/>
            <a:ext cx="1569405" cy="757130"/>
            <a:chOff x="7589520" y="1510058"/>
            <a:chExt cx="1569405" cy="757130"/>
          </a:xfrm>
        </p:grpSpPr>
        <p:sp>
          <p:nvSpPr>
            <p:cNvPr id="342" name="Google Shape;342;p15"/>
            <p:cNvSpPr txBox="1"/>
            <p:nvPr/>
          </p:nvSpPr>
          <p:spPr>
            <a:xfrm>
              <a:off x="8029556" y="1510058"/>
              <a:ext cx="1129369" cy="5847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0000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" name="Google Shape;343;p15"/>
            <p:cNvCxnSpPr/>
            <p:nvPr/>
          </p:nvCxnSpPr>
          <p:spPr>
            <a:xfrm flipH="1">
              <a:off x="7589520" y="2063695"/>
              <a:ext cx="407851" cy="203493"/>
            </a:xfrm>
            <a:prstGeom prst="straightConnector1">
              <a:avLst/>
            </a:prstGeom>
            <a:noFill/>
            <a:ln cap="flat" cmpd="sng" w="44450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44" name="Google Shape;344;p15"/>
          <p:cNvSpPr/>
          <p:nvPr/>
        </p:nvSpPr>
        <p:spPr>
          <a:xfrm>
            <a:off x="9228697" y="2143715"/>
            <a:ext cx="378823" cy="55681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45" name="Google Shape;345;p15"/>
          <p:cNvGrpSpPr/>
          <p:nvPr/>
        </p:nvGrpSpPr>
        <p:grpSpPr>
          <a:xfrm>
            <a:off x="9607520" y="1532702"/>
            <a:ext cx="1569405" cy="757130"/>
            <a:chOff x="7589520" y="1510058"/>
            <a:chExt cx="1569405" cy="757130"/>
          </a:xfrm>
        </p:grpSpPr>
        <p:sp>
          <p:nvSpPr>
            <p:cNvPr id="346" name="Google Shape;346;p15"/>
            <p:cNvSpPr txBox="1"/>
            <p:nvPr/>
          </p:nvSpPr>
          <p:spPr>
            <a:xfrm>
              <a:off x="8029556" y="1510058"/>
              <a:ext cx="1129369" cy="5847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1100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7" name="Google Shape;347;p15"/>
            <p:cNvCxnSpPr/>
            <p:nvPr/>
          </p:nvCxnSpPr>
          <p:spPr>
            <a:xfrm flipH="1">
              <a:off x="7589520" y="2063695"/>
              <a:ext cx="407851" cy="203493"/>
            </a:xfrm>
            <a:prstGeom prst="straightConnector1">
              <a:avLst/>
            </a:prstGeom>
            <a:noFill/>
            <a:ln cap="flat" cmpd="sng" w="44450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Types of 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53" name="Google Shape;3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16"/>
          <p:cNvGrpSpPr/>
          <p:nvPr/>
        </p:nvGrpSpPr>
        <p:grpSpPr>
          <a:xfrm>
            <a:off x="3555081" y="1150287"/>
            <a:ext cx="5081843" cy="5418667"/>
            <a:chOff x="1523079" y="-1"/>
            <a:chExt cx="5081841" cy="5418667"/>
          </a:xfrm>
        </p:grpSpPr>
        <p:sp>
          <p:nvSpPr>
            <p:cNvPr id="355" name="Google Shape;355;p16"/>
            <p:cNvSpPr/>
            <p:nvPr/>
          </p:nvSpPr>
          <p:spPr>
            <a:xfrm>
              <a:off x="2552625" y="2709333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6"/>
            <p:cNvSpPr txBox="1"/>
            <p:nvPr/>
          </p:nvSpPr>
          <p:spPr>
            <a:xfrm>
              <a:off x="2853982" y="3316465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2552625" y="2663613"/>
              <a:ext cx="67538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6"/>
            <p:cNvSpPr txBox="1"/>
            <p:nvPr/>
          </p:nvSpPr>
          <p:spPr>
            <a:xfrm>
              <a:off x="2873432" y="2692448"/>
              <a:ext cx="33769" cy="33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2552625" y="1422400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6"/>
            <p:cNvSpPr txBox="1"/>
            <p:nvPr/>
          </p:nvSpPr>
          <p:spPr>
            <a:xfrm>
              <a:off x="2853982" y="2029532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solidFill>
              <a:srgbClr val="2FACEA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6"/>
            <p:cNvSpPr txBox="1"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275" lIns="41275" spcFirstLastPara="1" rIns="41275" wrap="square" tIns="4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orbel"/>
                <a:buNone/>
              </a:pPr>
              <a:r>
                <a:rPr b="0" i="0" lang="en-US" sz="6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MAC Address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solidFill>
              <a:srgbClr val="FFFF00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6"/>
            <p:cNvSpPr txBox="1"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b="0" i="0" lang="en-US" sz="6200" u="none" cap="none" strike="noStrike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Unicast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solidFill>
              <a:srgbClr val="EDC38A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6"/>
            <p:cNvSpPr txBox="1"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b="0" i="0" lang="en-US" sz="6200" u="none" cap="none" strike="noStrike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Multicast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solidFill>
              <a:srgbClr val="B1DB93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6"/>
            <p:cNvSpPr txBox="1"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b="0" i="0" lang="en-US" sz="6200" u="none" cap="none" strike="noStrike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Broadcast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 MAC Addresses</a:t>
            </a:r>
            <a:endParaRPr/>
          </a:p>
        </p:txBody>
      </p:sp>
      <p:sp>
        <p:nvSpPr>
          <p:cNvPr id="375" name="Google Shape;375;p17"/>
          <p:cNvSpPr txBox="1"/>
          <p:nvPr>
            <p:ph idx="1" type="body"/>
          </p:nvPr>
        </p:nvSpPr>
        <p:spPr>
          <a:xfrm>
            <a:off x="1484308" y="1114427"/>
            <a:ext cx="10591578" cy="1817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000000"/>
                </a:solidFill>
              </a:rPr>
              <a:t>The unique address used when a frame is sent from a single transmitting device to a single destination device.</a:t>
            </a:r>
            <a:endParaRPr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/>
          </a:p>
        </p:txBody>
      </p:sp>
      <p:pic>
        <p:nvPicPr>
          <p:cNvPr id="376" name="Google Shape;3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85" y="2160926"/>
            <a:ext cx="6781629" cy="45065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377" name="Google Shape;3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idx="1" type="body"/>
          </p:nvPr>
        </p:nvSpPr>
        <p:spPr>
          <a:xfrm>
            <a:off x="1513336" y="1114427"/>
            <a:ext cx="10018713" cy="1454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000000"/>
                </a:solidFill>
              </a:rPr>
              <a:t>“ 01-00-5E” in an IPv4 multicast packet </a:t>
            </a:r>
            <a:endParaRPr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/>
          </a:p>
        </p:txBody>
      </p:sp>
      <p:pic>
        <p:nvPicPr>
          <p:cNvPr id="384" name="Google Shape;3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341" y="2032347"/>
            <a:ext cx="6739041" cy="463515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8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MAC Addresses</a:t>
            </a:r>
            <a:endParaRPr/>
          </a:p>
        </p:txBody>
      </p:sp>
      <p:pic>
        <p:nvPicPr>
          <p:cNvPr descr="underline_base" id="386" name="Google Shape;38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Broadcast MAC Address</a:t>
            </a:r>
            <a:endParaRPr/>
          </a:p>
        </p:txBody>
      </p:sp>
      <p:sp>
        <p:nvSpPr>
          <p:cNvPr id="393" name="Google Shape;393;p19"/>
          <p:cNvSpPr txBox="1"/>
          <p:nvPr>
            <p:ph idx="1" type="body"/>
          </p:nvPr>
        </p:nvSpPr>
        <p:spPr>
          <a:xfrm>
            <a:off x="1484308" y="1332140"/>
            <a:ext cx="10018713" cy="101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47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000000"/>
                </a:solidFill>
              </a:rPr>
              <a:t>A destination MAC address of FF-FF-FF-FF-FF-FF</a:t>
            </a:r>
            <a:endParaRPr/>
          </a:p>
          <a:p>
            <a:pPr indent="-285747" lvl="0" marL="2857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000000"/>
                </a:solidFill>
              </a:rPr>
              <a:t>To be processed by all devices in the network</a:t>
            </a:r>
            <a:endParaRPr/>
          </a:p>
          <a:p>
            <a:pPr indent="-47274" lvl="0" marL="2857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pic>
        <p:nvPicPr>
          <p:cNvPr descr="underline_base" id="394" name="Google Shape;3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8439" y="2090058"/>
            <a:ext cx="7039636" cy="457744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"/>
          <p:cNvSpPr txBox="1"/>
          <p:nvPr>
            <p:ph type="title"/>
          </p:nvPr>
        </p:nvSpPr>
        <p:spPr>
          <a:xfrm>
            <a:off x="2057400" y="1356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LAN addresses and ARP</a:t>
            </a:r>
            <a:endParaRPr/>
          </a:p>
        </p:txBody>
      </p:sp>
      <p:sp>
        <p:nvSpPr>
          <p:cNvPr id="403" name="Google Shape;403;p20"/>
          <p:cNvSpPr txBox="1"/>
          <p:nvPr/>
        </p:nvSpPr>
        <p:spPr>
          <a:xfrm>
            <a:off x="2109789" y="1309688"/>
            <a:ext cx="68992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adapter on LAN has unique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LAN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0"/>
          <p:cNvSpPr txBox="1"/>
          <p:nvPr/>
        </p:nvSpPr>
        <p:spPr>
          <a:xfrm>
            <a:off x="8442325" y="3890963"/>
            <a:ext cx="958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676650" y="3262313"/>
            <a:ext cx="2046288" cy="2049462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06" name="Google Shape;406;p20"/>
          <p:cNvCxnSpPr/>
          <p:nvPr/>
        </p:nvCxnSpPr>
        <p:spPr>
          <a:xfrm>
            <a:off x="2824163" y="3940175"/>
            <a:ext cx="90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20"/>
          <p:cNvCxnSpPr/>
          <p:nvPr/>
        </p:nvCxnSpPr>
        <p:spPr>
          <a:xfrm>
            <a:off x="4833938" y="2808289"/>
            <a:ext cx="0" cy="6556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20"/>
          <p:cNvCxnSpPr/>
          <p:nvPr/>
        </p:nvCxnSpPr>
        <p:spPr>
          <a:xfrm rot="10800000">
            <a:off x="5697539" y="4108450"/>
            <a:ext cx="7969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20"/>
          <p:cNvCxnSpPr/>
          <p:nvPr/>
        </p:nvCxnSpPr>
        <p:spPr>
          <a:xfrm rot="10800000">
            <a:off x="4795838" y="5113338"/>
            <a:ext cx="0" cy="438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p20"/>
          <p:cNvSpPr txBox="1"/>
          <p:nvPr/>
        </p:nvSpPr>
        <p:spPr>
          <a:xfrm>
            <a:off x="5154614" y="2513013"/>
            <a:ext cx="1781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1A-2F-BB-76-09-AD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p20"/>
          <p:cNvCxnSpPr/>
          <p:nvPr/>
        </p:nvCxnSpPr>
        <p:spPr>
          <a:xfrm rot="10800000">
            <a:off x="4973639" y="2652713"/>
            <a:ext cx="257175" cy="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2" name="Google Shape;412;p20"/>
          <p:cNvCxnSpPr/>
          <p:nvPr/>
        </p:nvCxnSpPr>
        <p:spPr>
          <a:xfrm rot="10800000">
            <a:off x="6523038" y="4289426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3" name="Google Shape;413;p20"/>
          <p:cNvSpPr txBox="1"/>
          <p:nvPr/>
        </p:nvSpPr>
        <p:spPr>
          <a:xfrm>
            <a:off x="6003925" y="4662488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20"/>
          <p:cNvCxnSpPr/>
          <p:nvPr/>
        </p:nvCxnSpPr>
        <p:spPr>
          <a:xfrm rot="10800000">
            <a:off x="4899026" y="5667375"/>
            <a:ext cx="3603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5" name="Google Shape;415;p20"/>
          <p:cNvSpPr txBox="1"/>
          <p:nvPr/>
        </p:nvSpPr>
        <p:spPr>
          <a:xfrm>
            <a:off x="5321301" y="5551488"/>
            <a:ext cx="174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0C-C4-11-6F-E3-98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20"/>
          <p:cNvCxnSpPr/>
          <p:nvPr/>
        </p:nvCxnSpPr>
        <p:spPr>
          <a:xfrm rot="10800000">
            <a:off x="2760663" y="4095751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7" name="Google Shape;417;p20"/>
          <p:cNvSpPr txBox="1"/>
          <p:nvPr/>
        </p:nvSpPr>
        <p:spPr>
          <a:xfrm>
            <a:off x="1843088" y="4470400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0"/>
          <p:cNvSpPr txBox="1"/>
          <p:nvPr/>
        </p:nvSpPr>
        <p:spPr>
          <a:xfrm>
            <a:off x="4160838" y="3621089"/>
            <a:ext cx="10858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(wired 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0"/>
          <p:cNvSpPr/>
          <p:nvPr/>
        </p:nvSpPr>
        <p:spPr>
          <a:xfrm>
            <a:off x="8251825" y="3941764"/>
            <a:ext cx="160338" cy="255587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20" name="Google Shape;420;p20"/>
          <p:cNvGrpSpPr/>
          <p:nvPr/>
        </p:nvGrpSpPr>
        <p:grpSpPr>
          <a:xfrm>
            <a:off x="1947864" y="3562351"/>
            <a:ext cx="922337" cy="658813"/>
            <a:chOff x="267" y="2244"/>
            <a:chExt cx="581" cy="415"/>
          </a:xfrm>
        </p:grpSpPr>
        <p:sp>
          <p:nvSpPr>
            <p:cNvPr id="421" name="Google Shape;421;p20"/>
            <p:cNvSpPr/>
            <p:nvPr/>
          </p:nvSpPr>
          <p:spPr>
            <a:xfrm rot="-5400000">
              <a:off x="717" y="2400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22" name="Google Shape;422;p20"/>
            <p:cNvGrpSpPr/>
            <p:nvPr/>
          </p:nvGrpSpPr>
          <p:grpSpPr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23" name="Google Shape;423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" name="Google Shape;424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25" name="Google Shape;425;p20"/>
          <p:cNvGrpSpPr/>
          <p:nvPr/>
        </p:nvGrpSpPr>
        <p:grpSpPr>
          <a:xfrm>
            <a:off x="4268788" y="5559425"/>
            <a:ext cx="812800" cy="833438"/>
            <a:chOff x="1729" y="3502"/>
            <a:chExt cx="512" cy="525"/>
          </a:xfrm>
        </p:grpSpPr>
        <p:sp>
          <p:nvSpPr>
            <p:cNvPr id="426" name="Google Shape;426;p20"/>
            <p:cNvSpPr/>
            <p:nvPr/>
          </p:nvSpPr>
          <p:spPr>
            <a:xfrm>
              <a:off x="2021" y="3502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27" name="Google Shape;427;p20"/>
            <p:cNvGrpSpPr/>
            <p:nvPr/>
          </p:nvGrpSpPr>
          <p:grpSpPr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28" name="Google Shape;428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9" name="Google Shape;429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30" name="Google Shape;430;p20"/>
          <p:cNvGrpSpPr/>
          <p:nvPr/>
        </p:nvGrpSpPr>
        <p:grpSpPr>
          <a:xfrm>
            <a:off x="4294188" y="2025650"/>
            <a:ext cx="812800" cy="776288"/>
            <a:chOff x="1745" y="1276"/>
            <a:chExt cx="512" cy="489"/>
          </a:xfrm>
        </p:grpSpPr>
        <p:sp>
          <p:nvSpPr>
            <p:cNvPr id="431" name="Google Shape;431;p20"/>
            <p:cNvSpPr/>
            <p:nvPr/>
          </p:nvSpPr>
          <p:spPr>
            <a:xfrm>
              <a:off x="2039" y="1604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32" name="Google Shape;432;p20"/>
            <p:cNvGrpSpPr/>
            <p:nvPr/>
          </p:nvGrpSpPr>
          <p:grpSpPr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33" name="Google Shape;433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4" name="Google Shape;434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35" name="Google Shape;435;p20"/>
          <p:cNvGrpSpPr/>
          <p:nvPr/>
        </p:nvGrpSpPr>
        <p:grpSpPr>
          <a:xfrm>
            <a:off x="6392863" y="3836988"/>
            <a:ext cx="812800" cy="658812"/>
            <a:chOff x="3067" y="2417"/>
            <a:chExt cx="512" cy="415"/>
          </a:xfrm>
        </p:grpSpPr>
        <p:sp>
          <p:nvSpPr>
            <p:cNvPr id="436" name="Google Shape;436;p20"/>
            <p:cNvSpPr/>
            <p:nvPr/>
          </p:nvSpPr>
          <p:spPr>
            <a:xfrm rot="-5400000">
              <a:off x="3162" y="2514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37" name="Google Shape;437;p20"/>
            <p:cNvGrpSpPr/>
            <p:nvPr/>
          </p:nvGrpSpPr>
          <p:grpSpPr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38" name="Google Shape;438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9" name="Google Shape;439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pic>
        <p:nvPicPr>
          <p:cNvPr descr="underline_base" id="440" name="Google Shape;4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5188" y="953224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/>
          <p:nvPr/>
        </p:nvSpPr>
        <p:spPr>
          <a:xfrm>
            <a:off x="8710638" y="3671886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93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Computer Networking: A Top Down Approach </a:t>
            </a:r>
            <a:br>
              <a:rPr b="0" i="0" lang="en-US" sz="2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000" u="none" cap="none" strike="noStrike">
              <a:solidFill>
                <a:srgbClr val="008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2473835" y="6096495"/>
            <a:ext cx="5378450" cy="6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8" lvl="0" marL="1730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All material copyright 1996-2016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8" lvl="0" marL="1730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J.F Kurose and K.W. Ross,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352" y="6282464"/>
            <a:ext cx="187325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rose7e_cover_small.jpg" id="157" name="Google Shape;15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0638" y="325439"/>
            <a:ext cx="3087687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/>
          <p:nvPr/>
        </p:nvSpPr>
        <p:spPr>
          <a:xfrm>
            <a:off x="8710638" y="4630736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r>
              <a:rPr b="0" baseline="3000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 edition </a:t>
            </a:r>
            <a:b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Jim Kurose, Keith Ross</a:t>
            </a:r>
            <a:b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Pearson/Addison Wesley</a:t>
            </a:r>
            <a:b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April 2016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1451658" y="715964"/>
            <a:ext cx="6400627" cy="167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Based on Chapter 6</a:t>
            </a:r>
            <a:br>
              <a:rPr b="0" i="0" lang="en-US" sz="48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 Link Layer and LANs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60" name="Google Shape;16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6438" y="2389189"/>
            <a:ext cx="4790122" cy="44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1451658" y="4989093"/>
            <a:ext cx="6952934" cy="862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5747" lvl="0" marL="28575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The slides are adapted from Kurose and Ross, Computer Networks 7th edition, Kurose and Ross.</a:t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2"/>
          <p:cNvSpPr txBox="1"/>
          <p:nvPr>
            <p:ph idx="12" type="sldNum"/>
          </p:nvPr>
        </p:nvSpPr>
        <p:spPr>
          <a:xfrm>
            <a:off x="11121673" y="6167436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447" name="Google Shape;4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1"/>
          <p:cNvSpPr txBox="1"/>
          <p:nvPr>
            <p:ph type="title"/>
          </p:nvPr>
        </p:nvSpPr>
        <p:spPr>
          <a:xfrm>
            <a:off x="2025650" y="241300"/>
            <a:ext cx="81915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ARP: address resolution protocol</a:t>
            </a:r>
            <a:endParaRPr/>
          </a:p>
        </p:txBody>
      </p:sp>
      <p:sp>
        <p:nvSpPr>
          <p:cNvPr id="449" name="Google Shape;449;p21"/>
          <p:cNvSpPr txBox="1"/>
          <p:nvPr>
            <p:ph idx="1" type="body"/>
          </p:nvPr>
        </p:nvSpPr>
        <p:spPr>
          <a:xfrm>
            <a:off x="7061199" y="1298575"/>
            <a:ext cx="4789475" cy="531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Mapping _</a:t>
            </a:r>
            <a:r>
              <a:rPr i="1" lang="en-US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IP Add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___ to _</a:t>
            </a:r>
            <a:r>
              <a:rPr i="1" lang="en-US">
                <a:solidFill>
                  <a:srgbClr val="5E9934"/>
                </a:solidFill>
                <a:latin typeface="Gill Sans"/>
                <a:ea typeface="Gill Sans"/>
                <a:cs typeface="Gill Sans"/>
                <a:sym typeface="Gill Sans"/>
              </a:rPr>
              <a:t>MAC Add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____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ARP table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TTL (Time To Live) Or Age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time after which address mapping will be forgotten (typically 20 min)</a:t>
            </a:r>
            <a:endParaRPr/>
          </a:p>
        </p:txBody>
      </p:sp>
      <p:grpSp>
        <p:nvGrpSpPr>
          <p:cNvPr id="450" name="Google Shape;450;p21"/>
          <p:cNvGrpSpPr/>
          <p:nvPr/>
        </p:nvGrpSpPr>
        <p:grpSpPr>
          <a:xfrm>
            <a:off x="1930399" y="1298575"/>
            <a:ext cx="4789475" cy="1277938"/>
            <a:chOff x="145" y="937"/>
            <a:chExt cx="2612" cy="805"/>
          </a:xfrm>
        </p:grpSpPr>
        <p:sp>
          <p:nvSpPr>
            <p:cNvPr id="451" name="Google Shape;451;p21"/>
            <p:cNvSpPr txBox="1"/>
            <p:nvPr/>
          </p:nvSpPr>
          <p:spPr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Question: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how to determine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interface’s MAC address, knowing its IP address?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145" y="937"/>
              <a:ext cx="2609" cy="805"/>
            </a:xfrm>
            <a:prstGeom prst="rect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53" name="Google Shape;453;p21"/>
          <p:cNvSpPr/>
          <p:nvPr/>
        </p:nvSpPr>
        <p:spPr>
          <a:xfrm>
            <a:off x="3324226" y="3944939"/>
            <a:ext cx="1393825" cy="1525587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54" name="Google Shape;454;p21"/>
          <p:cNvCxnSpPr/>
          <p:nvPr/>
        </p:nvCxnSpPr>
        <p:spPr>
          <a:xfrm>
            <a:off x="2881313" y="4449763"/>
            <a:ext cx="4762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21"/>
          <p:cNvCxnSpPr/>
          <p:nvPr/>
        </p:nvCxnSpPr>
        <p:spPr>
          <a:xfrm>
            <a:off x="4111625" y="3606800"/>
            <a:ext cx="0" cy="488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21"/>
          <p:cNvCxnSpPr/>
          <p:nvPr/>
        </p:nvCxnSpPr>
        <p:spPr>
          <a:xfrm rot="10800000">
            <a:off x="4700589" y="4575175"/>
            <a:ext cx="4476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21"/>
          <p:cNvCxnSpPr/>
          <p:nvPr/>
        </p:nvCxnSpPr>
        <p:spPr>
          <a:xfrm rot="10800000">
            <a:off x="4086225" y="5322889"/>
            <a:ext cx="0" cy="327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8" name="Google Shape;458;p21"/>
          <p:cNvSpPr txBox="1"/>
          <p:nvPr/>
        </p:nvSpPr>
        <p:spPr>
          <a:xfrm>
            <a:off x="4330701" y="3386138"/>
            <a:ext cx="1781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1A-2F-BB-76-09-AD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21"/>
          <p:cNvCxnSpPr/>
          <p:nvPr/>
        </p:nvCxnSpPr>
        <p:spPr>
          <a:xfrm rot="10800000">
            <a:off x="4202114" y="3538538"/>
            <a:ext cx="2047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0" name="Google Shape;460;p21"/>
          <p:cNvCxnSpPr/>
          <p:nvPr/>
        </p:nvCxnSpPr>
        <p:spPr>
          <a:xfrm rot="10800000">
            <a:off x="5157788" y="4651376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1" name="Google Shape;461;p21"/>
          <p:cNvSpPr txBox="1"/>
          <p:nvPr/>
        </p:nvSpPr>
        <p:spPr>
          <a:xfrm>
            <a:off x="4711700" y="4953000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462;p21"/>
          <p:cNvCxnSpPr/>
          <p:nvPr/>
        </p:nvCxnSpPr>
        <p:spPr>
          <a:xfrm rot="10800000">
            <a:off x="4156076" y="5735638"/>
            <a:ext cx="2460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3" name="Google Shape;463;p21"/>
          <p:cNvSpPr txBox="1"/>
          <p:nvPr/>
        </p:nvSpPr>
        <p:spPr>
          <a:xfrm>
            <a:off x="4340226" y="5578475"/>
            <a:ext cx="174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0C-C4-11-6F-E3-98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4" name="Google Shape;464;p21"/>
          <p:cNvCxnSpPr/>
          <p:nvPr/>
        </p:nvCxnSpPr>
        <p:spPr>
          <a:xfrm rot="10800000">
            <a:off x="2844800" y="4552950"/>
            <a:ext cx="0" cy="3317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5" name="Google Shape;465;p21"/>
          <p:cNvSpPr txBox="1"/>
          <p:nvPr/>
        </p:nvSpPr>
        <p:spPr>
          <a:xfrm>
            <a:off x="1690688" y="4811713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1"/>
          <p:cNvSpPr txBox="1"/>
          <p:nvPr/>
        </p:nvSpPr>
        <p:spPr>
          <a:xfrm>
            <a:off x="3536950" y="4430713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1"/>
          <p:cNvSpPr txBox="1"/>
          <p:nvPr/>
        </p:nvSpPr>
        <p:spPr>
          <a:xfrm>
            <a:off x="1887538" y="3665538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8" name="Google Shape;468;p21"/>
          <p:cNvCxnSpPr/>
          <p:nvPr/>
        </p:nvCxnSpPr>
        <p:spPr>
          <a:xfrm>
            <a:off x="2533650" y="3921126"/>
            <a:ext cx="0" cy="246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9" name="Google Shape;469;p21"/>
          <p:cNvSpPr txBox="1"/>
          <p:nvPr/>
        </p:nvSpPr>
        <p:spPr>
          <a:xfrm>
            <a:off x="4468813" y="2987675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21"/>
          <p:cNvCxnSpPr/>
          <p:nvPr/>
        </p:nvCxnSpPr>
        <p:spPr>
          <a:xfrm rot="10800000">
            <a:off x="4298950" y="3125788"/>
            <a:ext cx="234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1" name="Google Shape;471;p21"/>
          <p:cNvCxnSpPr/>
          <p:nvPr/>
        </p:nvCxnSpPr>
        <p:spPr>
          <a:xfrm>
            <a:off x="5478463" y="4121151"/>
            <a:ext cx="0" cy="246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2" name="Google Shape;472;p21"/>
          <p:cNvSpPr txBox="1"/>
          <p:nvPr/>
        </p:nvSpPr>
        <p:spPr>
          <a:xfrm>
            <a:off x="4868863" y="3887788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21"/>
          <p:cNvCxnSpPr/>
          <p:nvPr/>
        </p:nvCxnSpPr>
        <p:spPr>
          <a:xfrm>
            <a:off x="3660776" y="6002338"/>
            <a:ext cx="2317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4" name="Google Shape;474;p21"/>
          <p:cNvSpPr txBox="1"/>
          <p:nvPr/>
        </p:nvSpPr>
        <p:spPr>
          <a:xfrm>
            <a:off x="2479676" y="5848350"/>
            <a:ext cx="12176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1"/>
          <p:cNvSpPr/>
          <p:nvPr/>
        </p:nvSpPr>
        <p:spPr>
          <a:xfrm rot="-5400000">
            <a:off x="5183982" y="4482307"/>
            <a:ext cx="127000" cy="1952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6350" y="4357688"/>
            <a:ext cx="598488" cy="520700"/>
            <a:chOff x="-44" y="1473"/>
            <a:chExt cx="981" cy="1105"/>
          </a:xfrm>
        </p:grpSpPr>
        <p:pic>
          <p:nvPicPr>
            <p:cNvPr descr="desktop_computer_stylized_medium" id="477" name="Google Shape;477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" name="Google Shape;478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479" name="Google Shape;479;p21"/>
          <p:cNvGrpSpPr/>
          <p:nvPr/>
        </p:nvGrpSpPr>
        <p:grpSpPr>
          <a:xfrm>
            <a:off x="2181226" y="4160838"/>
            <a:ext cx="709613" cy="520700"/>
            <a:chOff x="267" y="2244"/>
            <a:chExt cx="581" cy="415"/>
          </a:xfrm>
        </p:grpSpPr>
        <p:sp>
          <p:nvSpPr>
            <p:cNvPr id="480" name="Google Shape;480;p21"/>
            <p:cNvSpPr/>
            <p:nvPr/>
          </p:nvSpPr>
          <p:spPr>
            <a:xfrm rot="-5400000">
              <a:off x="717" y="2400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81" name="Google Shape;481;p21"/>
            <p:cNvGrpSpPr/>
            <p:nvPr/>
          </p:nvGrpSpPr>
          <p:grpSpPr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82" name="Google Shape;482;p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3" name="Google Shape;483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84" name="Google Shape;484;p21"/>
          <p:cNvGrpSpPr/>
          <p:nvPr/>
        </p:nvGrpSpPr>
        <p:grpSpPr>
          <a:xfrm>
            <a:off x="3681414" y="3048000"/>
            <a:ext cx="631825" cy="554038"/>
            <a:chOff x="1745" y="1276"/>
            <a:chExt cx="512" cy="489"/>
          </a:xfrm>
        </p:grpSpPr>
        <p:sp>
          <p:nvSpPr>
            <p:cNvPr id="485" name="Google Shape;485;p21"/>
            <p:cNvSpPr/>
            <p:nvPr/>
          </p:nvSpPr>
          <p:spPr>
            <a:xfrm>
              <a:off x="2040" y="1604"/>
              <a:ext cx="100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86" name="Google Shape;486;p21"/>
            <p:cNvGrpSpPr/>
            <p:nvPr/>
          </p:nvGrpSpPr>
          <p:grpSpPr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87" name="Google Shape;487;p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8" name="Google Shape;488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489" name="Google Shape;489;p21"/>
          <p:cNvSpPr/>
          <p:nvPr/>
        </p:nvSpPr>
        <p:spPr>
          <a:xfrm>
            <a:off x="4025901" y="5645151"/>
            <a:ext cx="123825" cy="1825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90" name="Google Shape;490;p21"/>
          <p:cNvGrpSpPr/>
          <p:nvPr/>
        </p:nvGrpSpPr>
        <p:grpSpPr>
          <a:xfrm>
            <a:off x="3690938" y="5784850"/>
            <a:ext cx="584200" cy="469900"/>
            <a:chOff x="-44" y="1473"/>
            <a:chExt cx="981" cy="1105"/>
          </a:xfrm>
        </p:grpSpPr>
        <p:pic>
          <p:nvPicPr>
            <p:cNvPr descr="desktop_computer_stylized_medium" id="491" name="Google Shape;491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" name="Google Shape;492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93" name="Google Shape;493;p2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2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ARP Tables</a:t>
            </a:r>
            <a:endParaRPr/>
          </a:p>
        </p:txBody>
      </p:sp>
      <p:pic>
        <p:nvPicPr>
          <p:cNvPr id="499" name="Google Shape;4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538" y="1097699"/>
            <a:ext cx="6672720" cy="278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403271"/>
            <a:ext cx="10668000" cy="1705769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2"/>
          <p:cNvSpPr txBox="1"/>
          <p:nvPr/>
        </p:nvSpPr>
        <p:spPr>
          <a:xfrm>
            <a:off x="3933372" y="3880051"/>
            <a:ext cx="1944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Host or PC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2"/>
          <p:cNvSpPr txBox="1"/>
          <p:nvPr/>
        </p:nvSpPr>
        <p:spPr>
          <a:xfrm>
            <a:off x="4020457" y="6139183"/>
            <a:ext cx="1944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503" name="Google Shape;50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2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510" name="Google Shape;5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3"/>
          <p:cNvSpPr txBox="1"/>
          <p:nvPr>
            <p:ph type="title"/>
          </p:nvPr>
        </p:nvSpPr>
        <p:spPr>
          <a:xfrm>
            <a:off x="2025650" y="241300"/>
            <a:ext cx="81915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ARP: address resolution protocol</a:t>
            </a:r>
            <a:endParaRPr/>
          </a:p>
        </p:txBody>
      </p:sp>
      <p:cxnSp>
        <p:nvCxnSpPr>
          <p:cNvPr id="512" name="Google Shape;512;p23"/>
          <p:cNvCxnSpPr/>
          <p:nvPr/>
        </p:nvCxnSpPr>
        <p:spPr>
          <a:xfrm>
            <a:off x="3897936" y="5134567"/>
            <a:ext cx="346334" cy="80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3" name="Google Shape;513;p23"/>
          <p:cNvSpPr/>
          <p:nvPr/>
        </p:nvSpPr>
        <p:spPr>
          <a:xfrm rot="-5400000">
            <a:off x="5821580" y="3442722"/>
            <a:ext cx="127000" cy="1952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4" name="Google Shape;514;p23"/>
          <p:cNvSpPr/>
          <p:nvPr/>
        </p:nvSpPr>
        <p:spPr>
          <a:xfrm>
            <a:off x="4455394" y="4813878"/>
            <a:ext cx="123825" cy="1825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15" name="Google Shape;515;p23"/>
          <p:cNvGrpSpPr/>
          <p:nvPr/>
        </p:nvGrpSpPr>
        <p:grpSpPr>
          <a:xfrm>
            <a:off x="1565996" y="1689100"/>
            <a:ext cx="5804621" cy="3870325"/>
            <a:chOff x="1690688" y="2987675"/>
            <a:chExt cx="4760912" cy="3267075"/>
          </a:xfrm>
        </p:grpSpPr>
        <p:cxnSp>
          <p:nvCxnSpPr>
            <p:cNvPr id="516" name="Google Shape;516;p23"/>
            <p:cNvCxnSpPr/>
            <p:nvPr/>
          </p:nvCxnSpPr>
          <p:spPr>
            <a:xfrm>
              <a:off x="2881313" y="4449763"/>
              <a:ext cx="476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7" name="Google Shape;517;p23"/>
            <p:cNvCxnSpPr/>
            <p:nvPr/>
          </p:nvCxnSpPr>
          <p:spPr>
            <a:xfrm rot="10800000">
              <a:off x="4700589" y="4575175"/>
              <a:ext cx="4476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8" name="Google Shape;518;p23"/>
            <p:cNvCxnSpPr/>
            <p:nvPr/>
          </p:nvCxnSpPr>
          <p:spPr>
            <a:xfrm rot="10800000">
              <a:off x="4086225" y="5322889"/>
              <a:ext cx="0" cy="327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19" name="Google Shape;519;p23"/>
            <p:cNvGrpSpPr/>
            <p:nvPr/>
          </p:nvGrpSpPr>
          <p:grpSpPr>
            <a:xfrm>
              <a:off x="1690688" y="2987675"/>
              <a:ext cx="4760912" cy="3267075"/>
              <a:chOff x="1690688" y="2987675"/>
              <a:chExt cx="4760912" cy="3267075"/>
            </a:xfrm>
          </p:grpSpPr>
          <p:cxnSp>
            <p:nvCxnSpPr>
              <p:cNvPr id="520" name="Google Shape;520;p23"/>
              <p:cNvCxnSpPr/>
              <p:nvPr/>
            </p:nvCxnSpPr>
            <p:spPr>
              <a:xfrm rot="10800000">
                <a:off x="4202114" y="3538538"/>
                <a:ext cx="20478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1" name="Google Shape;521;p23"/>
              <p:cNvCxnSpPr/>
              <p:nvPr/>
            </p:nvCxnSpPr>
            <p:spPr>
              <a:xfrm rot="10800000">
                <a:off x="5157788" y="4651376"/>
                <a:ext cx="0" cy="373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2" name="Google Shape;522;p23"/>
              <p:cNvCxnSpPr/>
              <p:nvPr/>
            </p:nvCxnSpPr>
            <p:spPr>
              <a:xfrm rot="10800000">
                <a:off x="4156076" y="5735638"/>
                <a:ext cx="24606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3" name="Google Shape;523;p23"/>
              <p:cNvCxnSpPr/>
              <p:nvPr/>
            </p:nvCxnSpPr>
            <p:spPr>
              <a:xfrm rot="10800000">
                <a:off x="2844800" y="4552950"/>
                <a:ext cx="0" cy="3317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4" name="Google Shape;524;p23"/>
              <p:cNvCxnSpPr/>
              <p:nvPr/>
            </p:nvCxnSpPr>
            <p:spPr>
              <a:xfrm>
                <a:off x="2533650" y="3921126"/>
                <a:ext cx="0" cy="246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5" name="Google Shape;525;p23"/>
              <p:cNvCxnSpPr/>
              <p:nvPr/>
            </p:nvCxnSpPr>
            <p:spPr>
              <a:xfrm rot="10800000">
                <a:off x="4298950" y="3125788"/>
                <a:ext cx="2349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6" name="Google Shape;526;p23"/>
              <p:cNvCxnSpPr/>
              <p:nvPr/>
            </p:nvCxnSpPr>
            <p:spPr>
              <a:xfrm>
                <a:off x="5478463" y="4121151"/>
                <a:ext cx="0" cy="246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grpSp>
            <p:nvGrpSpPr>
              <p:cNvPr id="527" name="Google Shape;527;p23"/>
              <p:cNvGrpSpPr/>
              <p:nvPr/>
            </p:nvGrpSpPr>
            <p:grpSpPr>
              <a:xfrm>
                <a:off x="1690688" y="2987675"/>
                <a:ext cx="4760912" cy="3267075"/>
                <a:chOff x="1690688" y="2987675"/>
                <a:chExt cx="4760912" cy="3267075"/>
              </a:xfrm>
            </p:grpSpPr>
            <p:sp>
              <p:nvSpPr>
                <p:cNvPr id="528" name="Google Shape;528;p23"/>
                <p:cNvSpPr/>
                <p:nvPr/>
              </p:nvSpPr>
              <p:spPr>
                <a:xfrm>
                  <a:off x="3324226" y="3944939"/>
                  <a:ext cx="1393825" cy="1525587"/>
                </a:xfrm>
                <a:custGeom>
                  <a:rect b="b" l="l" r="r" t="t"/>
                  <a:pathLst>
                    <a:path extrusionOk="0" h="1255" w="1292">
                      <a:moveTo>
                        <a:pt x="239" y="7"/>
                      </a:moveTo>
                      <a:cubicBezTo>
                        <a:pt x="120" y="14"/>
                        <a:pt x="70" y="71"/>
                        <a:pt x="35" y="157"/>
                      </a:cubicBezTo>
                      <a:cubicBezTo>
                        <a:pt x="0" y="243"/>
                        <a:pt x="26" y="411"/>
                        <a:pt x="29" y="523"/>
                      </a:cubicBezTo>
                      <a:cubicBezTo>
                        <a:pt x="32" y="635"/>
                        <a:pt x="17" y="771"/>
                        <a:pt x="53" y="829"/>
                      </a:cubicBezTo>
                      <a:cubicBezTo>
                        <a:pt x="89" y="887"/>
                        <a:pt x="146" y="821"/>
                        <a:pt x="245" y="871"/>
                      </a:cubicBezTo>
                      <a:cubicBezTo>
                        <a:pt x="344" y="921"/>
                        <a:pt x="522" y="1068"/>
                        <a:pt x="647" y="1129"/>
                      </a:cubicBezTo>
                      <a:cubicBezTo>
                        <a:pt x="772" y="1190"/>
                        <a:pt x="903" y="1255"/>
                        <a:pt x="995" y="1237"/>
                      </a:cubicBezTo>
                      <a:cubicBezTo>
                        <a:pt x="1087" y="1219"/>
                        <a:pt x="1153" y="1153"/>
                        <a:pt x="1199" y="1021"/>
                      </a:cubicBezTo>
                      <a:cubicBezTo>
                        <a:pt x="1245" y="889"/>
                        <a:pt x="1270" y="580"/>
                        <a:pt x="1271" y="445"/>
                      </a:cubicBezTo>
                      <a:cubicBezTo>
                        <a:pt x="1272" y="310"/>
                        <a:pt x="1292" y="266"/>
                        <a:pt x="1205" y="211"/>
                      </a:cubicBezTo>
                      <a:cubicBezTo>
                        <a:pt x="1118" y="156"/>
                        <a:pt x="908" y="150"/>
                        <a:pt x="749" y="115"/>
                      </a:cubicBezTo>
                      <a:cubicBezTo>
                        <a:pt x="590" y="80"/>
                        <a:pt x="358" y="0"/>
                        <a:pt x="239" y="7"/>
                      </a:cubicBezTo>
                      <a:close/>
                    </a:path>
                  </a:pathLst>
                </a:custGeom>
                <a:solidFill>
                  <a:srgbClr val="00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529" name="Google Shape;529;p23"/>
                <p:cNvCxnSpPr/>
                <p:nvPr/>
              </p:nvCxnSpPr>
              <p:spPr>
                <a:xfrm>
                  <a:off x="4111625" y="3606800"/>
                  <a:ext cx="0" cy="4889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530" name="Google Shape;530;p23"/>
                <p:cNvSpPr txBox="1"/>
                <p:nvPr/>
              </p:nvSpPr>
              <p:spPr>
                <a:xfrm>
                  <a:off x="4330701" y="3386138"/>
                  <a:ext cx="1781175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1A-2F-BB-76-09-AD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23"/>
                <p:cNvSpPr txBox="1"/>
                <p:nvPr/>
              </p:nvSpPr>
              <p:spPr>
                <a:xfrm>
                  <a:off x="4711700" y="4953000"/>
                  <a:ext cx="17399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58-23-D7-FA-20-B0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23"/>
                <p:cNvSpPr txBox="1"/>
                <p:nvPr/>
              </p:nvSpPr>
              <p:spPr>
                <a:xfrm>
                  <a:off x="4340226" y="5578475"/>
                  <a:ext cx="1749425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0C-C4-11-6F-E3-98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23"/>
                <p:cNvSpPr txBox="1"/>
                <p:nvPr/>
              </p:nvSpPr>
              <p:spPr>
                <a:xfrm>
                  <a:off x="1690688" y="4811713"/>
                  <a:ext cx="16891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71-65-F7-2B-08-53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23"/>
                <p:cNvSpPr txBox="1"/>
                <p:nvPr/>
              </p:nvSpPr>
              <p:spPr>
                <a:xfrm>
                  <a:off x="1887538" y="3665538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137.196.7.23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23"/>
                <p:cNvSpPr txBox="1"/>
                <p:nvPr/>
              </p:nvSpPr>
              <p:spPr>
                <a:xfrm>
                  <a:off x="4468813" y="2987675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137.196.7.78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23"/>
                <p:cNvSpPr txBox="1"/>
                <p:nvPr/>
              </p:nvSpPr>
              <p:spPr>
                <a:xfrm>
                  <a:off x="4868863" y="3887788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137.196.7.14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23"/>
                <p:cNvSpPr txBox="1"/>
                <p:nvPr/>
              </p:nvSpPr>
              <p:spPr>
                <a:xfrm>
                  <a:off x="2631672" y="5814759"/>
                  <a:ext cx="1217613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137.196.7.88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38" name="Google Shape;538;p23"/>
                <p:cNvGrpSpPr/>
                <p:nvPr/>
              </p:nvGrpSpPr>
              <p:grpSpPr>
                <a:xfrm>
                  <a:off x="5086350" y="4357688"/>
                  <a:ext cx="598488" cy="520700"/>
                  <a:chOff x="-44" y="1473"/>
                  <a:chExt cx="981" cy="1105"/>
                </a:xfrm>
              </p:grpSpPr>
              <p:pic>
                <p:nvPicPr>
                  <p:cNvPr descr="desktop_computer_stylized_medium" id="539" name="Google Shape;539;p2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40" name="Google Shape;540;p23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grpSp>
              <p:nvGrpSpPr>
                <p:cNvPr id="541" name="Google Shape;541;p23"/>
                <p:cNvGrpSpPr/>
                <p:nvPr/>
              </p:nvGrpSpPr>
              <p:grpSpPr>
                <a:xfrm>
                  <a:off x="2181226" y="4160838"/>
                  <a:ext cx="709613" cy="520700"/>
                  <a:chOff x="267" y="2244"/>
                  <a:chExt cx="581" cy="415"/>
                </a:xfrm>
              </p:grpSpPr>
              <p:sp>
                <p:nvSpPr>
                  <p:cNvPr id="542" name="Google Shape;542;p23"/>
                  <p:cNvSpPr/>
                  <p:nvPr/>
                </p:nvSpPr>
                <p:spPr>
                  <a:xfrm rot="-5400000">
                    <a:off x="717" y="2400"/>
                    <a:ext cx="101" cy="161"/>
                  </a:xfrm>
                  <a:prstGeom prst="rect">
                    <a:avLst/>
                  </a:prstGeom>
                  <a:gradFill>
                    <a:gsLst>
                      <a:gs pos="0">
                        <a:srgbClr val="008000"/>
                      </a:gs>
                      <a:gs pos="50000">
                        <a:schemeClr val="lt1"/>
                      </a:gs>
                      <a:gs pos="100000">
                        <a:srgbClr val="008000"/>
                      </a:gs>
                    </a:gsLst>
                    <a:lin ang="0" scaled="0"/>
                  </a:gradFill>
                  <a:ln cap="flat" cmpd="sng" w="9525">
                    <a:solidFill>
                      <a:srgbClr val="008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grpSp>
                <p:nvGrpSpPr>
                  <p:cNvPr id="543" name="Google Shape;543;p23"/>
                  <p:cNvGrpSpPr/>
                  <p:nvPr/>
                </p:nvGrpSpPr>
                <p:grpSpPr>
                  <a:xfrm>
                    <a:off x="267" y="2244"/>
                    <a:ext cx="512" cy="415"/>
                    <a:chOff x="-44" y="1473"/>
                    <a:chExt cx="981" cy="1105"/>
                  </a:xfrm>
                </p:grpSpPr>
                <p:pic>
                  <p:nvPicPr>
                    <p:cNvPr descr="desktop_computer_stylized_medium" id="544" name="Google Shape;544;p23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0" l="0" r="0" t="0"/>
                    <a:stretch/>
                  </p:blipFill>
                  <p:spPr>
                    <a:xfrm flipH="1">
                      <a:off x="-44" y="1473"/>
                      <a:ext cx="981" cy="11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45" name="Google Shape;545;p23"/>
                    <p:cNvSpPr/>
                    <p:nvPr/>
                  </p:nvSpPr>
                  <p:spPr>
                    <a:xfrm flipH="1">
                      <a:off x="374" y="1579"/>
                      <a:ext cx="477" cy="506"/>
                    </a:xfrm>
                    <a:custGeom>
                      <a:rect b="b" l="l" r="r" t="t"/>
                      <a:pathLst>
                        <a:path extrusionOk="0" h="368" w="356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0099"/>
                        </a:gs>
                        <a:gs pos="100000">
                          <a:schemeClr val="lt1"/>
                        </a:gs>
                      </a:gsLst>
                      <a:lin ang="2700000" scaled="0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p:txBody>
                </p:sp>
              </p:grpSp>
            </p:grpSp>
            <p:grpSp>
              <p:nvGrpSpPr>
                <p:cNvPr id="546" name="Google Shape;546;p23"/>
                <p:cNvGrpSpPr/>
                <p:nvPr/>
              </p:nvGrpSpPr>
              <p:grpSpPr>
                <a:xfrm>
                  <a:off x="3681414" y="3048000"/>
                  <a:ext cx="631825" cy="554038"/>
                  <a:chOff x="1745" y="1276"/>
                  <a:chExt cx="512" cy="489"/>
                </a:xfrm>
              </p:grpSpPr>
              <p:sp>
                <p:nvSpPr>
                  <p:cNvPr id="547" name="Google Shape;547;p23"/>
                  <p:cNvSpPr/>
                  <p:nvPr/>
                </p:nvSpPr>
                <p:spPr>
                  <a:xfrm>
                    <a:off x="2040" y="1604"/>
                    <a:ext cx="100" cy="161"/>
                  </a:xfrm>
                  <a:prstGeom prst="rect">
                    <a:avLst/>
                  </a:prstGeom>
                  <a:gradFill>
                    <a:gsLst>
                      <a:gs pos="0">
                        <a:srgbClr val="008000"/>
                      </a:gs>
                      <a:gs pos="50000">
                        <a:schemeClr val="lt1"/>
                      </a:gs>
                      <a:gs pos="100000">
                        <a:srgbClr val="008000"/>
                      </a:gs>
                    </a:gsLst>
                    <a:lin ang="0" scaled="0"/>
                  </a:gradFill>
                  <a:ln cap="flat" cmpd="sng" w="9525">
                    <a:solidFill>
                      <a:srgbClr val="008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grpSp>
                <p:nvGrpSpPr>
                  <p:cNvPr id="548" name="Google Shape;548;p23"/>
                  <p:cNvGrpSpPr/>
                  <p:nvPr/>
                </p:nvGrpSpPr>
                <p:grpSpPr>
                  <a:xfrm>
                    <a:off x="1745" y="1276"/>
                    <a:ext cx="512" cy="415"/>
                    <a:chOff x="-44" y="1473"/>
                    <a:chExt cx="981" cy="1105"/>
                  </a:xfrm>
                </p:grpSpPr>
                <p:pic>
                  <p:nvPicPr>
                    <p:cNvPr descr="desktop_computer_stylized_medium" id="549" name="Google Shape;549;p23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0" l="0" r="0" t="0"/>
                    <a:stretch/>
                  </p:blipFill>
                  <p:spPr>
                    <a:xfrm flipH="1">
                      <a:off x="-44" y="1473"/>
                      <a:ext cx="981" cy="11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50" name="Google Shape;550;p23"/>
                    <p:cNvSpPr/>
                    <p:nvPr/>
                  </p:nvSpPr>
                  <p:spPr>
                    <a:xfrm flipH="1">
                      <a:off x="374" y="1579"/>
                      <a:ext cx="477" cy="506"/>
                    </a:xfrm>
                    <a:custGeom>
                      <a:rect b="b" l="l" r="r" t="t"/>
                      <a:pathLst>
                        <a:path extrusionOk="0" h="368" w="356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0099"/>
                        </a:gs>
                        <a:gs pos="100000">
                          <a:schemeClr val="lt1"/>
                        </a:gs>
                      </a:gsLst>
                      <a:lin ang="2700000" scaled="0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p:txBody>
                </p:sp>
              </p:grpSp>
            </p:grpSp>
            <p:grpSp>
              <p:nvGrpSpPr>
                <p:cNvPr id="551" name="Google Shape;551;p23"/>
                <p:cNvGrpSpPr/>
                <p:nvPr/>
              </p:nvGrpSpPr>
              <p:grpSpPr>
                <a:xfrm>
                  <a:off x="3690938" y="5784850"/>
                  <a:ext cx="584200" cy="469900"/>
                  <a:chOff x="-44" y="1473"/>
                  <a:chExt cx="981" cy="1105"/>
                </a:xfrm>
              </p:grpSpPr>
              <p:pic>
                <p:nvPicPr>
                  <p:cNvPr descr="desktop_computer_stylized_medium" id="552" name="Google Shape;552;p23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53" name="Google Shape;553;p23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</p:grpSp>
      </p:grpSp>
      <p:sp>
        <p:nvSpPr>
          <p:cNvPr id="554" name="Google Shape;554;p23"/>
          <p:cNvSpPr txBox="1"/>
          <p:nvPr/>
        </p:nvSpPr>
        <p:spPr>
          <a:xfrm>
            <a:off x="3937008" y="3327288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3"/>
          <p:cNvSpPr/>
          <p:nvPr/>
        </p:nvSpPr>
        <p:spPr>
          <a:xfrm>
            <a:off x="2507906" y="3092043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6" name="Google Shape;556;p23"/>
          <p:cNvSpPr/>
          <p:nvPr/>
        </p:nvSpPr>
        <p:spPr>
          <a:xfrm>
            <a:off x="5998974" y="3341317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557" name="Google Shape;557;p23"/>
          <p:cNvGraphicFramePr/>
          <p:nvPr/>
        </p:nvGraphicFramePr>
        <p:xfrm>
          <a:off x="1590195" y="60412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{AAF76FAC-5E3E-471F-BF62-F6F2AE105942}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71-65-F7-2B-08-53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137.196.7.14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137.196.7.23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ARP Request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8" name="Google Shape;558;p23"/>
          <p:cNvGraphicFramePr/>
          <p:nvPr/>
        </p:nvGraphicFramePr>
        <p:xfrm>
          <a:off x="1590195" y="55537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{AAF76FAC-5E3E-471F-BF62-F6F2AE105942}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71-65-F7-2B-08-53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58-23-D7-FA-20-B0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137.196.7.23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137.196.7.14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ARP Reply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9" name="Google Shape;559;p23"/>
          <p:cNvGraphicFramePr/>
          <p:nvPr/>
        </p:nvGraphicFramePr>
        <p:xfrm>
          <a:off x="1617905" y="6403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{AAF76FAC-5E3E-471F-BF62-F6F2AE105942}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Dest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Source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A93023"/>
                          </a:solidFill>
                        </a:rPr>
                        <a:t>ARP Req/Reply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60" name="Google Shape;560;p23"/>
          <p:cNvSpPr/>
          <p:nvPr/>
        </p:nvSpPr>
        <p:spPr>
          <a:xfrm>
            <a:off x="2590439" y="274320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3"/>
          <p:cNvSpPr/>
          <p:nvPr/>
        </p:nvSpPr>
        <p:spPr>
          <a:xfrm>
            <a:off x="1666267" y="6067100"/>
            <a:ext cx="17892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FF-FF-FF-FF-FF-FF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3"/>
          <p:cNvSpPr/>
          <p:nvPr/>
        </p:nvSpPr>
        <p:spPr>
          <a:xfrm>
            <a:off x="4041904" y="339342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3"/>
          <p:cNvSpPr/>
          <p:nvPr/>
        </p:nvSpPr>
        <p:spPr>
          <a:xfrm>
            <a:off x="4153784" y="3436187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3"/>
          <p:cNvSpPr/>
          <p:nvPr/>
        </p:nvSpPr>
        <p:spPr>
          <a:xfrm>
            <a:off x="4235161" y="3462177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3"/>
          <p:cNvSpPr txBox="1"/>
          <p:nvPr/>
        </p:nvSpPr>
        <p:spPr>
          <a:xfrm>
            <a:off x="3875887" y="1661241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3"/>
          <p:cNvSpPr txBox="1"/>
          <p:nvPr/>
        </p:nvSpPr>
        <p:spPr>
          <a:xfrm>
            <a:off x="4718556" y="5042695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3"/>
          <p:cNvSpPr txBox="1"/>
          <p:nvPr/>
        </p:nvSpPr>
        <p:spPr>
          <a:xfrm>
            <a:off x="6572119" y="3199765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✔️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3"/>
          <p:cNvSpPr/>
          <p:nvPr/>
        </p:nvSpPr>
        <p:spPr>
          <a:xfrm>
            <a:off x="5508648" y="3138054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3"/>
          <p:cNvSpPr/>
          <p:nvPr/>
        </p:nvSpPr>
        <p:spPr>
          <a:xfrm>
            <a:off x="7370617" y="1820864"/>
            <a:ext cx="40671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A wants to send datagram to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4"/>
          <p:cNvSpPr txBox="1"/>
          <p:nvPr>
            <p:ph type="title"/>
          </p:nvPr>
        </p:nvSpPr>
        <p:spPr>
          <a:xfrm>
            <a:off x="2057400" y="666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 protocol: same LAN</a:t>
            </a:r>
            <a:endParaRPr/>
          </a:p>
        </p:txBody>
      </p:sp>
      <p:sp>
        <p:nvSpPr>
          <p:cNvPr id="577" name="Google Shape;577;p24"/>
          <p:cNvSpPr txBox="1"/>
          <p:nvPr>
            <p:ph idx="1" type="body"/>
          </p:nvPr>
        </p:nvSpPr>
        <p:spPr>
          <a:xfrm>
            <a:off x="1792436" y="1199140"/>
            <a:ext cx="4037610" cy="548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 wants to send datagram to B</a:t>
            </a:r>
            <a:endParaRPr/>
          </a:p>
          <a:p>
            <a:pPr indent="-223835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B’s MAC address not in A’s ARP table.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broadcasts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ARP query packet, containing B's IP address </a:t>
            </a:r>
            <a:endParaRPr/>
          </a:p>
          <a:p>
            <a:pPr indent="-223835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destination MAC address = FF-FF-FF-FF-FF-FF</a:t>
            </a:r>
            <a:endParaRPr/>
          </a:p>
          <a:p>
            <a:pPr indent="-223835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all nodes on LAN receive ARP query 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B receives ARP packet, replies to A with its (B's) MAC address</a:t>
            </a:r>
            <a:endParaRPr/>
          </a:p>
          <a:p>
            <a:pPr indent="-223835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frame sent to A’s MAC address (unicast)</a:t>
            </a:r>
            <a:endParaRPr/>
          </a:p>
          <a:p>
            <a:pPr indent="-81343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8" name="Google Shape;578;p24"/>
          <p:cNvSpPr txBox="1"/>
          <p:nvPr>
            <p:ph idx="2" type="body"/>
          </p:nvPr>
        </p:nvSpPr>
        <p:spPr>
          <a:xfrm>
            <a:off x="6564307" y="1209675"/>
            <a:ext cx="4934965" cy="534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7809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 caches (saves) IP-to-MAC address pair in its ARP table </a:t>
            </a:r>
            <a:endParaRPr/>
          </a:p>
          <a:p>
            <a:pPr indent="-231775" lvl="1" marL="68897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Soft state: information that times out (goes away) unless refreshed</a:t>
            </a:r>
            <a:endParaRPr/>
          </a:p>
          <a:p>
            <a:pPr indent="-257809" lvl="0" marL="231775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ARP is “</a:t>
            </a:r>
            <a:r>
              <a:rPr lang="en-US" sz="2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plug-and-play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”:</a:t>
            </a:r>
            <a:endParaRPr/>
          </a:p>
          <a:p>
            <a:pPr indent="-220980" lvl="1" marL="681038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nodes create their ARP tables 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without intervention from net administrator</a:t>
            </a:r>
            <a:endParaRPr/>
          </a:p>
        </p:txBody>
      </p:sp>
      <p:pic>
        <p:nvPicPr>
          <p:cNvPr descr="underline_base" id="579" name="Google Shape;5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313" y="876300"/>
            <a:ext cx="5942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5"/>
          <p:cNvSpPr txBox="1"/>
          <p:nvPr>
            <p:ph idx="1" type="body"/>
          </p:nvPr>
        </p:nvSpPr>
        <p:spPr>
          <a:xfrm>
            <a:off x="1876425" y="1057274"/>
            <a:ext cx="8675688" cy="2155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-111125" lvl="0" marL="111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4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Send datagram from A to B via R</a:t>
            </a:r>
            <a:endParaRPr/>
          </a:p>
          <a:p>
            <a:pPr indent="-230187" lvl="1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focus on addressing – at IP (datagram) and MAC layer (frame)</a:t>
            </a:r>
            <a:endParaRPr/>
          </a:p>
          <a:p>
            <a:pPr indent="-230187" lvl="1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assume A knows B’s IP address</a:t>
            </a:r>
            <a:endParaRPr/>
          </a:p>
          <a:p>
            <a:pPr indent="-230187" lvl="1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What will be the destination MAC Address?</a:t>
            </a:r>
            <a:endParaRPr/>
          </a:p>
        </p:txBody>
      </p:sp>
      <p:sp>
        <p:nvSpPr>
          <p:cNvPr id="587" name="Google Shape;587;p25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588" name="Google Shape;588;p25"/>
          <p:cNvGrpSpPr/>
          <p:nvPr/>
        </p:nvGrpSpPr>
        <p:grpSpPr>
          <a:xfrm>
            <a:off x="2096293" y="3451226"/>
            <a:ext cx="9034513" cy="2349500"/>
            <a:chOff x="709613" y="3962400"/>
            <a:chExt cx="9034513" cy="2349500"/>
          </a:xfrm>
        </p:grpSpPr>
        <p:grpSp>
          <p:nvGrpSpPr>
            <p:cNvPr id="589" name="Google Shape;589;p25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590" name="Google Shape;590;p25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591" name="Google Shape;591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2" name="Google Shape;592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593" name="Google Shape;593;p25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594" name="Google Shape;594;p25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595" name="Google Shape;595;p25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596" name="Google Shape;596;p25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597" name="Google Shape;597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8" name="Google Shape;598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599" name="Google Shape;599;p25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0" name="Google Shape;600;p25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5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2" name="Google Shape;602;p25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603" name="Google Shape;603;p25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5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5" name="Google Shape;605;p25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5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5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5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610" name="Google Shape;610;p25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1" name="Google Shape;611;p25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2" name="Google Shape;612;p25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3" name="Google Shape;613;p25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4" name="Google Shape;614;p25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5" name="Google Shape;615;p25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616" name="Google Shape;616;p25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17" name="Google Shape;617;p25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8" name="Google Shape;618;p25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19" name="Google Shape;619;p25"/>
            <p:cNvGrpSpPr/>
            <p:nvPr/>
          </p:nvGrpSpPr>
          <p:grpSpPr>
            <a:xfrm>
              <a:off x="7373940" y="4845050"/>
              <a:ext cx="2370186" cy="786400"/>
              <a:chOff x="4352" y="2786"/>
              <a:chExt cx="1493" cy="495"/>
            </a:xfrm>
          </p:grpSpPr>
          <p:sp>
            <p:nvSpPr>
              <p:cNvPr id="620" name="Google Shape;620;p25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5"/>
              <p:cNvSpPr txBox="1"/>
              <p:nvPr/>
            </p:nvSpPr>
            <p:spPr>
              <a:xfrm>
                <a:off x="4945" y="2981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22" name="Google Shape;622;p25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3" name="Google Shape;623;p25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4" name="Google Shape;624;p25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5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6" name="Google Shape;626;p25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p25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628" name="Google Shape;628;p25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9" name="Google Shape;629;p25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0" name="Google Shape;630;p25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631" name="Google Shape;631;p25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632" name="Google Shape;632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33" name="Google Shape;633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634" name="Google Shape;634;p25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35" name="Google Shape;635;p25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636" name="Google Shape;636;p25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37" name="Google Shape;637;p25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638" name="Google Shape;638;p25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39" name="Google Shape;639;p25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40" name="Google Shape;640;p25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641" name="Google Shape;641;p25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642" name="Google Shape;642;p2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643" name="Google Shape;643;p2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644" name="Google Shape;644;p25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45" name="Google Shape;645;p25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646" name="Google Shape;646;p25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47" name="Google Shape;647;p25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648" name="Google Shape;648;p25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49" name="Google Shape;649;p25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650" name="Google Shape;650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51" name="Google Shape;651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pic>
        <p:nvPicPr>
          <p:cNvPr descr="underline_base" id="652" name="Google Shape;65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3" name="Google Shape;653;p25"/>
          <p:cNvGraphicFramePr/>
          <p:nvPr/>
        </p:nvGraphicFramePr>
        <p:xfrm>
          <a:off x="1894997" y="5888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{AAF76FAC-5E3E-471F-BF62-F6F2AE105942}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222.222.222.222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111.111.111.111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 to B Packet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4" name="Google Shape;654;p25"/>
          <p:cNvGraphicFramePr/>
          <p:nvPr/>
        </p:nvGraphicFramePr>
        <p:xfrm>
          <a:off x="1904805" y="63057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{AAF76FAC-5E3E-471F-BF62-F6F2AE105942}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Dest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Source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A93023"/>
                          </a:solidFill>
                        </a:rPr>
                        <a:t>Packet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55" name="Google Shape;655;p25"/>
          <p:cNvSpPr/>
          <p:nvPr/>
        </p:nvSpPr>
        <p:spPr>
          <a:xfrm>
            <a:off x="3795629" y="5927979"/>
            <a:ext cx="17443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74-29-9C-E8-FF-55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5"/>
          <p:cNvSpPr/>
          <p:nvPr/>
        </p:nvSpPr>
        <p:spPr>
          <a:xfrm>
            <a:off x="2496343" y="5913564"/>
            <a:ext cx="5116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5"/>
          <p:cNvSpPr/>
          <p:nvPr/>
        </p:nvSpPr>
        <p:spPr>
          <a:xfrm>
            <a:off x="4069227" y="3162857"/>
            <a:ext cx="4557017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1125" lvl="0" marL="111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 never forward broadcast packets!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5"/>
          <p:cNvSpPr/>
          <p:nvPr/>
        </p:nvSpPr>
        <p:spPr>
          <a:xfrm>
            <a:off x="1706153" y="5889140"/>
            <a:ext cx="21573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Gateway’s MAC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5"/>
          <p:cNvSpPr/>
          <p:nvPr/>
        </p:nvSpPr>
        <p:spPr>
          <a:xfrm>
            <a:off x="4949825" y="4178027"/>
            <a:ext cx="617638" cy="51565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0" name="Google Shape;660;p25"/>
          <p:cNvSpPr/>
          <p:nvPr/>
        </p:nvSpPr>
        <p:spPr>
          <a:xfrm>
            <a:off x="9807744" y="2135185"/>
            <a:ext cx="2143421" cy="1323439"/>
          </a:xfrm>
          <a:prstGeom prst="rect">
            <a:avLst/>
          </a:prstGeom>
          <a:solidFill>
            <a:srgbClr val="B1DB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1125" lvl="0" marL="111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ARP- To know B’s MAC address as B’s IP address is known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6"/>
          <p:cNvSpPr txBox="1"/>
          <p:nvPr>
            <p:ph idx="1" type="body"/>
          </p:nvPr>
        </p:nvSpPr>
        <p:spPr>
          <a:xfrm>
            <a:off x="1876424" y="1057274"/>
            <a:ext cx="9972686" cy="2155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111125" lvl="0" marL="111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4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Send datagram from A to B via R</a:t>
            </a:r>
            <a:endParaRPr/>
          </a:p>
          <a:p>
            <a:pPr indent="-285432" lvl="1" marL="45720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Does A know the IP address of first hop router, R which is also known as </a:t>
            </a:r>
            <a:r>
              <a:rPr b="1" lang="en-US" sz="4000">
                <a:solidFill>
                  <a:srgbClr val="0070C0"/>
                </a:solidFill>
              </a:rPr>
              <a:t>Default Gateway</a:t>
            </a:r>
            <a:r>
              <a:rPr lang="en-US" sz="4000"/>
              <a:t>?  (how?)</a:t>
            </a:r>
            <a:endParaRPr/>
          </a:p>
          <a:p>
            <a:pPr indent="-285432" lvl="1" marL="45720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Will A know R’s MAC address?</a:t>
            </a:r>
            <a:endParaRPr/>
          </a:p>
        </p:txBody>
      </p:sp>
      <p:sp>
        <p:nvSpPr>
          <p:cNvPr id="667" name="Google Shape;667;p26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668" name="Google Shape;668;p26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669" name="Google Shape;669;p26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670" name="Google Shape;670;p2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671" name="Google Shape;671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72" name="Google Shape;672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673" name="Google Shape;673;p26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74" name="Google Shape;674;p26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675" name="Google Shape;675;p26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76" name="Google Shape;676;p2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677" name="Google Shape;677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78" name="Google Shape;678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679" name="Google Shape;679;p26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0" name="Google Shape;680;p26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6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2" name="Google Shape;682;p26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683" name="Google Shape;683;p26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26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5" name="Google Shape;685;p26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6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6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6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690" name="Google Shape;690;p26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1" name="Google Shape;691;p26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2" name="Google Shape;692;p26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3" name="Google Shape;693;p26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94" name="Google Shape;694;p26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95" name="Google Shape;695;p26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696" name="Google Shape;696;p26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97" name="Google Shape;697;p26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8" name="Google Shape;698;p26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99" name="Google Shape;699;p26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700" name="Google Shape;700;p26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26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02" name="Google Shape;702;p26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3" name="Google Shape;703;p26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04" name="Google Shape;704;p26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6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6" name="Google Shape;706;p26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7" name="Google Shape;707;p26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708" name="Google Shape;708;p26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9" name="Google Shape;709;p26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0" name="Google Shape;710;p26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711" name="Google Shape;711;p2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12" name="Google Shape;712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13" name="Google Shape;713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14" name="Google Shape;714;p26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15" name="Google Shape;715;p26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716" name="Google Shape;716;p26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17" name="Google Shape;717;p26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718" name="Google Shape;718;p26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19" name="Google Shape;719;p26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20" name="Google Shape;720;p26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21" name="Google Shape;721;p26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722" name="Google Shape;722;p26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723" name="Google Shape;723;p26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724" name="Google Shape;724;p26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25" name="Google Shape;725;p26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726" name="Google Shape;726;p26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27" name="Google Shape;727;p26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728" name="Google Shape;728;p26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29" name="Google Shape;729;p2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730" name="Google Shape;730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31" name="Google Shape;731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pic>
        <p:nvPicPr>
          <p:cNvPr descr="underline_base" id="732" name="Google Shape;73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26"/>
          <p:cNvSpPr txBox="1"/>
          <p:nvPr>
            <p:ph idx="12" type="sldNum"/>
          </p:nvPr>
        </p:nvSpPr>
        <p:spPr>
          <a:xfrm>
            <a:off x="9980155" y="6522366"/>
            <a:ext cx="548655" cy="272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6-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4" name="Google Shape;734;p26"/>
          <p:cNvSpPr txBox="1"/>
          <p:nvPr>
            <p:ph idx="11" type="ftr"/>
          </p:nvPr>
        </p:nvSpPr>
        <p:spPr>
          <a:xfrm>
            <a:off x="7899497" y="6521552"/>
            <a:ext cx="2177473" cy="241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 Layer and LANs</a:t>
            </a:r>
            <a:endParaRPr/>
          </a:p>
        </p:txBody>
      </p:sp>
      <p:pic>
        <p:nvPicPr>
          <p:cNvPr id="735" name="Google Shape;73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7528" y="3143975"/>
            <a:ext cx="5091584" cy="3284266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26"/>
          <p:cNvSpPr/>
          <p:nvPr/>
        </p:nvSpPr>
        <p:spPr>
          <a:xfrm>
            <a:off x="9259094" y="5993199"/>
            <a:ext cx="1976942" cy="435042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7" name="Google Shape;737;p26"/>
          <p:cNvSpPr/>
          <p:nvPr/>
        </p:nvSpPr>
        <p:spPr>
          <a:xfrm>
            <a:off x="2876898" y="3850958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6"/>
          <p:cNvSpPr/>
          <p:nvPr/>
        </p:nvSpPr>
        <p:spPr>
          <a:xfrm>
            <a:off x="4110229" y="4710300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6"/>
          <p:cNvSpPr/>
          <p:nvPr/>
        </p:nvSpPr>
        <p:spPr>
          <a:xfrm>
            <a:off x="4178837" y="4725152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6"/>
          <p:cNvSpPr/>
          <p:nvPr/>
        </p:nvSpPr>
        <p:spPr>
          <a:xfrm>
            <a:off x="5508648" y="4689789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1" name="Google Shape;741;p26"/>
          <p:cNvGraphicFramePr/>
          <p:nvPr/>
        </p:nvGraphicFramePr>
        <p:xfrm>
          <a:off x="2024064" y="63462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{AAF76FAC-5E3E-471F-BF62-F6F2AE105942}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74-29-9C-E8-FF-55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222.222.222.222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111.111.111.111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 to B Packet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sp>
        <p:nvSpPr>
          <p:cNvPr id="742" name="Google Shape;742;p26"/>
          <p:cNvSpPr/>
          <p:nvPr/>
        </p:nvSpPr>
        <p:spPr>
          <a:xfrm>
            <a:off x="2047822" y="6385434"/>
            <a:ext cx="18069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E6-E9-00-17-BB-4B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27"/>
          <p:cNvGrpSpPr/>
          <p:nvPr/>
        </p:nvGrpSpPr>
        <p:grpSpPr>
          <a:xfrm>
            <a:off x="2233613" y="3962400"/>
            <a:ext cx="8661715" cy="2664488"/>
            <a:chOff x="709613" y="3962400"/>
            <a:chExt cx="8661715" cy="2664488"/>
          </a:xfrm>
        </p:grpSpPr>
        <p:grpSp>
          <p:nvGrpSpPr>
            <p:cNvPr id="749" name="Google Shape;749;p27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750" name="Google Shape;750;p2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51" name="Google Shape;751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52" name="Google Shape;752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53" name="Google Shape;753;p27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54" name="Google Shape;754;p27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755" name="Google Shape;755;p27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56" name="Google Shape;756;p2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757" name="Google Shape;757;p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58" name="Google Shape;758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759" name="Google Shape;759;p27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0" name="Google Shape;760;p27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7"/>
            <p:cNvSpPr txBox="1"/>
            <p:nvPr/>
          </p:nvSpPr>
          <p:spPr>
            <a:xfrm>
              <a:off x="4586300" y="5701650"/>
              <a:ext cx="150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2" name="Google Shape;762;p27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763" name="Google Shape;763;p27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27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5" name="Google Shape;765;p27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7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7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7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770" name="Google Shape;770;p27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1" name="Google Shape;771;p27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2" name="Google Shape;772;p27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3" name="Google Shape;773;p27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74" name="Google Shape;774;p27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75" name="Google Shape;775;p27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776" name="Google Shape;776;p27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77" name="Google Shape;777;p27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8" name="Google Shape;778;p27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79" name="Google Shape;779;p27"/>
            <p:cNvGrpSpPr/>
            <p:nvPr/>
          </p:nvGrpSpPr>
          <p:grpSpPr>
            <a:xfrm>
              <a:off x="7373951" y="4845050"/>
              <a:ext cx="1997377" cy="743264"/>
              <a:chOff x="4352" y="2786"/>
              <a:chExt cx="1258" cy="468"/>
            </a:xfrm>
          </p:grpSpPr>
          <p:sp>
            <p:nvSpPr>
              <p:cNvPr id="780" name="Google Shape;780;p27"/>
              <p:cNvSpPr txBox="1"/>
              <p:nvPr/>
            </p:nvSpPr>
            <p:spPr>
              <a:xfrm>
                <a:off x="4352" y="2786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7"/>
              <p:cNvSpPr txBox="1"/>
              <p:nvPr/>
            </p:nvSpPr>
            <p:spPr>
              <a:xfrm>
                <a:off x="4710" y="2954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82" name="Google Shape;782;p27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3" name="Google Shape;783;p27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84" name="Google Shape;784;p27"/>
            <p:cNvSpPr txBox="1"/>
            <p:nvPr/>
          </p:nvSpPr>
          <p:spPr>
            <a:xfrm>
              <a:off x="7073900" y="5811850"/>
              <a:ext cx="150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7"/>
            <p:cNvSpPr txBox="1"/>
            <p:nvPr/>
          </p:nvSpPr>
          <p:spPr>
            <a:xfrm>
              <a:off x="7740213" y="6165188"/>
              <a:ext cx="1501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6" name="Google Shape;786;p27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7" name="Google Shape;787;p27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788" name="Google Shape;788;p27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9" name="Google Shape;789;p27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0" name="Google Shape;790;p27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791" name="Google Shape;791;p2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92" name="Google Shape;792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93" name="Google Shape;793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94" name="Google Shape;794;p27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95" name="Google Shape;795;p27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796" name="Google Shape;796;p27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97" name="Google Shape;797;p27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798" name="Google Shape;798;p27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99" name="Google Shape;799;p27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00" name="Google Shape;800;p27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01" name="Google Shape;801;p27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802" name="Google Shape;802;p27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803" name="Google Shape;803;p27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804" name="Google Shape;804;p27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5" name="Google Shape;805;p27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06" name="Google Shape;806;p27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07" name="Google Shape;807;p27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808" name="Google Shape;808;p27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09" name="Google Shape;809;p2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810" name="Google Shape;810;p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11" name="Google Shape;811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812" name="Google Shape;812;p27"/>
          <p:cNvSpPr/>
          <p:nvPr/>
        </p:nvSpPr>
        <p:spPr>
          <a:xfrm>
            <a:off x="3911601" y="3086101"/>
            <a:ext cx="314325" cy="792163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13" name="Google Shape;813;p27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814" name="Google Shape;814;p27"/>
          <p:cNvGrpSpPr/>
          <p:nvPr/>
        </p:nvGrpSpPr>
        <p:grpSpPr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815" name="Google Shape;815;p27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7" name="Google Shape;817;p27"/>
            <p:cNvSpPr txBox="1"/>
            <p:nvPr/>
          </p:nvSpPr>
          <p:spPr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8" name="Google Shape;818;p27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9" name="Google Shape;819;p27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0" name="Google Shape;820;p27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1" name="Google Shape;821;p27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22" name="Google Shape;822;p27"/>
          <p:cNvGrpSpPr/>
          <p:nvPr/>
        </p:nvGrpSpPr>
        <p:grpSpPr>
          <a:xfrm>
            <a:off x="3417888" y="2643188"/>
            <a:ext cx="2011362" cy="760412"/>
            <a:chOff x="1197" y="1665"/>
            <a:chExt cx="1267" cy="479"/>
          </a:xfrm>
        </p:grpSpPr>
        <p:grpSp>
          <p:nvGrpSpPr>
            <p:cNvPr id="823" name="Google Shape;823;p27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824" name="Google Shape;824;p27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825" name="Google Shape;825;p27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6" name="Google Shape;826;p27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27" name="Google Shape;827;p27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8" name="Google Shape;828;p27"/>
          <p:cNvGrpSpPr/>
          <p:nvPr/>
        </p:nvGrpSpPr>
        <p:grpSpPr>
          <a:xfrm>
            <a:off x="3551238" y="2903538"/>
            <a:ext cx="146050" cy="385762"/>
            <a:chOff x="1272" y="1762"/>
            <a:chExt cx="92" cy="243"/>
          </a:xfrm>
        </p:grpSpPr>
        <p:cxnSp>
          <p:nvCxnSpPr>
            <p:cNvPr id="829" name="Google Shape;829;p27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30" name="Google Shape;830;p27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831" name="Google Shape;831;p27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creates IP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27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creates link-layer frame with R's MAC address as destination address,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33" name="Google Shape;833;p27"/>
          <p:cNvGrpSpPr/>
          <p:nvPr/>
        </p:nvGrpSpPr>
        <p:grpSpPr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834" name="Google Shape;834;p27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E6-E9-00-17-BB-4B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5" name="Google Shape;835;p27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836" name="Google Shape;836;p27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837" name="Google Shape;837;p27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838" name="Google Shape;838;p27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9" name="Google Shape;839;p27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0" name="Google Shape;840;p27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1" name="Google Shape;841;p27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842" name="Google Shape;842;p27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43" name="Google Shape;843;p27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44" name="Google Shape;844;p27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45" name="Google Shape;845;p27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descr="underline_base" id="846" name="Google Shape;84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2" name="Google Shape;852;p28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853" name="Google Shape;853;p28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854" name="Google Shape;854;p2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855" name="Google Shape;855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56" name="Google Shape;856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857" name="Google Shape;857;p28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58" name="Google Shape;858;p28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859" name="Google Shape;859;p28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60" name="Google Shape;860;p2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861" name="Google Shape;861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62" name="Google Shape;862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863" name="Google Shape;863;p28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4" name="Google Shape;864;p28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8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6" name="Google Shape;866;p28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867" name="Google Shape;867;p28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8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9" name="Google Shape;869;p28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8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8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8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874" name="Google Shape;874;p28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5" name="Google Shape;875;p28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6" name="Google Shape;876;p28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7" name="Google Shape;877;p28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78" name="Google Shape;878;p28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79" name="Google Shape;879;p28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80" name="Google Shape;880;p28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81" name="Google Shape;881;p28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2" name="Google Shape;882;p28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3" name="Google Shape;883;p28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884" name="Google Shape;884;p28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28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86" name="Google Shape;886;p28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7" name="Google Shape;887;p28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88" name="Google Shape;888;p28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8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0" name="Google Shape;890;p28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1" name="Google Shape;891;p28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892" name="Google Shape;892;p28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3" name="Google Shape;893;p28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4" name="Google Shape;894;p28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895" name="Google Shape;895;p2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896" name="Google Shape;896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97" name="Google Shape;897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898" name="Google Shape;898;p28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99" name="Google Shape;899;p28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900" name="Google Shape;900;p28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01" name="Google Shape;901;p28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902" name="Google Shape;902;p28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3" name="Google Shape;903;p28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4" name="Google Shape;904;p28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905" name="Google Shape;905;p28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906" name="Google Shape;906;p2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907" name="Google Shape;907;p28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908" name="Google Shape;908;p28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09" name="Google Shape;909;p28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10" name="Google Shape;910;p28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11" name="Google Shape;911;p28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912" name="Google Shape;912;p28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13" name="Google Shape;913;p2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914" name="Google Shape;914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15" name="Google Shape;915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16" name="Google Shape;916;p28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917" name="Google Shape;917;p28"/>
          <p:cNvGrpSpPr/>
          <p:nvPr/>
        </p:nvGrpSpPr>
        <p:grpSpPr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918" name="Google Shape;918;p28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0" name="Google Shape;920;p28"/>
            <p:cNvSpPr txBox="1"/>
            <p:nvPr/>
          </p:nvSpPr>
          <p:spPr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1" name="Google Shape;921;p28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2" name="Google Shape;922;p28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3" name="Google Shape;923;p28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4" name="Google Shape;924;p28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25" name="Google Shape;925;p28"/>
          <p:cNvSpPr/>
          <p:nvPr/>
        </p:nvSpPr>
        <p:spPr>
          <a:xfrm>
            <a:off x="2230438" y="1084264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frame sent from A to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6" name="Google Shape;926;p28"/>
          <p:cNvGrpSpPr/>
          <p:nvPr/>
        </p:nvGrpSpPr>
        <p:grpSpPr>
          <a:xfrm>
            <a:off x="4237038" y="3265489"/>
            <a:ext cx="1096962" cy="244475"/>
            <a:chOff x="1231" y="1990"/>
            <a:chExt cx="691" cy="154"/>
          </a:xfrm>
        </p:grpSpPr>
        <p:sp>
          <p:nvSpPr>
            <p:cNvPr id="927" name="Google Shape;927;p28"/>
            <p:cNvSpPr/>
            <p:nvPr/>
          </p:nvSpPr>
          <p:spPr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928" name="Google Shape;928;p28"/>
            <p:cNvCxnSpPr/>
            <p:nvPr/>
          </p:nvCxnSpPr>
          <p:spPr>
            <a:xfrm>
              <a:off x="1337" y="1990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9" name="Google Shape;929;p28"/>
            <p:cNvCxnSpPr/>
            <p:nvPr/>
          </p:nvCxnSpPr>
          <p:spPr>
            <a:xfrm>
              <a:off x="1427" y="1992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30" name="Google Shape;930;p28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931" name="Google Shape;931;p28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3" name="Google Shape;933;p28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4" name="Google Shape;934;p28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5" name="Google Shape;935;p28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36" name="Google Shape;936;p28"/>
          <p:cNvSpPr/>
          <p:nvPr/>
        </p:nvSpPr>
        <p:spPr>
          <a:xfrm>
            <a:off x="2233613" y="1439864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frame received at R, datagram removed, passed up to 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7" name="Google Shape;937;p28"/>
          <p:cNvGrpSpPr/>
          <p:nvPr/>
        </p:nvGrpSpPr>
        <p:grpSpPr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938" name="Google Shape;938;p28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MAC dest: E6-E9-00-17-BB-4B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9" name="Google Shape;939;p28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940" name="Google Shape;940;p28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942" name="Google Shape;942;p28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3" name="Google Shape;943;p28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4" name="Google Shape;944;p28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5" name="Google Shape;945;p28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946" name="Google Shape;946;p28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47" name="Google Shape;947;p28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48" name="Google Shape;948;p28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49" name="Google Shape;949;p28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50" name="Google Shape;950;p28"/>
            <p:cNvSpPr txBox="1"/>
            <p:nvPr/>
          </p:nvSpPr>
          <p:spPr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1" name="Google Shape;951;p28"/>
          <p:cNvGrpSpPr/>
          <p:nvPr/>
        </p:nvGrpSpPr>
        <p:grpSpPr>
          <a:xfrm>
            <a:off x="4191001" y="2435225"/>
            <a:ext cx="2011363" cy="979488"/>
            <a:chOff x="4493" y="1480"/>
            <a:chExt cx="1267" cy="617"/>
          </a:xfrm>
        </p:grpSpPr>
        <p:cxnSp>
          <p:nvCxnSpPr>
            <p:cNvPr id="952" name="Google Shape;952;p28"/>
            <p:cNvCxnSpPr/>
            <p:nvPr/>
          </p:nvCxnSpPr>
          <p:spPr>
            <a:xfrm rot="10800000">
              <a:off x="4576" y="1627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53" name="Google Shape;953;p28"/>
            <p:cNvCxnSpPr/>
            <p:nvPr/>
          </p:nvCxnSpPr>
          <p:spPr>
            <a:xfrm>
              <a:off x="4668" y="1739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54" name="Google Shape;954;p28"/>
            <p:cNvSpPr txBox="1"/>
            <p:nvPr/>
          </p:nvSpPr>
          <p:spPr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955" name="Google Shape;95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Google Shape;961;p29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962" name="Google Shape;962;p29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963" name="Google Shape;963;p29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964" name="Google Shape;964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65" name="Google Shape;965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966" name="Google Shape;966;p29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67" name="Google Shape;967;p29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968" name="Google Shape;968;p29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69" name="Google Shape;969;p29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970" name="Google Shape;970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71" name="Google Shape;971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972" name="Google Shape;972;p29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3" name="Google Shape;973;p29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9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5" name="Google Shape;975;p29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976" name="Google Shape;976;p29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29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78" name="Google Shape;978;p29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9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9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9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983" name="Google Shape;983;p29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4" name="Google Shape;984;p29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5" name="Google Shape;985;p29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6" name="Google Shape;986;p29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87" name="Google Shape;987;p29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88" name="Google Shape;988;p29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89" name="Google Shape;989;p29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90" name="Google Shape;990;p29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1" name="Google Shape;991;p29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92" name="Google Shape;992;p29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993" name="Google Shape;993;p29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29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95" name="Google Shape;995;p29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6" name="Google Shape;996;p29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97" name="Google Shape;997;p29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9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9" name="Google Shape;999;p29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0" name="Google Shape;1000;p29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001" name="Google Shape;1001;p29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2" name="Google Shape;1002;p29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3" name="Google Shape;1003;p29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004" name="Google Shape;1004;p29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005" name="Google Shape;1005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06" name="Google Shape;1006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007" name="Google Shape;1007;p29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08" name="Google Shape;1008;p29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1009" name="Google Shape;1009;p29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10" name="Google Shape;1010;p29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011" name="Google Shape;1011;p29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12" name="Google Shape;1012;p29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13" name="Google Shape;1013;p29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014" name="Google Shape;1014;p29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015" name="Google Shape;1015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016" name="Google Shape;1016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017" name="Google Shape;1017;p29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18" name="Google Shape;1018;p29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019" name="Google Shape;1019;p29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20" name="Google Shape;1020;p29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1021" name="Google Shape;1021;p29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22" name="Google Shape;1022;p29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023" name="Google Shape;1023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24" name="Google Shape;1024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025" name="Google Shape;1025;p29"/>
          <p:cNvSpPr/>
          <p:nvPr/>
        </p:nvSpPr>
        <p:spPr>
          <a:xfrm>
            <a:off x="7234239" y="3144838"/>
            <a:ext cx="314325" cy="792162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6" name="Google Shape;1026;p29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1027" name="Google Shape;1027;p29"/>
          <p:cNvGrpSpPr/>
          <p:nvPr/>
        </p:nvGrpSpPr>
        <p:grpSpPr>
          <a:xfrm>
            <a:off x="6740526" y="2701926"/>
            <a:ext cx="2011363" cy="760413"/>
            <a:chOff x="1197" y="1665"/>
            <a:chExt cx="1267" cy="479"/>
          </a:xfrm>
        </p:grpSpPr>
        <p:grpSp>
          <p:nvGrpSpPr>
            <p:cNvPr id="1028" name="Google Shape;1028;p29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029" name="Google Shape;1029;p29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030" name="Google Shape;1030;p29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1" name="Google Shape;1031;p29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32" name="Google Shape;1032;p29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29"/>
          <p:cNvGrpSpPr/>
          <p:nvPr/>
        </p:nvGrpSpPr>
        <p:grpSpPr>
          <a:xfrm>
            <a:off x="6864350" y="2952751"/>
            <a:ext cx="146050" cy="385763"/>
            <a:chOff x="1272" y="1762"/>
            <a:chExt cx="92" cy="243"/>
          </a:xfrm>
        </p:grpSpPr>
        <p:cxnSp>
          <p:nvCxnSpPr>
            <p:cNvPr id="1034" name="Google Shape;1034;p29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35" name="Google Shape;1035;p29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036" name="Google Shape;1036;p29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29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destination address,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038" name="Google Shape;1038;p29"/>
          <p:cNvGrpSpPr/>
          <p:nvPr/>
        </p:nvGrpSpPr>
        <p:grpSpPr>
          <a:xfrm>
            <a:off x="6315075" y="2293939"/>
            <a:ext cx="2428876" cy="1519237"/>
            <a:chOff x="931" y="1414"/>
            <a:chExt cx="1530" cy="957"/>
          </a:xfrm>
        </p:grpSpPr>
        <p:sp>
          <p:nvSpPr>
            <p:cNvPr id="1039" name="Google Shape;1039;p29"/>
            <p:cNvSpPr txBox="1"/>
            <p:nvPr/>
          </p:nvSpPr>
          <p:spPr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0" name="Google Shape;1040;p29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041" name="Google Shape;1041;p29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042" name="Google Shape;1042;p29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043" name="Google Shape;1043;p29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4" name="Google Shape;1044;p29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5" name="Google Shape;1045;p29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6" name="Google Shape;1046;p29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047" name="Google Shape;1047;p29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48" name="Google Shape;1048;p29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49" name="Google Shape;1049;p29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50" name="Google Shape;1050;p29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051" name="Google Shape;1051;p29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052" name="Google Shape;1052;p29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4" name="Google Shape;1054;p29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5" name="Google Shape;1055;p29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6" name="Google Shape;1056;p29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57" name="Google Shape;1057;p29"/>
          <p:cNvGrpSpPr/>
          <p:nvPr/>
        </p:nvGrpSpPr>
        <p:grpSpPr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058" name="Google Shape;1058;p29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0" name="Google Shape;1060;p29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1" name="Google Shape;1061;p29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2" name="Google Shape;1062;p29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3" name="Google Shape;1063;p29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4" name="Google Shape;1064;p29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underline_base" id="1065" name="Google Shape;106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29"/>
          <p:cNvSpPr/>
          <p:nvPr/>
        </p:nvSpPr>
        <p:spPr>
          <a:xfrm>
            <a:off x="6274029" y="4765288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29"/>
          <p:cNvSpPr/>
          <p:nvPr/>
        </p:nvSpPr>
        <p:spPr>
          <a:xfrm>
            <a:off x="7754108" y="4900024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29"/>
          <p:cNvSpPr/>
          <p:nvPr/>
        </p:nvSpPr>
        <p:spPr>
          <a:xfrm>
            <a:off x="9152388" y="4183064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9"/>
          <p:cNvSpPr/>
          <p:nvPr/>
        </p:nvSpPr>
        <p:spPr>
          <a:xfrm>
            <a:off x="7806773" y="497990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oogle Shape;1075;p30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076" name="Google Shape;1076;p30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077" name="Google Shape;1077;p30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078" name="Google Shape;1078;p3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79" name="Google Shape;1079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080" name="Google Shape;1080;p30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81" name="Google Shape;1081;p30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1082" name="Google Shape;1082;p30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83" name="Google Shape;1083;p30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084" name="Google Shape;1084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85" name="Google Shape;1085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1086" name="Google Shape;1086;p30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7" name="Google Shape;1087;p30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0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9" name="Google Shape;1089;p30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1090" name="Google Shape;1090;p30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30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2" name="Google Shape;1092;p30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0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0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0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097" name="Google Shape;1097;p30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8" name="Google Shape;1098;p30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9" name="Google Shape;1099;p30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0" name="Google Shape;1100;p30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01" name="Google Shape;1101;p30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02" name="Google Shape;1102;p30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103" name="Google Shape;1103;p30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04" name="Google Shape;1104;p30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5" name="Google Shape;1105;p30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06" name="Google Shape;1106;p30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1107" name="Google Shape;1107;p30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30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09" name="Google Shape;1109;p30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0" name="Google Shape;1110;p30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11" name="Google Shape;1111;p30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0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3" name="Google Shape;1113;p30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4" name="Google Shape;1114;p30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115" name="Google Shape;1115;p30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6" name="Google Shape;1116;p30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7" name="Google Shape;1117;p30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118" name="Google Shape;1118;p30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119" name="Google Shape;1119;p3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20" name="Google Shape;1120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121" name="Google Shape;1121;p30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122" name="Google Shape;1122;p30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1123" name="Google Shape;1123;p30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24" name="Google Shape;1124;p30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125" name="Google Shape;1125;p30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26" name="Google Shape;1126;p30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27" name="Google Shape;1127;p30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128" name="Google Shape;1128;p30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129" name="Google Shape;1129;p30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130" name="Google Shape;1130;p30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131" name="Google Shape;1131;p30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2" name="Google Shape;1132;p30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33" name="Google Shape;1133;p30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134" name="Google Shape;1134;p30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1135" name="Google Shape;1135;p30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36" name="Google Shape;1136;p30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137" name="Google Shape;1137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38" name="Google Shape;1138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139" name="Google Shape;1139;p30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sp>
        <p:nvSpPr>
          <p:cNvPr id="1140" name="Google Shape;1140;p30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30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destination address,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142" name="Google Shape;1142;p30"/>
          <p:cNvGrpSpPr/>
          <p:nvPr/>
        </p:nvGrpSpPr>
        <p:grpSpPr>
          <a:xfrm>
            <a:off x="6315076" y="2293938"/>
            <a:ext cx="2436813" cy="1643062"/>
            <a:chOff x="3018" y="1445"/>
            <a:chExt cx="1535" cy="1035"/>
          </a:xfrm>
        </p:grpSpPr>
        <p:sp>
          <p:nvSpPr>
            <p:cNvPr id="1143" name="Google Shape;1143;p30"/>
            <p:cNvSpPr/>
            <p:nvPr/>
          </p:nvSpPr>
          <p:spPr>
            <a:xfrm>
              <a:off x="3597" y="1981"/>
              <a:ext cx="198" cy="499"/>
            </a:xfrm>
            <a:prstGeom prst="downArrow">
              <a:avLst>
                <a:gd fmla="val 50000" name="adj1"/>
                <a:gd fmla="val 63005" name="adj2"/>
              </a:avLst>
            </a:pr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144" name="Google Shape;1144;p30"/>
            <p:cNvGrpSpPr/>
            <p:nvPr/>
          </p:nvGrpSpPr>
          <p:grpSpPr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145" name="Google Shape;1145;p30"/>
              <p:cNvGrpSpPr/>
              <p:nvPr/>
            </p:nvGrpSpPr>
            <p:grpSpPr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1146" name="Google Shape;1146;p30"/>
                <p:cNvSpPr/>
                <p:nvPr/>
              </p:nvSpPr>
              <p:spPr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1147" name="Google Shape;1147;p30"/>
                <p:cNvCxnSpPr/>
                <p:nvPr/>
              </p:nvCxnSpPr>
              <p:spPr>
                <a:xfrm>
                  <a:off x="1337" y="1990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8" name="Google Shape;1148;p30"/>
                <p:cNvCxnSpPr/>
                <p:nvPr/>
              </p:nvCxnSpPr>
              <p:spPr>
                <a:xfrm>
                  <a:off x="1427" y="1992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49" name="Google Shape;1149;p30"/>
              <p:cNvSpPr txBox="1"/>
              <p:nvPr/>
            </p:nvSpPr>
            <p:spPr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IP src: 111.111.111.111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IP dest: 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0" name="Google Shape;1150;p30"/>
            <p:cNvGrpSpPr/>
            <p:nvPr/>
          </p:nvGrpSpPr>
          <p:grpSpPr>
            <a:xfrm>
              <a:off x="3364" y="1860"/>
              <a:ext cx="92" cy="243"/>
              <a:chOff x="1272" y="1762"/>
              <a:chExt cx="92" cy="243"/>
            </a:xfrm>
          </p:grpSpPr>
          <p:cxnSp>
            <p:nvCxnSpPr>
              <p:cNvPr id="1151" name="Google Shape;1151;p30"/>
              <p:cNvCxnSpPr/>
              <p:nvPr/>
            </p:nvCxnSpPr>
            <p:spPr>
              <a:xfrm>
                <a:off x="1272" y="1762"/>
                <a:ext cx="0" cy="2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152" name="Google Shape;1152;p30"/>
              <p:cNvCxnSpPr/>
              <p:nvPr/>
            </p:nvCxnSpPr>
            <p:spPr>
              <a:xfrm>
                <a:off x="1364" y="1878"/>
                <a:ext cx="0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153" name="Google Shape;1153;p30"/>
            <p:cNvGrpSpPr/>
            <p:nvPr/>
          </p:nvGrpSpPr>
          <p:grpSpPr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1154" name="Google Shape;1154;p30"/>
              <p:cNvSpPr txBox="1"/>
              <p:nvPr/>
            </p:nvSpPr>
            <p:spPr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MAC src: </a:t>
                </a:r>
                <a:r>
                  <a:rPr b="0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1A-23-F9-CD-06-9B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MAC dest: </a:t>
                </a:r>
                <a:r>
                  <a:rPr b="0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55" name="Google Shape;1155;p30"/>
              <p:cNvGrpSpPr/>
              <p:nvPr/>
            </p:nvGrpSpPr>
            <p:grpSpPr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1156" name="Google Shape;1156;p30"/>
                <p:cNvSpPr/>
                <p:nvPr/>
              </p:nvSpPr>
              <p:spPr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30"/>
                <p:cNvSpPr/>
                <p:nvPr/>
              </p:nvSpPr>
              <p:spPr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1158" name="Google Shape;1158;p30"/>
                <p:cNvCxnSpPr/>
                <p:nvPr/>
              </p:nvCxnSpPr>
              <p:spPr>
                <a:xfrm>
                  <a:off x="3180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9" name="Google Shape;1159;p30"/>
                <p:cNvCxnSpPr/>
                <p:nvPr/>
              </p:nvCxnSpPr>
              <p:spPr>
                <a:xfrm>
                  <a:off x="3276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0" name="Google Shape;1160;p30"/>
                <p:cNvCxnSpPr/>
                <p:nvPr/>
              </p:nvCxnSpPr>
              <p:spPr>
                <a:xfrm>
                  <a:off x="2910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1" name="Google Shape;1161;p30"/>
                <p:cNvCxnSpPr/>
                <p:nvPr/>
              </p:nvCxnSpPr>
              <p:spPr>
                <a:xfrm>
                  <a:off x="3006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62" name="Google Shape;1162;p30"/>
              <p:cNvCxnSpPr/>
              <p:nvPr/>
            </p:nvCxnSpPr>
            <p:spPr>
              <a:xfrm flipH="1" rot="10800000">
                <a:off x="1018" y="1576"/>
                <a:ext cx="2" cy="7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163" name="Google Shape;1163;p30"/>
              <p:cNvCxnSpPr/>
              <p:nvPr/>
            </p:nvCxnSpPr>
            <p:spPr>
              <a:xfrm rot="10800000">
                <a:off x="1106" y="1680"/>
                <a:ext cx="0" cy="59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164" name="Google Shape;1164;p30"/>
              <p:cNvCxnSpPr/>
              <p:nvPr/>
            </p:nvCxnSpPr>
            <p:spPr>
              <a:xfrm rot="10800000">
                <a:off x="1276" y="1812"/>
                <a:ext cx="2" cy="47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165" name="Google Shape;1165;p30"/>
              <p:cNvCxnSpPr/>
              <p:nvPr/>
            </p:nvCxnSpPr>
            <p:spPr>
              <a:xfrm>
                <a:off x="1368" y="1924"/>
                <a:ext cx="2" cy="35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1166" name="Google Shape;1166;p30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167" name="Google Shape;1167;p30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9" name="Google Shape;1169;p30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0" name="Google Shape;1170;p30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1" name="Google Shape;1171;p30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72" name="Google Shape;1172;p30"/>
          <p:cNvGrpSpPr/>
          <p:nvPr/>
        </p:nvGrpSpPr>
        <p:grpSpPr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173" name="Google Shape;1173;p30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5" name="Google Shape;1175;p30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6" name="Google Shape;1176;p30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7" name="Google Shape;1177;p30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8" name="Google Shape;1178;p30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9" name="Google Shape;1179;p30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underline_base" id="1180" name="Google Shape;118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68" name="Google Shape;1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"/>
          <p:cNvSpPr txBox="1"/>
          <p:nvPr>
            <p:ph type="title"/>
          </p:nvPr>
        </p:nvSpPr>
        <p:spPr>
          <a:xfrm>
            <a:off x="1428893" y="354013"/>
            <a:ext cx="10018713" cy="53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Chapter 6: Link layer and LANs</a:t>
            </a:r>
            <a:endParaRPr/>
          </a:p>
        </p:txBody>
      </p:sp>
      <p:sp>
        <p:nvSpPr>
          <p:cNvPr id="170" name="Google Shape;170;p3"/>
          <p:cNvSpPr txBox="1"/>
          <p:nvPr>
            <p:ph idx="1" type="body"/>
          </p:nvPr>
        </p:nvSpPr>
        <p:spPr>
          <a:xfrm>
            <a:off x="2057401" y="1447800"/>
            <a:ext cx="9516300" cy="50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i="1" lang="en-US" sz="4400">
                <a:solidFill>
                  <a:srgbClr val="990033"/>
                </a:solidFill>
                <a:latin typeface="Gill Sans"/>
                <a:ea typeface="Gill Sans"/>
                <a:cs typeface="Gill Sans"/>
                <a:sym typeface="Gill Sans"/>
              </a:rPr>
              <a:t>Objectives:</a:t>
            </a:r>
            <a:r>
              <a:rPr i="1" lang="en-US" sz="4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1749" lvl="0" marL="28575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ct val="14500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understand principles behind link layer services: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error detection, correction </a:t>
            </a:r>
            <a:r>
              <a:rPr lang="en-US" sz="3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(done in CSE320)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sharing a broadcast channel: multiple access </a:t>
            </a:r>
            <a:r>
              <a:rPr lang="en-US" sz="3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(done in CSE320)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Framing - link layer addressing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local area networks: Ethernet</a:t>
            </a:r>
            <a:endParaRPr sz="2400">
              <a:solidFill>
                <a:srgbClr val="0000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31"/>
          <p:cNvGrpSpPr/>
          <p:nvPr/>
        </p:nvGrpSpPr>
        <p:grpSpPr>
          <a:xfrm>
            <a:off x="8486095" y="5191352"/>
            <a:ext cx="711200" cy="600075"/>
            <a:chOff x="7179310" y="4033520"/>
            <a:chExt cx="1009650" cy="855028"/>
          </a:xfrm>
        </p:grpSpPr>
        <p:grpSp>
          <p:nvGrpSpPr>
            <p:cNvPr id="1187" name="Google Shape;1187;p31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188" name="Google Shape;1188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9" name="Google Shape;1189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190" name="Google Shape;1190;p31"/>
            <p:cNvSpPr/>
            <p:nvPr/>
          </p:nvSpPr>
          <p:spPr>
            <a:xfrm rot="-5400000">
              <a:off x="7439378" y="4308711"/>
              <a:ext cx="126671" cy="196070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191" name="Google Shape;1191;p31"/>
          <p:cNvGrpSpPr/>
          <p:nvPr/>
        </p:nvGrpSpPr>
        <p:grpSpPr>
          <a:xfrm>
            <a:off x="2552020" y="3799113"/>
            <a:ext cx="1027109" cy="762000"/>
            <a:chOff x="1046480" y="3962400"/>
            <a:chExt cx="1026163" cy="761428"/>
          </a:xfrm>
        </p:grpSpPr>
        <p:sp>
          <p:nvSpPr>
            <p:cNvPr id="1192" name="Google Shape;1192;p31"/>
            <p:cNvSpPr/>
            <p:nvPr/>
          </p:nvSpPr>
          <p:spPr>
            <a:xfrm rot="-5400000">
              <a:off x="1893411" y="4300306"/>
              <a:ext cx="111042" cy="24742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193" name="Google Shape;1193;p31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194" name="Google Shape;1194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5" name="Google Shape;1195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1196" name="Google Shape;1196;p31"/>
          <p:cNvSpPr txBox="1"/>
          <p:nvPr/>
        </p:nvSpPr>
        <p:spPr>
          <a:xfrm>
            <a:off x="5730196" y="4218213"/>
            <a:ext cx="376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R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97" name="Google Shape;1197;p31"/>
          <p:cNvSpPr txBox="1"/>
          <p:nvPr/>
        </p:nvSpPr>
        <p:spPr>
          <a:xfrm>
            <a:off x="5374595" y="5215163"/>
            <a:ext cx="15430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1A-23-F9-CD-06-9B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31"/>
          <p:cNvSpPr txBox="1"/>
          <p:nvPr/>
        </p:nvSpPr>
        <p:spPr>
          <a:xfrm>
            <a:off x="5522232" y="5042127"/>
            <a:ext cx="1322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222.222.222.220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9" name="Google Shape;1199;p31"/>
          <p:cNvGrpSpPr/>
          <p:nvPr/>
        </p:nvGrpSpPr>
        <p:grpSpPr>
          <a:xfrm>
            <a:off x="4550683" y="5631089"/>
            <a:ext cx="1541463" cy="449263"/>
            <a:chOff x="1934" y="2405"/>
            <a:chExt cx="971" cy="283"/>
          </a:xfrm>
        </p:grpSpPr>
        <p:sp>
          <p:nvSpPr>
            <p:cNvPr id="1200" name="Google Shape;1200;p31"/>
            <p:cNvSpPr txBox="1"/>
            <p:nvPr/>
          </p:nvSpPr>
          <p:spPr>
            <a:xfrm>
              <a:off x="1934" y="2405"/>
              <a:ext cx="79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1"/>
            <p:cNvSpPr txBox="1"/>
            <p:nvPr/>
          </p:nvSpPr>
          <p:spPr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E6-E9-00-17-BB-4B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2" name="Google Shape;1202;p31"/>
          <p:cNvSpPr txBox="1"/>
          <p:nvPr/>
        </p:nvSpPr>
        <p:spPr>
          <a:xfrm>
            <a:off x="2458357" y="5873977"/>
            <a:ext cx="16271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CC-49-DE-D0-AB-7D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31"/>
          <p:cNvSpPr txBox="1"/>
          <p:nvPr/>
        </p:nvSpPr>
        <p:spPr>
          <a:xfrm>
            <a:off x="2448832" y="5691414"/>
            <a:ext cx="12541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111.111.111.112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31"/>
          <p:cNvSpPr txBox="1"/>
          <p:nvPr/>
        </p:nvSpPr>
        <p:spPr>
          <a:xfrm>
            <a:off x="2215470" y="4578577"/>
            <a:ext cx="12427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111.111.111.111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31"/>
          <p:cNvSpPr txBox="1"/>
          <p:nvPr/>
        </p:nvSpPr>
        <p:spPr>
          <a:xfrm>
            <a:off x="2236108" y="4764313"/>
            <a:ext cx="15097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74-29-9C-E8-FF-55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31"/>
          <p:cNvSpPr/>
          <p:nvPr/>
        </p:nvSpPr>
        <p:spPr>
          <a:xfrm>
            <a:off x="3871232" y="4273777"/>
            <a:ext cx="839788" cy="1069975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207" name="Google Shape;1207;p31"/>
          <p:cNvCxnSpPr/>
          <p:nvPr/>
        </p:nvCxnSpPr>
        <p:spPr>
          <a:xfrm>
            <a:off x="3568020" y="4253138"/>
            <a:ext cx="438150" cy="2301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8" name="Google Shape;1208;p31"/>
          <p:cNvCxnSpPr/>
          <p:nvPr/>
        </p:nvCxnSpPr>
        <p:spPr>
          <a:xfrm flipH="1" rot="10800000">
            <a:off x="3691846" y="5197702"/>
            <a:ext cx="231775" cy="255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9" name="Google Shape;1209;p31"/>
          <p:cNvCxnSpPr/>
          <p:nvPr/>
        </p:nvCxnSpPr>
        <p:spPr>
          <a:xfrm>
            <a:off x="4690382" y="4791302"/>
            <a:ext cx="584200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0" name="Google Shape;1210;p31"/>
          <p:cNvCxnSpPr/>
          <p:nvPr/>
        </p:nvCxnSpPr>
        <p:spPr>
          <a:xfrm rot="10800000">
            <a:off x="3607707" y="5548539"/>
            <a:ext cx="0" cy="1635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1" name="Google Shape;1211;p31"/>
          <p:cNvCxnSpPr/>
          <p:nvPr/>
        </p:nvCxnSpPr>
        <p:spPr>
          <a:xfrm rot="10800000">
            <a:off x="3482295" y="4326164"/>
            <a:ext cx="0" cy="398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2" name="Google Shape;1212;p31"/>
          <p:cNvCxnSpPr/>
          <p:nvPr/>
        </p:nvCxnSpPr>
        <p:spPr>
          <a:xfrm>
            <a:off x="5360307" y="4857977"/>
            <a:ext cx="0" cy="750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213" name="Google Shape;1213;p31"/>
          <p:cNvCxnSpPr/>
          <p:nvPr/>
        </p:nvCxnSpPr>
        <p:spPr>
          <a:xfrm rot="10800000">
            <a:off x="6441395" y="4848451"/>
            <a:ext cx="4762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4" name="Google Shape;1214;p31"/>
          <p:cNvSpPr txBox="1"/>
          <p:nvPr/>
        </p:nvSpPr>
        <p:spPr>
          <a:xfrm>
            <a:off x="2224996" y="3992789"/>
            <a:ext cx="39052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5" name="Google Shape;1215;p31"/>
          <p:cNvCxnSpPr/>
          <p:nvPr/>
        </p:nvCxnSpPr>
        <p:spPr>
          <a:xfrm>
            <a:off x="6550933" y="4757963"/>
            <a:ext cx="11985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16" name="Google Shape;1216;p31"/>
          <p:cNvGrpSpPr/>
          <p:nvPr/>
        </p:nvGrpSpPr>
        <p:grpSpPr>
          <a:xfrm>
            <a:off x="8878210" y="4681763"/>
            <a:ext cx="1573213" cy="463550"/>
            <a:chOff x="4351" y="2786"/>
            <a:chExt cx="991" cy="292"/>
          </a:xfrm>
        </p:grpSpPr>
        <p:sp>
          <p:nvSpPr>
            <p:cNvPr id="1217" name="Google Shape;1217;p31"/>
            <p:cNvSpPr txBox="1"/>
            <p:nvPr/>
          </p:nvSpPr>
          <p:spPr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1"/>
            <p:cNvSpPr txBox="1"/>
            <p:nvPr/>
          </p:nvSpPr>
          <p:spPr>
            <a:xfrm>
              <a:off x="4351" y="2904"/>
              <a:ext cx="99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19" name="Google Shape;1219;p31"/>
          <p:cNvCxnSpPr/>
          <p:nvPr/>
        </p:nvCxnSpPr>
        <p:spPr>
          <a:xfrm flipH="1" rot="10800000">
            <a:off x="8449582" y="4253138"/>
            <a:ext cx="450850" cy="3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0" name="Google Shape;1220;p31"/>
          <p:cNvCxnSpPr/>
          <p:nvPr/>
        </p:nvCxnSpPr>
        <p:spPr>
          <a:xfrm rot="10800000">
            <a:off x="8975045" y="4329338"/>
            <a:ext cx="11112" cy="3889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1" name="Google Shape;1221;p31"/>
          <p:cNvSpPr txBox="1"/>
          <p:nvPr/>
        </p:nvSpPr>
        <p:spPr>
          <a:xfrm>
            <a:off x="8579757" y="5648552"/>
            <a:ext cx="1322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222.222.222.221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31"/>
          <p:cNvSpPr txBox="1"/>
          <p:nvPr/>
        </p:nvSpPr>
        <p:spPr>
          <a:xfrm>
            <a:off x="8582933" y="5823177"/>
            <a:ext cx="1501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88-B2-2F-54-1A-0F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3" name="Google Shape;1223;p31"/>
          <p:cNvCxnSpPr/>
          <p:nvPr/>
        </p:nvCxnSpPr>
        <p:spPr>
          <a:xfrm rot="10800000">
            <a:off x="8379732" y="5150077"/>
            <a:ext cx="254000" cy="250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4" name="Google Shape;1224;p31"/>
          <p:cNvCxnSpPr/>
          <p:nvPr/>
        </p:nvCxnSpPr>
        <p:spPr>
          <a:xfrm flipH="1">
            <a:off x="8714695" y="5491389"/>
            <a:ext cx="4762" cy="2016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225" name="Google Shape;1225;p31"/>
          <p:cNvSpPr/>
          <p:nvPr/>
        </p:nvSpPr>
        <p:spPr>
          <a:xfrm>
            <a:off x="7709808" y="4276952"/>
            <a:ext cx="765175" cy="1081087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6" name="Google Shape;1226;p31"/>
          <p:cNvSpPr txBox="1"/>
          <p:nvPr/>
        </p:nvSpPr>
        <p:spPr>
          <a:xfrm>
            <a:off x="9813245" y="3910239"/>
            <a:ext cx="3674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7" name="Google Shape;1227;p31"/>
          <p:cNvGrpSpPr/>
          <p:nvPr/>
        </p:nvGrpSpPr>
        <p:grpSpPr>
          <a:xfrm>
            <a:off x="8684532" y="3870552"/>
            <a:ext cx="1009650" cy="854075"/>
            <a:chOff x="7179310" y="4033520"/>
            <a:chExt cx="1009650" cy="855028"/>
          </a:xfrm>
        </p:grpSpPr>
        <p:grpSp>
          <p:nvGrpSpPr>
            <p:cNvPr id="1228" name="Google Shape;1228;p31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229" name="Google Shape;1229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0" name="Google Shape;1230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231" name="Google Shape;1231;p31"/>
            <p:cNvSpPr/>
            <p:nvPr/>
          </p:nvSpPr>
          <p:spPr>
            <a:xfrm rot="-5400000">
              <a:off x="7438796" y="4309366"/>
              <a:ext cx="127142" cy="195263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32" name="Google Shape;1232;p31"/>
          <p:cNvGrpSpPr/>
          <p:nvPr/>
        </p:nvGrpSpPr>
        <p:grpSpPr>
          <a:xfrm>
            <a:off x="5263474" y="4551588"/>
            <a:ext cx="1292224" cy="425450"/>
            <a:chOff x="4011931" y="3379152"/>
            <a:chExt cx="1262063" cy="390207"/>
          </a:xfrm>
        </p:grpSpPr>
        <p:sp>
          <p:nvSpPr>
            <p:cNvPr id="1233" name="Google Shape;1233;p31"/>
            <p:cNvSpPr/>
            <p:nvPr/>
          </p:nvSpPr>
          <p:spPr>
            <a:xfrm rot="-5400000">
              <a:off x="5112252" y="3476577"/>
              <a:ext cx="128128" cy="195356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234" name="Google Shape;1234;p31"/>
            <p:cNvGrpSpPr/>
            <p:nvPr/>
          </p:nvGrpSpPr>
          <p:grpSpPr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235" name="Google Shape;1235;p31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238" name="Google Shape;1238;p31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239" name="Google Shape;1239;p3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40" name="Google Shape;1240;p3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1241" name="Google Shape;1241;p31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2" name="Google Shape;1242;p31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43" name="Google Shape;1243;p31"/>
            <p:cNvSpPr/>
            <p:nvPr/>
          </p:nvSpPr>
          <p:spPr>
            <a:xfrm rot="-5400000">
              <a:off x="4046274" y="3486041"/>
              <a:ext cx="126671" cy="195356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44" name="Google Shape;1244;p31"/>
          <p:cNvGrpSpPr/>
          <p:nvPr/>
        </p:nvGrpSpPr>
        <p:grpSpPr>
          <a:xfrm>
            <a:off x="2988583" y="5150077"/>
            <a:ext cx="701675" cy="517525"/>
            <a:chOff x="1046480" y="3962400"/>
            <a:chExt cx="1026163" cy="761428"/>
          </a:xfrm>
        </p:grpSpPr>
        <p:sp>
          <p:nvSpPr>
            <p:cNvPr id="1245" name="Google Shape;1245;p31"/>
            <p:cNvSpPr/>
            <p:nvPr/>
          </p:nvSpPr>
          <p:spPr>
            <a:xfrm rot="-5400000">
              <a:off x="1893548" y="4299487"/>
              <a:ext cx="109776" cy="248414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246" name="Google Shape;1246;p31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247" name="Google Shape;1247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48" name="Google Shape;1248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1249" name="Google Shape;1249;p31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sp>
        <p:nvSpPr>
          <p:cNvPr id="1250" name="Google Shape;1250;p31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31"/>
          <p:cNvSpPr/>
          <p:nvPr/>
        </p:nvSpPr>
        <p:spPr>
          <a:xfrm>
            <a:off x="2224995" y="1405165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2" name="Google Shape;1252;p31"/>
          <p:cNvSpPr/>
          <p:nvPr/>
        </p:nvSpPr>
        <p:spPr>
          <a:xfrm>
            <a:off x="8225746" y="2733901"/>
            <a:ext cx="314325" cy="792162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253" name="Google Shape;1253;p31"/>
          <p:cNvGrpSpPr/>
          <p:nvPr/>
        </p:nvGrpSpPr>
        <p:grpSpPr>
          <a:xfrm>
            <a:off x="7732033" y="2290989"/>
            <a:ext cx="2011363" cy="760413"/>
            <a:chOff x="1197" y="1665"/>
            <a:chExt cx="1267" cy="479"/>
          </a:xfrm>
        </p:grpSpPr>
        <p:grpSp>
          <p:nvGrpSpPr>
            <p:cNvPr id="1254" name="Google Shape;1254;p31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255" name="Google Shape;1255;p31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256" name="Google Shape;1256;p31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7" name="Google Shape;1257;p31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58" name="Google Shape;1258;p31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9" name="Google Shape;1259;p31"/>
          <p:cNvGrpSpPr/>
          <p:nvPr/>
        </p:nvGrpSpPr>
        <p:grpSpPr>
          <a:xfrm>
            <a:off x="7855857" y="2541814"/>
            <a:ext cx="146050" cy="385763"/>
            <a:chOff x="1272" y="1762"/>
            <a:chExt cx="92" cy="243"/>
          </a:xfrm>
        </p:grpSpPr>
        <p:cxnSp>
          <p:nvCxnSpPr>
            <p:cNvPr id="1260" name="Google Shape;1260;p31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61" name="Google Shape;1261;p31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262" name="Google Shape;1262;p31"/>
          <p:cNvGrpSpPr/>
          <p:nvPr/>
        </p:nvGrpSpPr>
        <p:grpSpPr>
          <a:xfrm>
            <a:off x="7306582" y="1883002"/>
            <a:ext cx="2428876" cy="1519237"/>
            <a:chOff x="931" y="1414"/>
            <a:chExt cx="1530" cy="957"/>
          </a:xfrm>
        </p:grpSpPr>
        <p:sp>
          <p:nvSpPr>
            <p:cNvPr id="1263" name="Google Shape;1263;p31"/>
            <p:cNvSpPr txBox="1"/>
            <p:nvPr/>
          </p:nvSpPr>
          <p:spPr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4" name="Google Shape;1264;p31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265" name="Google Shape;1265;p31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267" name="Google Shape;1267;p31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8" name="Google Shape;1268;p31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9" name="Google Shape;1269;p31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0" name="Google Shape;1270;p31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271" name="Google Shape;1271;p31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272" name="Google Shape;1272;p31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273" name="Google Shape;1273;p31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274" name="Google Shape;1274;p31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275" name="Google Shape;1275;p31"/>
          <p:cNvGrpSpPr/>
          <p:nvPr/>
        </p:nvGrpSpPr>
        <p:grpSpPr>
          <a:xfrm>
            <a:off x="9567182" y="2314801"/>
            <a:ext cx="928688" cy="1954212"/>
            <a:chOff x="250" y="1380"/>
            <a:chExt cx="585" cy="1231"/>
          </a:xfrm>
        </p:grpSpPr>
        <p:sp>
          <p:nvSpPr>
            <p:cNvPr id="1276" name="Google Shape;1276;p31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31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9" name="Google Shape;1279;p31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0" name="Google Shape;1280;p31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1" name="Google Shape;1281;p31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2" name="Google Shape;1282;p31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underline_base" id="1283" name="Google Shape;128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83431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p31"/>
          <p:cNvSpPr txBox="1"/>
          <p:nvPr/>
        </p:nvSpPr>
        <p:spPr>
          <a:xfrm>
            <a:off x="1863827" y="6271334"/>
            <a:ext cx="4507165" cy="44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290" name="Google Shape;12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42"/>
          <p:cNvSpPr txBox="1"/>
          <p:nvPr>
            <p:ph idx="1" type="body"/>
          </p:nvPr>
        </p:nvSpPr>
        <p:spPr>
          <a:xfrm>
            <a:off x="2057400" y="1371600"/>
            <a:ext cx="9445623" cy="479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14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</a:t>
            </a:r>
            <a:endParaRPr b="1" sz="34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3055" lvl="1" marL="74295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Characteristics of a switch</a:t>
            </a:r>
            <a:endParaRPr/>
          </a:p>
          <a:p>
            <a:pPr indent="-313055" lvl="1" marL="74295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Role of switch in a LAN</a:t>
            </a:r>
            <a:endParaRPr/>
          </a:p>
        </p:txBody>
      </p:sp>
      <p:sp>
        <p:nvSpPr>
          <p:cNvPr id="1292" name="Google Shape;1292;p42"/>
          <p:cNvSpPr txBox="1"/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43"/>
          <p:cNvSpPr txBox="1"/>
          <p:nvPr>
            <p:ph type="title"/>
          </p:nvPr>
        </p:nvSpPr>
        <p:spPr>
          <a:xfrm>
            <a:off x="20701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</a:t>
            </a:r>
            <a:endParaRPr/>
          </a:p>
        </p:txBody>
      </p:sp>
      <p:sp>
        <p:nvSpPr>
          <p:cNvPr id="1299" name="Google Shape;1299;p43"/>
          <p:cNvSpPr txBox="1"/>
          <p:nvPr>
            <p:ph idx="1" type="body"/>
          </p:nvPr>
        </p:nvSpPr>
        <p:spPr>
          <a:xfrm>
            <a:off x="2130425" y="1071563"/>
            <a:ext cx="9338764" cy="5691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link-layer device: takes an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active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role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store, forward Ethernet frames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examine incoming frame’s MAC address, </a:t>
            </a:r>
            <a:r>
              <a:rPr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selectively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forward  frame to one-or-more outgoing links when frame is to be forwarded on segment, uses CSMA/CD to access segment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transparent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hosts are unaware of presence of switches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plug-and-play, self-learning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switches do not need to be configured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1300" name="Google Shape;130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8481" y="888711"/>
            <a:ext cx="36560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4"/>
          <p:cNvSpPr txBox="1"/>
          <p:nvPr>
            <p:ph type="title"/>
          </p:nvPr>
        </p:nvSpPr>
        <p:spPr>
          <a:xfrm>
            <a:off x="1812926" y="136525"/>
            <a:ext cx="84693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Switch: </a:t>
            </a:r>
            <a:r>
              <a:rPr i="1" lang="en-US" sz="3600">
                <a:latin typeface="Gill Sans"/>
                <a:ea typeface="Gill Sans"/>
                <a:cs typeface="Gill Sans"/>
                <a:sym typeface="Gill Sans"/>
              </a:rPr>
              <a:t>multiple</a:t>
            </a: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 simultaneous transmissions</a:t>
            </a:r>
            <a:endParaRPr/>
          </a:p>
        </p:txBody>
      </p:sp>
      <p:sp>
        <p:nvSpPr>
          <p:cNvPr id="1307" name="Google Shape;1307;p44"/>
          <p:cNvSpPr txBox="1"/>
          <p:nvPr>
            <p:ph idx="1" type="body"/>
          </p:nvPr>
        </p:nvSpPr>
        <p:spPr>
          <a:xfrm>
            <a:off x="1475262" y="1213934"/>
            <a:ext cx="5001172" cy="4954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hosts have dedicated, direct connection to switch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switches buffer packets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Ethernet protocol used on 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each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incoming link, but no collisions; full duplex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each link is its own collision domain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switching: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A-to-A’ and B-to-B’ can transmit simultaneously, without collisions </a:t>
            </a:r>
            <a:endParaRPr/>
          </a:p>
        </p:txBody>
      </p:sp>
      <p:grpSp>
        <p:nvGrpSpPr>
          <p:cNvPr id="1308" name="Google Shape;1308;p44"/>
          <p:cNvGrpSpPr/>
          <p:nvPr/>
        </p:nvGrpSpPr>
        <p:grpSpPr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1309" name="Google Shape;1309;p44"/>
            <p:cNvSpPr txBox="1"/>
            <p:nvPr/>
          </p:nvSpPr>
          <p:spPr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switch with six interfaces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1,2,3,4,5,6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0" name="Google Shape;1310;p44"/>
            <p:cNvGrpSpPr/>
            <p:nvPr/>
          </p:nvGrpSpPr>
          <p:grpSpPr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1311" name="Google Shape;1311;p44"/>
              <p:cNvSpPr txBox="1"/>
              <p:nvPr/>
            </p:nvSpPr>
            <p:spPr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44"/>
              <p:cNvSpPr txBox="1"/>
              <p:nvPr/>
            </p:nvSpPr>
            <p:spPr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44"/>
              <p:cNvSpPr txBox="1"/>
              <p:nvPr/>
            </p:nvSpPr>
            <p:spPr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44"/>
              <p:cNvSpPr txBox="1"/>
              <p:nvPr/>
            </p:nvSpPr>
            <p:spPr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44"/>
              <p:cNvSpPr txBox="1"/>
              <p:nvPr/>
            </p:nvSpPr>
            <p:spPr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44"/>
              <p:cNvSpPr txBox="1"/>
              <p:nvPr/>
            </p:nvSpPr>
            <p:spPr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17" name="Google Shape;1317;p44"/>
              <p:cNvCxnSpPr/>
              <p:nvPr/>
            </p:nvCxnSpPr>
            <p:spPr>
              <a:xfrm>
                <a:off x="1687389" y="3165957"/>
                <a:ext cx="720869" cy="2984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8" name="Google Shape;1318;p44"/>
              <p:cNvCxnSpPr/>
              <p:nvPr/>
            </p:nvCxnSpPr>
            <p:spPr>
              <a:xfrm>
                <a:off x="2673423" y="2872277"/>
                <a:ext cx="0" cy="50481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9" name="Google Shape;1319;p44"/>
              <p:cNvCxnSpPr/>
              <p:nvPr/>
            </p:nvCxnSpPr>
            <p:spPr>
              <a:xfrm flipH="1">
                <a:off x="2863961" y="2996099"/>
                <a:ext cx="892353" cy="4841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0" name="Google Shape;1320;p44"/>
              <p:cNvCxnSpPr/>
              <p:nvPr/>
            </p:nvCxnSpPr>
            <p:spPr>
              <a:xfrm flipH="1" rot="10800000">
                <a:off x="2673423" y="3605685"/>
                <a:ext cx="12703" cy="7095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21" name="Google Shape;1321;p44"/>
              <p:cNvGrpSpPr/>
              <p:nvPr/>
            </p:nvGrpSpPr>
            <p:grpSpPr>
              <a:xfrm>
                <a:off x="747936" y="2733042"/>
                <a:ext cx="914048" cy="690308"/>
                <a:chOff x="1046480" y="3962400"/>
                <a:chExt cx="1025765" cy="761428"/>
              </a:xfrm>
            </p:grpSpPr>
            <p:sp>
              <p:nvSpPr>
                <p:cNvPr id="1322" name="Google Shape;1322;p44"/>
                <p:cNvSpPr/>
                <p:nvPr/>
              </p:nvSpPr>
              <p:spPr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23" name="Google Shape;1323;p44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324" name="Google Shape;1324;p44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25" name="Google Shape;1325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326" name="Google Shape;1326;p44"/>
              <p:cNvGrpSpPr/>
              <p:nvPr/>
            </p:nvGrpSpPr>
            <p:grpSpPr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327" name="Google Shape;1327;p44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328" name="Google Shape;1328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29" name="Google Shape;1329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330" name="Google Shape;1330;p44"/>
                <p:cNvSpPr/>
                <p:nvPr/>
              </p:nvSpPr>
              <p:spPr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31" name="Google Shape;1331;p44"/>
              <p:cNvSpPr/>
              <p:nvPr/>
            </p:nvSpPr>
            <p:spPr>
              <a:xfrm>
                <a:off x="2614674" y="2705593"/>
                <a:ext cx="109559" cy="165096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32" name="Google Shape;1332;p44"/>
              <p:cNvGrpSpPr/>
              <p:nvPr/>
            </p:nvGrpSpPr>
            <p:grpSpPr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333" name="Google Shape;1333;p4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34" name="Google Shape;1334;p4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335" name="Google Shape;1335;p44"/>
              <p:cNvGrpSpPr/>
              <p:nvPr/>
            </p:nvGrpSpPr>
            <p:grpSpPr>
              <a:xfrm>
                <a:off x="2060917" y="4280356"/>
                <a:ext cx="853440" cy="834816"/>
                <a:chOff x="8077200" y="3320624"/>
                <a:chExt cx="853440" cy="834816"/>
              </a:xfrm>
            </p:grpSpPr>
            <p:sp>
              <p:nvSpPr>
                <p:cNvPr id="1336" name="Google Shape;1336;p44"/>
                <p:cNvSpPr/>
                <p:nvPr/>
              </p:nvSpPr>
              <p:spPr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37" name="Google Shape;1337;p44"/>
                <p:cNvGrpSpPr/>
                <p:nvPr/>
              </p:nvGrpSpPr>
              <p:grpSpPr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descr="desktop_computer_stylized_medium" id="1338" name="Google Shape;1338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39" name="Google Shape;1339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pic>
            <p:nvPicPr>
              <p:cNvPr id="1340" name="Google Shape;1340;p4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41" name="Google Shape;1341;p44"/>
              <p:cNvGrpSpPr/>
              <p:nvPr/>
            </p:nvGrpSpPr>
            <p:grpSpPr>
              <a:xfrm>
                <a:off x="731524" y="3616962"/>
                <a:ext cx="914582" cy="690308"/>
                <a:chOff x="1046480" y="3962400"/>
                <a:chExt cx="1026364" cy="761428"/>
              </a:xfrm>
            </p:grpSpPr>
            <p:sp>
              <p:nvSpPr>
                <p:cNvPr id="1342" name="Google Shape;1342;p44"/>
                <p:cNvSpPr/>
                <p:nvPr/>
              </p:nvSpPr>
              <p:spPr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43" name="Google Shape;1343;p44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344" name="Google Shape;1344;p44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45" name="Google Shape;1345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346" name="Google Shape;1346;p44"/>
              <p:cNvGrpSpPr/>
              <p:nvPr/>
            </p:nvGrpSpPr>
            <p:grpSpPr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347" name="Google Shape;1347;p44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348" name="Google Shape;1348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49" name="Google Shape;1349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350" name="Google Shape;1350;p44"/>
                <p:cNvSpPr/>
                <p:nvPr/>
              </p:nvSpPr>
              <p:spPr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351" name="Google Shape;1351;p44"/>
              <p:cNvCxnSpPr/>
              <p:nvPr/>
            </p:nvCxnSpPr>
            <p:spPr>
              <a:xfrm flipH="1" rot="10800000">
                <a:off x="1660396" y="3600922"/>
                <a:ext cx="744686" cy="4508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2" name="Google Shape;1352;p44"/>
              <p:cNvCxnSpPr/>
              <p:nvPr/>
            </p:nvCxnSpPr>
            <p:spPr>
              <a:xfrm rot="10800000">
                <a:off x="2968756" y="3545361"/>
                <a:ext cx="646242" cy="33812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53" name="Google Shape;1353;p44"/>
              <p:cNvSpPr txBox="1"/>
              <p:nvPr/>
            </p:nvSpPr>
            <p:spPr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44"/>
              <p:cNvSpPr txBox="1"/>
              <p:nvPr/>
            </p:nvSpPr>
            <p:spPr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44"/>
              <p:cNvSpPr txBox="1"/>
              <p:nvPr/>
            </p:nvSpPr>
            <p:spPr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44"/>
              <p:cNvSpPr txBox="1"/>
              <p:nvPr/>
            </p:nvSpPr>
            <p:spPr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44"/>
              <p:cNvSpPr txBox="1"/>
              <p:nvPr/>
            </p:nvSpPr>
            <p:spPr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44"/>
              <p:cNvSpPr txBox="1"/>
              <p:nvPr/>
            </p:nvSpPr>
            <p:spPr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underline_base" id="1359" name="Google Shape;135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9288" y="962025"/>
            <a:ext cx="82280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5"/>
          <p:cNvSpPr txBox="1"/>
          <p:nvPr>
            <p:ph type="title"/>
          </p:nvPr>
        </p:nvSpPr>
        <p:spPr>
          <a:xfrm>
            <a:off x="1965325" y="904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 forwarding table</a:t>
            </a:r>
            <a:endParaRPr/>
          </a:p>
        </p:txBody>
      </p:sp>
      <p:sp>
        <p:nvSpPr>
          <p:cNvPr id="1366" name="Google Shape;1366;p45"/>
          <p:cNvSpPr txBox="1"/>
          <p:nvPr>
            <p:ph idx="1" type="body"/>
          </p:nvPr>
        </p:nvSpPr>
        <p:spPr>
          <a:xfrm>
            <a:off x="1431264" y="1123227"/>
            <a:ext cx="4878387" cy="1382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i="1" lang="en-US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how does switch know A’ reachable via interface 4, B’ reachable via interface 5?</a:t>
            </a:r>
            <a:endParaRPr/>
          </a:p>
        </p:txBody>
      </p:sp>
      <p:grpSp>
        <p:nvGrpSpPr>
          <p:cNvPr id="1367" name="Google Shape;1367;p45"/>
          <p:cNvGrpSpPr/>
          <p:nvPr/>
        </p:nvGrpSpPr>
        <p:grpSpPr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1368" name="Google Shape;1368;p45"/>
            <p:cNvSpPr txBox="1"/>
            <p:nvPr/>
          </p:nvSpPr>
          <p:spPr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switch with six interfaces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1,2,3,4,5,6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9" name="Google Shape;1369;p45"/>
            <p:cNvGrpSpPr/>
            <p:nvPr/>
          </p:nvGrpSpPr>
          <p:grpSpPr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1370" name="Google Shape;1370;p45"/>
              <p:cNvSpPr txBox="1"/>
              <p:nvPr/>
            </p:nvSpPr>
            <p:spPr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45"/>
              <p:cNvSpPr txBox="1"/>
              <p:nvPr/>
            </p:nvSpPr>
            <p:spPr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45"/>
              <p:cNvSpPr txBox="1"/>
              <p:nvPr/>
            </p:nvSpPr>
            <p:spPr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45"/>
              <p:cNvSpPr txBox="1"/>
              <p:nvPr/>
            </p:nvSpPr>
            <p:spPr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45"/>
              <p:cNvSpPr txBox="1"/>
              <p:nvPr/>
            </p:nvSpPr>
            <p:spPr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45"/>
              <p:cNvSpPr txBox="1"/>
              <p:nvPr/>
            </p:nvSpPr>
            <p:spPr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76" name="Google Shape;1376;p45"/>
              <p:cNvCxnSpPr/>
              <p:nvPr/>
            </p:nvCxnSpPr>
            <p:spPr>
              <a:xfrm>
                <a:off x="1687389" y="3165957"/>
                <a:ext cx="720869" cy="2984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7" name="Google Shape;1377;p45"/>
              <p:cNvCxnSpPr/>
              <p:nvPr/>
            </p:nvCxnSpPr>
            <p:spPr>
              <a:xfrm>
                <a:off x="2673423" y="2872277"/>
                <a:ext cx="0" cy="50481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8" name="Google Shape;1378;p45"/>
              <p:cNvCxnSpPr/>
              <p:nvPr/>
            </p:nvCxnSpPr>
            <p:spPr>
              <a:xfrm flipH="1">
                <a:off x="2863961" y="2996099"/>
                <a:ext cx="892353" cy="4841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9" name="Google Shape;1379;p45"/>
              <p:cNvCxnSpPr/>
              <p:nvPr/>
            </p:nvCxnSpPr>
            <p:spPr>
              <a:xfrm flipH="1" rot="10800000">
                <a:off x="2673423" y="3605685"/>
                <a:ext cx="12703" cy="7095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80" name="Google Shape;1380;p45"/>
              <p:cNvGrpSpPr/>
              <p:nvPr/>
            </p:nvGrpSpPr>
            <p:grpSpPr>
              <a:xfrm>
                <a:off x="747936" y="2733042"/>
                <a:ext cx="914048" cy="690308"/>
                <a:chOff x="1046480" y="3962400"/>
                <a:chExt cx="1025765" cy="761428"/>
              </a:xfrm>
            </p:grpSpPr>
            <p:sp>
              <p:nvSpPr>
                <p:cNvPr id="1381" name="Google Shape;1381;p45"/>
                <p:cNvSpPr/>
                <p:nvPr/>
              </p:nvSpPr>
              <p:spPr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82" name="Google Shape;1382;p45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383" name="Google Shape;1383;p4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84" name="Google Shape;1384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385" name="Google Shape;1385;p45"/>
              <p:cNvGrpSpPr/>
              <p:nvPr/>
            </p:nvGrpSpPr>
            <p:grpSpPr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386" name="Google Shape;1386;p45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387" name="Google Shape;1387;p4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88" name="Google Shape;1388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389" name="Google Shape;1389;p45"/>
                <p:cNvSpPr/>
                <p:nvPr/>
              </p:nvSpPr>
              <p:spPr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90" name="Google Shape;1390;p45"/>
              <p:cNvSpPr/>
              <p:nvPr/>
            </p:nvSpPr>
            <p:spPr>
              <a:xfrm>
                <a:off x="2614674" y="2705593"/>
                <a:ext cx="109559" cy="165096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91" name="Google Shape;1391;p45"/>
              <p:cNvGrpSpPr/>
              <p:nvPr/>
            </p:nvGrpSpPr>
            <p:grpSpPr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392" name="Google Shape;1392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93" name="Google Shape;1393;p4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394" name="Google Shape;1394;p45"/>
              <p:cNvGrpSpPr/>
              <p:nvPr/>
            </p:nvGrpSpPr>
            <p:grpSpPr>
              <a:xfrm>
                <a:off x="2060917" y="4280356"/>
                <a:ext cx="853440" cy="834816"/>
                <a:chOff x="8077200" y="3320624"/>
                <a:chExt cx="853440" cy="834816"/>
              </a:xfrm>
            </p:grpSpPr>
            <p:sp>
              <p:nvSpPr>
                <p:cNvPr id="1395" name="Google Shape;1395;p45"/>
                <p:cNvSpPr/>
                <p:nvPr/>
              </p:nvSpPr>
              <p:spPr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96" name="Google Shape;1396;p45"/>
                <p:cNvGrpSpPr/>
                <p:nvPr/>
              </p:nvGrpSpPr>
              <p:grpSpPr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descr="desktop_computer_stylized_medium" id="1397" name="Google Shape;1397;p4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98" name="Google Shape;1398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pic>
            <p:nvPicPr>
              <p:cNvPr id="1399" name="Google Shape;1399;p4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00" name="Google Shape;1400;p45"/>
              <p:cNvGrpSpPr/>
              <p:nvPr/>
            </p:nvGrpSpPr>
            <p:grpSpPr>
              <a:xfrm>
                <a:off x="731524" y="3616962"/>
                <a:ext cx="914582" cy="690308"/>
                <a:chOff x="1046480" y="3962400"/>
                <a:chExt cx="1026364" cy="761428"/>
              </a:xfrm>
            </p:grpSpPr>
            <p:sp>
              <p:nvSpPr>
                <p:cNvPr id="1401" name="Google Shape;1401;p45"/>
                <p:cNvSpPr/>
                <p:nvPr/>
              </p:nvSpPr>
              <p:spPr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02" name="Google Shape;1402;p45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403" name="Google Shape;1403;p4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04" name="Google Shape;1404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405" name="Google Shape;1405;p45"/>
              <p:cNvGrpSpPr/>
              <p:nvPr/>
            </p:nvGrpSpPr>
            <p:grpSpPr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406" name="Google Shape;1406;p45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407" name="Google Shape;1407;p4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08" name="Google Shape;1408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409" name="Google Shape;1409;p45"/>
                <p:cNvSpPr/>
                <p:nvPr/>
              </p:nvSpPr>
              <p:spPr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410" name="Google Shape;1410;p45"/>
              <p:cNvCxnSpPr/>
              <p:nvPr/>
            </p:nvCxnSpPr>
            <p:spPr>
              <a:xfrm flipH="1" rot="10800000">
                <a:off x="1660396" y="3600922"/>
                <a:ext cx="744686" cy="4508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1" name="Google Shape;1411;p45"/>
              <p:cNvCxnSpPr/>
              <p:nvPr/>
            </p:nvCxnSpPr>
            <p:spPr>
              <a:xfrm rot="10800000">
                <a:off x="2968756" y="3545361"/>
                <a:ext cx="646242" cy="33812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12" name="Google Shape;1412;p45"/>
              <p:cNvSpPr txBox="1"/>
              <p:nvPr/>
            </p:nvSpPr>
            <p:spPr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45"/>
              <p:cNvSpPr txBox="1"/>
              <p:nvPr/>
            </p:nvSpPr>
            <p:spPr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45"/>
              <p:cNvSpPr txBox="1"/>
              <p:nvPr/>
            </p:nvSpPr>
            <p:spPr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45"/>
              <p:cNvSpPr txBox="1"/>
              <p:nvPr/>
            </p:nvSpPr>
            <p:spPr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45"/>
              <p:cNvSpPr txBox="1"/>
              <p:nvPr/>
            </p:nvSpPr>
            <p:spPr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45"/>
              <p:cNvSpPr txBox="1"/>
              <p:nvPr/>
            </p:nvSpPr>
            <p:spPr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18" name="Google Shape;1418;p45"/>
          <p:cNvSpPr txBox="1"/>
          <p:nvPr/>
        </p:nvSpPr>
        <p:spPr>
          <a:xfrm>
            <a:off x="1540144" y="2315279"/>
            <a:ext cx="4878387" cy="213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A: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switch has a </a:t>
            </a: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 table,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entry: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(MAC address of host, interface to reach host, time stamp)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looks like a routing table!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419" name="Google Shape;1419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79626" y="89852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45"/>
          <p:cNvSpPr txBox="1"/>
          <p:nvPr/>
        </p:nvSpPr>
        <p:spPr>
          <a:xfrm>
            <a:off x="1431264" y="4402682"/>
            <a:ext cx="5040313" cy="1479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 are entries created, maintained in switch table?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something like a routing protocol?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6" name="Google Shape;1426;p46"/>
          <p:cNvGrpSpPr/>
          <p:nvPr/>
        </p:nvGrpSpPr>
        <p:grpSpPr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1427" name="Google Shape;1427;p46"/>
            <p:cNvSpPr txBox="1"/>
            <p:nvPr/>
          </p:nvSpPr>
          <p:spPr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6"/>
            <p:cNvSpPr txBox="1"/>
            <p:nvPr/>
          </p:nvSpPr>
          <p:spPr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6"/>
            <p:cNvSpPr txBox="1"/>
            <p:nvPr/>
          </p:nvSpPr>
          <p:spPr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6"/>
            <p:cNvSpPr txBox="1"/>
            <p:nvPr/>
          </p:nvSpPr>
          <p:spPr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6"/>
            <p:cNvSpPr txBox="1"/>
            <p:nvPr/>
          </p:nvSpPr>
          <p:spPr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6"/>
            <p:cNvSpPr txBox="1"/>
            <p:nvPr/>
          </p:nvSpPr>
          <p:spPr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3" name="Google Shape;1433;p46"/>
            <p:cNvCxnSpPr/>
            <p:nvPr/>
          </p:nvCxnSpPr>
          <p:spPr>
            <a:xfrm>
              <a:off x="1687389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4" name="Google Shape;1434;p46"/>
            <p:cNvCxnSpPr/>
            <p:nvPr/>
          </p:nvCxnSpPr>
          <p:spPr>
            <a:xfrm>
              <a:off x="2673423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5" name="Google Shape;1435;p46"/>
            <p:cNvCxnSpPr/>
            <p:nvPr/>
          </p:nvCxnSpPr>
          <p:spPr>
            <a:xfrm flipH="1">
              <a:off x="2863961" y="2996088"/>
              <a:ext cx="892353" cy="484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6" name="Google Shape;1436;p46"/>
            <p:cNvCxnSpPr/>
            <p:nvPr/>
          </p:nvCxnSpPr>
          <p:spPr>
            <a:xfrm flipH="1" rot="10800000">
              <a:off x="2673423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37" name="Google Shape;1437;p46"/>
            <p:cNvGrpSpPr/>
            <p:nvPr/>
          </p:nvGrpSpPr>
          <p:grpSpPr>
            <a:xfrm>
              <a:off x="747936" y="2733042"/>
              <a:ext cx="914048" cy="690308"/>
              <a:chOff x="1046480" y="3962400"/>
              <a:chExt cx="1025765" cy="761428"/>
            </a:xfrm>
          </p:grpSpPr>
          <p:sp>
            <p:nvSpPr>
              <p:cNvPr id="1438" name="Google Shape;1438;p46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39" name="Google Shape;1439;p4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440" name="Google Shape;1440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41" name="Google Shape;1441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442" name="Google Shape;1442;p46"/>
            <p:cNvGrpSpPr/>
            <p:nvPr/>
          </p:nvGrpSpPr>
          <p:grpSpPr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443" name="Google Shape;1443;p4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444" name="Google Shape;1444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45" name="Google Shape;1445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446" name="Google Shape;1446;p46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7" name="Google Shape;1447;p46"/>
            <p:cNvSpPr/>
            <p:nvPr/>
          </p:nvSpPr>
          <p:spPr>
            <a:xfrm>
              <a:off x="2614674" y="2705584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8" name="Google Shape;1448;p46"/>
            <p:cNvGrpSpPr/>
            <p:nvPr/>
          </p:nvGrpSpPr>
          <p:grpSpPr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descr="desktop_computer_stylized_medium" id="1449" name="Google Shape;1449;p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50" name="Google Shape;1450;p4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451" name="Google Shape;1451;p46"/>
            <p:cNvGrpSpPr/>
            <p:nvPr/>
          </p:nvGrpSpPr>
          <p:grpSpPr>
            <a:xfrm>
              <a:off x="2060917" y="4280334"/>
              <a:ext cx="853440" cy="834838"/>
              <a:chOff x="8077200" y="3320602"/>
              <a:chExt cx="853440" cy="834838"/>
            </a:xfrm>
          </p:grpSpPr>
          <p:sp>
            <p:nvSpPr>
              <p:cNvPr id="1452" name="Google Shape;1452;p46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3" name="Google Shape;1453;p46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454" name="Google Shape;1454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55" name="Google Shape;1455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pic>
          <p:nvPicPr>
            <p:cNvPr id="1456" name="Google Shape;1456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7" name="Google Shape;1457;p46"/>
            <p:cNvGrpSpPr/>
            <p:nvPr/>
          </p:nvGrpSpPr>
          <p:grpSpPr>
            <a:xfrm>
              <a:off x="731524" y="3616962"/>
              <a:ext cx="914582" cy="690308"/>
              <a:chOff x="1046480" y="3962400"/>
              <a:chExt cx="1026363" cy="761428"/>
            </a:xfrm>
          </p:grpSpPr>
          <p:sp>
            <p:nvSpPr>
              <p:cNvPr id="1458" name="Google Shape;1458;p46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9" name="Google Shape;1459;p4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460" name="Google Shape;1460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61" name="Google Shape;1461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462" name="Google Shape;1462;p46"/>
            <p:cNvGrpSpPr/>
            <p:nvPr/>
          </p:nvGrpSpPr>
          <p:grpSpPr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463" name="Google Shape;1463;p4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464" name="Google Shape;1464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65" name="Google Shape;1465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466" name="Google Shape;1466;p46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67" name="Google Shape;1467;p46"/>
            <p:cNvCxnSpPr/>
            <p:nvPr/>
          </p:nvCxnSpPr>
          <p:spPr>
            <a:xfrm flipH="1" rot="10800000">
              <a:off x="1660396" y="3600906"/>
              <a:ext cx="744686" cy="4508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8" name="Google Shape;1468;p46"/>
            <p:cNvCxnSpPr/>
            <p:nvPr/>
          </p:nvCxnSpPr>
          <p:spPr>
            <a:xfrm rot="10800000">
              <a:off x="2968756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9" name="Google Shape;1469;p46"/>
            <p:cNvSpPr txBox="1"/>
            <p:nvPr/>
          </p:nvSpPr>
          <p:spPr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46"/>
            <p:cNvSpPr txBox="1"/>
            <p:nvPr/>
          </p:nvSpPr>
          <p:spPr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6"/>
            <p:cNvSpPr txBox="1"/>
            <p:nvPr/>
          </p:nvSpPr>
          <p:spPr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6"/>
            <p:cNvSpPr txBox="1"/>
            <p:nvPr/>
          </p:nvSpPr>
          <p:spPr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6"/>
            <p:cNvSpPr txBox="1"/>
            <p:nvPr/>
          </p:nvSpPr>
          <p:spPr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6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5" name="Google Shape;1475;p46"/>
          <p:cNvSpPr txBox="1"/>
          <p:nvPr>
            <p:ph type="title"/>
          </p:nvPr>
        </p:nvSpPr>
        <p:spPr>
          <a:xfrm>
            <a:off x="1981200" y="873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Switch: self-learning</a:t>
            </a:r>
            <a:endParaRPr/>
          </a:p>
        </p:txBody>
      </p:sp>
      <p:sp>
        <p:nvSpPr>
          <p:cNvPr id="1476" name="Google Shape;1476;p46"/>
          <p:cNvSpPr txBox="1"/>
          <p:nvPr>
            <p:ph idx="1" type="body"/>
          </p:nvPr>
        </p:nvSpPr>
        <p:spPr>
          <a:xfrm>
            <a:off x="1963738" y="1339850"/>
            <a:ext cx="3935412" cy="369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The table is empty initially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switch</a:t>
            </a: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learns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which hosts can be reached through which interfaces</a:t>
            </a:r>
            <a:endParaRPr/>
          </a:p>
          <a:p>
            <a:pPr indent="-223837" lvl="1" marL="681038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when frame received, switch “learns”  location of sender: incoming LAN segment</a:t>
            </a:r>
            <a:endParaRPr/>
          </a:p>
          <a:p>
            <a:pPr indent="-223837" lvl="1" marL="681038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records sender/location pair in switch table</a:t>
            </a:r>
            <a:endParaRPr/>
          </a:p>
        </p:txBody>
      </p:sp>
      <p:grpSp>
        <p:nvGrpSpPr>
          <p:cNvPr id="1477" name="Google Shape;1477;p46"/>
          <p:cNvGrpSpPr/>
          <p:nvPr/>
        </p:nvGrpSpPr>
        <p:grpSpPr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1478" name="Google Shape;1478;p46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6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0" name="Google Shape;1480;p46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1" name="Google Shape;1481;p46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82" name="Google Shape;1482;p46"/>
          <p:cNvGrpSpPr/>
          <p:nvPr/>
        </p:nvGrpSpPr>
        <p:grpSpPr>
          <a:xfrm>
            <a:off x="8518526" y="525464"/>
            <a:ext cx="1450975" cy="714375"/>
            <a:chOff x="4406" y="331"/>
            <a:chExt cx="914" cy="450"/>
          </a:xfrm>
        </p:grpSpPr>
        <p:cxnSp>
          <p:nvCxnSpPr>
            <p:cNvPr id="1483" name="Google Shape;1483;p46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484" name="Google Shape;1484;p46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485" name="Google Shape;1485;p46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6"/>
            <p:cNvSpPr txBox="1"/>
            <p:nvPr/>
          </p:nvSpPr>
          <p:spPr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7" name="Google Shape;1487;p46"/>
          <p:cNvGrpSpPr/>
          <p:nvPr/>
        </p:nvGrpSpPr>
        <p:grpSpPr>
          <a:xfrm>
            <a:off x="4904582" y="5043488"/>
            <a:ext cx="3017838" cy="1444625"/>
            <a:chOff x="3441" y="3154"/>
            <a:chExt cx="1901" cy="910"/>
          </a:xfrm>
        </p:grpSpPr>
        <p:sp>
          <p:nvSpPr>
            <p:cNvPr id="1488" name="Google Shape;1488;p46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6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0" name="Google Shape;1490;p46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1" name="Google Shape;1491;p46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2" name="Google Shape;1492;p46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93" name="Google Shape;1493;p46"/>
          <p:cNvSpPr txBox="1"/>
          <p:nvPr/>
        </p:nvSpPr>
        <p:spPr>
          <a:xfrm>
            <a:off x="7988301" y="5326063"/>
            <a:ext cx="17240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(initially empty)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4" name="Google Shape;1494;p46"/>
          <p:cNvGrpSpPr/>
          <p:nvPr/>
        </p:nvGrpSpPr>
        <p:grpSpPr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1495" name="Google Shape;1495;p46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6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6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1498" name="Google Shape;1498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55801" y="898525"/>
            <a:ext cx="50276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47"/>
          <p:cNvSpPr txBox="1"/>
          <p:nvPr>
            <p:ph type="title"/>
          </p:nvPr>
        </p:nvSpPr>
        <p:spPr>
          <a:xfrm>
            <a:off x="2033588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Switch: frame filtering/forwarding</a:t>
            </a:r>
            <a:endParaRPr/>
          </a:p>
        </p:txBody>
      </p:sp>
      <p:sp>
        <p:nvSpPr>
          <p:cNvPr id="1505" name="Google Shape;1505;p47"/>
          <p:cNvSpPr txBox="1"/>
          <p:nvPr>
            <p:ph idx="1" type="body"/>
          </p:nvPr>
        </p:nvSpPr>
        <p:spPr>
          <a:xfrm>
            <a:off x="2154239" y="1370014"/>
            <a:ext cx="8201025" cy="509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when  frame received at switch: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1. record incoming link, MAC address of sending host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2. index switch table using MAC destination address</a:t>
            </a:r>
            <a:endParaRPr b="1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3. if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entry found for destination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then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b="1"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if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destination on segment from which frame arrived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then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drop frame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else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forward frame on interface indicated by entry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else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flood  /* forward on all interfaces except arriving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                   interface */</a:t>
            </a:r>
            <a:endParaRPr/>
          </a:p>
          <a:p>
            <a:pPr indent="-171450" lvl="3" marL="15430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pic>
        <p:nvPicPr>
          <p:cNvPr descr="underline_base" id="1506" name="Google Shape;150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513" y="841375"/>
            <a:ext cx="68564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2" name="Google Shape;1512;p48"/>
          <p:cNvGrpSpPr/>
          <p:nvPr/>
        </p:nvGrpSpPr>
        <p:grpSpPr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1513" name="Google Shape;1513;p48"/>
            <p:cNvSpPr txBox="1"/>
            <p:nvPr/>
          </p:nvSpPr>
          <p:spPr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48"/>
            <p:cNvSpPr txBox="1"/>
            <p:nvPr/>
          </p:nvSpPr>
          <p:spPr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8"/>
            <p:cNvSpPr txBox="1"/>
            <p:nvPr/>
          </p:nvSpPr>
          <p:spPr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48"/>
            <p:cNvSpPr txBox="1"/>
            <p:nvPr/>
          </p:nvSpPr>
          <p:spPr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48"/>
            <p:cNvSpPr txBox="1"/>
            <p:nvPr/>
          </p:nvSpPr>
          <p:spPr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48"/>
            <p:cNvSpPr txBox="1"/>
            <p:nvPr/>
          </p:nvSpPr>
          <p:spPr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9" name="Google Shape;1519;p48"/>
            <p:cNvCxnSpPr/>
            <p:nvPr/>
          </p:nvCxnSpPr>
          <p:spPr>
            <a:xfrm>
              <a:off x="1687389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0" name="Google Shape;1520;p48"/>
            <p:cNvCxnSpPr/>
            <p:nvPr/>
          </p:nvCxnSpPr>
          <p:spPr>
            <a:xfrm>
              <a:off x="2673423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1" name="Google Shape;1521;p48"/>
            <p:cNvCxnSpPr/>
            <p:nvPr/>
          </p:nvCxnSpPr>
          <p:spPr>
            <a:xfrm flipH="1">
              <a:off x="2863961" y="2996088"/>
              <a:ext cx="892353" cy="484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2" name="Google Shape;1522;p48"/>
            <p:cNvCxnSpPr/>
            <p:nvPr/>
          </p:nvCxnSpPr>
          <p:spPr>
            <a:xfrm flipH="1" rot="10800000">
              <a:off x="2673423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23" name="Google Shape;1523;p48"/>
            <p:cNvGrpSpPr/>
            <p:nvPr/>
          </p:nvGrpSpPr>
          <p:grpSpPr>
            <a:xfrm>
              <a:off x="747936" y="2733042"/>
              <a:ext cx="914048" cy="690308"/>
              <a:chOff x="1046480" y="3962400"/>
              <a:chExt cx="1025765" cy="761428"/>
            </a:xfrm>
          </p:grpSpPr>
          <p:sp>
            <p:nvSpPr>
              <p:cNvPr id="1524" name="Google Shape;1524;p48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25" name="Google Shape;1525;p4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526" name="Google Shape;1526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27" name="Google Shape;1527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528" name="Google Shape;1528;p48"/>
            <p:cNvGrpSpPr/>
            <p:nvPr/>
          </p:nvGrpSpPr>
          <p:grpSpPr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529" name="Google Shape;1529;p4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530" name="Google Shape;1530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31" name="Google Shape;1531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532" name="Google Shape;1532;p48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3" name="Google Shape;1533;p48"/>
            <p:cNvSpPr/>
            <p:nvPr/>
          </p:nvSpPr>
          <p:spPr>
            <a:xfrm>
              <a:off x="2614674" y="2705584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4" name="Google Shape;1534;p48"/>
            <p:cNvGrpSpPr/>
            <p:nvPr/>
          </p:nvGrpSpPr>
          <p:grpSpPr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descr="desktop_computer_stylized_medium" id="1535" name="Google Shape;1535;p4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6" name="Google Shape;1536;p48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537" name="Google Shape;1537;p48"/>
            <p:cNvGrpSpPr/>
            <p:nvPr/>
          </p:nvGrpSpPr>
          <p:grpSpPr>
            <a:xfrm>
              <a:off x="2060917" y="4280334"/>
              <a:ext cx="853440" cy="834838"/>
              <a:chOff x="8077200" y="3320602"/>
              <a:chExt cx="853440" cy="834838"/>
            </a:xfrm>
          </p:grpSpPr>
          <p:sp>
            <p:nvSpPr>
              <p:cNvPr id="1538" name="Google Shape;1538;p48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39" name="Google Shape;1539;p48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540" name="Google Shape;1540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41" name="Google Shape;1541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pic>
          <p:nvPicPr>
            <p:cNvPr id="1542" name="Google Shape;1542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3" name="Google Shape;1543;p48"/>
            <p:cNvGrpSpPr/>
            <p:nvPr/>
          </p:nvGrpSpPr>
          <p:grpSpPr>
            <a:xfrm>
              <a:off x="731524" y="3616962"/>
              <a:ext cx="914582" cy="690308"/>
              <a:chOff x="1046480" y="3962400"/>
              <a:chExt cx="1026363" cy="761428"/>
            </a:xfrm>
          </p:grpSpPr>
          <p:sp>
            <p:nvSpPr>
              <p:cNvPr id="1544" name="Google Shape;1544;p48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45" name="Google Shape;1545;p4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546" name="Google Shape;1546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47" name="Google Shape;1547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548" name="Google Shape;1548;p48"/>
            <p:cNvGrpSpPr/>
            <p:nvPr/>
          </p:nvGrpSpPr>
          <p:grpSpPr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549" name="Google Shape;1549;p4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550" name="Google Shape;1550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51" name="Google Shape;1551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552" name="Google Shape;1552;p48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53" name="Google Shape;1553;p48"/>
            <p:cNvCxnSpPr/>
            <p:nvPr/>
          </p:nvCxnSpPr>
          <p:spPr>
            <a:xfrm flipH="1" rot="10800000">
              <a:off x="1660396" y="3600906"/>
              <a:ext cx="744686" cy="4508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4" name="Google Shape;1554;p48"/>
            <p:cNvCxnSpPr/>
            <p:nvPr/>
          </p:nvCxnSpPr>
          <p:spPr>
            <a:xfrm rot="10800000">
              <a:off x="2968756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5" name="Google Shape;1555;p48"/>
            <p:cNvSpPr txBox="1"/>
            <p:nvPr/>
          </p:nvSpPr>
          <p:spPr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48"/>
            <p:cNvSpPr txBox="1"/>
            <p:nvPr/>
          </p:nvSpPr>
          <p:spPr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48"/>
            <p:cNvSpPr txBox="1"/>
            <p:nvPr/>
          </p:nvSpPr>
          <p:spPr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48"/>
            <p:cNvSpPr txBox="1"/>
            <p:nvPr/>
          </p:nvSpPr>
          <p:spPr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48"/>
            <p:cNvSpPr txBox="1"/>
            <p:nvPr/>
          </p:nvSpPr>
          <p:spPr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48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1" name="Google Shape;1561;p48"/>
          <p:cNvSpPr txBox="1"/>
          <p:nvPr>
            <p:ph type="title"/>
          </p:nvPr>
        </p:nvSpPr>
        <p:spPr>
          <a:xfrm>
            <a:off x="1711326" y="141288"/>
            <a:ext cx="75088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Self-learning, forwarding: example</a:t>
            </a:r>
            <a:endParaRPr/>
          </a:p>
        </p:txBody>
      </p:sp>
      <p:grpSp>
        <p:nvGrpSpPr>
          <p:cNvPr id="1562" name="Google Shape;1562;p48"/>
          <p:cNvGrpSpPr/>
          <p:nvPr/>
        </p:nvGrpSpPr>
        <p:grpSpPr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1563" name="Google Shape;1563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5" name="Google Shape;1565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6" name="Google Shape;1566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67" name="Google Shape;1567;p48"/>
          <p:cNvGrpSpPr/>
          <p:nvPr/>
        </p:nvGrpSpPr>
        <p:grpSpPr>
          <a:xfrm>
            <a:off x="8518526" y="525464"/>
            <a:ext cx="1450975" cy="714375"/>
            <a:chOff x="4406" y="331"/>
            <a:chExt cx="914" cy="450"/>
          </a:xfrm>
        </p:grpSpPr>
        <p:cxnSp>
          <p:nvCxnSpPr>
            <p:cNvPr id="1568" name="Google Shape;1568;p48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569" name="Google Shape;1569;p48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570" name="Google Shape;1570;p48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48"/>
            <p:cNvSpPr txBox="1"/>
            <p:nvPr/>
          </p:nvSpPr>
          <p:spPr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2" name="Google Shape;1572;p48"/>
          <p:cNvGrpSpPr/>
          <p:nvPr/>
        </p:nvGrpSpPr>
        <p:grpSpPr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1573" name="Google Shape;1573;p48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48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5" name="Google Shape;1575;p48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6" name="Google Shape;1576;p48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7" name="Google Shape;1577;p48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78" name="Google Shape;1578;p48"/>
          <p:cNvSpPr txBox="1"/>
          <p:nvPr/>
        </p:nvSpPr>
        <p:spPr>
          <a:xfrm>
            <a:off x="7961313" y="5326063"/>
            <a:ext cx="1778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(initially empty)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9" name="Google Shape;1579;p48"/>
          <p:cNvGrpSpPr/>
          <p:nvPr/>
        </p:nvGrpSpPr>
        <p:grpSpPr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1580" name="Google Shape;1580;p48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48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48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3" name="Google Shape;1583;p48"/>
          <p:cNvGrpSpPr/>
          <p:nvPr/>
        </p:nvGrpSpPr>
        <p:grpSpPr>
          <a:xfrm>
            <a:off x="7323138" y="2881314"/>
            <a:ext cx="1428750" cy="369887"/>
            <a:chOff x="1750" y="3514"/>
            <a:chExt cx="900" cy="233"/>
          </a:xfrm>
        </p:grpSpPr>
        <p:sp>
          <p:nvSpPr>
            <p:cNvPr id="1584" name="Google Shape;1584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6" name="Google Shape;1586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7" name="Google Shape;1587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88" name="Google Shape;1588;p48"/>
          <p:cNvGrpSpPr/>
          <p:nvPr/>
        </p:nvGrpSpPr>
        <p:grpSpPr>
          <a:xfrm>
            <a:off x="7323138" y="2879725"/>
            <a:ext cx="1428750" cy="369888"/>
            <a:chOff x="1750" y="3514"/>
            <a:chExt cx="900" cy="233"/>
          </a:xfrm>
        </p:grpSpPr>
        <p:sp>
          <p:nvSpPr>
            <p:cNvPr id="1589" name="Google Shape;1589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1" name="Google Shape;1591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2" name="Google Shape;1592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93" name="Google Shape;1593;p48"/>
          <p:cNvGrpSpPr/>
          <p:nvPr/>
        </p:nvGrpSpPr>
        <p:grpSpPr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1594" name="Google Shape;1594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6" name="Google Shape;1596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7" name="Google Shape;1597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98" name="Google Shape;1598;p48"/>
          <p:cNvGrpSpPr/>
          <p:nvPr/>
        </p:nvGrpSpPr>
        <p:grpSpPr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1599" name="Google Shape;1599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1" name="Google Shape;1601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2" name="Google Shape;1602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03" name="Google Shape;1603;p48"/>
          <p:cNvGrpSpPr/>
          <p:nvPr/>
        </p:nvGrpSpPr>
        <p:grpSpPr>
          <a:xfrm>
            <a:off x="7319963" y="2879725"/>
            <a:ext cx="1428750" cy="369888"/>
            <a:chOff x="1750" y="3514"/>
            <a:chExt cx="900" cy="233"/>
          </a:xfrm>
        </p:grpSpPr>
        <p:sp>
          <p:nvSpPr>
            <p:cNvPr id="1604" name="Google Shape;1604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6" name="Google Shape;1606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7" name="Google Shape;1607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08" name="Google Shape;1608;p48"/>
          <p:cNvSpPr txBox="1"/>
          <p:nvPr>
            <p:ph idx="1" type="body"/>
          </p:nvPr>
        </p:nvSpPr>
        <p:spPr>
          <a:xfrm>
            <a:off x="1809750" y="1508126"/>
            <a:ext cx="4044950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frame destination, A’, location unknown:</a:t>
            </a:r>
            <a:endParaRPr i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9" name="Google Shape;1609;p48"/>
          <p:cNvSpPr txBox="1"/>
          <p:nvPr/>
        </p:nvSpPr>
        <p:spPr>
          <a:xfrm>
            <a:off x="4873625" y="1847850"/>
            <a:ext cx="838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flood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0" name="Google Shape;1610;p48"/>
          <p:cNvGrpSpPr/>
          <p:nvPr/>
        </p:nvGrpSpPr>
        <p:grpSpPr>
          <a:xfrm>
            <a:off x="7654925" y="3981450"/>
            <a:ext cx="1428750" cy="369888"/>
            <a:chOff x="730" y="2472"/>
            <a:chExt cx="900" cy="233"/>
          </a:xfrm>
        </p:grpSpPr>
        <p:sp>
          <p:nvSpPr>
            <p:cNvPr id="1611" name="Google Shape;1611;p48"/>
            <p:cNvSpPr/>
            <p:nvPr/>
          </p:nvSpPr>
          <p:spPr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48"/>
            <p:cNvSpPr txBox="1"/>
            <p:nvPr/>
          </p:nvSpPr>
          <p:spPr>
            <a:xfrm>
              <a:off x="730" y="2472"/>
              <a:ext cx="41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A’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3" name="Google Shape;1613;p48"/>
            <p:cNvCxnSpPr/>
            <p:nvPr/>
          </p:nvCxnSpPr>
          <p:spPr>
            <a:xfrm>
              <a:off x="937" y="2493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4" name="Google Shape;1614;p48"/>
            <p:cNvCxnSpPr/>
            <p:nvPr/>
          </p:nvCxnSpPr>
          <p:spPr>
            <a:xfrm>
              <a:off x="1096" y="2498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15" name="Google Shape;1615;p48"/>
          <p:cNvSpPr/>
          <p:nvPr/>
        </p:nvSpPr>
        <p:spPr>
          <a:xfrm>
            <a:off x="1824038" y="2425701"/>
            <a:ext cx="404495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destination A location known:</a:t>
            </a:r>
            <a:endParaRPr b="0" i="0" sz="28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16" name="Google Shape;1616;p48"/>
          <p:cNvGrpSpPr/>
          <p:nvPr/>
        </p:nvGrpSpPr>
        <p:grpSpPr>
          <a:xfrm>
            <a:off x="5292725" y="5656264"/>
            <a:ext cx="2471738" cy="377825"/>
            <a:chOff x="2376" y="3383"/>
            <a:chExt cx="1557" cy="238"/>
          </a:xfrm>
        </p:grpSpPr>
        <p:sp>
          <p:nvSpPr>
            <p:cNvPr id="1617" name="Google Shape;1617;p48"/>
            <p:cNvSpPr txBox="1"/>
            <p:nvPr/>
          </p:nvSpPr>
          <p:spPr>
            <a:xfrm>
              <a:off x="2376" y="3388"/>
              <a:ext cx="2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48"/>
            <p:cNvSpPr txBox="1"/>
            <p:nvPr/>
          </p:nvSpPr>
          <p:spPr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48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0" name="Google Shape;1620;p48"/>
          <p:cNvSpPr/>
          <p:nvPr/>
        </p:nvSpPr>
        <p:spPr>
          <a:xfrm>
            <a:off x="2143122" y="2884488"/>
            <a:ext cx="372903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           selectively send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142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on just one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621" name="Google Shape;1621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1976" y="919956"/>
            <a:ext cx="63992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49"/>
          <p:cNvSpPr txBox="1"/>
          <p:nvPr>
            <p:ph type="title"/>
          </p:nvPr>
        </p:nvSpPr>
        <p:spPr>
          <a:xfrm>
            <a:off x="20701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Interconnecting switches</a:t>
            </a:r>
            <a:endParaRPr/>
          </a:p>
        </p:txBody>
      </p:sp>
      <p:sp>
        <p:nvSpPr>
          <p:cNvPr id="1628" name="Google Shape;1628;p49"/>
          <p:cNvSpPr txBox="1"/>
          <p:nvPr>
            <p:ph idx="1" type="body"/>
          </p:nvPr>
        </p:nvSpPr>
        <p:spPr>
          <a:xfrm>
            <a:off x="2222500" y="1320801"/>
            <a:ext cx="7881938" cy="68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self-learning switches can be connected together:</a:t>
            </a:r>
            <a:endParaRPr/>
          </a:p>
        </p:txBody>
      </p:sp>
      <p:sp>
        <p:nvSpPr>
          <p:cNvPr id="1629" name="Google Shape;1629;p49"/>
          <p:cNvSpPr/>
          <p:nvPr/>
        </p:nvSpPr>
        <p:spPr>
          <a:xfrm>
            <a:off x="2214564" y="4535488"/>
            <a:ext cx="7881937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sending from A to G - how does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know to forward frame destined to G via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and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A: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self learning! (works exactly the same as in single-switch case!)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0" name="Google Shape;1630;p49"/>
          <p:cNvGrpSpPr/>
          <p:nvPr/>
        </p:nvGrpSpPr>
        <p:grpSpPr>
          <a:xfrm>
            <a:off x="2482851" y="2444750"/>
            <a:ext cx="2047875" cy="1358900"/>
            <a:chOff x="958850" y="2444750"/>
            <a:chExt cx="2048416" cy="1358710"/>
          </a:xfrm>
        </p:grpSpPr>
        <p:cxnSp>
          <p:nvCxnSpPr>
            <p:cNvPr id="1631" name="Google Shape;1631;p49"/>
            <p:cNvCxnSpPr/>
            <p:nvPr/>
          </p:nvCxnSpPr>
          <p:spPr>
            <a:xfrm rot="10800000">
              <a:off x="1582903" y="3030456"/>
              <a:ext cx="5557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2" name="Google Shape;1632;p49"/>
            <p:cNvCxnSpPr/>
            <p:nvPr/>
          </p:nvCxnSpPr>
          <p:spPr>
            <a:xfrm flipH="1">
              <a:off x="1970355" y="3078074"/>
              <a:ext cx="271534" cy="3142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3" name="Google Shape;1633;p49"/>
            <p:cNvCxnSpPr/>
            <p:nvPr/>
          </p:nvCxnSpPr>
          <p:spPr>
            <a:xfrm>
              <a:off x="2389566" y="3106645"/>
              <a:ext cx="73044" cy="295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4" name="Google Shape;1634;p49"/>
            <p:cNvSpPr txBox="1"/>
            <p:nvPr/>
          </p:nvSpPr>
          <p:spPr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49"/>
            <p:cNvSpPr txBox="1"/>
            <p:nvPr/>
          </p:nvSpPr>
          <p:spPr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49"/>
            <p:cNvSpPr txBox="1"/>
            <p:nvPr/>
          </p:nvSpPr>
          <p:spPr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49"/>
            <p:cNvSpPr txBox="1"/>
            <p:nvPr/>
          </p:nvSpPr>
          <p:spPr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8" name="Google Shape;1638;p49"/>
            <p:cNvGrpSpPr/>
            <p:nvPr/>
          </p:nvGrpSpPr>
          <p:grpSpPr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39" name="Google Shape;1639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40" name="Google Shape;1640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41" name="Google Shape;1641;p49"/>
            <p:cNvGrpSpPr/>
            <p:nvPr/>
          </p:nvGrpSpPr>
          <p:grpSpPr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42" name="Google Shape;1642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43" name="Google Shape;1643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44" name="Google Shape;1644;p49"/>
            <p:cNvGrpSpPr/>
            <p:nvPr/>
          </p:nvGrpSpPr>
          <p:grpSpPr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45" name="Google Shape;1645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46" name="Google Shape;1646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647" name="Google Shape;1647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8" name="Google Shape;1648;p49"/>
          <p:cNvGrpSpPr/>
          <p:nvPr/>
        </p:nvGrpSpPr>
        <p:grpSpPr>
          <a:xfrm>
            <a:off x="3903663" y="1984375"/>
            <a:ext cx="4856162" cy="2044700"/>
            <a:chOff x="2379663" y="1984375"/>
            <a:chExt cx="4855711" cy="2044145"/>
          </a:xfrm>
        </p:grpSpPr>
        <p:cxnSp>
          <p:nvCxnSpPr>
            <p:cNvPr id="1649" name="Google Shape;1649;p49"/>
            <p:cNvCxnSpPr/>
            <p:nvPr/>
          </p:nvCxnSpPr>
          <p:spPr>
            <a:xfrm flipH="1">
              <a:off x="3635258" y="3068344"/>
              <a:ext cx="346043" cy="2158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0" name="Google Shape;1650;p49"/>
            <p:cNvCxnSpPr/>
            <p:nvPr/>
          </p:nvCxnSpPr>
          <p:spPr>
            <a:xfrm flipH="1">
              <a:off x="3949554" y="3087389"/>
              <a:ext cx="125401" cy="587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1" name="Google Shape;1651;p49"/>
            <p:cNvCxnSpPr/>
            <p:nvPr/>
          </p:nvCxnSpPr>
          <p:spPr>
            <a:xfrm>
              <a:off x="4254326" y="3030254"/>
              <a:ext cx="230167" cy="3618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2" name="Google Shape;1652;p49"/>
            <p:cNvCxnSpPr/>
            <p:nvPr/>
          </p:nvCxnSpPr>
          <p:spPr>
            <a:xfrm flipH="1">
              <a:off x="5532145" y="3106433"/>
              <a:ext cx="428585" cy="244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3" name="Google Shape;1653;p49"/>
            <p:cNvCxnSpPr/>
            <p:nvPr/>
          </p:nvCxnSpPr>
          <p:spPr>
            <a:xfrm flipH="1">
              <a:off x="6035335" y="3077866"/>
              <a:ext cx="9524" cy="4697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4" name="Google Shape;1654;p49"/>
            <p:cNvCxnSpPr/>
            <p:nvPr/>
          </p:nvCxnSpPr>
          <p:spPr>
            <a:xfrm flipH="1">
              <a:off x="2379663" y="2355749"/>
              <a:ext cx="1517509" cy="5364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5" name="Google Shape;1655;p49"/>
            <p:cNvCxnSpPr/>
            <p:nvPr/>
          </p:nvCxnSpPr>
          <p:spPr>
            <a:xfrm>
              <a:off x="4200356" y="2322421"/>
              <a:ext cx="0" cy="599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6" name="Google Shape;1656;p49"/>
            <p:cNvCxnSpPr/>
            <p:nvPr/>
          </p:nvCxnSpPr>
          <p:spPr>
            <a:xfrm rot="10800000">
              <a:off x="4449571" y="2306551"/>
              <a:ext cx="1406394" cy="6840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7" name="Google Shape;1657;p49"/>
            <p:cNvCxnSpPr/>
            <p:nvPr/>
          </p:nvCxnSpPr>
          <p:spPr>
            <a:xfrm>
              <a:off x="6411539" y="3131826"/>
              <a:ext cx="285723" cy="158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8" name="Google Shape;1658;p49"/>
            <p:cNvSpPr txBox="1"/>
            <p:nvPr/>
          </p:nvSpPr>
          <p:spPr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9"/>
            <p:cNvSpPr txBox="1"/>
            <p:nvPr/>
          </p:nvSpPr>
          <p:spPr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9"/>
            <p:cNvSpPr txBox="1"/>
            <p:nvPr/>
          </p:nvSpPr>
          <p:spPr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9"/>
            <p:cNvSpPr txBox="1"/>
            <p:nvPr/>
          </p:nvSpPr>
          <p:spPr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9"/>
            <p:cNvSpPr txBox="1"/>
            <p:nvPr/>
          </p:nvSpPr>
          <p:spPr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9"/>
            <p:cNvSpPr txBox="1"/>
            <p:nvPr/>
          </p:nvSpPr>
          <p:spPr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9"/>
            <p:cNvSpPr txBox="1"/>
            <p:nvPr/>
          </p:nvSpPr>
          <p:spPr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9"/>
            <p:cNvSpPr txBox="1"/>
            <p:nvPr/>
          </p:nvSpPr>
          <p:spPr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9"/>
            <p:cNvSpPr txBox="1"/>
            <p:nvPr/>
          </p:nvSpPr>
          <p:spPr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7" name="Google Shape;1667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68" name="Google Shape;1668;p49"/>
            <p:cNvGrpSpPr/>
            <p:nvPr/>
          </p:nvGrpSpPr>
          <p:grpSpPr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69" name="Google Shape;1669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0" name="Google Shape;1670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71" name="Google Shape;1671;p49"/>
            <p:cNvGrpSpPr/>
            <p:nvPr/>
          </p:nvGrpSpPr>
          <p:grpSpPr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72" name="Google Shape;1672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3" name="Google Shape;1673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74" name="Google Shape;1674;p49"/>
            <p:cNvGrpSpPr/>
            <p:nvPr/>
          </p:nvGrpSpPr>
          <p:grpSpPr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75" name="Google Shape;1675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6" name="Google Shape;1676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77" name="Google Shape;1677;p49"/>
            <p:cNvGrpSpPr/>
            <p:nvPr/>
          </p:nvGrpSpPr>
          <p:grpSpPr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78" name="Google Shape;1678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9" name="Google Shape;1679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80" name="Google Shape;1680;p49"/>
            <p:cNvGrpSpPr/>
            <p:nvPr/>
          </p:nvGrpSpPr>
          <p:grpSpPr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81" name="Google Shape;1681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2" name="Google Shape;1682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83" name="Google Shape;1683;p49"/>
            <p:cNvGrpSpPr/>
            <p:nvPr/>
          </p:nvGrpSpPr>
          <p:grpSpPr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84" name="Google Shape;1684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5" name="Google Shape;1685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686" name="Google Shape;1686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7" name="Google Shape;1687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derline_base" id="1688" name="Google Shape;1688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9951" y="798514"/>
            <a:ext cx="54848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50"/>
          <p:cNvSpPr txBox="1"/>
          <p:nvPr>
            <p:ph type="title"/>
          </p:nvPr>
        </p:nvSpPr>
        <p:spPr>
          <a:xfrm>
            <a:off x="20193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Self-learning multi-switch example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5" name="Google Shape;1695;p50"/>
          <p:cNvSpPr txBox="1"/>
          <p:nvPr>
            <p:ph idx="1" type="body"/>
          </p:nvPr>
        </p:nvSpPr>
        <p:spPr>
          <a:xfrm>
            <a:off x="2074863" y="1139825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Suppose C sends frame to I, I responds to C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6" name="Google Shape;1696;p50"/>
          <p:cNvSpPr/>
          <p:nvPr/>
        </p:nvSpPr>
        <p:spPr>
          <a:xfrm>
            <a:off x="2238375" y="4664075"/>
            <a:ext cx="7772400" cy="1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0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show switch tables and packet forwarding in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7" name="Google Shape;1697;p50"/>
          <p:cNvGrpSpPr/>
          <p:nvPr/>
        </p:nvGrpSpPr>
        <p:grpSpPr>
          <a:xfrm>
            <a:off x="2482851" y="2444750"/>
            <a:ext cx="2047875" cy="1358900"/>
            <a:chOff x="958850" y="2444750"/>
            <a:chExt cx="2048416" cy="1358710"/>
          </a:xfrm>
        </p:grpSpPr>
        <p:cxnSp>
          <p:nvCxnSpPr>
            <p:cNvPr id="1698" name="Google Shape;1698;p50"/>
            <p:cNvCxnSpPr/>
            <p:nvPr/>
          </p:nvCxnSpPr>
          <p:spPr>
            <a:xfrm rot="10800000">
              <a:off x="1582903" y="3030456"/>
              <a:ext cx="5557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9" name="Google Shape;1699;p50"/>
            <p:cNvCxnSpPr/>
            <p:nvPr/>
          </p:nvCxnSpPr>
          <p:spPr>
            <a:xfrm flipH="1">
              <a:off x="1970355" y="3078074"/>
              <a:ext cx="271534" cy="3142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0" name="Google Shape;1700;p50"/>
            <p:cNvCxnSpPr/>
            <p:nvPr/>
          </p:nvCxnSpPr>
          <p:spPr>
            <a:xfrm>
              <a:off x="2389566" y="3106645"/>
              <a:ext cx="73044" cy="295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1" name="Google Shape;1701;p50"/>
            <p:cNvSpPr txBox="1"/>
            <p:nvPr/>
          </p:nvSpPr>
          <p:spPr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50"/>
            <p:cNvSpPr txBox="1"/>
            <p:nvPr/>
          </p:nvSpPr>
          <p:spPr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50"/>
            <p:cNvSpPr txBox="1"/>
            <p:nvPr/>
          </p:nvSpPr>
          <p:spPr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50"/>
            <p:cNvSpPr txBox="1"/>
            <p:nvPr/>
          </p:nvSpPr>
          <p:spPr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5" name="Google Shape;1705;p50"/>
            <p:cNvGrpSpPr/>
            <p:nvPr/>
          </p:nvGrpSpPr>
          <p:grpSpPr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06" name="Google Shape;1706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7" name="Google Shape;1707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08" name="Google Shape;1708;p50"/>
            <p:cNvGrpSpPr/>
            <p:nvPr/>
          </p:nvGrpSpPr>
          <p:grpSpPr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09" name="Google Shape;1709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0" name="Google Shape;1710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11" name="Google Shape;1711;p50"/>
            <p:cNvGrpSpPr/>
            <p:nvPr/>
          </p:nvGrpSpPr>
          <p:grpSpPr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12" name="Google Shape;1712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3" name="Google Shape;1713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714" name="Google Shape;1714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5" name="Google Shape;1715;p50"/>
          <p:cNvGrpSpPr/>
          <p:nvPr/>
        </p:nvGrpSpPr>
        <p:grpSpPr>
          <a:xfrm>
            <a:off x="3903663" y="1984375"/>
            <a:ext cx="4856162" cy="2044700"/>
            <a:chOff x="2379663" y="1984375"/>
            <a:chExt cx="4855711" cy="2044145"/>
          </a:xfrm>
        </p:grpSpPr>
        <p:cxnSp>
          <p:nvCxnSpPr>
            <p:cNvPr id="1716" name="Google Shape;1716;p50"/>
            <p:cNvCxnSpPr/>
            <p:nvPr/>
          </p:nvCxnSpPr>
          <p:spPr>
            <a:xfrm flipH="1">
              <a:off x="3635258" y="3068344"/>
              <a:ext cx="346043" cy="2158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7" name="Google Shape;1717;p50"/>
            <p:cNvCxnSpPr/>
            <p:nvPr/>
          </p:nvCxnSpPr>
          <p:spPr>
            <a:xfrm flipH="1">
              <a:off x="3949554" y="3087389"/>
              <a:ext cx="125401" cy="587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8" name="Google Shape;1718;p50"/>
            <p:cNvCxnSpPr/>
            <p:nvPr/>
          </p:nvCxnSpPr>
          <p:spPr>
            <a:xfrm>
              <a:off x="4254326" y="3030254"/>
              <a:ext cx="230167" cy="3618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9" name="Google Shape;1719;p50"/>
            <p:cNvCxnSpPr/>
            <p:nvPr/>
          </p:nvCxnSpPr>
          <p:spPr>
            <a:xfrm flipH="1">
              <a:off x="5532145" y="3106433"/>
              <a:ext cx="428585" cy="244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0" name="Google Shape;1720;p50"/>
            <p:cNvCxnSpPr/>
            <p:nvPr/>
          </p:nvCxnSpPr>
          <p:spPr>
            <a:xfrm flipH="1">
              <a:off x="6035335" y="3077866"/>
              <a:ext cx="9524" cy="4697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1" name="Google Shape;1721;p50"/>
            <p:cNvCxnSpPr/>
            <p:nvPr/>
          </p:nvCxnSpPr>
          <p:spPr>
            <a:xfrm flipH="1">
              <a:off x="2379663" y="2355749"/>
              <a:ext cx="1517509" cy="5364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2" name="Google Shape;1722;p50"/>
            <p:cNvCxnSpPr/>
            <p:nvPr/>
          </p:nvCxnSpPr>
          <p:spPr>
            <a:xfrm>
              <a:off x="4200356" y="2322421"/>
              <a:ext cx="0" cy="599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3" name="Google Shape;1723;p50"/>
            <p:cNvCxnSpPr/>
            <p:nvPr/>
          </p:nvCxnSpPr>
          <p:spPr>
            <a:xfrm rot="10800000">
              <a:off x="4449571" y="2306551"/>
              <a:ext cx="1406394" cy="6840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4" name="Google Shape;1724;p50"/>
            <p:cNvCxnSpPr/>
            <p:nvPr/>
          </p:nvCxnSpPr>
          <p:spPr>
            <a:xfrm>
              <a:off x="6411539" y="3131826"/>
              <a:ext cx="285723" cy="158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5" name="Google Shape;1725;p50"/>
            <p:cNvSpPr txBox="1"/>
            <p:nvPr/>
          </p:nvSpPr>
          <p:spPr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50"/>
            <p:cNvSpPr txBox="1"/>
            <p:nvPr/>
          </p:nvSpPr>
          <p:spPr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50"/>
            <p:cNvSpPr txBox="1"/>
            <p:nvPr/>
          </p:nvSpPr>
          <p:spPr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50"/>
            <p:cNvSpPr txBox="1"/>
            <p:nvPr/>
          </p:nvSpPr>
          <p:spPr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50"/>
            <p:cNvSpPr txBox="1"/>
            <p:nvPr/>
          </p:nvSpPr>
          <p:spPr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50"/>
            <p:cNvSpPr txBox="1"/>
            <p:nvPr/>
          </p:nvSpPr>
          <p:spPr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50"/>
            <p:cNvSpPr txBox="1"/>
            <p:nvPr/>
          </p:nvSpPr>
          <p:spPr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50"/>
            <p:cNvSpPr txBox="1"/>
            <p:nvPr/>
          </p:nvSpPr>
          <p:spPr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50"/>
            <p:cNvSpPr txBox="1"/>
            <p:nvPr/>
          </p:nvSpPr>
          <p:spPr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4" name="Google Shape;1734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35" name="Google Shape;1735;p50"/>
            <p:cNvGrpSpPr/>
            <p:nvPr/>
          </p:nvGrpSpPr>
          <p:grpSpPr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36" name="Google Shape;1736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7" name="Google Shape;1737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38" name="Google Shape;1738;p50"/>
            <p:cNvGrpSpPr/>
            <p:nvPr/>
          </p:nvGrpSpPr>
          <p:grpSpPr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39" name="Google Shape;1739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0" name="Google Shape;1740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41" name="Google Shape;1741;p50"/>
            <p:cNvGrpSpPr/>
            <p:nvPr/>
          </p:nvGrpSpPr>
          <p:grpSpPr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42" name="Google Shape;1742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3" name="Google Shape;1743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44" name="Google Shape;1744;p50"/>
            <p:cNvGrpSpPr/>
            <p:nvPr/>
          </p:nvGrpSpPr>
          <p:grpSpPr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45" name="Google Shape;1745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6" name="Google Shape;1746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47" name="Google Shape;1747;p50"/>
            <p:cNvGrpSpPr/>
            <p:nvPr/>
          </p:nvGrpSpPr>
          <p:grpSpPr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48" name="Google Shape;1748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9" name="Google Shape;1749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50" name="Google Shape;1750;p50"/>
            <p:cNvGrpSpPr/>
            <p:nvPr/>
          </p:nvGrpSpPr>
          <p:grpSpPr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51" name="Google Shape;1751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2" name="Google Shape;1752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753" name="Google Shape;1753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4" name="Google Shape;1754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derline_base" id="1755" name="Google Shape;1755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5176" y="792164"/>
            <a:ext cx="73136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2705750" y="1614368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2863223" y="3940595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None/>
            </a:pPr>
            <a:r>
              <a:rPr lang="en-US" sz="3600">
                <a:solidFill>
                  <a:srgbClr val="0070C0"/>
                </a:solidFill>
              </a:rPr>
              <a:t>Introduction to Link Layer</a:t>
            </a:r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>
            <a:off x="2368694" y="1848562"/>
            <a:ext cx="2854469" cy="3789219"/>
            <a:chOff x="567" y="1933"/>
            <a:chExt cx="1270" cy="1920"/>
          </a:xfrm>
        </p:grpSpPr>
        <p:sp>
          <p:nvSpPr>
            <p:cNvPr id="179" name="Google Shape;179;p4"/>
            <p:cNvSpPr/>
            <p:nvPr/>
          </p:nvSpPr>
          <p:spPr>
            <a:xfrm>
              <a:off x="567" y="2205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882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67" y="2478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882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567" y="2750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882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67" y="3022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45882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67" y="3294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67" y="3566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567" y="1933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882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567" y="1933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 txBox="1"/>
            <p:nvPr/>
          </p:nvSpPr>
          <p:spPr>
            <a:xfrm>
              <a:off x="567" y="2205"/>
              <a:ext cx="127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567" y="2478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Session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567" y="2750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 txBox="1"/>
            <p:nvPr/>
          </p:nvSpPr>
          <p:spPr>
            <a:xfrm>
              <a:off x="567" y="3021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567" y="3293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567" y="3565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2"/>
          <p:cNvSpPr txBox="1"/>
          <p:nvPr>
            <p:ph type="title"/>
          </p:nvPr>
        </p:nvSpPr>
        <p:spPr>
          <a:xfrm>
            <a:off x="1939925" y="39688"/>
            <a:ext cx="45608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Switches vs. routers</a:t>
            </a:r>
            <a:endParaRPr/>
          </a:p>
        </p:txBody>
      </p:sp>
      <p:sp>
        <p:nvSpPr>
          <p:cNvPr id="1762" name="Google Shape;1762;p52"/>
          <p:cNvSpPr txBox="1"/>
          <p:nvPr>
            <p:ph idx="1" type="body"/>
          </p:nvPr>
        </p:nvSpPr>
        <p:spPr>
          <a:xfrm>
            <a:off x="1966913" y="1341439"/>
            <a:ext cx="3967162" cy="4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both are store-and-forward: 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network-layer devices (examine network-layer headers)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switches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link-layer devices (examine link-layer headers)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i="1" sz="24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both have forwarding tables:</a:t>
            </a:r>
            <a:endParaRPr/>
          </a:p>
          <a:p>
            <a:pPr indent="-231775" lvl="0" marL="231775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compute tables using routing algorithms, IP addresses</a:t>
            </a:r>
            <a:endParaRPr/>
          </a:p>
          <a:p>
            <a:pPr indent="-231775" lvl="0" marL="231775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switches: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learn forwarding table using flooding, learning, MAC addresses </a:t>
            </a:r>
            <a:endParaRPr/>
          </a:p>
        </p:txBody>
      </p:sp>
      <p:sp>
        <p:nvSpPr>
          <p:cNvPr id="1763" name="Google Shape;1763;p52"/>
          <p:cNvSpPr/>
          <p:nvPr/>
        </p:nvSpPr>
        <p:spPr>
          <a:xfrm flipH="1">
            <a:off x="8067676" y="2103439"/>
            <a:ext cx="638175" cy="852487"/>
          </a:xfrm>
          <a:custGeom>
            <a:rect b="b" l="l" r="r" t="t"/>
            <a:pathLst>
              <a:path extrusionOk="0" h="537" w="402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4" name="Google Shape;1764;p52"/>
          <p:cNvSpPr/>
          <p:nvPr/>
        </p:nvSpPr>
        <p:spPr>
          <a:xfrm>
            <a:off x="8054976" y="844551"/>
            <a:ext cx="360363" cy="1577975"/>
          </a:xfrm>
          <a:custGeom>
            <a:rect b="b" l="l" r="r" t="t"/>
            <a:pathLst>
              <a:path extrusionOk="0" h="1186" w="267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5" name="Google Shape;1765;p52"/>
          <p:cNvSpPr/>
          <p:nvPr/>
        </p:nvSpPr>
        <p:spPr>
          <a:xfrm>
            <a:off x="6831014" y="850901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52"/>
          <p:cNvSpPr/>
          <p:nvPr/>
        </p:nvSpPr>
        <p:spPr>
          <a:xfrm>
            <a:off x="6783389" y="922338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7" name="Google Shape;1767;p52"/>
          <p:cNvCxnSpPr/>
          <p:nvPr/>
        </p:nvCxnSpPr>
        <p:spPr>
          <a:xfrm>
            <a:off x="6783388" y="12398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8" name="Google Shape;1768;p52"/>
          <p:cNvSpPr txBox="1"/>
          <p:nvPr/>
        </p:nvSpPr>
        <p:spPr>
          <a:xfrm>
            <a:off x="6740526" y="889000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9" name="Google Shape;1769;p52"/>
          <p:cNvCxnSpPr/>
          <p:nvPr/>
        </p:nvCxnSpPr>
        <p:spPr>
          <a:xfrm>
            <a:off x="6791325" y="156051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0" name="Google Shape;1770;p52"/>
          <p:cNvCxnSpPr/>
          <p:nvPr/>
        </p:nvCxnSpPr>
        <p:spPr>
          <a:xfrm>
            <a:off x="6796088" y="184150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1" name="Google Shape;1771;p52"/>
          <p:cNvCxnSpPr/>
          <p:nvPr/>
        </p:nvCxnSpPr>
        <p:spPr>
          <a:xfrm>
            <a:off x="6796088" y="21177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72" name="Google Shape;1772;p52"/>
          <p:cNvGrpSpPr/>
          <p:nvPr/>
        </p:nvGrpSpPr>
        <p:grpSpPr>
          <a:xfrm>
            <a:off x="8240714" y="3525838"/>
            <a:ext cx="1387475" cy="1035050"/>
            <a:chOff x="3601" y="168"/>
            <a:chExt cx="874" cy="652"/>
          </a:xfrm>
        </p:grpSpPr>
        <p:sp>
          <p:nvSpPr>
            <p:cNvPr id="1773" name="Google Shape;1773;p52"/>
            <p:cNvSpPr/>
            <p:nvPr/>
          </p:nvSpPr>
          <p:spPr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52"/>
            <p:cNvSpPr/>
            <p:nvPr/>
          </p:nvSpPr>
          <p:spPr>
            <a:xfrm>
              <a:off x="3628" y="213"/>
              <a:ext cx="802" cy="596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5" name="Google Shape;1775;p52"/>
            <p:cNvCxnSpPr/>
            <p:nvPr/>
          </p:nvCxnSpPr>
          <p:spPr>
            <a:xfrm>
              <a:off x="3628" y="413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76" name="Google Shape;1776;p52"/>
            <p:cNvSpPr txBox="1"/>
            <p:nvPr/>
          </p:nvSpPr>
          <p:spPr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7" name="Google Shape;1777;p52"/>
            <p:cNvCxnSpPr/>
            <p:nvPr/>
          </p:nvCxnSpPr>
          <p:spPr>
            <a:xfrm>
              <a:off x="3633" y="615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78" name="Google Shape;1778;p52"/>
          <p:cNvGrpSpPr/>
          <p:nvPr/>
        </p:nvGrpSpPr>
        <p:grpSpPr>
          <a:xfrm>
            <a:off x="8578851" y="2100264"/>
            <a:ext cx="1387475" cy="733425"/>
            <a:chOff x="4696" y="597"/>
            <a:chExt cx="874" cy="462"/>
          </a:xfrm>
        </p:grpSpPr>
        <p:sp>
          <p:nvSpPr>
            <p:cNvPr id="1779" name="Google Shape;1779;p52"/>
            <p:cNvSpPr/>
            <p:nvPr/>
          </p:nvSpPr>
          <p:spPr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52"/>
            <p:cNvSpPr/>
            <p:nvPr/>
          </p:nvSpPr>
          <p:spPr>
            <a:xfrm>
              <a:off x="4723" y="642"/>
              <a:ext cx="802" cy="413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1" name="Google Shape;1781;p52"/>
            <p:cNvCxnSpPr/>
            <p:nvPr/>
          </p:nvCxnSpPr>
          <p:spPr>
            <a:xfrm>
              <a:off x="4723" y="842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82" name="Google Shape;1782;p52"/>
            <p:cNvSpPr txBox="1"/>
            <p:nvPr/>
          </p:nvSpPr>
          <p:spPr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3" name="Google Shape;1783;p52"/>
          <p:cNvSpPr txBox="1"/>
          <p:nvPr/>
        </p:nvSpPr>
        <p:spPr>
          <a:xfrm>
            <a:off x="7378700" y="3003550"/>
            <a:ext cx="9032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4" name="Google Shape;1784;p52"/>
          <p:cNvGrpSpPr/>
          <p:nvPr/>
        </p:nvGrpSpPr>
        <p:grpSpPr>
          <a:xfrm>
            <a:off x="5932489" y="1562100"/>
            <a:ext cx="962025" cy="304800"/>
            <a:chOff x="1070" y="918"/>
            <a:chExt cx="606" cy="192"/>
          </a:xfrm>
        </p:grpSpPr>
        <p:sp>
          <p:nvSpPr>
            <p:cNvPr id="1785" name="Google Shape;1785;p52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52"/>
            <p:cNvSpPr txBox="1"/>
            <p:nvPr/>
          </p:nvSpPr>
          <p:spPr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datagram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7" name="Google Shape;1787;p52"/>
          <p:cNvSpPr/>
          <p:nvPr/>
        </p:nvSpPr>
        <p:spPr>
          <a:xfrm>
            <a:off x="6732589" y="4594226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8" name="Google Shape;1788;p52"/>
          <p:cNvSpPr/>
          <p:nvPr/>
        </p:nvSpPr>
        <p:spPr>
          <a:xfrm>
            <a:off x="6684964" y="4665663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9" name="Google Shape;1789;p52"/>
          <p:cNvCxnSpPr/>
          <p:nvPr/>
        </p:nvCxnSpPr>
        <p:spPr>
          <a:xfrm>
            <a:off x="6684963" y="498316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0" name="Google Shape;1790;p52"/>
          <p:cNvSpPr txBox="1"/>
          <p:nvPr/>
        </p:nvSpPr>
        <p:spPr>
          <a:xfrm>
            <a:off x="6642101" y="4632325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1" name="Google Shape;1791;p52"/>
          <p:cNvCxnSpPr/>
          <p:nvPr/>
        </p:nvCxnSpPr>
        <p:spPr>
          <a:xfrm>
            <a:off x="6692900" y="53038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2" name="Google Shape;1792;p52"/>
          <p:cNvCxnSpPr/>
          <p:nvPr/>
        </p:nvCxnSpPr>
        <p:spPr>
          <a:xfrm>
            <a:off x="6697663" y="55848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3" name="Google Shape;1793;p52"/>
          <p:cNvCxnSpPr/>
          <p:nvPr/>
        </p:nvCxnSpPr>
        <p:spPr>
          <a:xfrm>
            <a:off x="6697663" y="586105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4" name="Google Shape;1794;p52"/>
          <p:cNvSpPr/>
          <p:nvPr/>
        </p:nvSpPr>
        <p:spPr>
          <a:xfrm>
            <a:off x="7996238" y="4600576"/>
            <a:ext cx="381000" cy="1857375"/>
          </a:xfrm>
          <a:custGeom>
            <a:rect b="b" l="l" r="r" t="t"/>
            <a:pathLst>
              <a:path extrusionOk="0" h="1170" w="24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795" name="Google Shape;1795;p52"/>
          <p:cNvGrpSpPr/>
          <p:nvPr/>
        </p:nvGrpSpPr>
        <p:grpSpPr>
          <a:xfrm>
            <a:off x="5818189" y="1814514"/>
            <a:ext cx="1095375" cy="338137"/>
            <a:chOff x="998" y="1077"/>
            <a:chExt cx="690" cy="213"/>
          </a:xfrm>
        </p:grpSpPr>
        <p:sp>
          <p:nvSpPr>
            <p:cNvPr id="1796" name="Google Shape;1796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8" name="Google Shape;1798;p52"/>
          <p:cNvSpPr/>
          <p:nvPr/>
        </p:nvSpPr>
        <p:spPr>
          <a:xfrm>
            <a:off x="6805614" y="723900"/>
            <a:ext cx="2924175" cy="5314950"/>
          </a:xfrm>
          <a:custGeom>
            <a:rect b="b" l="l" r="r" t="t"/>
            <a:pathLst>
              <a:path extrusionOk="0" h="3348" w="1842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799" name="Google Shape;1799;p52"/>
          <p:cNvGrpSpPr/>
          <p:nvPr/>
        </p:nvGrpSpPr>
        <p:grpSpPr>
          <a:xfrm>
            <a:off x="9590089" y="2166939"/>
            <a:ext cx="1095375" cy="338137"/>
            <a:chOff x="998" y="1077"/>
            <a:chExt cx="690" cy="213"/>
          </a:xfrm>
        </p:grpSpPr>
        <p:sp>
          <p:nvSpPr>
            <p:cNvPr id="1800" name="Google Shape;1800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2" name="Google Shape;1802;p52"/>
          <p:cNvGrpSpPr/>
          <p:nvPr/>
        </p:nvGrpSpPr>
        <p:grpSpPr>
          <a:xfrm>
            <a:off x="9266239" y="3919539"/>
            <a:ext cx="1095375" cy="338137"/>
            <a:chOff x="998" y="1077"/>
            <a:chExt cx="690" cy="213"/>
          </a:xfrm>
        </p:grpSpPr>
        <p:sp>
          <p:nvSpPr>
            <p:cNvPr id="1803" name="Google Shape;1803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5" name="Google Shape;1805;p52"/>
          <p:cNvGrpSpPr/>
          <p:nvPr/>
        </p:nvGrpSpPr>
        <p:grpSpPr>
          <a:xfrm>
            <a:off x="9332914" y="3638550"/>
            <a:ext cx="962025" cy="304800"/>
            <a:chOff x="1070" y="918"/>
            <a:chExt cx="606" cy="192"/>
          </a:xfrm>
        </p:grpSpPr>
        <p:sp>
          <p:nvSpPr>
            <p:cNvPr id="1806" name="Google Shape;1806;p52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52"/>
            <p:cNvSpPr txBox="1"/>
            <p:nvPr/>
          </p:nvSpPr>
          <p:spPr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datagram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8" name="Google Shape;1808;p52"/>
          <p:cNvSpPr/>
          <p:nvPr/>
        </p:nvSpPr>
        <p:spPr>
          <a:xfrm>
            <a:off x="7948613" y="3533776"/>
            <a:ext cx="361950" cy="923925"/>
          </a:xfrm>
          <a:custGeom>
            <a:rect b="b" l="l" r="r" t="t"/>
            <a:pathLst>
              <a:path extrusionOk="0" h="582" w="228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000099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809" name="Google Shape;1809;p52"/>
          <p:cNvGrpSpPr/>
          <p:nvPr/>
        </p:nvGrpSpPr>
        <p:grpSpPr>
          <a:xfrm>
            <a:off x="8005763" y="1347789"/>
            <a:ext cx="762000" cy="693737"/>
            <a:chOff x="-44" y="1473"/>
            <a:chExt cx="981" cy="1105"/>
          </a:xfrm>
        </p:grpSpPr>
        <p:pic>
          <p:nvPicPr>
            <p:cNvPr descr="desktop_computer_stylized_medium" id="1810" name="Google Shape;1810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1" name="Google Shape;1811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12" name="Google Shape;1812;p52"/>
          <p:cNvGrpSpPr/>
          <p:nvPr/>
        </p:nvGrpSpPr>
        <p:grpSpPr>
          <a:xfrm>
            <a:off x="7985125" y="6002339"/>
            <a:ext cx="762000" cy="693737"/>
            <a:chOff x="-44" y="1473"/>
            <a:chExt cx="981" cy="1105"/>
          </a:xfrm>
        </p:grpSpPr>
        <p:pic>
          <p:nvPicPr>
            <p:cNvPr descr="desktop_computer_stylized_medium" id="1813" name="Google Shape;1813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4" name="Google Shape;1814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815" name="Google Shape;181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7464" y="2671764"/>
            <a:ext cx="877887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1816" name="Google Shape;1816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5488" y="847725"/>
            <a:ext cx="4113212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7" name="Google Shape;1817;p52"/>
          <p:cNvGrpSpPr/>
          <p:nvPr/>
        </p:nvGrpSpPr>
        <p:grpSpPr>
          <a:xfrm>
            <a:off x="7331755" y="3834927"/>
            <a:ext cx="781085" cy="431171"/>
            <a:chOff x="1871277" y="1576300"/>
            <a:chExt cx="1128371" cy="437861"/>
          </a:xfrm>
        </p:grpSpPr>
        <p:sp>
          <p:nvSpPr>
            <p:cNvPr id="1818" name="Google Shape;1818;p52"/>
            <p:cNvSpPr/>
            <p:nvPr/>
          </p:nvSpPr>
          <p:spPr>
            <a:xfrm flipH="1" rot="10800000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9" name="Google Shape;1819;p52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0" name="Google Shape;1820;p52"/>
            <p:cNvSpPr/>
            <p:nvPr/>
          </p:nvSpPr>
          <p:spPr>
            <a:xfrm flipH="1" rot="10800000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1" name="Google Shape;1821;p52"/>
            <p:cNvSpPr/>
            <p:nvPr/>
          </p:nvSpPr>
          <p:spPr>
            <a:xfrm>
              <a:off x="2159708" y="1673340"/>
              <a:ext cx="548339" cy="16094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B1D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2" name="Google Shape;1822;p52"/>
            <p:cNvSpPr/>
            <p:nvPr/>
          </p:nvSpPr>
          <p:spPr>
            <a:xfrm>
              <a:off x="2102655" y="1633103"/>
              <a:ext cx="662444" cy="11124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3" name="Google Shape;1823;p52"/>
            <p:cNvSpPr/>
            <p:nvPr/>
          </p:nvSpPr>
          <p:spPr>
            <a:xfrm>
              <a:off x="2536889" y="1727776"/>
              <a:ext cx="244057" cy="97040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4" name="Google Shape;1824;p52"/>
            <p:cNvSpPr/>
            <p:nvPr/>
          </p:nvSpPr>
          <p:spPr>
            <a:xfrm>
              <a:off x="2089977" y="1730144"/>
              <a:ext cx="240888" cy="97039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825" name="Google Shape;1825;p52"/>
            <p:cNvCxnSpPr>
              <a:endCxn id="1820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6862"/>
                </a:srgbClr>
              </a:outerShdw>
            </a:effectLst>
          </p:spPr>
        </p:cxnSp>
        <p:cxnSp>
          <p:nvCxnSpPr>
            <p:cNvPr id="1826" name="Google Shape;1826;p52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6862"/>
                </a:srgbClr>
              </a:outerShdw>
            </a:effectLst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5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END!</a:t>
            </a:r>
            <a:endParaRPr/>
          </a:p>
        </p:txBody>
      </p:sp>
      <p:sp>
        <p:nvSpPr>
          <p:cNvPr id="1832" name="Google Shape;1832;p5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Link Layer Terminology</a:t>
            </a:r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1410694" y="1066801"/>
            <a:ext cx="5591399" cy="5316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Nodes 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hosts and routers</a:t>
            </a:r>
            <a:endParaRPr b="0" i="0" sz="3200" u="none" cap="none" strike="noStrik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464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40" lvl="1" marL="7429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FF9300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wired links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40" lvl="1" marL="7429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FF9300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wireless links</a:t>
            </a:r>
            <a:endParaRPr b="1" i="0" sz="32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464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Frame 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layer-2 packet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6477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1314254" y="5077009"/>
            <a:ext cx="5687839" cy="119109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data-link layer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has responsibility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transferring datagram from one node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physically adjacent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node over a link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0815" y="196207"/>
            <a:ext cx="4829508" cy="6307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203" name="Google Shape;20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4309" y="95132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>
            <p:ph type="title"/>
          </p:nvPr>
        </p:nvSpPr>
        <p:spPr>
          <a:xfrm>
            <a:off x="2056823" y="94907"/>
            <a:ext cx="7772400" cy="89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layer: context</a:t>
            </a:r>
            <a:endParaRPr/>
          </a:p>
        </p:txBody>
      </p:sp>
      <p:sp>
        <p:nvSpPr>
          <p:cNvPr id="211" name="Google Shape;211;p6"/>
          <p:cNvSpPr txBox="1"/>
          <p:nvPr>
            <p:ph idx="1" type="body"/>
          </p:nvPr>
        </p:nvSpPr>
        <p:spPr>
          <a:xfrm>
            <a:off x="1320078" y="1104900"/>
            <a:ext cx="5025300" cy="52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datagram transferred by different link protocols over different links: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e.g., Ethernet on first link, frame relay on intermediate links, 802.11 on last link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each  link protocol provides different services</a:t>
            </a:r>
            <a:endParaRPr/>
          </a:p>
        </p:txBody>
      </p:sp>
      <p:pic>
        <p:nvPicPr>
          <p:cNvPr id="212" name="Google Shape;2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626" y="1121826"/>
            <a:ext cx="5736374" cy="260331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 txBox="1"/>
          <p:nvPr/>
        </p:nvSpPr>
        <p:spPr>
          <a:xfrm>
            <a:off x="11028219" y="1828800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Ethernet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 txBox="1"/>
          <p:nvPr/>
        </p:nvSpPr>
        <p:spPr>
          <a:xfrm>
            <a:off x="8825345" y="1395271"/>
            <a:ext cx="31034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WAN Protocol : Frame Relay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7595850" y="2064131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Ethernet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8634941" y="2546964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802.11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 txBox="1"/>
          <p:nvPr>
            <p:ph idx="2" type="body"/>
          </p:nvPr>
        </p:nvSpPr>
        <p:spPr>
          <a:xfrm>
            <a:off x="7111856" y="1169602"/>
            <a:ext cx="4816908" cy="5240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i="1" lang="en-US" sz="22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Transportation analogy: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trip from Home to Cox’s Bazaar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Uber Car :  Home to Dhaka Airport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Plane: Dhaka to Chittagong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Bus: Chittagong to Cox’s Bazaar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tourist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datagram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transport segment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communication link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transportation mode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 layer protocol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travel agent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routing algorithm</a:t>
            </a:r>
            <a:endParaRPr/>
          </a:p>
          <a:p>
            <a:pPr indent="-11541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0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218" name="Google Shape;2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816" y="868170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25" name="Google Shape;2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462" y="965098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7"/>
          <p:cNvSpPr txBox="1"/>
          <p:nvPr>
            <p:ph type="title"/>
          </p:nvPr>
        </p:nvSpPr>
        <p:spPr>
          <a:xfrm>
            <a:off x="2008186" y="49162"/>
            <a:ext cx="61769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 functions/services</a:t>
            </a:r>
            <a:endParaRPr/>
          </a:p>
        </p:txBody>
      </p:sp>
      <p:sp>
        <p:nvSpPr>
          <p:cNvPr id="227" name="Google Shape;227;p7"/>
          <p:cNvSpPr txBox="1"/>
          <p:nvPr>
            <p:ph idx="1" type="body"/>
          </p:nvPr>
        </p:nvSpPr>
        <p:spPr>
          <a:xfrm>
            <a:off x="2008186" y="1365199"/>
            <a:ext cx="8673667" cy="5102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285749" lvl="0" marL="28575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ct val="97137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Framing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encapsulate datagram into frame, adding header, trailer</a:t>
            </a:r>
            <a:endParaRPr/>
          </a:p>
          <a:p>
            <a:pPr indent="-285750" lvl="2" marL="1200150" rtl="0" algn="l">
              <a:lnSpc>
                <a:spcPct val="75000"/>
              </a:lnSpc>
              <a:spcBef>
                <a:spcPts val="91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Various information added such as the various protocols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“MAC” addresses used in frame headers to identify source, destination  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different from IP address!</a:t>
            </a:r>
            <a:endParaRPr/>
          </a:p>
          <a:p>
            <a:pPr indent="-285750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 access: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how to send a frame to the link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channel access if shared medium</a:t>
            </a:r>
            <a:endParaRPr/>
          </a:p>
          <a:p>
            <a:pPr indent="-285750" lvl="2" marL="1200150" rtl="0" algn="l">
              <a:lnSpc>
                <a:spcPct val="75000"/>
              </a:lnSpc>
              <a:spcBef>
                <a:spcPts val="91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Control/Avoid clashes in multi-access networks!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rules to follow when sending the link</a:t>
            </a:r>
            <a:endParaRPr/>
          </a:p>
          <a:p>
            <a:pPr indent="-11449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85946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i="1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Reliable delivery between adjacent nodes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we learned how to do this already (Transport Layer)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seldom used on low bit-error link (fiber, some twisted pair)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wireless links: high error rates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why both link-level and end-end reliability?</a:t>
            </a:r>
            <a:endParaRPr/>
          </a:p>
        </p:txBody>
      </p:sp>
      <p:sp>
        <p:nvSpPr>
          <p:cNvPr id="228" name="Google Shape;228;p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34" name="Google Shape;2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713" y="1028700"/>
            <a:ext cx="5942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8"/>
          <p:cNvSpPr txBox="1"/>
          <p:nvPr>
            <p:ph idx="1" type="body"/>
          </p:nvPr>
        </p:nvSpPr>
        <p:spPr>
          <a:xfrm>
            <a:off x="2057401" y="1371600"/>
            <a:ext cx="8746403" cy="4788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error detection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errors caused by signal attenuation, noise.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receiver detects presence of errors: 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signals sender for retransmission or drops frame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76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error correction: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receiver identifies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and corrects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bit error(s) without resorting to retransmission (there are various protocols)</a:t>
            </a:r>
            <a:endParaRPr i="1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76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flow control: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pacing between adjacent sending and receiving nodes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76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half-duplex and full-duplex</a:t>
            </a:r>
            <a:endParaRPr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with half duplex, nodes at both ends of link can transmit, but not at same time</a:t>
            </a:r>
            <a:endParaRPr/>
          </a:p>
        </p:txBody>
      </p:sp>
      <p:sp>
        <p:nvSpPr>
          <p:cNvPr id="236" name="Google Shape;236;p8"/>
          <p:cNvSpPr txBox="1"/>
          <p:nvPr>
            <p:ph type="title"/>
          </p:nvPr>
        </p:nvSpPr>
        <p:spPr>
          <a:xfrm>
            <a:off x="2057401" y="228600"/>
            <a:ext cx="61769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 services (more)</a:t>
            </a:r>
            <a:endParaRPr/>
          </a:p>
        </p:txBody>
      </p:sp>
      <p:sp>
        <p:nvSpPr>
          <p:cNvPr id="237" name="Google Shape;237;p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/>
          <p:nvPr/>
        </p:nvSpPr>
        <p:spPr>
          <a:xfrm>
            <a:off x="7180264" y="2616200"/>
            <a:ext cx="2308225" cy="3028950"/>
          </a:xfrm>
          <a:custGeom>
            <a:rect b="b" l="l" r="r" t="t"/>
            <a:pathLst>
              <a:path extrusionOk="0" h="1908" w="1454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50000">
                <a:schemeClr val="lt1"/>
              </a:gs>
              <a:gs pos="100000">
                <a:srgbClr val="000099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underline_base" id="244" name="Google Shape;2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364" y="887414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9"/>
          <p:cNvSpPr txBox="1"/>
          <p:nvPr>
            <p:ph type="title"/>
          </p:nvPr>
        </p:nvSpPr>
        <p:spPr>
          <a:xfrm>
            <a:off x="1908176" y="100013"/>
            <a:ext cx="82518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Where is the link layer implemented?</a:t>
            </a:r>
            <a:endParaRPr/>
          </a:p>
        </p:txBody>
      </p:sp>
      <p:sp>
        <p:nvSpPr>
          <p:cNvPr id="246" name="Google Shape;246;p9"/>
          <p:cNvSpPr txBox="1"/>
          <p:nvPr>
            <p:ph idx="1" type="body"/>
          </p:nvPr>
        </p:nvSpPr>
        <p:spPr>
          <a:xfrm>
            <a:off x="1922462" y="1243012"/>
            <a:ext cx="4268787" cy="5551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in each and every host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link layer implemented in “adaptor” (aka </a:t>
            </a: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network interface card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NIC) or on a chip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Ethernet card, 802.11 card; Ethernet chipset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implements link, physical layer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attaches into host’s system buses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combination of hardware, software, firmware</a:t>
            </a:r>
            <a:endParaRPr/>
          </a:p>
          <a:p>
            <a:pPr indent="-138430" lvl="1" marL="7429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7653339" y="2614614"/>
            <a:ext cx="1836737" cy="24018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8102600" y="4552951"/>
            <a:ext cx="666750" cy="2825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8102601" y="3965576"/>
            <a:ext cx="657225" cy="5191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7904506" y="4562476"/>
            <a:ext cx="10454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8154989" y="3484564"/>
            <a:ext cx="200025" cy="460375"/>
          </a:xfrm>
          <a:custGeom>
            <a:rect b="b" l="l" r="r" t="t"/>
            <a:pathLst>
              <a:path extrusionOk="0" h="478" w="361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52" name="Google Shape;252;p9"/>
          <p:cNvCxnSpPr/>
          <p:nvPr/>
        </p:nvCxnSpPr>
        <p:spPr>
          <a:xfrm>
            <a:off x="8020050" y="3657600"/>
            <a:ext cx="135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9"/>
          <p:cNvCxnSpPr/>
          <p:nvPr/>
        </p:nvCxnSpPr>
        <p:spPr>
          <a:xfrm rot="10800000">
            <a:off x="8415338" y="3665539"/>
            <a:ext cx="0" cy="3000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9"/>
          <p:cNvSpPr/>
          <p:nvPr/>
        </p:nvSpPr>
        <p:spPr>
          <a:xfrm>
            <a:off x="7908926" y="2967038"/>
            <a:ext cx="657225" cy="5191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8728076" y="2968626"/>
            <a:ext cx="657225" cy="5191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9"/>
          <p:cNvCxnSpPr/>
          <p:nvPr/>
        </p:nvCxnSpPr>
        <p:spPr>
          <a:xfrm rot="10800000">
            <a:off x="8212139" y="3487738"/>
            <a:ext cx="1587" cy="169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9"/>
          <p:cNvCxnSpPr/>
          <p:nvPr/>
        </p:nvCxnSpPr>
        <p:spPr>
          <a:xfrm rot="10800000">
            <a:off x="9085264" y="3489325"/>
            <a:ext cx="1587" cy="171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p9"/>
          <p:cNvSpPr txBox="1"/>
          <p:nvPr/>
        </p:nvSpPr>
        <p:spPr>
          <a:xfrm>
            <a:off x="9532939" y="3786189"/>
            <a:ext cx="8867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PCI)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9"/>
          <p:cNvCxnSpPr/>
          <p:nvPr/>
        </p:nvCxnSpPr>
        <p:spPr>
          <a:xfrm flipH="1">
            <a:off x="8415338" y="4273551"/>
            <a:ext cx="12700" cy="3397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0" name="Google Shape;260;p9"/>
          <p:cNvCxnSpPr/>
          <p:nvPr/>
        </p:nvCxnSpPr>
        <p:spPr>
          <a:xfrm>
            <a:off x="8413750" y="4806951"/>
            <a:ext cx="0" cy="36671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1" name="Google Shape;261;p9"/>
          <p:cNvCxnSpPr/>
          <p:nvPr/>
        </p:nvCxnSpPr>
        <p:spPr>
          <a:xfrm rot="10800000">
            <a:off x="9210675" y="3662364"/>
            <a:ext cx="382588" cy="268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9"/>
          <p:cNvSpPr txBox="1"/>
          <p:nvPr/>
        </p:nvSpPr>
        <p:spPr>
          <a:xfrm>
            <a:off x="8820151" y="5356225"/>
            <a:ext cx="1273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adapter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9"/>
          <p:cNvCxnSpPr/>
          <p:nvPr/>
        </p:nvCxnSpPr>
        <p:spPr>
          <a:xfrm rot="10800000">
            <a:off x="9028113" y="4679950"/>
            <a:ext cx="271462" cy="7508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9"/>
          <p:cNvSpPr/>
          <p:nvPr/>
        </p:nvSpPr>
        <p:spPr>
          <a:xfrm>
            <a:off x="7875588" y="3854451"/>
            <a:ext cx="1122362" cy="10826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65" name="Google Shape;265;p9"/>
          <p:cNvGrpSpPr/>
          <p:nvPr/>
        </p:nvGrpSpPr>
        <p:grpSpPr>
          <a:xfrm>
            <a:off x="6611939" y="2743200"/>
            <a:ext cx="1470025" cy="2065338"/>
            <a:chOff x="2689" y="1728"/>
            <a:chExt cx="926" cy="1301"/>
          </a:xfrm>
        </p:grpSpPr>
        <p:sp>
          <p:nvSpPr>
            <p:cNvPr id="266" name="Google Shape;266;p9"/>
            <p:cNvSpPr/>
            <p:nvPr/>
          </p:nvSpPr>
          <p:spPr>
            <a:xfrm>
              <a:off x="3225" y="2509"/>
              <a:ext cx="390" cy="520"/>
            </a:xfrm>
            <a:custGeom>
              <a:rect b="b" l="l" r="r" t="t"/>
              <a:pathLst>
                <a:path extrusionOk="0" h="520" w="39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3222" y="1767"/>
              <a:ext cx="275" cy="443"/>
            </a:xfrm>
            <a:custGeom>
              <a:rect b="b" l="l" r="r" t="t"/>
              <a:pathLst>
                <a:path extrusionOk="0" h="443" w="275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2737" y="1775"/>
              <a:ext cx="489" cy="52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9"/>
            <p:cNvSpPr txBox="1"/>
            <p:nvPr/>
          </p:nvSpPr>
          <p:spPr>
            <a:xfrm>
              <a:off x="2689" y="1728"/>
              <a:ext cx="577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0" name="Google Shape;270;p9"/>
            <p:cNvCxnSpPr/>
            <p:nvPr/>
          </p:nvCxnSpPr>
          <p:spPr>
            <a:xfrm>
              <a:off x="2737" y="18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9"/>
            <p:cNvCxnSpPr/>
            <p:nvPr/>
          </p:nvCxnSpPr>
          <p:spPr>
            <a:xfrm>
              <a:off x="2737" y="199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" name="Google Shape;272;p9"/>
            <p:cNvCxnSpPr/>
            <p:nvPr/>
          </p:nvCxnSpPr>
          <p:spPr>
            <a:xfrm>
              <a:off x="2735" y="20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p9"/>
            <p:cNvCxnSpPr/>
            <p:nvPr/>
          </p:nvCxnSpPr>
          <p:spPr>
            <a:xfrm>
              <a:off x="2738" y="2206"/>
              <a:ext cx="484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4" name="Google Shape;274;p9"/>
            <p:cNvSpPr/>
            <p:nvPr/>
          </p:nvSpPr>
          <p:spPr>
            <a:xfrm>
              <a:off x="2695" y="2212"/>
              <a:ext cx="552" cy="11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75" name="Google Shape;275;p9"/>
            <p:cNvCxnSpPr/>
            <p:nvPr/>
          </p:nvCxnSpPr>
          <p:spPr>
            <a:xfrm>
              <a:off x="2738" y="222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9"/>
            <p:cNvCxnSpPr/>
            <p:nvPr/>
          </p:nvCxnSpPr>
          <p:spPr>
            <a:xfrm>
              <a:off x="3225" y="2218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277" name="Google Shape;277;p9"/>
            <p:cNvSpPr/>
            <p:nvPr/>
          </p:nvSpPr>
          <p:spPr>
            <a:xfrm>
              <a:off x="2737" y="2415"/>
              <a:ext cx="489" cy="5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9"/>
            <p:cNvSpPr txBox="1"/>
            <p:nvPr/>
          </p:nvSpPr>
          <p:spPr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9"/>
            <p:cNvCxnSpPr/>
            <p:nvPr/>
          </p:nvCxnSpPr>
          <p:spPr>
            <a:xfrm>
              <a:off x="2737" y="252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9"/>
            <p:cNvCxnSpPr/>
            <p:nvPr/>
          </p:nvCxnSpPr>
          <p:spPr>
            <a:xfrm>
              <a:off x="2737" y="2632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9"/>
            <p:cNvCxnSpPr/>
            <p:nvPr/>
          </p:nvCxnSpPr>
          <p:spPr>
            <a:xfrm>
              <a:off x="2735" y="272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9"/>
            <p:cNvCxnSpPr/>
            <p:nvPr/>
          </p:nvCxnSpPr>
          <p:spPr>
            <a:xfrm>
              <a:off x="2733" y="283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3" name="Google Shape;283;p9"/>
            <p:cNvSpPr/>
            <p:nvPr/>
          </p:nvSpPr>
          <p:spPr>
            <a:xfrm>
              <a:off x="2719" y="2390"/>
              <a:ext cx="518" cy="2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84" name="Google Shape;284;p9"/>
            <p:cNvCxnSpPr/>
            <p:nvPr/>
          </p:nvCxnSpPr>
          <p:spPr>
            <a:xfrm>
              <a:off x="2737" y="261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9"/>
            <p:cNvCxnSpPr/>
            <p:nvPr/>
          </p:nvCxnSpPr>
          <p:spPr>
            <a:xfrm>
              <a:off x="3226" y="2614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286" name="Google Shape;286;p9"/>
            <p:cNvSpPr/>
            <p:nvPr/>
          </p:nvSpPr>
          <p:spPr>
            <a:xfrm>
              <a:off x="2736" y="1778"/>
              <a:ext cx="490" cy="431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2733" y="2721"/>
              <a:ext cx="489" cy="219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77301" y="1122363"/>
            <a:ext cx="1350963" cy="135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9000" y="1317626"/>
            <a:ext cx="1143000" cy="117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9"/>
          <p:cNvGrpSpPr/>
          <p:nvPr/>
        </p:nvGrpSpPr>
        <p:grpSpPr>
          <a:xfrm>
            <a:off x="6586538" y="5251451"/>
            <a:ext cx="1109662" cy="1095375"/>
            <a:chOff x="-44" y="1473"/>
            <a:chExt cx="981" cy="1105"/>
          </a:xfrm>
        </p:grpSpPr>
        <p:pic>
          <p:nvPicPr>
            <p:cNvPr descr="desktop_computer_stylized_medium" id="291" name="Google Shape;291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93" name="Google Shape;293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