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6858000" cy="9144000"/>
  <p:embeddedFontLst>
    <p:embeddedFont>
      <p:font typeface="Corbel"/>
      <p:regular r:id="rId39"/>
      <p:bold r:id="rId40"/>
      <p:italic r:id="rId41"/>
      <p:boldItalic r:id="rId42"/>
    </p:embeddedFont>
    <p:embeddedFont>
      <p:font typeface="Tahoma"/>
      <p:regular r:id="rId43"/>
      <p:bold r:id="rId44"/>
    </p:embeddedFont>
    <p:embeddedFont>
      <p:font typeface="Gill Sans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7" roundtripDataSignature="AMtx7mhp1vf/SfG32huZ8O837qJgDnLe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bold.fntdata"/><Relationship Id="rId20" Type="http://schemas.openxmlformats.org/officeDocument/2006/relationships/slide" Target="slides/slide15.xml"/><Relationship Id="rId42" Type="http://schemas.openxmlformats.org/officeDocument/2006/relationships/font" Target="fonts/Corbel-boldItalic.fntdata"/><Relationship Id="rId41" Type="http://schemas.openxmlformats.org/officeDocument/2006/relationships/font" Target="fonts/Corbel-italic.fntdata"/><Relationship Id="rId22" Type="http://schemas.openxmlformats.org/officeDocument/2006/relationships/slide" Target="slides/slide17.xml"/><Relationship Id="rId44" Type="http://schemas.openxmlformats.org/officeDocument/2006/relationships/font" Target="fonts/Tahoma-bold.fntdata"/><Relationship Id="rId21" Type="http://schemas.openxmlformats.org/officeDocument/2006/relationships/slide" Target="slides/slide16.xml"/><Relationship Id="rId43" Type="http://schemas.openxmlformats.org/officeDocument/2006/relationships/font" Target="fonts/Tahoma-regular.fntdata"/><Relationship Id="rId24" Type="http://schemas.openxmlformats.org/officeDocument/2006/relationships/slide" Target="slides/slide19.xml"/><Relationship Id="rId46" Type="http://schemas.openxmlformats.org/officeDocument/2006/relationships/font" Target="fonts/GillSans-bold.fntdata"/><Relationship Id="rId23" Type="http://schemas.openxmlformats.org/officeDocument/2006/relationships/slide" Target="slides/slide18.xml"/><Relationship Id="rId45" Type="http://schemas.openxmlformats.org/officeDocument/2006/relationships/font" Target="fonts/Gill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Corbel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5.png"/><Relationship Id="rId3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e7c3c78e6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e7c3c78e6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2e7c3c78e6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7" name="Google Shape;477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2" name="Google Shape;512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38" name="Google Shape;538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5527a8ce64_0_6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g25527a8ce64_0_6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2" name="Google Shape;562;g25527a8ce64_0_6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86" name="Google Shape;586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5527a8ce64_0_8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6" name="Google Shape;716;g25527a8ce64_0_8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7" name="Google Shape;717;g25527a8ce64_0_8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5527a8ce64_0_9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4" name="Google Shape;864;g25527a8ce64_0_9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5" name="Google Shape;865;g25527a8ce64_0_9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2" name="Google Shape;872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23.#</a:t>
            </a:r>
            <a:endParaRPr/>
          </a:p>
        </p:txBody>
      </p:sp>
      <p:sp>
        <p:nvSpPr>
          <p:cNvPr id="232" name="Google Shape;232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7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47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47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47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47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47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47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47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6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6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6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5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7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7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5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8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58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5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9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9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5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0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0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0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0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60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6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1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1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61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6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62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6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6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3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3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6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8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38" name="Google Shape;38;p48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39" name="Google Shape;39;p4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9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49" name="Google Shape;49;p4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1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1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5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2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1" name="Google Shape;61;p52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2" name="Google Shape;62;p52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3" name="Google Shape;63;p52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4" name="Google Shape;64;p5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4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4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54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5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5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5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5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5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46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46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46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46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46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46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4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6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4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4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4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jp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jpg"/><Relationship Id="rId4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jp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jpg"/><Relationship Id="rId4" Type="http://schemas.openxmlformats.org/officeDocument/2006/relationships/image" Target="../media/image3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jpg"/><Relationship Id="rId4" Type="http://schemas.openxmlformats.org/officeDocument/2006/relationships/image" Target="../media/image3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jpg"/><Relationship Id="rId4" Type="http://schemas.openxmlformats.org/officeDocument/2006/relationships/image" Target="../media/image3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jp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3.bin"/><Relationship Id="rId10" Type="http://schemas.openxmlformats.org/officeDocument/2006/relationships/oleObject" Target="../embeddings/oleObject3.bin"/><Relationship Id="rId13" Type="http://schemas.openxmlformats.org/officeDocument/2006/relationships/image" Target="../media/image43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35.png"/><Relationship Id="rId15" Type="http://schemas.openxmlformats.org/officeDocument/2006/relationships/oleObject" Target="../embeddings/oleObject4.bin"/><Relationship Id="rId14" Type="http://schemas.openxmlformats.org/officeDocument/2006/relationships/oleObject" Target="../embeddings/oleObject4.bin"/><Relationship Id="rId16" Type="http://schemas.openxmlformats.org/officeDocument/2006/relationships/image" Target="../media/image48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36.png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oleObject2.bin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5.png"/><Relationship Id="rId4" Type="http://schemas.openxmlformats.org/officeDocument/2006/relationships/image" Target="../media/image41.png"/><Relationship Id="rId5" Type="http://schemas.openxmlformats.org/officeDocument/2006/relationships/image" Target="../media/image52.png"/><Relationship Id="rId6" Type="http://schemas.openxmlformats.org/officeDocument/2006/relationships/image" Target="../media/image4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Relationship Id="rId4" Type="http://schemas.openxmlformats.org/officeDocument/2006/relationships/image" Target="../media/image41.png"/><Relationship Id="rId5" Type="http://schemas.openxmlformats.org/officeDocument/2006/relationships/image" Target="../media/image52.png"/><Relationship Id="rId6" Type="http://schemas.openxmlformats.org/officeDocument/2006/relationships/image" Target="../media/image5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7.png"/><Relationship Id="rId4" Type="http://schemas.openxmlformats.org/officeDocument/2006/relationships/image" Target="../media/image5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1.png"/><Relationship Id="rId5" Type="http://schemas.openxmlformats.org/officeDocument/2006/relationships/image" Target="../media/image34.png"/><Relationship Id="rId6" Type="http://schemas.openxmlformats.org/officeDocument/2006/relationships/image" Target="../media/image2.jpg"/><Relationship Id="rId7" Type="http://schemas.openxmlformats.org/officeDocument/2006/relationships/image" Target="../media/image8.jpg"/><Relationship Id="rId8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8.jpg"/><Relationship Id="rId5" Type="http://schemas.openxmlformats.org/officeDocument/2006/relationships/image" Target="../media/image3.jpg"/><Relationship Id="rId6" Type="http://schemas.openxmlformats.org/officeDocument/2006/relationships/image" Target="../media/image5.jpg"/><Relationship Id="rId7" Type="http://schemas.openxmlformats.org/officeDocument/2006/relationships/image" Target="../media/image11.png"/><Relationship Id="rId8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503357" y="3267856"/>
            <a:ext cx="9104597" cy="728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Introduction to Transport Layer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4 | 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 txBox="1"/>
          <p:nvPr/>
        </p:nvSpPr>
        <p:spPr>
          <a:xfrm>
            <a:off x="1472435" y="173037"/>
            <a:ext cx="10018713" cy="1069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Function 1&amp;2</a:t>
            </a: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– Segmentation and Reassembly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9" name="Google Shape;269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ransport layer functions" id="270" name="Google Shape;2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3174" y="1019773"/>
            <a:ext cx="6959815" cy="518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nsport layer functions" id="275" name="Google Shape;27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2766" y="3005010"/>
            <a:ext cx="5093336" cy="379750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2"/>
          <p:cNvSpPr txBox="1"/>
          <p:nvPr>
            <p:ph idx="4294967295" type="title"/>
          </p:nvPr>
        </p:nvSpPr>
        <p:spPr>
          <a:xfrm>
            <a:off x="1472435" y="173038"/>
            <a:ext cx="10018713" cy="89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TCP and UDP Headers</a:t>
            </a:r>
            <a:endParaRPr/>
          </a:p>
        </p:txBody>
      </p:sp>
      <p:sp>
        <p:nvSpPr>
          <p:cNvPr id="277" name="Google Shape;277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8" name="Google Shape;278;p12"/>
          <p:cNvGrpSpPr/>
          <p:nvPr/>
        </p:nvGrpSpPr>
        <p:grpSpPr>
          <a:xfrm>
            <a:off x="1508159" y="1110329"/>
            <a:ext cx="4146265" cy="3298709"/>
            <a:chOff x="4242971" y="2692127"/>
            <a:chExt cx="4146265" cy="3298709"/>
          </a:xfrm>
        </p:grpSpPr>
        <p:cxnSp>
          <p:nvCxnSpPr>
            <p:cNvPr id="279" name="Google Shape;279;p12"/>
            <p:cNvCxnSpPr/>
            <p:nvPr/>
          </p:nvCxnSpPr>
          <p:spPr>
            <a:xfrm>
              <a:off x="6248400" y="3657600"/>
              <a:ext cx="2140836" cy="233323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80" name="Google Shape;280;p12"/>
            <p:cNvGrpSpPr/>
            <p:nvPr/>
          </p:nvGrpSpPr>
          <p:grpSpPr>
            <a:xfrm>
              <a:off x="4242971" y="2692127"/>
              <a:ext cx="4133850" cy="1081807"/>
              <a:chOff x="4242971" y="2692127"/>
              <a:chExt cx="4133850" cy="1081807"/>
            </a:xfrm>
          </p:grpSpPr>
          <p:pic>
            <p:nvPicPr>
              <p:cNvPr id="281" name="Google Shape;281;p1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242971" y="2954784"/>
                <a:ext cx="4133850" cy="8191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2" name="Google Shape;282;p12"/>
              <p:cNvSpPr txBox="1"/>
              <p:nvPr/>
            </p:nvSpPr>
            <p:spPr>
              <a:xfrm>
                <a:off x="5943600" y="2692127"/>
                <a:ext cx="13789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UDP HEADER</a:t>
                </a:r>
                <a:endParaRPr/>
              </a:p>
            </p:txBody>
          </p:sp>
        </p:grpSp>
      </p:grpSp>
      <p:grpSp>
        <p:nvGrpSpPr>
          <p:cNvPr id="283" name="Google Shape;283;p12"/>
          <p:cNvGrpSpPr/>
          <p:nvPr/>
        </p:nvGrpSpPr>
        <p:grpSpPr>
          <a:xfrm>
            <a:off x="7650178" y="609600"/>
            <a:ext cx="4816846" cy="3889972"/>
            <a:chOff x="445648" y="619919"/>
            <a:chExt cx="4816846" cy="3889972"/>
          </a:xfrm>
        </p:grpSpPr>
        <p:cxnSp>
          <p:nvCxnSpPr>
            <p:cNvPr id="284" name="Google Shape;284;p12"/>
            <p:cNvCxnSpPr/>
            <p:nvPr/>
          </p:nvCxnSpPr>
          <p:spPr>
            <a:xfrm flipH="1">
              <a:off x="445648" y="2971800"/>
              <a:ext cx="1992752" cy="1538091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85" name="Google Shape;285;p12"/>
            <p:cNvGrpSpPr/>
            <p:nvPr/>
          </p:nvGrpSpPr>
          <p:grpSpPr>
            <a:xfrm>
              <a:off x="711209" y="619919"/>
              <a:ext cx="4551285" cy="2351881"/>
              <a:chOff x="711209" y="619919"/>
              <a:chExt cx="4551285" cy="2351881"/>
            </a:xfrm>
          </p:grpSpPr>
          <p:pic>
            <p:nvPicPr>
              <p:cNvPr id="286" name="Google Shape;286;p1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1209" y="926797"/>
                <a:ext cx="4551285" cy="20450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7" name="Google Shape;287;p12"/>
              <p:cNvSpPr txBox="1"/>
              <p:nvPr/>
            </p:nvSpPr>
            <p:spPr>
              <a:xfrm>
                <a:off x="2068497" y="619919"/>
                <a:ext cx="13789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TCP HEADER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DP connectionless and unreliable" id="293" name="Google Shape;29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90" y="1475715"/>
            <a:ext cx="6021010" cy="41170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CP segments are re-ordered at the destination" id="294" name="Google Shape;29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0346" y="1475715"/>
            <a:ext cx="5920366" cy="411701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1"/>
          <p:cNvSpPr txBox="1"/>
          <p:nvPr/>
        </p:nvSpPr>
        <p:spPr>
          <a:xfrm>
            <a:off x="1472435" y="173037"/>
            <a:ext cx="10018713" cy="1069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Function 2</a:t>
            </a: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– Reassembly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6" name="Google Shape;296;p21"/>
          <p:cNvSpPr txBox="1"/>
          <p:nvPr/>
        </p:nvSpPr>
        <p:spPr>
          <a:xfrm>
            <a:off x="2403030" y="5758060"/>
            <a:ext cx="13789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UDP</a:t>
            </a:r>
            <a:endParaRPr/>
          </a:p>
        </p:txBody>
      </p:sp>
      <p:sp>
        <p:nvSpPr>
          <p:cNvPr id="297" name="Google Shape;297;p21"/>
          <p:cNvSpPr txBox="1"/>
          <p:nvPr/>
        </p:nvSpPr>
        <p:spPr>
          <a:xfrm>
            <a:off x="8639359" y="5729422"/>
            <a:ext cx="13789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TCP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1550634"/>
            <a:ext cx="5715000" cy="3227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6601" y="4884738"/>
            <a:ext cx="4170363" cy="182086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3"/>
          <p:cNvSpPr/>
          <p:nvPr/>
        </p:nvSpPr>
        <p:spPr>
          <a:xfrm>
            <a:off x="8991600" y="2895600"/>
            <a:ext cx="1676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2160"/>
              <a:buFont typeface="Noto Sans Symbols"/>
              <a:buChar char="🞐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TCP 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3"/>
          <p:cNvSpPr/>
          <p:nvPr/>
        </p:nvSpPr>
        <p:spPr>
          <a:xfrm>
            <a:off x="7772400" y="5791200"/>
            <a:ext cx="1676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2160"/>
              <a:buFont typeface="Noto Sans Symbols"/>
              <a:buChar char="🞐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UDP 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3"/>
          <p:cNvSpPr/>
          <p:nvPr/>
        </p:nvSpPr>
        <p:spPr>
          <a:xfrm>
            <a:off x="3124200" y="2133600"/>
            <a:ext cx="5715000" cy="4572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3"/>
          <p:cNvSpPr/>
          <p:nvPr/>
        </p:nvSpPr>
        <p:spPr>
          <a:xfrm>
            <a:off x="3276600" y="5867400"/>
            <a:ext cx="4191000" cy="3810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3"/>
          <p:cNvSpPr txBox="1"/>
          <p:nvPr/>
        </p:nvSpPr>
        <p:spPr>
          <a:xfrm>
            <a:off x="1472435" y="173038"/>
            <a:ext cx="10018713" cy="89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TCP and UDP Headers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0" name="Google Shape;310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"/>
          <p:cNvSpPr txBox="1"/>
          <p:nvPr>
            <p:ph type="title"/>
          </p:nvPr>
        </p:nvSpPr>
        <p:spPr>
          <a:xfrm>
            <a:off x="1484310" y="325395"/>
            <a:ext cx="10018713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>
                <a:solidFill>
                  <a:srgbClr val="7D28CD"/>
                </a:solidFill>
              </a:rPr>
              <a:t>Function 3</a:t>
            </a:r>
            <a:r>
              <a:rPr lang="en-US"/>
              <a:t> – Identifying Different Applications </a:t>
            </a:r>
            <a:endParaRPr/>
          </a:p>
        </p:txBody>
      </p:sp>
      <p:sp>
        <p:nvSpPr>
          <p:cNvPr id="316" name="Google Shape;316;p14"/>
          <p:cNvSpPr txBox="1"/>
          <p:nvPr>
            <p:ph idx="1" type="body"/>
          </p:nvPr>
        </p:nvSpPr>
        <p:spPr>
          <a:xfrm>
            <a:off x="1255710" y="1421026"/>
            <a:ext cx="10707690" cy="5436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Port Numbers/Addresses are used to identify different applications/processes running in a computer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16-bits in length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Represented as one single decimal number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Range </a:t>
            </a:r>
            <a:r>
              <a:rPr b="1" lang="en-US" sz="2400"/>
              <a:t>0 - 65535</a:t>
            </a:r>
            <a:endParaRPr b="1" sz="24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e.g. </a:t>
            </a:r>
            <a:r>
              <a:rPr b="1" lang="en-US">
                <a:solidFill>
                  <a:srgbClr val="FF9900"/>
                </a:solidFill>
              </a:rPr>
              <a:t>80 – Web</a:t>
            </a:r>
            <a:r>
              <a:rPr lang="en-US"/>
              <a:t>; </a:t>
            </a:r>
            <a:r>
              <a:rPr b="1" lang="en-US">
                <a:solidFill>
                  <a:srgbClr val="990000"/>
                </a:solidFill>
              </a:rPr>
              <a:t>25 – SMTP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>
                <a:solidFill>
                  <a:srgbClr val="990000"/>
                </a:solidFill>
              </a:rPr>
              <a:t>110 – POP3</a:t>
            </a:r>
            <a:r>
              <a:rPr lang="en-US"/>
              <a:t>,  </a:t>
            </a:r>
            <a:r>
              <a:rPr b="1" lang="en-US">
                <a:solidFill>
                  <a:srgbClr val="0000FF"/>
                </a:solidFill>
              </a:rPr>
              <a:t>531 – Instant Messaging</a:t>
            </a:r>
            <a:endParaRPr/>
          </a:p>
        </p:txBody>
      </p:sp>
      <p:pic>
        <p:nvPicPr>
          <p:cNvPr id="317" name="Google Shape;31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9555" y="3429000"/>
            <a:ext cx="5408796" cy="3120884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4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"/>
          <p:cNvSpPr txBox="1"/>
          <p:nvPr>
            <p:ph type="title"/>
          </p:nvPr>
        </p:nvSpPr>
        <p:spPr>
          <a:xfrm>
            <a:off x="1484311" y="361950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Port Numbers</a:t>
            </a:r>
            <a:endParaRPr/>
          </a:p>
        </p:txBody>
      </p:sp>
      <p:sp>
        <p:nvSpPr>
          <p:cNvPr id="325" name="Google Shape;325;p15"/>
          <p:cNvSpPr txBox="1"/>
          <p:nvPr>
            <p:ph idx="1" type="body"/>
          </p:nvPr>
        </p:nvSpPr>
        <p:spPr>
          <a:xfrm>
            <a:off x="1484311" y="1079500"/>
            <a:ext cx="971708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Internet Corporation for Assigned Names and Numbers </a:t>
            </a:r>
            <a:r>
              <a:rPr lang="en-US">
                <a:solidFill>
                  <a:srgbClr val="660066"/>
                </a:solidFill>
              </a:rPr>
              <a:t>(ICANN)</a:t>
            </a:r>
            <a:r>
              <a:rPr lang="en-US"/>
              <a:t> assigns port numbers.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990000"/>
                </a:solidFill>
              </a:rPr>
              <a:t>Three</a:t>
            </a:r>
            <a:r>
              <a:rPr lang="en-US"/>
              <a:t> categories:</a:t>
            </a:r>
            <a:endParaRPr/>
          </a:p>
        </p:txBody>
      </p:sp>
      <p:pic>
        <p:nvPicPr>
          <p:cNvPr descr="port04" id="326" name="Google Shape;3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7597" y="4552426"/>
            <a:ext cx="8272139" cy="208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5955" y="2910951"/>
            <a:ext cx="3733800" cy="170945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6"/>
          <p:cNvSpPr txBox="1"/>
          <p:nvPr>
            <p:ph idx="4294967295" type="title"/>
          </p:nvPr>
        </p:nvSpPr>
        <p:spPr>
          <a:xfrm>
            <a:off x="1510917" y="104773"/>
            <a:ext cx="10018713" cy="986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Port Number Types</a:t>
            </a:r>
            <a:endParaRPr/>
          </a:p>
        </p:txBody>
      </p:sp>
      <p:sp>
        <p:nvSpPr>
          <p:cNvPr id="334" name="Google Shape;334;p16"/>
          <p:cNvSpPr txBox="1"/>
          <p:nvPr>
            <p:ph idx="4294967295" type="body"/>
          </p:nvPr>
        </p:nvSpPr>
        <p:spPr>
          <a:xfrm>
            <a:off x="1623391" y="1024144"/>
            <a:ext cx="8839200" cy="1339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b="1" lang="en-US" sz="3000">
                <a:solidFill>
                  <a:srgbClr val="0033CC"/>
                </a:solidFill>
              </a:rPr>
              <a:t>Well-Known Ports:</a:t>
            </a:r>
            <a:endParaRPr b="1" sz="3000"/>
          </a:p>
          <a:p>
            <a:pPr indent="-288925" lvl="1" marL="855663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Reserved for common services and applications.</a:t>
            </a:r>
            <a:endParaRPr/>
          </a:p>
          <a:p>
            <a:pPr indent="-288925" lvl="1" marL="855663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Assigned by IANA and controlled</a:t>
            </a:r>
            <a:endParaRPr sz="2600"/>
          </a:p>
        </p:txBody>
      </p:sp>
      <p:pic>
        <p:nvPicPr>
          <p:cNvPr descr="port04" id="335" name="Google Shape;33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363788"/>
            <a:ext cx="8153400" cy="167481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6"/>
          <p:cNvSpPr txBox="1"/>
          <p:nvPr/>
        </p:nvSpPr>
        <p:spPr>
          <a:xfrm>
            <a:off x="1828800" y="4895851"/>
            <a:ext cx="2667000" cy="461665"/>
          </a:xfrm>
          <a:prstGeom prst="rect">
            <a:avLst/>
          </a:prstGeom>
          <a:solidFill>
            <a:srgbClr val="993366"/>
          </a:solidFill>
          <a:ln cap="flat" cmpd="sng" w="57150">
            <a:solidFill>
              <a:srgbClr val="CC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143 – IMAP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6"/>
          <p:cNvSpPr txBox="1"/>
          <p:nvPr/>
        </p:nvSpPr>
        <p:spPr>
          <a:xfrm>
            <a:off x="2209800" y="5715001"/>
            <a:ext cx="2057400" cy="461665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23 – Telnet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6"/>
          <p:cNvSpPr txBox="1"/>
          <p:nvPr/>
        </p:nvSpPr>
        <p:spPr>
          <a:xfrm>
            <a:off x="4800600" y="4343401"/>
            <a:ext cx="2057400" cy="461665"/>
          </a:xfrm>
          <a:prstGeom prst="rect">
            <a:avLst/>
          </a:prstGeom>
          <a:solidFill>
            <a:srgbClr val="003300"/>
          </a:solidFill>
          <a:ln cap="flat" cmpd="sng" w="57150">
            <a:solidFill>
              <a:srgbClr val="CCFF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25 – SMTP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6"/>
          <p:cNvSpPr txBox="1"/>
          <p:nvPr/>
        </p:nvSpPr>
        <p:spPr>
          <a:xfrm>
            <a:off x="4724400" y="5334001"/>
            <a:ext cx="2057400" cy="461665"/>
          </a:xfrm>
          <a:prstGeom prst="rect">
            <a:avLst/>
          </a:prstGeom>
          <a:solidFill>
            <a:srgbClr val="003366"/>
          </a:solidFill>
          <a:ln cap="flat" cmpd="sng" w="57150">
            <a:solidFill>
              <a:srgbClr val="33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110 – POP3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6"/>
          <p:cNvSpPr txBox="1"/>
          <p:nvPr/>
        </p:nvSpPr>
        <p:spPr>
          <a:xfrm>
            <a:off x="1828800" y="4114801"/>
            <a:ext cx="2514600" cy="461665"/>
          </a:xfrm>
          <a:prstGeom prst="rect">
            <a:avLst/>
          </a:prstGeom>
          <a:solidFill>
            <a:srgbClr val="800080"/>
          </a:solidFill>
          <a:ln cap="flat" cmpd="sng" w="57150">
            <a:solidFill>
              <a:srgbClr val="CC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20&amp;21 – FTP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6"/>
          <p:cNvSpPr txBox="1"/>
          <p:nvPr/>
        </p:nvSpPr>
        <p:spPr>
          <a:xfrm>
            <a:off x="7391400" y="4191001"/>
            <a:ext cx="2362200" cy="461665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443 – HTTPS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6"/>
          <p:cNvSpPr txBox="1"/>
          <p:nvPr/>
        </p:nvSpPr>
        <p:spPr>
          <a:xfrm>
            <a:off x="5410200" y="6019801"/>
            <a:ext cx="2057400" cy="461665"/>
          </a:xfrm>
          <a:prstGeom prst="rect">
            <a:avLst/>
          </a:prstGeom>
          <a:solidFill>
            <a:srgbClr val="333399"/>
          </a:solidFill>
          <a:ln cap="flat" cmpd="sng" w="57150">
            <a:solidFill>
              <a:srgbClr val="CC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53 - DNS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6"/>
          <p:cNvSpPr txBox="1"/>
          <p:nvPr/>
        </p:nvSpPr>
        <p:spPr>
          <a:xfrm>
            <a:off x="7467600" y="5029201"/>
            <a:ext cx="2057400" cy="461665"/>
          </a:xfrm>
          <a:prstGeom prst="rect">
            <a:avLst/>
          </a:prstGeom>
          <a:solidFill>
            <a:srgbClr val="333399"/>
          </a:solidFill>
          <a:ln cap="flat" cmpd="sng" w="57150">
            <a:solidFill>
              <a:srgbClr val="CC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80 – HTTP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6"/>
          <p:cNvSpPr/>
          <p:nvPr/>
        </p:nvSpPr>
        <p:spPr>
          <a:xfrm>
            <a:off x="2209800" y="2895600"/>
            <a:ext cx="8001000" cy="4572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"/>
          <p:cNvSpPr txBox="1"/>
          <p:nvPr>
            <p:ph idx="4294967295" type="title"/>
          </p:nvPr>
        </p:nvSpPr>
        <p:spPr>
          <a:xfrm>
            <a:off x="1484311" y="147141"/>
            <a:ext cx="10018713" cy="762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Port Number Types</a:t>
            </a:r>
            <a:endParaRPr/>
          </a:p>
        </p:txBody>
      </p:sp>
      <p:sp>
        <p:nvSpPr>
          <p:cNvPr id="351" name="Google Shape;351;p17"/>
          <p:cNvSpPr txBox="1"/>
          <p:nvPr>
            <p:ph idx="4294967295" type="body"/>
          </p:nvPr>
        </p:nvSpPr>
        <p:spPr>
          <a:xfrm>
            <a:off x="1592125" y="1068387"/>
            <a:ext cx="8936791" cy="167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36070"/>
              <a:buChar char="•"/>
            </a:pPr>
            <a:r>
              <a:rPr b="1" lang="en-US" sz="3300">
                <a:solidFill>
                  <a:srgbClr val="0033CC"/>
                </a:solidFill>
              </a:rPr>
              <a:t>Registered Ports:</a:t>
            </a:r>
            <a:endParaRPr b="1" sz="3300"/>
          </a:p>
          <a:p>
            <a:pPr indent="-288925" lvl="1" marL="85566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3920"/>
              <a:buChar char="•"/>
            </a:pPr>
            <a:r>
              <a:rPr lang="en-US" sz="2600"/>
              <a:t>Not assigned or controlled by IANA</a:t>
            </a:r>
            <a:endParaRPr/>
          </a:p>
          <a:p>
            <a:pPr indent="-288925" lvl="1" marL="85566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3920"/>
              <a:buChar char="•"/>
            </a:pPr>
            <a:r>
              <a:rPr b="0" i="0" lang="en-US" sz="260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Can be registered as the default port for a lot of not-so-well-known, especially corporate/proprietary protocols.</a:t>
            </a:r>
            <a:endParaRPr/>
          </a:p>
          <a:p>
            <a:pPr indent="-288925" lvl="1" marL="85566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3920"/>
              <a:buChar char="•"/>
            </a:pPr>
            <a:r>
              <a:rPr b="0" i="0" lang="en-US" sz="260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Must request IANA </a:t>
            </a:r>
            <a:endParaRPr sz="2600"/>
          </a:p>
        </p:txBody>
      </p:sp>
      <p:pic>
        <p:nvPicPr>
          <p:cNvPr descr="port04" id="352" name="Google Shape;35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820988"/>
            <a:ext cx="8153400" cy="1674812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7"/>
          <p:cNvSpPr txBox="1"/>
          <p:nvPr/>
        </p:nvSpPr>
        <p:spPr>
          <a:xfrm>
            <a:off x="6781800" y="4800601"/>
            <a:ext cx="3657600" cy="461665"/>
          </a:xfrm>
          <a:prstGeom prst="rect">
            <a:avLst/>
          </a:prstGeom>
          <a:solidFill>
            <a:srgbClr val="800080"/>
          </a:solidFill>
          <a:ln cap="flat" cmpd="sng" w="57150">
            <a:solidFill>
              <a:srgbClr val="CC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1863 – MSN Messenger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7"/>
          <p:cNvSpPr txBox="1"/>
          <p:nvPr/>
        </p:nvSpPr>
        <p:spPr>
          <a:xfrm>
            <a:off x="2667000" y="4876801"/>
            <a:ext cx="3733800" cy="461665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8008 – Alternate HTTP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7"/>
          <p:cNvSpPr txBox="1"/>
          <p:nvPr/>
        </p:nvSpPr>
        <p:spPr>
          <a:xfrm>
            <a:off x="1981200" y="5715001"/>
            <a:ext cx="3581400" cy="461665"/>
          </a:xfrm>
          <a:prstGeom prst="rect">
            <a:avLst/>
          </a:prstGeom>
          <a:solidFill>
            <a:srgbClr val="003300"/>
          </a:solidFill>
          <a:ln cap="flat" cmpd="sng" w="57150">
            <a:solidFill>
              <a:srgbClr val="CCFF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8080 – Alternate HTTP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7"/>
          <p:cNvSpPr/>
          <p:nvPr/>
        </p:nvSpPr>
        <p:spPr>
          <a:xfrm>
            <a:off x="2209800" y="3581400"/>
            <a:ext cx="8001000" cy="4572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7"/>
          <p:cNvSpPr txBox="1"/>
          <p:nvPr/>
        </p:nvSpPr>
        <p:spPr>
          <a:xfrm>
            <a:off x="7620000" y="5486401"/>
            <a:ext cx="2209800" cy="461665"/>
          </a:xfrm>
          <a:prstGeom prst="rect">
            <a:avLst/>
          </a:prstGeom>
          <a:solidFill>
            <a:srgbClr val="333399"/>
          </a:solidFill>
          <a:ln cap="flat" cmpd="sng" w="57150">
            <a:solidFill>
              <a:srgbClr val="CC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5004 – RTP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7"/>
          <p:cNvSpPr txBox="1"/>
          <p:nvPr/>
        </p:nvSpPr>
        <p:spPr>
          <a:xfrm>
            <a:off x="6248400" y="6172201"/>
            <a:ext cx="2895600" cy="461665"/>
          </a:xfrm>
          <a:prstGeom prst="rect">
            <a:avLst/>
          </a:prstGeom>
          <a:solidFill>
            <a:srgbClr val="333399"/>
          </a:solidFill>
          <a:ln cap="flat" cmpd="sng" w="57150">
            <a:solidFill>
              <a:srgbClr val="CC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5060 – SIP (VoIP)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e7c3c78e65_0_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6" name="Google Shape;366;g2e7c3c78e6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400" y="910050"/>
            <a:ext cx="6612575" cy="580802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2e7c3c78e65_0_0"/>
          <p:cNvSpPr txBox="1"/>
          <p:nvPr>
            <p:ph idx="4294967295" type="title"/>
          </p:nvPr>
        </p:nvSpPr>
        <p:spPr>
          <a:xfrm>
            <a:off x="1484311" y="147141"/>
            <a:ext cx="100188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Examples of Registered Ports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"/>
          <p:cNvSpPr txBox="1"/>
          <p:nvPr>
            <p:ph idx="4294967295" type="title"/>
          </p:nvPr>
        </p:nvSpPr>
        <p:spPr>
          <a:xfrm>
            <a:off x="1484311" y="178110"/>
            <a:ext cx="10018713" cy="1116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Port Number Types</a:t>
            </a:r>
            <a:endParaRPr/>
          </a:p>
        </p:txBody>
      </p:sp>
      <p:sp>
        <p:nvSpPr>
          <p:cNvPr id="373" name="Google Shape;373;p18"/>
          <p:cNvSpPr txBox="1"/>
          <p:nvPr>
            <p:ph idx="4294967295" type="body"/>
          </p:nvPr>
        </p:nvSpPr>
        <p:spPr>
          <a:xfrm>
            <a:off x="1676400" y="1152525"/>
            <a:ext cx="8839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 sz="2800">
                <a:solidFill>
                  <a:srgbClr val="0033CC"/>
                </a:solidFill>
              </a:rPr>
              <a:t>Dynamic Ports:</a:t>
            </a:r>
            <a:endParaRPr b="1" sz="2800"/>
          </a:p>
          <a:p>
            <a:pPr indent="-288925" lvl="1" marL="855663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Also known as private or ephemeral ports</a:t>
            </a:r>
            <a:endParaRPr/>
          </a:p>
          <a:p>
            <a:pPr indent="-288925" lvl="1" marL="855663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Never assigned or controlled by IANA.</a:t>
            </a:r>
            <a:endParaRPr/>
          </a:p>
        </p:txBody>
      </p:sp>
      <p:pic>
        <p:nvPicPr>
          <p:cNvPr descr="port04" id="374" name="Google Shape;37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506788"/>
            <a:ext cx="8153400" cy="1674812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8"/>
          <p:cNvSpPr/>
          <p:nvPr/>
        </p:nvSpPr>
        <p:spPr>
          <a:xfrm>
            <a:off x="2209800" y="4648200"/>
            <a:ext cx="8001000" cy="4572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8"/>
          <p:cNvSpPr txBox="1"/>
          <p:nvPr/>
        </p:nvSpPr>
        <p:spPr>
          <a:xfrm>
            <a:off x="3048000" y="5730876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Dynamic port usage will become clearer as we move through the material.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1484311" y="341652"/>
            <a:ext cx="10018713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400"/>
              <a:t>Objectives</a:t>
            </a:r>
            <a:endParaRPr sz="4400"/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"/>
          <p:cNvSpPr txBox="1"/>
          <p:nvPr>
            <p:ph idx="1" type="body"/>
          </p:nvPr>
        </p:nvSpPr>
        <p:spPr>
          <a:xfrm>
            <a:off x="1298524" y="1487657"/>
            <a:ext cx="9653332" cy="4273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lang="en-US" sz="5600">
                <a:solidFill>
                  <a:srgbClr val="CC0000"/>
                </a:solidFill>
              </a:rPr>
              <a:t>Our goals: </a:t>
            </a:r>
            <a:endParaRPr sz="1600"/>
          </a:p>
          <a:p>
            <a:pPr indent="-357711" lvl="0" marL="285750" rtl="0" algn="l">
              <a:lnSpc>
                <a:spcPct val="100000"/>
              </a:lnSpc>
              <a:spcBef>
                <a:spcPts val="1244"/>
              </a:spcBef>
              <a:spcAft>
                <a:spcPts val="0"/>
              </a:spcAft>
              <a:buSzPct val="145000"/>
              <a:buChar char="•"/>
            </a:pPr>
            <a:r>
              <a:rPr lang="en-US" sz="4200"/>
              <a:t>understand principles behind transport layer services</a:t>
            </a:r>
            <a:endParaRPr/>
          </a:p>
          <a:p>
            <a:pPr indent="-374745" lvl="0" marL="285750" rtl="0" algn="l">
              <a:lnSpc>
                <a:spcPct val="100000"/>
              </a:lnSpc>
              <a:spcBef>
                <a:spcPts val="1244"/>
              </a:spcBef>
              <a:spcAft>
                <a:spcPts val="0"/>
              </a:spcAft>
              <a:buSzPct val="145000"/>
              <a:buChar char="•"/>
            </a:pPr>
            <a:r>
              <a:rPr lang="en-US" sz="4400"/>
              <a:t>learn about two transport layer protocols:</a:t>
            </a:r>
            <a:endParaRPr/>
          </a:p>
          <a:p>
            <a:pPr indent="-685846" lvl="1" marL="1132269" rtl="0" algn="l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SzPct val="145000"/>
              <a:buFont typeface="Noto Sans Symbols"/>
              <a:buChar char="❖"/>
            </a:pPr>
            <a:r>
              <a:rPr lang="en-US" sz="4300"/>
              <a:t>UDP: </a:t>
            </a:r>
            <a:r>
              <a:rPr lang="en-US" sz="3500"/>
              <a:t>User Datagram Protocol</a:t>
            </a:r>
            <a:endParaRPr sz="3000"/>
          </a:p>
          <a:p>
            <a:pPr indent="-685846" lvl="1" marL="1132269" rtl="0" algn="l">
              <a:lnSpc>
                <a:spcPct val="100000"/>
              </a:lnSpc>
              <a:spcBef>
                <a:spcPts val="1244"/>
              </a:spcBef>
              <a:spcAft>
                <a:spcPts val="0"/>
              </a:spcAft>
              <a:buSzPct val="145000"/>
              <a:buFont typeface="Noto Sans Symbols"/>
              <a:buChar char="❖"/>
            </a:pPr>
            <a:r>
              <a:rPr lang="en-US" sz="4300"/>
              <a:t>TCP: </a:t>
            </a:r>
            <a:r>
              <a:rPr lang="en-US" sz="3500"/>
              <a:t>Transmission Control Protocol</a:t>
            </a:r>
            <a:endParaRPr sz="3000"/>
          </a:p>
          <a:p>
            <a:pPr indent="0" lvl="0" marL="285750" rtl="0" algn="l">
              <a:lnSpc>
                <a:spcPct val="100000"/>
              </a:lnSpc>
              <a:spcBef>
                <a:spcPts val="124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4200"/>
          </a:p>
          <a:p>
            <a:pPr indent="-149479" lvl="0" marL="285750" rtl="0" algn="l">
              <a:lnSpc>
                <a:spcPct val="100000"/>
              </a:lnSpc>
              <a:spcBef>
                <a:spcPts val="124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1600"/>
          </a:p>
        </p:txBody>
      </p:sp>
      <p:sp>
        <p:nvSpPr>
          <p:cNvPr id="158" name="Google Shape;158;p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cp02" id="382" name="Google Shape;3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143000"/>
            <a:ext cx="8534400" cy="3481388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2"/>
          <p:cNvSpPr txBox="1"/>
          <p:nvPr>
            <p:ph idx="4294967295" type="title"/>
          </p:nvPr>
        </p:nvSpPr>
        <p:spPr>
          <a:xfrm>
            <a:off x="1484311" y="139703"/>
            <a:ext cx="10018713" cy="514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More on Port Numbers</a:t>
            </a:r>
            <a:endParaRPr/>
          </a:p>
        </p:txBody>
      </p:sp>
      <p:sp>
        <p:nvSpPr>
          <p:cNvPr id="384" name="Google Shape;384;p32"/>
          <p:cNvSpPr txBox="1"/>
          <p:nvPr>
            <p:ph idx="4294967295" type="body"/>
          </p:nvPr>
        </p:nvSpPr>
        <p:spPr>
          <a:xfrm>
            <a:off x="1981200" y="4643439"/>
            <a:ext cx="8229600" cy="148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Server is listening on Port 80 for HTTP connections.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client sets the destination port to 80 and uses a dynamic port as its source.</a:t>
            </a:r>
            <a:endParaRPr/>
          </a:p>
        </p:txBody>
      </p:sp>
      <p:sp>
        <p:nvSpPr>
          <p:cNvPr id="385" name="Google Shape;385;p32"/>
          <p:cNvSpPr txBox="1"/>
          <p:nvPr/>
        </p:nvSpPr>
        <p:spPr>
          <a:xfrm>
            <a:off x="2057400" y="3657600"/>
            <a:ext cx="2133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6" name="Google Shape;386;p32"/>
          <p:cNvCxnSpPr/>
          <p:nvPr/>
        </p:nvCxnSpPr>
        <p:spPr>
          <a:xfrm>
            <a:off x="3352800" y="3048000"/>
            <a:ext cx="41148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tcpudp03" id="387" name="Google Shape;38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0" y="914400"/>
            <a:ext cx="4622800" cy="16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2"/>
          <p:cNvSpPr/>
          <p:nvPr/>
        </p:nvSpPr>
        <p:spPr>
          <a:xfrm>
            <a:off x="2819400" y="1371600"/>
            <a:ext cx="2057400" cy="152400"/>
          </a:xfrm>
          <a:prstGeom prst="rect">
            <a:avLst/>
          </a:prstGeom>
          <a:noFill/>
          <a:ln cap="flat" cmpd="sng" w="31750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2"/>
          <p:cNvSpPr/>
          <p:nvPr/>
        </p:nvSpPr>
        <p:spPr>
          <a:xfrm>
            <a:off x="4953000" y="1371600"/>
            <a:ext cx="2286000" cy="152400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cp03" id="395" name="Google Shape;39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143000"/>
            <a:ext cx="8534400" cy="3481388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3"/>
          <p:cNvSpPr txBox="1"/>
          <p:nvPr>
            <p:ph idx="4294967295" type="body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Server replies with the web page.</a:t>
            </a:r>
            <a:endParaRPr/>
          </a:p>
          <a:p>
            <a:pPr indent="-288925" lvl="1" marL="855663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Sets the source port to 80 and uses the client’s source port as the destination.</a:t>
            </a:r>
            <a:endParaRPr/>
          </a:p>
        </p:txBody>
      </p:sp>
      <p:cxnSp>
        <p:nvCxnSpPr>
          <p:cNvPr id="397" name="Google Shape;397;p33"/>
          <p:cNvCxnSpPr/>
          <p:nvPr/>
        </p:nvCxnSpPr>
        <p:spPr>
          <a:xfrm rot="10800000">
            <a:off x="3505200" y="3124200"/>
            <a:ext cx="40386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tcpudp03" id="398" name="Google Shape;39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762000"/>
            <a:ext cx="4622800" cy="16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3"/>
          <p:cNvSpPr/>
          <p:nvPr/>
        </p:nvSpPr>
        <p:spPr>
          <a:xfrm>
            <a:off x="5943600" y="1219200"/>
            <a:ext cx="2057400" cy="152400"/>
          </a:xfrm>
          <a:prstGeom prst="rect">
            <a:avLst/>
          </a:prstGeom>
          <a:noFill/>
          <a:ln cap="flat" cmpd="sng" w="31750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3"/>
          <p:cNvSpPr/>
          <p:nvPr/>
        </p:nvSpPr>
        <p:spPr>
          <a:xfrm>
            <a:off x="8077200" y="1219200"/>
            <a:ext cx="2286000" cy="152400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3"/>
          <p:cNvSpPr txBox="1"/>
          <p:nvPr/>
        </p:nvSpPr>
        <p:spPr>
          <a:xfrm>
            <a:off x="6705600" y="3657600"/>
            <a:ext cx="2514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80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49650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3" name="Google Shape;403;p33"/>
          <p:cNvSpPr txBox="1"/>
          <p:nvPr>
            <p:ph idx="4294967295" type="title"/>
          </p:nvPr>
        </p:nvSpPr>
        <p:spPr>
          <a:xfrm>
            <a:off x="1484311" y="139703"/>
            <a:ext cx="10018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Port Numbers in Action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cp02" id="408" name="Google Shape;40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143000"/>
            <a:ext cx="8534400" cy="3481388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4"/>
          <p:cNvSpPr txBox="1"/>
          <p:nvPr>
            <p:ph idx="4294967295" type="body"/>
          </p:nvPr>
        </p:nvSpPr>
        <p:spPr>
          <a:xfrm>
            <a:off x="1905000" y="4675935"/>
            <a:ext cx="88392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Notice how the source and destination ports are used. </a:t>
            </a:r>
            <a:endParaRPr/>
          </a:p>
        </p:txBody>
      </p:sp>
      <p:sp>
        <p:nvSpPr>
          <p:cNvPr id="410" name="Google Shape;410;p34"/>
          <p:cNvSpPr txBox="1"/>
          <p:nvPr/>
        </p:nvSpPr>
        <p:spPr>
          <a:xfrm>
            <a:off x="7467600" y="3657600"/>
            <a:ext cx="2514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80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49650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1" name="Google Shape;411;p34"/>
          <p:cNvCxnSpPr/>
          <p:nvPr/>
        </p:nvCxnSpPr>
        <p:spPr>
          <a:xfrm rot="10800000">
            <a:off x="3352800" y="3124200"/>
            <a:ext cx="40386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descr="tcpudp03" id="412" name="Google Shape;41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0" y="914400"/>
            <a:ext cx="4622800" cy="16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4"/>
          <p:cNvSpPr/>
          <p:nvPr/>
        </p:nvSpPr>
        <p:spPr>
          <a:xfrm>
            <a:off x="2819400" y="1371600"/>
            <a:ext cx="2057400" cy="152400"/>
          </a:xfrm>
          <a:prstGeom prst="rect">
            <a:avLst/>
          </a:prstGeom>
          <a:noFill/>
          <a:ln cap="flat" cmpd="sng" w="31750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4"/>
          <p:cNvSpPr/>
          <p:nvPr/>
        </p:nvSpPr>
        <p:spPr>
          <a:xfrm>
            <a:off x="4953000" y="1371600"/>
            <a:ext cx="2286000" cy="152400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4"/>
          <p:cNvSpPr txBox="1"/>
          <p:nvPr/>
        </p:nvSpPr>
        <p:spPr>
          <a:xfrm>
            <a:off x="2209800" y="3657600"/>
            <a:ext cx="2133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4"/>
          <p:cNvSpPr/>
          <p:nvPr/>
        </p:nvSpPr>
        <p:spPr>
          <a:xfrm>
            <a:off x="4495800" y="3810000"/>
            <a:ext cx="2819400" cy="381000"/>
          </a:xfrm>
          <a:custGeom>
            <a:rect b="b" l="l" r="r" t="t"/>
            <a:pathLst>
              <a:path extrusionOk="0" h="288" w="1776">
                <a:moveTo>
                  <a:pt x="0" y="0"/>
                </a:moveTo>
                <a:lnTo>
                  <a:pt x="768" y="0"/>
                </a:lnTo>
                <a:lnTo>
                  <a:pt x="768" y="288"/>
                </a:lnTo>
                <a:lnTo>
                  <a:pt x="1776" y="288"/>
                </a:lnTo>
              </a:path>
            </a:pathLst>
          </a:cu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4"/>
          <p:cNvSpPr/>
          <p:nvPr/>
        </p:nvSpPr>
        <p:spPr>
          <a:xfrm>
            <a:off x="4495800" y="3886200"/>
            <a:ext cx="2743200" cy="304800"/>
          </a:xfrm>
          <a:custGeom>
            <a:rect b="b" l="l" r="r" t="t"/>
            <a:pathLst>
              <a:path extrusionOk="0" h="192" w="1728">
                <a:moveTo>
                  <a:pt x="0" y="192"/>
                </a:moveTo>
                <a:lnTo>
                  <a:pt x="672" y="192"/>
                </a:lnTo>
                <a:lnTo>
                  <a:pt x="672" y="0"/>
                </a:lnTo>
                <a:lnTo>
                  <a:pt x="1728" y="0"/>
                </a:lnTo>
              </a:path>
            </a:pathLst>
          </a:cu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4"/>
          <p:cNvSpPr/>
          <p:nvPr/>
        </p:nvSpPr>
        <p:spPr>
          <a:xfrm>
            <a:off x="1905000" y="5152364"/>
            <a:ext cx="9003665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8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Clients can use any random port number, servers can’t.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Because clients won’t be able to identify server process otherwise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36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Servers, however, cannot use any random port number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 of </a:t>
            </a:r>
            <a:r>
              <a:rPr b="1" i="0" lang="en-US" sz="20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well-known port numbers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! 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9" name="Google Shape;419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0" name="Google Shape;420;p34"/>
          <p:cNvSpPr txBox="1"/>
          <p:nvPr>
            <p:ph idx="4294967295" type="title"/>
          </p:nvPr>
        </p:nvSpPr>
        <p:spPr>
          <a:xfrm>
            <a:off x="1484311" y="139703"/>
            <a:ext cx="10018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Port Numbers in Action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cp04" id="425" name="Google Shape;42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990600"/>
            <a:ext cx="87630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5"/>
          <p:cNvSpPr txBox="1"/>
          <p:nvPr>
            <p:ph idx="4294967295" type="body"/>
          </p:nvPr>
        </p:nvSpPr>
        <p:spPr>
          <a:xfrm>
            <a:off x="1676400" y="4648200"/>
            <a:ext cx="8839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What if there are two sessions to the same server?</a:t>
            </a:r>
            <a:endParaRPr/>
          </a:p>
          <a:p>
            <a:pPr indent="-288925" lvl="1" marL="85566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client uses </a:t>
            </a:r>
            <a:r>
              <a:rPr lang="en-US">
                <a:solidFill>
                  <a:srgbClr val="990099"/>
                </a:solidFill>
              </a:rPr>
              <a:t>another dynamic port</a:t>
            </a:r>
            <a:r>
              <a:rPr lang="en-US"/>
              <a:t> as its source and the destination is </a:t>
            </a:r>
            <a:r>
              <a:rPr lang="en-US">
                <a:solidFill>
                  <a:srgbClr val="990099"/>
                </a:solidFill>
              </a:rPr>
              <a:t>still port 80</a:t>
            </a:r>
            <a:r>
              <a:rPr lang="en-US"/>
              <a:t>.</a:t>
            </a:r>
            <a:endParaRPr/>
          </a:p>
          <a:p>
            <a:pPr indent="-288925" lvl="1" marL="85566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>
                <a:solidFill>
                  <a:srgbClr val="990099"/>
                </a:solidFill>
              </a:rPr>
              <a:t>Different source ports</a:t>
            </a:r>
            <a:r>
              <a:rPr lang="en-US"/>
              <a:t> keep the sessions unique on the server. </a:t>
            </a:r>
            <a:endParaRPr/>
          </a:p>
        </p:txBody>
      </p:sp>
      <p:sp>
        <p:nvSpPr>
          <p:cNvPr id="427" name="Google Shape;427;p35"/>
          <p:cNvSpPr txBox="1"/>
          <p:nvPr/>
        </p:nvSpPr>
        <p:spPr>
          <a:xfrm>
            <a:off x="4191000" y="1295400"/>
            <a:ext cx="2133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5"/>
          <p:cNvSpPr txBox="1"/>
          <p:nvPr/>
        </p:nvSpPr>
        <p:spPr>
          <a:xfrm>
            <a:off x="4191000" y="3429000"/>
            <a:ext cx="2133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49655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5"/>
          <p:cNvSpPr txBox="1"/>
          <p:nvPr/>
        </p:nvSpPr>
        <p:spPr>
          <a:xfrm>
            <a:off x="7772400" y="1295400"/>
            <a:ext cx="2514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80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49650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5"/>
          <p:cNvSpPr txBox="1"/>
          <p:nvPr/>
        </p:nvSpPr>
        <p:spPr>
          <a:xfrm>
            <a:off x="7696200" y="3429000"/>
            <a:ext cx="2514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80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49655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1" name="Google Shape;431;p35"/>
          <p:cNvCxnSpPr/>
          <p:nvPr/>
        </p:nvCxnSpPr>
        <p:spPr>
          <a:xfrm>
            <a:off x="6477000" y="1676400"/>
            <a:ext cx="10668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32" name="Google Shape;432;p35"/>
          <p:cNvCxnSpPr/>
          <p:nvPr/>
        </p:nvCxnSpPr>
        <p:spPr>
          <a:xfrm>
            <a:off x="6477000" y="3810000"/>
            <a:ext cx="10668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33" name="Google Shape;433;p35"/>
          <p:cNvSpPr txBox="1"/>
          <p:nvPr/>
        </p:nvSpPr>
        <p:spPr>
          <a:xfrm>
            <a:off x="4724400" y="2438401"/>
            <a:ext cx="1752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172.16.230.5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5"/>
          <p:cNvSpPr txBox="1"/>
          <p:nvPr/>
        </p:nvSpPr>
        <p:spPr>
          <a:xfrm>
            <a:off x="7315200" y="2438401"/>
            <a:ext cx="1828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207.22.146.33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6" name="Google Shape;436;p35"/>
          <p:cNvSpPr txBox="1"/>
          <p:nvPr>
            <p:ph idx="4294967295" type="title"/>
          </p:nvPr>
        </p:nvSpPr>
        <p:spPr>
          <a:xfrm>
            <a:off x="1484311" y="139703"/>
            <a:ext cx="10018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Port Numbers in Action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cp04" id="441" name="Google Shape;44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990600"/>
            <a:ext cx="87630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6"/>
          <p:cNvSpPr txBox="1"/>
          <p:nvPr/>
        </p:nvSpPr>
        <p:spPr>
          <a:xfrm>
            <a:off x="4191000" y="1295400"/>
            <a:ext cx="2133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6"/>
          <p:cNvSpPr txBox="1"/>
          <p:nvPr/>
        </p:nvSpPr>
        <p:spPr>
          <a:xfrm>
            <a:off x="4191000" y="3429000"/>
            <a:ext cx="2133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49655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6"/>
          <p:cNvSpPr txBox="1"/>
          <p:nvPr/>
        </p:nvSpPr>
        <p:spPr>
          <a:xfrm>
            <a:off x="7772400" y="1295400"/>
            <a:ext cx="2514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80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49650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6"/>
          <p:cNvSpPr txBox="1"/>
          <p:nvPr/>
        </p:nvSpPr>
        <p:spPr>
          <a:xfrm>
            <a:off x="7696200" y="3429000"/>
            <a:ext cx="2514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80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49655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6" name="Google Shape;446;p36"/>
          <p:cNvCxnSpPr/>
          <p:nvPr/>
        </p:nvCxnSpPr>
        <p:spPr>
          <a:xfrm>
            <a:off x="6477000" y="1676400"/>
            <a:ext cx="10668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47" name="Google Shape;447;p36"/>
          <p:cNvCxnSpPr/>
          <p:nvPr/>
        </p:nvCxnSpPr>
        <p:spPr>
          <a:xfrm>
            <a:off x="6477000" y="3810000"/>
            <a:ext cx="10668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48" name="Google Shape;448;p36"/>
          <p:cNvSpPr txBox="1"/>
          <p:nvPr/>
        </p:nvSpPr>
        <p:spPr>
          <a:xfrm>
            <a:off x="4724400" y="2438401"/>
            <a:ext cx="1752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172.16.230.5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315200" y="2438401"/>
            <a:ext cx="1828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207.22.146.33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1" name="Google Shape;451;p36"/>
          <p:cNvSpPr txBox="1"/>
          <p:nvPr>
            <p:ph idx="4294967295" type="title"/>
          </p:nvPr>
        </p:nvSpPr>
        <p:spPr>
          <a:xfrm>
            <a:off x="1484311" y="139703"/>
            <a:ext cx="10018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Port Numbers in Action</a:t>
            </a:r>
            <a:endParaRPr/>
          </a:p>
        </p:txBody>
      </p:sp>
      <p:sp>
        <p:nvSpPr>
          <p:cNvPr id="452" name="Google Shape;452;p36"/>
          <p:cNvSpPr/>
          <p:nvPr/>
        </p:nvSpPr>
        <p:spPr>
          <a:xfrm>
            <a:off x="1676400" y="4792322"/>
            <a:ext cx="8839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2520"/>
              <a:buFont typeface="Noto Sans Symbols"/>
              <a:buChar char="🞐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there are two tabs in the same PC?</a:t>
            </a:r>
            <a:endParaRPr/>
          </a:p>
          <a:p>
            <a:pPr indent="-288925" lvl="1" marL="8556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0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client uses </a:t>
            </a:r>
            <a:r>
              <a:rPr b="0" i="0" lang="en-US" sz="2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another dynamic port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its source and the destination is </a:t>
            </a:r>
            <a:r>
              <a:rPr b="0" i="0" lang="en-US" sz="2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still port 80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8925" lvl="1" marL="8556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0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Different source ports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keep the sessions unique.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2"/>
          <p:cNvSpPr txBox="1"/>
          <p:nvPr>
            <p:ph type="title"/>
          </p:nvPr>
        </p:nvSpPr>
        <p:spPr>
          <a:xfrm>
            <a:off x="1315243" y="186176"/>
            <a:ext cx="10018713" cy="566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lang="en-US"/>
              <a:t>More on Port Numbers in Action</a:t>
            </a:r>
            <a:endParaRPr/>
          </a:p>
        </p:txBody>
      </p:sp>
      <p:graphicFrame>
        <p:nvGraphicFramePr>
          <p:cNvPr id="458" name="Google Shape;458;p22"/>
          <p:cNvGraphicFramePr/>
          <p:nvPr/>
        </p:nvGraphicFramePr>
        <p:xfrm>
          <a:off x="7818263" y="2809685"/>
          <a:ext cx="1117950" cy="1429131"/>
        </p:xfrm>
        <a:graphic>
          <a:graphicData uri="http://schemas.openxmlformats.org/presentationml/2006/ole">
            <mc:AlternateContent>
              <mc:Choice Requires="v">
                <p:oleObj r:id="rId4" imgH="1429131" imgW="1117950" progId="Paint.Picture" spid="_x0000_s1">
                  <p:embed/>
                </p:oleObj>
              </mc:Choice>
              <mc:Fallback>
                <p:oleObj r:id="rId5" imgH="1429131" imgW="1117950" progId="Paint.Picture">
                  <p:embed/>
                  <p:pic>
                    <p:nvPicPr>
                      <p:cNvPr id="458" name="Google Shape;458;p2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818263" y="2809685"/>
                        <a:ext cx="1117950" cy="1429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" name="Google Shape;459;p22"/>
          <p:cNvGraphicFramePr/>
          <p:nvPr/>
        </p:nvGraphicFramePr>
        <p:xfrm>
          <a:off x="1663780" y="1403985"/>
          <a:ext cx="1901667" cy="1383030"/>
        </p:xfrm>
        <a:graphic>
          <a:graphicData uri="http://schemas.openxmlformats.org/presentationml/2006/ole">
            <mc:AlternateContent>
              <mc:Choice Requires="v">
                <p:oleObj r:id="rId7" imgH="1383030" imgW="1901667" progId="Paint.Picture" spid="_x0000_s2">
                  <p:embed/>
                </p:oleObj>
              </mc:Choice>
              <mc:Fallback>
                <p:oleObj r:id="rId8" imgH="1383030" imgW="1901667" progId="Paint.Picture">
                  <p:embed/>
                  <p:pic>
                    <p:nvPicPr>
                      <p:cNvPr id="459" name="Google Shape;459;p22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663780" y="1403985"/>
                        <a:ext cx="1901667" cy="1383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" name="Google Shape;460;p22"/>
          <p:cNvGraphicFramePr/>
          <p:nvPr/>
        </p:nvGraphicFramePr>
        <p:xfrm>
          <a:off x="1655731" y="3165142"/>
          <a:ext cx="1774889" cy="1540542"/>
        </p:xfrm>
        <a:graphic>
          <a:graphicData uri="http://schemas.openxmlformats.org/presentationml/2006/ole">
            <mc:AlternateContent>
              <mc:Choice Requires="v">
                <p:oleObj r:id="rId10" imgH="1540542" imgW="1774889" progId="Paint.Picture" spid="_x0000_s3">
                  <p:embed/>
                </p:oleObj>
              </mc:Choice>
              <mc:Fallback>
                <p:oleObj r:id="rId11" imgH="1540542" imgW="1774889" progId="Paint.Picture">
                  <p:embed/>
                  <p:pic>
                    <p:nvPicPr>
                      <p:cNvPr id="460" name="Google Shape;460;p22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655731" y="3165142"/>
                        <a:ext cx="1774889" cy="1540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1" name="Google Shape;461;p2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036189" y="3494890"/>
            <a:ext cx="1014222" cy="9969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2" name="Google Shape;462;p22"/>
          <p:cNvGraphicFramePr/>
          <p:nvPr/>
        </p:nvGraphicFramePr>
        <p:xfrm>
          <a:off x="3112389" y="1666090"/>
          <a:ext cx="1014222" cy="996934"/>
        </p:xfrm>
        <a:graphic>
          <a:graphicData uri="http://schemas.openxmlformats.org/presentationml/2006/ole">
            <mc:AlternateContent>
              <mc:Choice Requires="v">
                <p:oleObj r:id="rId14" imgH="996934" imgW="1014222" progId="Paint.Picture" spid="_x0000_s4">
                  <p:embed/>
                </p:oleObj>
              </mc:Choice>
              <mc:Fallback>
                <p:oleObj r:id="rId15" imgH="996934" imgW="1014222" progId="Paint.Picture">
                  <p:embed/>
                  <p:pic>
                    <p:nvPicPr>
                      <p:cNvPr id="462" name="Google Shape;462;p22"/>
                      <p:cNvPicPr preferRelativeResize="0"/>
                      <p:nvPr/>
                    </p:nvPicPr>
                    <p:blipFill rotWithShape="1">
                      <a:blip r:embed="rId1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112389" y="1666090"/>
                        <a:ext cx="1014222" cy="996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" name="Google Shape;463;p22"/>
          <p:cNvSpPr txBox="1"/>
          <p:nvPr/>
        </p:nvSpPr>
        <p:spPr>
          <a:xfrm>
            <a:off x="4114800" y="1602072"/>
            <a:ext cx="2133600" cy="856543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/>
          </a:p>
        </p:txBody>
      </p:sp>
      <p:sp>
        <p:nvSpPr>
          <p:cNvPr id="464" name="Google Shape;464;p22"/>
          <p:cNvSpPr txBox="1"/>
          <p:nvPr/>
        </p:nvSpPr>
        <p:spPr>
          <a:xfrm>
            <a:off x="4191000" y="3507072"/>
            <a:ext cx="2133600" cy="856543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3108864" y="2524348"/>
            <a:ext cx="175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172.16.230.5</a:t>
            </a:r>
            <a:endParaRPr/>
          </a:p>
        </p:txBody>
      </p:sp>
      <p:sp>
        <p:nvSpPr>
          <p:cNvPr id="466" name="Google Shape;466;p22"/>
          <p:cNvSpPr txBox="1"/>
          <p:nvPr/>
        </p:nvSpPr>
        <p:spPr>
          <a:xfrm>
            <a:off x="2971800" y="4364488"/>
            <a:ext cx="1855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172.16.230.6</a:t>
            </a:r>
            <a:endParaRPr/>
          </a:p>
        </p:txBody>
      </p:sp>
      <p:sp>
        <p:nvSpPr>
          <p:cNvPr id="467" name="Google Shape;467;p22"/>
          <p:cNvSpPr txBox="1"/>
          <p:nvPr/>
        </p:nvSpPr>
        <p:spPr>
          <a:xfrm>
            <a:off x="7696200" y="4073129"/>
            <a:ext cx="1828800" cy="48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207.22.146.33</a:t>
            </a:r>
            <a:endParaRPr/>
          </a:p>
        </p:txBody>
      </p:sp>
      <p:sp>
        <p:nvSpPr>
          <p:cNvPr id="468" name="Google Shape;468;p22"/>
          <p:cNvSpPr/>
          <p:nvPr/>
        </p:nvSpPr>
        <p:spPr>
          <a:xfrm>
            <a:off x="1427430" y="4937302"/>
            <a:ext cx="9641940" cy="81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2160"/>
              <a:buFont typeface="Noto Sans Symbols"/>
              <a:buChar char="🞐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does the Server’s Transport Layer keep them separate?</a:t>
            </a:r>
            <a:endParaRPr/>
          </a:p>
          <a:p>
            <a:pPr indent="-288925" lvl="1" marL="855663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0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socket  </a:t>
            </a:r>
            <a:r>
              <a:rPr b="0" i="0" lang="en-US" sz="2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(IP Address:Port)</a:t>
            </a:r>
            <a:endParaRPr/>
          </a:p>
        </p:txBody>
      </p:sp>
      <p:sp>
        <p:nvSpPr>
          <p:cNvPr id="469" name="Google Shape;469;p22"/>
          <p:cNvSpPr txBox="1"/>
          <p:nvPr/>
        </p:nvSpPr>
        <p:spPr>
          <a:xfrm>
            <a:off x="1828800" y="5959476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172.16.230.5:</a:t>
            </a: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49650</a:t>
            </a:r>
            <a:br>
              <a:rPr b="1" i="0" lang="en-US" sz="2400" u="none" cap="none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172.16.230.6:</a:t>
            </a: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49650</a:t>
            </a:r>
            <a:endParaRPr/>
          </a:p>
        </p:txBody>
      </p:sp>
      <p:sp>
        <p:nvSpPr>
          <p:cNvPr id="470" name="Google Shape;470;p22"/>
          <p:cNvSpPr txBox="1"/>
          <p:nvPr/>
        </p:nvSpPr>
        <p:spPr>
          <a:xfrm>
            <a:off x="7010400" y="5883276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5A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5A"/>
                </a:solidFill>
                <a:latin typeface="Arial"/>
                <a:ea typeface="Arial"/>
                <a:cs typeface="Arial"/>
                <a:sym typeface="Arial"/>
              </a:rPr>
              <a:t>207.22.146.33:</a:t>
            </a:r>
            <a:r>
              <a:rPr b="1" i="0" lang="en-US" sz="2400" u="none" cap="none" strike="noStrike">
                <a:solidFill>
                  <a:srgbClr val="C30601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  <a:br>
              <a:rPr b="1" i="0" lang="en-US" sz="2400" u="none" cap="none" strike="noStrike">
                <a:solidFill>
                  <a:srgbClr val="00005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rgbClr val="00005A"/>
                </a:solidFill>
                <a:latin typeface="Arial"/>
                <a:ea typeface="Arial"/>
                <a:cs typeface="Arial"/>
                <a:sym typeface="Arial"/>
              </a:rPr>
              <a:t>207.22.146.33:</a:t>
            </a:r>
            <a:r>
              <a:rPr b="1" i="0" lang="en-US" sz="2400" u="none" cap="none" strike="noStrike">
                <a:solidFill>
                  <a:srgbClr val="C30601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  <a:endParaRPr/>
          </a:p>
        </p:txBody>
      </p:sp>
      <p:cxnSp>
        <p:nvCxnSpPr>
          <p:cNvPr id="471" name="Google Shape;471;p22"/>
          <p:cNvCxnSpPr/>
          <p:nvPr/>
        </p:nvCxnSpPr>
        <p:spPr>
          <a:xfrm>
            <a:off x="5029200" y="6096000"/>
            <a:ext cx="1752600" cy="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72" name="Google Shape;472;p22"/>
          <p:cNvCxnSpPr/>
          <p:nvPr/>
        </p:nvCxnSpPr>
        <p:spPr>
          <a:xfrm>
            <a:off x="5029200" y="6553200"/>
            <a:ext cx="1752600" cy="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73" name="Google Shape;473;p22"/>
          <p:cNvCxnSpPr/>
          <p:nvPr/>
        </p:nvCxnSpPr>
        <p:spPr>
          <a:xfrm>
            <a:off x="6477000" y="1937385"/>
            <a:ext cx="1371600" cy="138303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74" name="Google Shape;474;p22"/>
          <p:cNvCxnSpPr/>
          <p:nvPr/>
        </p:nvCxnSpPr>
        <p:spPr>
          <a:xfrm flipH="1" rot="10800000">
            <a:off x="6553200" y="3280791"/>
            <a:ext cx="1143000" cy="829818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7"/>
          <p:cNvSpPr txBox="1"/>
          <p:nvPr>
            <p:ph idx="4294967295"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Port Addressing Types and Tools</a:t>
            </a:r>
            <a:endParaRPr/>
          </a:p>
        </p:txBody>
      </p:sp>
      <p:pic>
        <p:nvPicPr>
          <p:cNvPr descr="pic_port 05" id="480" name="Google Shape;48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6742" y="304800"/>
            <a:ext cx="7550058" cy="533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1" name="Google Shape;481;p37"/>
          <p:cNvGrpSpPr/>
          <p:nvPr/>
        </p:nvGrpSpPr>
        <p:grpSpPr>
          <a:xfrm>
            <a:off x="1752600" y="1524000"/>
            <a:ext cx="1295400" cy="1066800"/>
            <a:chOff x="144" y="960"/>
            <a:chExt cx="816" cy="672"/>
          </a:xfrm>
        </p:grpSpPr>
        <p:sp>
          <p:nvSpPr>
            <p:cNvPr id="482" name="Google Shape;482;p37"/>
            <p:cNvSpPr txBox="1"/>
            <p:nvPr/>
          </p:nvSpPr>
          <p:spPr>
            <a:xfrm>
              <a:off x="144" y="960"/>
              <a:ext cx="672" cy="233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TCP/UDP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3" name="Google Shape;483;p37"/>
            <p:cNvCxnSpPr/>
            <p:nvPr/>
          </p:nvCxnSpPr>
          <p:spPr>
            <a:xfrm>
              <a:off x="816" y="1200"/>
              <a:ext cx="144" cy="432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84" name="Google Shape;484;p37"/>
          <p:cNvGrpSpPr/>
          <p:nvPr/>
        </p:nvGrpSpPr>
        <p:grpSpPr>
          <a:xfrm>
            <a:off x="2895600" y="609600"/>
            <a:ext cx="1447800" cy="2057400"/>
            <a:chOff x="864" y="384"/>
            <a:chExt cx="912" cy="1296"/>
          </a:xfrm>
        </p:grpSpPr>
        <p:sp>
          <p:nvSpPr>
            <p:cNvPr id="485" name="Google Shape;485;p37"/>
            <p:cNvSpPr txBox="1"/>
            <p:nvPr/>
          </p:nvSpPr>
          <p:spPr>
            <a:xfrm>
              <a:off x="864" y="384"/>
              <a:ext cx="720" cy="233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Source IP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6" name="Google Shape;486;p37"/>
            <p:cNvCxnSpPr/>
            <p:nvPr/>
          </p:nvCxnSpPr>
          <p:spPr>
            <a:xfrm>
              <a:off x="1440" y="624"/>
              <a:ext cx="336" cy="1056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487" name="Google Shape;487;p37"/>
          <p:cNvSpPr/>
          <p:nvPr/>
        </p:nvSpPr>
        <p:spPr>
          <a:xfrm>
            <a:off x="2667000" y="2398069"/>
            <a:ext cx="6781800" cy="4616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8" name="Google Shape;488;p37"/>
          <p:cNvGrpSpPr/>
          <p:nvPr/>
        </p:nvGrpSpPr>
        <p:grpSpPr>
          <a:xfrm>
            <a:off x="4495800" y="609600"/>
            <a:ext cx="1295400" cy="2057400"/>
            <a:chOff x="1872" y="384"/>
            <a:chExt cx="816" cy="1296"/>
          </a:xfrm>
        </p:grpSpPr>
        <p:sp>
          <p:nvSpPr>
            <p:cNvPr id="489" name="Google Shape;489;p37"/>
            <p:cNvSpPr txBox="1"/>
            <p:nvPr/>
          </p:nvSpPr>
          <p:spPr>
            <a:xfrm>
              <a:off x="1872" y="384"/>
              <a:ext cx="816" cy="233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Source Port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0" name="Google Shape;490;p37"/>
            <p:cNvCxnSpPr/>
            <p:nvPr/>
          </p:nvCxnSpPr>
          <p:spPr>
            <a:xfrm>
              <a:off x="2160" y="624"/>
              <a:ext cx="192" cy="1056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91" name="Google Shape;491;p37"/>
          <p:cNvGrpSpPr/>
          <p:nvPr/>
        </p:nvGrpSpPr>
        <p:grpSpPr>
          <a:xfrm>
            <a:off x="6400800" y="838200"/>
            <a:ext cx="1524000" cy="1828800"/>
            <a:chOff x="3072" y="528"/>
            <a:chExt cx="960" cy="1152"/>
          </a:xfrm>
        </p:grpSpPr>
        <p:sp>
          <p:nvSpPr>
            <p:cNvPr id="492" name="Google Shape;492;p37"/>
            <p:cNvSpPr txBox="1"/>
            <p:nvPr/>
          </p:nvSpPr>
          <p:spPr>
            <a:xfrm>
              <a:off x="3072" y="528"/>
              <a:ext cx="960" cy="233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Destination IP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3" name="Google Shape;493;p37"/>
            <p:cNvCxnSpPr/>
            <p:nvPr/>
          </p:nvCxnSpPr>
          <p:spPr>
            <a:xfrm flipH="1">
              <a:off x="3072" y="768"/>
              <a:ext cx="336" cy="912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94" name="Google Shape;494;p37"/>
          <p:cNvGrpSpPr/>
          <p:nvPr/>
        </p:nvGrpSpPr>
        <p:grpSpPr>
          <a:xfrm>
            <a:off x="7391400" y="1371600"/>
            <a:ext cx="2209800" cy="1295400"/>
            <a:chOff x="3696" y="864"/>
            <a:chExt cx="1392" cy="816"/>
          </a:xfrm>
        </p:grpSpPr>
        <p:sp>
          <p:nvSpPr>
            <p:cNvPr id="495" name="Google Shape;495;p37"/>
            <p:cNvSpPr txBox="1"/>
            <p:nvPr/>
          </p:nvSpPr>
          <p:spPr>
            <a:xfrm>
              <a:off x="3984" y="864"/>
              <a:ext cx="1104" cy="233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Destination Port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6" name="Google Shape;496;p37"/>
            <p:cNvCxnSpPr/>
            <p:nvPr/>
          </p:nvCxnSpPr>
          <p:spPr>
            <a:xfrm flipH="1">
              <a:off x="3696" y="1104"/>
              <a:ext cx="288" cy="576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97" name="Google Shape;497;p37"/>
          <p:cNvGrpSpPr/>
          <p:nvPr/>
        </p:nvGrpSpPr>
        <p:grpSpPr>
          <a:xfrm>
            <a:off x="7772400" y="2819402"/>
            <a:ext cx="1371600" cy="1636713"/>
            <a:chOff x="3936" y="1776"/>
            <a:chExt cx="864" cy="1031"/>
          </a:xfrm>
        </p:grpSpPr>
        <p:sp>
          <p:nvSpPr>
            <p:cNvPr id="498" name="Google Shape;498;p37"/>
            <p:cNvSpPr txBox="1"/>
            <p:nvPr/>
          </p:nvSpPr>
          <p:spPr>
            <a:xfrm>
              <a:off x="3936" y="2400"/>
              <a:ext cx="864" cy="407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Connection State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9" name="Google Shape;499;p37"/>
            <p:cNvCxnSpPr/>
            <p:nvPr/>
          </p:nvCxnSpPr>
          <p:spPr>
            <a:xfrm flipH="1" rot="10800000">
              <a:off x="4320" y="1776"/>
              <a:ext cx="336" cy="624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500" name="Google Shape;500;p37"/>
          <p:cNvGrpSpPr/>
          <p:nvPr/>
        </p:nvGrpSpPr>
        <p:grpSpPr>
          <a:xfrm>
            <a:off x="2743200" y="2743202"/>
            <a:ext cx="1752600" cy="1484313"/>
            <a:chOff x="768" y="1728"/>
            <a:chExt cx="1104" cy="935"/>
          </a:xfrm>
        </p:grpSpPr>
        <p:sp>
          <p:nvSpPr>
            <p:cNvPr id="501" name="Google Shape;501;p37"/>
            <p:cNvSpPr txBox="1"/>
            <p:nvPr/>
          </p:nvSpPr>
          <p:spPr>
            <a:xfrm>
              <a:off x="768" y="2256"/>
              <a:ext cx="720" cy="407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Source Socket</a:t>
              </a:r>
              <a:endParaRPr b="0" i="0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2" name="Google Shape;502;p37"/>
            <p:cNvCxnSpPr/>
            <p:nvPr/>
          </p:nvCxnSpPr>
          <p:spPr>
            <a:xfrm flipH="1" rot="10800000">
              <a:off x="1440" y="1728"/>
              <a:ext cx="432" cy="528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503" name="Google Shape;503;p37"/>
          <p:cNvGrpSpPr/>
          <p:nvPr/>
        </p:nvGrpSpPr>
        <p:grpSpPr>
          <a:xfrm>
            <a:off x="5334000" y="2743200"/>
            <a:ext cx="1447800" cy="1984375"/>
            <a:chOff x="2400" y="1728"/>
            <a:chExt cx="912" cy="1250"/>
          </a:xfrm>
        </p:grpSpPr>
        <p:sp>
          <p:nvSpPr>
            <p:cNvPr id="504" name="Google Shape;504;p37"/>
            <p:cNvSpPr txBox="1"/>
            <p:nvPr/>
          </p:nvSpPr>
          <p:spPr>
            <a:xfrm>
              <a:off x="2400" y="2571"/>
              <a:ext cx="864" cy="407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Destination Socket</a:t>
              </a:r>
              <a:endParaRPr b="0" i="0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5" name="Google Shape;505;p37"/>
            <p:cNvCxnSpPr/>
            <p:nvPr/>
          </p:nvCxnSpPr>
          <p:spPr>
            <a:xfrm flipH="1" rot="10800000">
              <a:off x="3043" y="1728"/>
              <a:ext cx="269" cy="843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506" name="Google Shape;506;p37"/>
          <p:cNvSpPr txBox="1"/>
          <p:nvPr/>
        </p:nvSpPr>
        <p:spPr>
          <a:xfrm>
            <a:off x="3124200" y="5029200"/>
            <a:ext cx="2743200" cy="369332"/>
          </a:xfrm>
          <a:prstGeom prst="rect">
            <a:avLst/>
          </a:prstGeom>
          <a:solidFill>
            <a:srgbClr val="006699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netstat –a –n command</a:t>
            </a:r>
            <a:endParaRPr b="0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7"/>
          <p:cNvSpPr txBox="1"/>
          <p:nvPr/>
        </p:nvSpPr>
        <p:spPr>
          <a:xfrm>
            <a:off x="9689717" y="1905000"/>
            <a:ext cx="2803907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Netstat - Network Utility Tool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3"/>
          <p:cNvSpPr txBox="1"/>
          <p:nvPr>
            <p:ph type="title"/>
          </p:nvPr>
        </p:nvSpPr>
        <p:spPr>
          <a:xfrm>
            <a:off x="823687" y="59747"/>
            <a:ext cx="11100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>
                <a:solidFill>
                  <a:srgbClr val="7D28CD"/>
                </a:solidFill>
              </a:rPr>
              <a:t>Function 4</a:t>
            </a:r>
            <a:r>
              <a:rPr lang="en-US"/>
              <a:t> –DeMultiplexing/ Multiplexing</a:t>
            </a:r>
            <a:endParaRPr/>
          </a:p>
        </p:txBody>
      </p:sp>
      <p:grpSp>
        <p:nvGrpSpPr>
          <p:cNvPr id="515" name="Google Shape;515;p23"/>
          <p:cNvGrpSpPr/>
          <p:nvPr/>
        </p:nvGrpSpPr>
        <p:grpSpPr>
          <a:xfrm>
            <a:off x="1551453" y="1512252"/>
            <a:ext cx="3713005" cy="3627858"/>
            <a:chOff x="3726482" y="1134776"/>
            <a:chExt cx="4710462" cy="4128886"/>
          </a:xfrm>
        </p:grpSpPr>
        <p:cxnSp>
          <p:nvCxnSpPr>
            <p:cNvPr id="516" name="Google Shape;516;p23"/>
            <p:cNvCxnSpPr/>
            <p:nvPr/>
          </p:nvCxnSpPr>
          <p:spPr>
            <a:xfrm rot="10800000">
              <a:off x="4639246" y="2076356"/>
              <a:ext cx="679918" cy="682403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grpSp>
          <p:nvGrpSpPr>
            <p:cNvPr id="517" name="Google Shape;517;p23"/>
            <p:cNvGrpSpPr/>
            <p:nvPr/>
          </p:nvGrpSpPr>
          <p:grpSpPr>
            <a:xfrm>
              <a:off x="3726482" y="1134776"/>
              <a:ext cx="4710462" cy="4128886"/>
              <a:chOff x="3726482" y="1134776"/>
              <a:chExt cx="4710462" cy="4128886"/>
            </a:xfrm>
          </p:grpSpPr>
          <p:sp>
            <p:nvSpPr>
              <p:cNvPr id="518" name="Google Shape;518;p23"/>
              <p:cNvSpPr/>
              <p:nvPr/>
            </p:nvSpPr>
            <p:spPr>
              <a:xfrm>
                <a:off x="5319164" y="2825261"/>
                <a:ext cx="648720" cy="641384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rgbClr val="00009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9" name="Google Shape;519;p23"/>
              <p:cNvGrpSpPr/>
              <p:nvPr/>
            </p:nvGrpSpPr>
            <p:grpSpPr>
              <a:xfrm>
                <a:off x="3726482" y="1134776"/>
                <a:ext cx="4710462" cy="4128886"/>
                <a:chOff x="3726482" y="1134776"/>
                <a:chExt cx="4710462" cy="4128886"/>
              </a:xfrm>
            </p:grpSpPr>
            <p:cxnSp>
              <p:nvCxnSpPr>
                <p:cNvPr id="520" name="Google Shape;520;p23"/>
                <p:cNvCxnSpPr/>
                <p:nvPr/>
              </p:nvCxnSpPr>
              <p:spPr>
                <a:xfrm rot="10800000">
                  <a:off x="5616305" y="3517957"/>
                  <a:ext cx="0" cy="799504"/>
                </a:xfrm>
                <a:prstGeom prst="straightConnector1">
                  <a:avLst/>
                </a:prstGeom>
                <a:noFill/>
                <a:ln cap="flat" cmpd="sng" w="412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sp>
              <p:nvSpPr>
                <p:cNvPr id="521" name="Google Shape;521;p23"/>
                <p:cNvSpPr txBox="1"/>
                <p:nvPr/>
              </p:nvSpPr>
              <p:spPr>
                <a:xfrm>
                  <a:off x="5345885" y="2745220"/>
                  <a:ext cx="364906" cy="73559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3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?</a:t>
                  </a:r>
                  <a:endParaRPr/>
                </a:p>
              </p:txBody>
            </p:sp>
            <p:cxnSp>
              <p:nvCxnSpPr>
                <p:cNvPr id="522" name="Google Shape;522;p23"/>
                <p:cNvCxnSpPr/>
                <p:nvPr/>
              </p:nvCxnSpPr>
              <p:spPr>
                <a:xfrm flipH="1" rot="10800000">
                  <a:off x="5967884" y="2081010"/>
                  <a:ext cx="679918" cy="682403"/>
                </a:xfrm>
                <a:prstGeom prst="straightConnector1">
                  <a:avLst/>
                </a:prstGeom>
                <a:noFill/>
                <a:ln cap="flat" cmpd="sng" w="412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523" name="Google Shape;523;p23"/>
                <p:cNvCxnSpPr/>
                <p:nvPr/>
              </p:nvCxnSpPr>
              <p:spPr>
                <a:xfrm rot="10800000">
                  <a:off x="5612290" y="1873503"/>
                  <a:ext cx="0" cy="799504"/>
                </a:xfrm>
                <a:prstGeom prst="straightConnector1">
                  <a:avLst/>
                </a:prstGeom>
                <a:noFill/>
                <a:ln cap="flat" cmpd="sng" w="412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sp>
              <p:nvSpPr>
                <p:cNvPr id="524" name="Google Shape;524;p23"/>
                <p:cNvSpPr txBox="1"/>
                <p:nvPr/>
              </p:nvSpPr>
              <p:spPr>
                <a:xfrm>
                  <a:off x="4216816" y="4598126"/>
                  <a:ext cx="3644675" cy="66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3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Demultiplexing</a:t>
                  </a:r>
                  <a:endParaRPr/>
                </a:p>
              </p:txBody>
            </p:sp>
            <p:grpSp>
              <p:nvGrpSpPr>
                <p:cNvPr id="525" name="Google Shape;525;p23"/>
                <p:cNvGrpSpPr/>
                <p:nvPr/>
              </p:nvGrpSpPr>
              <p:grpSpPr>
                <a:xfrm>
                  <a:off x="3726482" y="1134776"/>
                  <a:ext cx="4710462" cy="2780838"/>
                  <a:chOff x="3726482" y="1134776"/>
                  <a:chExt cx="4710462" cy="2780838"/>
                </a:xfrm>
              </p:grpSpPr>
              <p:pic>
                <p:nvPicPr>
                  <p:cNvPr descr="Image result for firefox logo" id="526" name="Google Shape;526;p23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5316466" y="1134776"/>
                    <a:ext cx="593575" cy="5506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Image result for skype logo" id="527" name="Google Shape;527;p2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884338" y="1410111"/>
                    <a:ext cx="593575" cy="59665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Image result for netflix logo png" id="528" name="Google Shape;528;p23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6242637" y="1485789"/>
                    <a:ext cx="1059694" cy="59056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529" name="Google Shape;529;p23"/>
                  <p:cNvCxnSpPr/>
                  <p:nvPr/>
                </p:nvCxnSpPr>
                <p:spPr>
                  <a:xfrm>
                    <a:off x="3726482" y="3915614"/>
                    <a:ext cx="3925557" cy="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dash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0000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530" name="Google Shape;530;p23"/>
                  <p:cNvCxnSpPr/>
                  <p:nvPr/>
                </p:nvCxnSpPr>
                <p:spPr>
                  <a:xfrm>
                    <a:off x="3726482" y="2464553"/>
                    <a:ext cx="4499617" cy="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dash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0000">
                      <a:srgbClr val="000000">
                        <a:alpha val="37647"/>
                      </a:srgbClr>
                    </a:outerShdw>
                  </a:effectLst>
                </p:spPr>
              </p:cxnSp>
              <p:sp>
                <p:nvSpPr>
                  <p:cNvPr id="531" name="Google Shape;531;p23"/>
                  <p:cNvSpPr txBox="1"/>
                  <p:nvPr/>
                </p:nvSpPr>
                <p:spPr>
                  <a:xfrm>
                    <a:off x="6867133" y="2931106"/>
                    <a:ext cx="1358966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transport</a:t>
                    </a:r>
                    <a:endParaRPr b="0" i="0" sz="3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2" name="Google Shape;532;p23"/>
                  <p:cNvSpPr txBox="1"/>
                  <p:nvPr/>
                </p:nvSpPr>
                <p:spPr>
                  <a:xfrm>
                    <a:off x="6867133" y="1908821"/>
                    <a:ext cx="1569811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application</a:t>
                    </a:r>
                    <a:endParaRPr b="0" i="0" sz="3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pic>
        <p:nvPicPr>
          <p:cNvPr id="533" name="Google Shape;533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07090" y="1612013"/>
            <a:ext cx="6332535" cy="3633973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23"/>
          <p:cNvSpPr txBox="1"/>
          <p:nvPr/>
        </p:nvSpPr>
        <p:spPr>
          <a:xfrm>
            <a:off x="7369434" y="4555335"/>
            <a:ext cx="35468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Demultiplexing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4"/>
          <p:cNvGrpSpPr/>
          <p:nvPr/>
        </p:nvGrpSpPr>
        <p:grpSpPr>
          <a:xfrm>
            <a:off x="1835539" y="1621611"/>
            <a:ext cx="4032601" cy="3614777"/>
            <a:chOff x="3726482" y="1134776"/>
            <a:chExt cx="4710462" cy="4048126"/>
          </a:xfrm>
        </p:grpSpPr>
        <p:sp>
          <p:nvSpPr>
            <p:cNvPr id="541" name="Google Shape;541;p24"/>
            <p:cNvSpPr/>
            <p:nvPr/>
          </p:nvSpPr>
          <p:spPr>
            <a:xfrm>
              <a:off x="5319164" y="2825261"/>
              <a:ext cx="648720" cy="641384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rgbClr val="00009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2" name="Google Shape;542;p24"/>
            <p:cNvCxnSpPr/>
            <p:nvPr/>
          </p:nvCxnSpPr>
          <p:spPr>
            <a:xfrm rot="10800000">
              <a:off x="5616305" y="3517957"/>
              <a:ext cx="0" cy="799504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43" name="Google Shape;543;p24"/>
            <p:cNvCxnSpPr/>
            <p:nvPr/>
          </p:nvCxnSpPr>
          <p:spPr>
            <a:xfrm rot="10800000">
              <a:off x="4639246" y="2076356"/>
              <a:ext cx="679918" cy="682403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44" name="Google Shape;544;p24"/>
            <p:cNvCxnSpPr/>
            <p:nvPr/>
          </p:nvCxnSpPr>
          <p:spPr>
            <a:xfrm flipH="1" rot="10800000">
              <a:off x="5967884" y="2081010"/>
              <a:ext cx="679918" cy="682403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45" name="Google Shape;545;p24"/>
            <p:cNvCxnSpPr/>
            <p:nvPr/>
          </p:nvCxnSpPr>
          <p:spPr>
            <a:xfrm rot="10800000">
              <a:off x="5612290" y="1873503"/>
              <a:ext cx="0" cy="799504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grpSp>
          <p:nvGrpSpPr>
            <p:cNvPr id="546" name="Google Shape;546;p24"/>
            <p:cNvGrpSpPr/>
            <p:nvPr/>
          </p:nvGrpSpPr>
          <p:grpSpPr>
            <a:xfrm>
              <a:off x="3726482" y="1134776"/>
              <a:ext cx="4710462" cy="4048126"/>
              <a:chOff x="3726482" y="1134776"/>
              <a:chExt cx="4710462" cy="4048126"/>
            </a:xfrm>
          </p:grpSpPr>
          <p:sp>
            <p:nvSpPr>
              <p:cNvPr id="547" name="Google Shape;547;p24"/>
              <p:cNvSpPr txBox="1"/>
              <p:nvPr/>
            </p:nvSpPr>
            <p:spPr>
              <a:xfrm>
                <a:off x="4503571" y="4598126"/>
                <a:ext cx="2245527" cy="584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multiplexing</a:t>
                </a:r>
                <a:endParaRPr/>
              </a:p>
            </p:txBody>
          </p:sp>
          <p:grpSp>
            <p:nvGrpSpPr>
              <p:cNvPr id="548" name="Google Shape;548;p24"/>
              <p:cNvGrpSpPr/>
              <p:nvPr/>
            </p:nvGrpSpPr>
            <p:grpSpPr>
              <a:xfrm>
                <a:off x="3726482" y="1134776"/>
                <a:ext cx="4710462" cy="2780838"/>
                <a:chOff x="3726482" y="1134776"/>
                <a:chExt cx="4710462" cy="2780838"/>
              </a:xfrm>
            </p:grpSpPr>
            <p:pic>
              <p:nvPicPr>
                <p:cNvPr descr="Image result for firefox logo" id="549" name="Google Shape;549;p2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5316466" y="1134776"/>
                  <a:ext cx="593575" cy="55066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Image result for skype logo" id="550" name="Google Shape;550;p2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3884338" y="1410111"/>
                  <a:ext cx="593575" cy="5966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Image result for netflix logo png" id="551" name="Google Shape;551;p2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242637" y="1485789"/>
                  <a:ext cx="1059694" cy="59056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552" name="Google Shape;552;p24"/>
                <p:cNvCxnSpPr/>
                <p:nvPr/>
              </p:nvCxnSpPr>
              <p:spPr>
                <a:xfrm>
                  <a:off x="3726482" y="3915614"/>
                  <a:ext cx="3925557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dash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553" name="Google Shape;553;p24"/>
                <p:cNvCxnSpPr/>
                <p:nvPr/>
              </p:nvCxnSpPr>
              <p:spPr>
                <a:xfrm>
                  <a:off x="3726482" y="2464553"/>
                  <a:ext cx="4499617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dash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sp>
              <p:nvSpPr>
                <p:cNvPr id="554" name="Google Shape;554;p24"/>
                <p:cNvSpPr txBox="1"/>
                <p:nvPr/>
              </p:nvSpPr>
              <p:spPr>
                <a:xfrm>
                  <a:off x="6867133" y="2931106"/>
                  <a:ext cx="135896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transport</a:t>
                  </a:r>
                  <a:endParaRPr b="0" i="0" sz="3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5" name="Google Shape;555;p24"/>
                <p:cNvSpPr txBox="1"/>
                <p:nvPr/>
              </p:nvSpPr>
              <p:spPr>
                <a:xfrm>
                  <a:off x="6867133" y="2025176"/>
                  <a:ext cx="1569811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application</a:t>
                  </a:r>
                  <a:endParaRPr b="0" i="0" sz="3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pic>
        <p:nvPicPr>
          <p:cNvPr descr="Cars merge" id="556" name="Google Shape;556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51266" y="1422747"/>
            <a:ext cx="5720462" cy="3813641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4"/>
          <p:cNvSpPr txBox="1"/>
          <p:nvPr/>
        </p:nvSpPr>
        <p:spPr>
          <a:xfrm>
            <a:off x="7292917" y="4405391"/>
            <a:ext cx="34371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Multiplexing</a:t>
            </a:r>
            <a:endParaRPr/>
          </a:p>
        </p:txBody>
      </p:sp>
      <p:sp>
        <p:nvSpPr>
          <p:cNvPr id="558" name="Google Shape;558;p24"/>
          <p:cNvSpPr txBox="1"/>
          <p:nvPr>
            <p:ph type="title"/>
          </p:nvPr>
        </p:nvSpPr>
        <p:spPr>
          <a:xfrm>
            <a:off x="823687" y="59747"/>
            <a:ext cx="11100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>
                <a:solidFill>
                  <a:srgbClr val="7D28CD"/>
                </a:solidFill>
              </a:rPr>
              <a:t>Function 4</a:t>
            </a:r>
            <a:r>
              <a:rPr lang="en-US"/>
              <a:t> –DeMultiplexing/ Multiplexing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5527a8ce64_0_639"/>
          <p:cNvSpPr txBox="1"/>
          <p:nvPr>
            <p:ph type="title"/>
          </p:nvPr>
        </p:nvSpPr>
        <p:spPr>
          <a:xfrm>
            <a:off x="798690" y="289325"/>
            <a:ext cx="11100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How demultiplexing </a:t>
            </a:r>
            <a:r>
              <a:rPr lang="en-US"/>
              <a:t>w</a:t>
            </a:r>
            <a:r>
              <a:rPr lang="en-US" sz="4400"/>
              <a:t>orks</a:t>
            </a:r>
            <a:endParaRPr/>
          </a:p>
        </p:txBody>
      </p:sp>
      <p:sp>
        <p:nvSpPr>
          <p:cNvPr id="565" name="Google Shape;565;g25527a8ce64_0_639"/>
          <p:cNvSpPr txBox="1"/>
          <p:nvPr/>
        </p:nvSpPr>
        <p:spPr>
          <a:xfrm>
            <a:off x="812799" y="1565760"/>
            <a:ext cx="6031884" cy="290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receives IP datagrams/packets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186" lvl="1" marL="68738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packet has source IP address, destination IP address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186" lvl="1" marL="68738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packet carries one transport-layer segment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186" lvl="1" marL="68738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segment has source, destination port number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0" marL="284162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uses </a:t>
            </a:r>
            <a:r>
              <a:rPr b="0" i="1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IP addresses &amp; port numbers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direct segment to appropriate socket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6" name="Google Shape;566;g25527a8ce64_0_639"/>
          <p:cNvGrpSpPr/>
          <p:nvPr/>
        </p:nvGrpSpPr>
        <p:grpSpPr>
          <a:xfrm>
            <a:off x="7543328" y="1704452"/>
            <a:ext cx="3414675" cy="4124475"/>
            <a:chOff x="7543328" y="1704452"/>
            <a:chExt cx="3414675" cy="4124475"/>
          </a:xfrm>
        </p:grpSpPr>
        <p:sp>
          <p:nvSpPr>
            <p:cNvPr id="567" name="Google Shape;567;g25527a8ce64_0_639"/>
            <p:cNvSpPr/>
            <p:nvPr/>
          </p:nvSpPr>
          <p:spPr>
            <a:xfrm>
              <a:off x="7633703" y="2048939"/>
              <a:ext cx="3324300" cy="32004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8" name="Google Shape;568;g25527a8ce64_0_639"/>
            <p:cNvSpPr/>
            <p:nvPr/>
          </p:nvSpPr>
          <p:spPr>
            <a:xfrm>
              <a:off x="7557503" y="2144189"/>
              <a:ext cx="3324300" cy="32004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9" name="Google Shape;569;g25527a8ce64_0_639"/>
            <p:cNvSpPr txBox="1"/>
            <p:nvPr/>
          </p:nvSpPr>
          <p:spPr>
            <a:xfrm>
              <a:off x="7597191" y="2156889"/>
              <a:ext cx="1563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source port #</a:t>
              </a:r>
              <a:endParaRPr b="0" i="0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0" name="Google Shape;570;g25527a8ce64_0_639"/>
            <p:cNvSpPr txBox="1"/>
            <p:nvPr/>
          </p:nvSpPr>
          <p:spPr>
            <a:xfrm>
              <a:off x="9383128" y="2156889"/>
              <a:ext cx="1328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dest port #</a:t>
              </a:r>
              <a:endParaRPr b="0" i="0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71" name="Google Shape;571;g25527a8ce64_0_639"/>
            <p:cNvCxnSpPr/>
            <p:nvPr/>
          </p:nvCxnSpPr>
          <p:spPr>
            <a:xfrm>
              <a:off x="7547978" y="2544239"/>
              <a:ext cx="33291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2" name="Google Shape;572;g25527a8ce64_0_639"/>
            <p:cNvCxnSpPr/>
            <p:nvPr/>
          </p:nvCxnSpPr>
          <p:spPr>
            <a:xfrm>
              <a:off x="7557503" y="3534839"/>
              <a:ext cx="33243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3" name="Google Shape;573;g25527a8ce64_0_639"/>
            <p:cNvCxnSpPr/>
            <p:nvPr/>
          </p:nvCxnSpPr>
          <p:spPr>
            <a:xfrm rot="10800000">
              <a:off x="9195803" y="2144077"/>
              <a:ext cx="0" cy="395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74" name="Google Shape;574;g25527a8ce64_0_639"/>
            <p:cNvSpPr txBox="1"/>
            <p:nvPr/>
          </p:nvSpPr>
          <p:spPr>
            <a:xfrm>
              <a:off x="8740191" y="1704452"/>
              <a:ext cx="863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32 bits</a:t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75" name="Google Shape;575;g25527a8ce64_0_639"/>
            <p:cNvCxnSpPr/>
            <p:nvPr/>
          </p:nvCxnSpPr>
          <p:spPr>
            <a:xfrm>
              <a:off x="9653003" y="1910827"/>
              <a:ext cx="1200300" cy="4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76" name="Google Shape;576;g25527a8ce64_0_639"/>
            <p:cNvCxnSpPr/>
            <p:nvPr/>
          </p:nvCxnSpPr>
          <p:spPr>
            <a:xfrm rot="10800000">
              <a:off x="7543328" y="1920352"/>
              <a:ext cx="11286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77" name="Google Shape;577;g25527a8ce64_0_639"/>
            <p:cNvSpPr txBox="1"/>
            <p:nvPr/>
          </p:nvSpPr>
          <p:spPr>
            <a:xfrm>
              <a:off x="8451266" y="3865039"/>
              <a:ext cx="13890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data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(payload)</a:t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8" name="Google Shape;578;g25527a8ce64_0_639"/>
            <p:cNvSpPr txBox="1"/>
            <p:nvPr/>
          </p:nvSpPr>
          <p:spPr>
            <a:xfrm>
              <a:off x="8067091" y="2898252"/>
              <a:ext cx="2290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other header fields</a:t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9" name="Google Shape;579;g25527a8ce64_0_639"/>
            <p:cNvSpPr txBox="1"/>
            <p:nvPr/>
          </p:nvSpPr>
          <p:spPr>
            <a:xfrm>
              <a:off x="7770228" y="5428727"/>
              <a:ext cx="3060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TCP/UDP segment format</a:t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580" name="Google Shape;580;g25527a8ce64_0_639"/>
          <p:cNvSpPr/>
          <p:nvPr/>
        </p:nvSpPr>
        <p:spPr>
          <a:xfrm>
            <a:off x="7299923" y="1976355"/>
            <a:ext cx="2083200" cy="689100"/>
          </a:xfrm>
          <a:prstGeom prst="ellipse">
            <a:avLst/>
          </a:prstGeom>
          <a:noFill/>
          <a:ln cap="flat" cmpd="sng" w="38100">
            <a:solidFill>
              <a:srgbClr val="CD0004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fadeDir="5400012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g25527a8ce64_0_639"/>
          <p:cNvSpPr/>
          <p:nvPr/>
        </p:nvSpPr>
        <p:spPr>
          <a:xfrm>
            <a:off x="9014727" y="1985006"/>
            <a:ext cx="2083200" cy="689100"/>
          </a:xfrm>
          <a:prstGeom prst="ellipse">
            <a:avLst/>
          </a:prstGeom>
          <a:noFill/>
          <a:ln cap="flat" cmpd="sng" w="38100">
            <a:solidFill>
              <a:srgbClr val="CD0004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fadeDir="5400012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g25527a8ce64_0_639"/>
          <p:cNvSpPr txBox="1"/>
          <p:nvPr>
            <p:ph idx="4294967295" type="sldNum"/>
          </p:nvPr>
        </p:nvSpPr>
        <p:spPr>
          <a:xfrm>
            <a:off x="9219616" y="64430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title"/>
          </p:nvPr>
        </p:nvSpPr>
        <p:spPr>
          <a:xfrm>
            <a:off x="1086643" y="241299"/>
            <a:ext cx="10018713" cy="1204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Transport vs. Network layer</a:t>
            </a:r>
            <a:endParaRPr/>
          </a:p>
        </p:txBody>
      </p:sp>
      <p:sp>
        <p:nvSpPr>
          <p:cNvPr id="164" name="Google Shape;164;p4"/>
          <p:cNvSpPr txBox="1"/>
          <p:nvPr>
            <p:ph idx="1" type="body"/>
          </p:nvPr>
        </p:nvSpPr>
        <p:spPr>
          <a:xfrm>
            <a:off x="1086642" y="1470022"/>
            <a:ext cx="5009358" cy="363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1470" lvl="0" marL="2857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20"/>
              <a:buFont typeface="Noto Sans Symbols"/>
              <a:buChar char="▪"/>
            </a:pPr>
            <a:r>
              <a:rPr b="1" i="1" lang="en-US" sz="3600">
                <a:solidFill>
                  <a:srgbClr val="7D28CD"/>
                </a:solidFill>
              </a:rPr>
              <a:t>transport layer:</a:t>
            </a:r>
            <a:r>
              <a:rPr b="1" lang="en-US" sz="3600">
                <a:solidFill>
                  <a:srgbClr val="7D28CD"/>
                </a:solidFill>
              </a:rPr>
              <a:t> </a:t>
            </a:r>
            <a:r>
              <a:rPr lang="en-US" sz="3600"/>
              <a:t>logical communication between processes</a:t>
            </a:r>
            <a:r>
              <a:rPr lang="en-US" sz="2000"/>
              <a:t> </a:t>
            </a:r>
            <a:endParaRPr sz="3600"/>
          </a:p>
          <a:p>
            <a:pPr indent="0" lvl="0" marL="2857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20"/>
              <a:buFont typeface="Noto Sans Symbols"/>
              <a:buNone/>
            </a:pPr>
            <a:r>
              <a:t/>
            </a:r>
            <a:endParaRPr b="1" i="1" sz="3600">
              <a:solidFill>
                <a:srgbClr val="7D28CD"/>
              </a:solidFill>
            </a:endParaRPr>
          </a:p>
          <a:p>
            <a:pPr indent="-331470" lvl="0" marL="2857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20"/>
              <a:buFont typeface="Noto Sans Symbols"/>
              <a:buChar char="▪"/>
            </a:pPr>
            <a:r>
              <a:rPr b="1" i="1" lang="en-US" sz="3600">
                <a:solidFill>
                  <a:srgbClr val="7D28CD"/>
                </a:solidFill>
              </a:rPr>
              <a:t>network layer:</a:t>
            </a:r>
            <a:r>
              <a:rPr b="1" lang="en-US" sz="3600">
                <a:solidFill>
                  <a:srgbClr val="7D28CD"/>
                </a:solidFill>
              </a:rPr>
              <a:t> </a:t>
            </a:r>
            <a:r>
              <a:rPr lang="en-US" sz="3600"/>
              <a:t>logical communication between hosts</a:t>
            </a:r>
            <a:endParaRPr/>
          </a:p>
        </p:txBody>
      </p:sp>
      <p:sp>
        <p:nvSpPr>
          <p:cNvPr id="165" name="Google Shape;165;p4"/>
          <p:cNvSpPr txBox="1"/>
          <p:nvPr>
            <p:ph idx="2" type="body"/>
          </p:nvPr>
        </p:nvSpPr>
        <p:spPr>
          <a:xfrm>
            <a:off x="6324602" y="2149729"/>
            <a:ext cx="5232397" cy="4466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i="1" lang="en-US" sz="2400"/>
              <a:t>12 kids in Ann’s house sending letters to 12 kids in Bill’s house:</a:t>
            </a:r>
            <a:endParaRPr sz="2400"/>
          </a:p>
          <a:p>
            <a:pPr indent="-285750" lvl="0" marL="285750" rtl="0" algn="l">
              <a:lnSpc>
                <a:spcPct val="7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hosts = houses</a:t>
            </a:r>
            <a:endParaRPr/>
          </a:p>
          <a:p>
            <a:pPr indent="-285750" lvl="0" marL="285750" rtl="0" algn="l">
              <a:lnSpc>
                <a:spcPct val="7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processes = kids</a:t>
            </a:r>
            <a:endParaRPr/>
          </a:p>
          <a:p>
            <a:pPr indent="-285750" lvl="0" marL="285750" rtl="0" algn="l">
              <a:lnSpc>
                <a:spcPct val="7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app messages = letters in envelopes</a:t>
            </a:r>
            <a:endParaRPr/>
          </a:p>
          <a:p>
            <a:pPr indent="-285750" lvl="0" marL="285750" rtl="0" algn="l">
              <a:lnSpc>
                <a:spcPct val="7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transport protocol = Ann and Bill who demux to in-house siblings</a:t>
            </a:r>
            <a:endParaRPr/>
          </a:p>
          <a:p>
            <a:pPr indent="-285750" lvl="0" marL="285750" rtl="0" algn="l">
              <a:lnSpc>
                <a:spcPct val="7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network-layer protocol = postal service</a:t>
            </a:r>
            <a:endParaRPr/>
          </a:p>
          <a:p>
            <a:pPr indent="-285750" lvl="0" marL="285750" rtl="0" algn="l">
              <a:lnSpc>
                <a:spcPct val="7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/>
          </a:p>
        </p:txBody>
      </p:sp>
      <p:sp>
        <p:nvSpPr>
          <p:cNvPr id="166" name="Google Shape;166;p4"/>
          <p:cNvSpPr/>
          <p:nvPr/>
        </p:nvSpPr>
        <p:spPr>
          <a:xfrm>
            <a:off x="6290458" y="1932497"/>
            <a:ext cx="5266541" cy="4684203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7" name="Google Shape;167;p4"/>
          <p:cNvSpPr txBox="1"/>
          <p:nvPr/>
        </p:nvSpPr>
        <p:spPr>
          <a:xfrm>
            <a:off x="6324602" y="1446211"/>
            <a:ext cx="4780754" cy="486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None/>
            </a:pPr>
            <a:r>
              <a:rPr b="1" i="1" lang="en-US" sz="3200" u="none" cap="none" strike="noStrike">
                <a:solidFill>
                  <a:srgbClr val="7D28CD"/>
                </a:solidFill>
                <a:latin typeface="Gill Sans"/>
                <a:ea typeface="Gill Sans"/>
                <a:cs typeface="Gill Sans"/>
                <a:sym typeface="Gill Sans"/>
              </a:rPr>
              <a:t>household analogy: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4"/>
          <p:cNvSpPr txBox="1"/>
          <p:nvPr/>
        </p:nvSpPr>
        <p:spPr>
          <a:xfrm>
            <a:off x="1086642" y="4950771"/>
            <a:ext cx="481490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Transport Layer PDU is called  </a:t>
            </a:r>
            <a:r>
              <a:rPr b="1" i="0" lang="en-US" sz="24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Segments</a:t>
            </a:r>
            <a:endParaRPr b="0" i="0" sz="2400" u="none" cap="none" strike="noStrike">
              <a:solidFill>
                <a:srgbClr val="7D28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5"/>
          <p:cNvSpPr/>
          <p:nvPr/>
        </p:nvSpPr>
        <p:spPr>
          <a:xfrm>
            <a:off x="4799806" y="2502914"/>
            <a:ext cx="552450" cy="2082800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2B2B2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9" name="Google Shape;589;p25"/>
          <p:cNvSpPr/>
          <p:nvPr/>
        </p:nvSpPr>
        <p:spPr>
          <a:xfrm>
            <a:off x="2077944" y="2807714"/>
            <a:ext cx="397763" cy="2143904"/>
          </a:xfrm>
          <a:custGeom>
            <a:rect b="b" l="l" r="r" t="t"/>
            <a:pathLst>
              <a:path extrusionOk="0" h="9772" w="9111">
                <a:moveTo>
                  <a:pt x="2554" y="9772"/>
                </a:moveTo>
                <a:lnTo>
                  <a:pt x="0" y="8128"/>
                </a:lnTo>
                <a:lnTo>
                  <a:pt x="9111" y="0"/>
                </a:lnTo>
                <a:cubicBezTo>
                  <a:pt x="9038" y="3034"/>
                  <a:pt x="8966" y="6069"/>
                  <a:pt x="8893" y="9103"/>
                </a:cubicBezTo>
                <a:lnTo>
                  <a:pt x="2554" y="9772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2B2B2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0" name="Google Shape;590;p25"/>
          <p:cNvSpPr/>
          <p:nvPr/>
        </p:nvSpPr>
        <p:spPr>
          <a:xfrm>
            <a:off x="9587706" y="2812476"/>
            <a:ext cx="430060" cy="2171151"/>
          </a:xfrm>
          <a:custGeom>
            <a:rect b="b" l="l" r="r" t="t"/>
            <a:pathLst>
              <a:path extrusionOk="0" h="10176" w="8519">
                <a:moveTo>
                  <a:pt x="7767" y="8356"/>
                </a:moveTo>
                <a:lnTo>
                  <a:pt x="377" y="0"/>
                </a:lnTo>
                <a:cubicBezTo>
                  <a:pt x="251" y="3036"/>
                  <a:pt x="126" y="6071"/>
                  <a:pt x="0" y="9107"/>
                </a:cubicBezTo>
                <a:lnTo>
                  <a:pt x="8519" y="10176"/>
                </a:lnTo>
                <a:lnTo>
                  <a:pt x="7767" y="8356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2F2F2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1" name="Google Shape;591;p25"/>
          <p:cNvSpPr/>
          <p:nvPr/>
        </p:nvSpPr>
        <p:spPr>
          <a:xfrm>
            <a:off x="2482056" y="2828351"/>
            <a:ext cx="1273175" cy="1979613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92" name="Google Shape;592;p25"/>
          <p:cNvCxnSpPr/>
          <p:nvPr/>
        </p:nvCxnSpPr>
        <p:spPr>
          <a:xfrm>
            <a:off x="2491581" y="358876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3" name="Google Shape;593;p25"/>
          <p:cNvSpPr txBox="1"/>
          <p:nvPr/>
        </p:nvSpPr>
        <p:spPr>
          <a:xfrm>
            <a:off x="2448718" y="3571301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594" name="Google Shape;594;p25"/>
          <p:cNvCxnSpPr/>
          <p:nvPr/>
        </p:nvCxnSpPr>
        <p:spPr>
          <a:xfrm>
            <a:off x="2499518" y="3909439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25"/>
          <p:cNvCxnSpPr/>
          <p:nvPr/>
        </p:nvCxnSpPr>
        <p:spPr>
          <a:xfrm>
            <a:off x="2485231" y="421900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25"/>
          <p:cNvCxnSpPr/>
          <p:nvPr/>
        </p:nvCxnSpPr>
        <p:spPr>
          <a:xfrm>
            <a:off x="2485231" y="450475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7" name="Google Shape;597;p25"/>
          <p:cNvSpPr txBox="1"/>
          <p:nvPr/>
        </p:nvSpPr>
        <p:spPr>
          <a:xfrm>
            <a:off x="2483643" y="2818826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598" name="Google Shape;598;p25"/>
          <p:cNvSpPr txBox="1"/>
          <p:nvPr/>
        </p:nvSpPr>
        <p:spPr>
          <a:xfrm>
            <a:off x="2439193" y="4476176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599" name="Google Shape;599;p25"/>
          <p:cNvSpPr txBox="1"/>
          <p:nvPr/>
        </p:nvSpPr>
        <p:spPr>
          <a:xfrm>
            <a:off x="2458243" y="4190426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600" name="Google Shape;600;p25"/>
          <p:cNvSpPr txBox="1"/>
          <p:nvPr/>
        </p:nvSpPr>
        <p:spPr>
          <a:xfrm>
            <a:off x="2448718" y="3895151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2818606" y="3104576"/>
            <a:ext cx="598487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/>
          </a:p>
        </p:txBody>
      </p:sp>
      <p:grpSp>
        <p:nvGrpSpPr>
          <p:cNvPr id="602" name="Google Shape;602;p25"/>
          <p:cNvGrpSpPr/>
          <p:nvPr/>
        </p:nvGrpSpPr>
        <p:grpSpPr>
          <a:xfrm>
            <a:off x="2786856" y="3428426"/>
            <a:ext cx="620712" cy="228600"/>
            <a:chOff x="1287" y="2524"/>
            <a:chExt cx="260" cy="100"/>
          </a:xfrm>
        </p:grpSpPr>
        <p:sp>
          <p:nvSpPr>
            <p:cNvPr id="603" name="Google Shape;603;p25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607" name="Google Shape;607;p25"/>
          <p:cNvSpPr/>
          <p:nvPr/>
        </p:nvSpPr>
        <p:spPr>
          <a:xfrm>
            <a:off x="5312568" y="2594989"/>
            <a:ext cx="1473200" cy="1979612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8" name="Google Shape;608;p25"/>
          <p:cNvCxnSpPr/>
          <p:nvPr/>
        </p:nvCxnSpPr>
        <p:spPr>
          <a:xfrm>
            <a:off x="5318918" y="3364926"/>
            <a:ext cx="146050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25"/>
          <p:cNvSpPr txBox="1"/>
          <p:nvPr/>
        </p:nvSpPr>
        <p:spPr>
          <a:xfrm>
            <a:off x="5390356" y="3347464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610" name="Google Shape;610;p25"/>
          <p:cNvCxnSpPr/>
          <p:nvPr/>
        </p:nvCxnSpPr>
        <p:spPr>
          <a:xfrm>
            <a:off x="5320506" y="3682426"/>
            <a:ext cx="14573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25"/>
          <p:cNvSpPr txBox="1"/>
          <p:nvPr/>
        </p:nvSpPr>
        <p:spPr>
          <a:xfrm>
            <a:off x="5387181" y="2561651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612" name="Google Shape;612;p25"/>
          <p:cNvSpPr txBox="1"/>
          <p:nvPr/>
        </p:nvSpPr>
        <p:spPr>
          <a:xfrm>
            <a:off x="5384006" y="4252339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613" name="Google Shape;613;p25"/>
          <p:cNvSpPr txBox="1"/>
          <p:nvPr/>
        </p:nvSpPr>
        <p:spPr>
          <a:xfrm>
            <a:off x="5384006" y="3966589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614" name="Google Shape;614;p25"/>
          <p:cNvSpPr txBox="1"/>
          <p:nvPr/>
        </p:nvSpPr>
        <p:spPr>
          <a:xfrm>
            <a:off x="5384006" y="3668139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cxnSp>
        <p:nvCxnSpPr>
          <p:cNvPr id="615" name="Google Shape;615;p25"/>
          <p:cNvCxnSpPr/>
          <p:nvPr/>
        </p:nvCxnSpPr>
        <p:spPr>
          <a:xfrm>
            <a:off x="5317331" y="3993576"/>
            <a:ext cx="14573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25"/>
          <p:cNvCxnSpPr/>
          <p:nvPr/>
        </p:nvCxnSpPr>
        <p:spPr>
          <a:xfrm>
            <a:off x="5314156" y="4292026"/>
            <a:ext cx="14573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7" name="Google Shape;617;p25"/>
          <p:cNvSpPr/>
          <p:nvPr/>
        </p:nvSpPr>
        <p:spPr>
          <a:xfrm>
            <a:off x="5731668" y="2901376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/>
          </a:p>
        </p:txBody>
      </p:sp>
      <p:grpSp>
        <p:nvGrpSpPr>
          <p:cNvPr id="618" name="Google Shape;618;p25"/>
          <p:cNvGrpSpPr/>
          <p:nvPr/>
        </p:nvGrpSpPr>
        <p:grpSpPr>
          <a:xfrm>
            <a:off x="5603081" y="3217289"/>
            <a:ext cx="887412" cy="228600"/>
            <a:chOff x="1383" y="2620"/>
            <a:chExt cx="260" cy="100"/>
          </a:xfrm>
        </p:grpSpPr>
        <p:sp>
          <p:nvSpPr>
            <p:cNvPr id="619" name="Google Shape;619;p25"/>
            <p:cNvSpPr/>
            <p:nvPr/>
          </p:nvSpPr>
          <p:spPr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623" name="Google Shape;623;p25"/>
          <p:cNvSpPr/>
          <p:nvPr/>
        </p:nvSpPr>
        <p:spPr>
          <a:xfrm>
            <a:off x="8316118" y="2820414"/>
            <a:ext cx="1273175" cy="1979612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24" name="Google Shape;624;p25"/>
          <p:cNvCxnSpPr/>
          <p:nvPr/>
        </p:nvCxnSpPr>
        <p:spPr>
          <a:xfrm>
            <a:off x="8325643" y="3580826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5" name="Google Shape;625;p25"/>
          <p:cNvSpPr txBox="1"/>
          <p:nvPr/>
        </p:nvSpPr>
        <p:spPr>
          <a:xfrm>
            <a:off x="8282781" y="3563364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626" name="Google Shape;626;p25"/>
          <p:cNvCxnSpPr/>
          <p:nvPr/>
        </p:nvCxnSpPr>
        <p:spPr>
          <a:xfrm>
            <a:off x="8333581" y="390150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25"/>
          <p:cNvCxnSpPr/>
          <p:nvPr/>
        </p:nvCxnSpPr>
        <p:spPr>
          <a:xfrm>
            <a:off x="8319293" y="421106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25"/>
          <p:cNvCxnSpPr/>
          <p:nvPr/>
        </p:nvCxnSpPr>
        <p:spPr>
          <a:xfrm>
            <a:off x="8319293" y="449681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9" name="Google Shape;629;p25"/>
          <p:cNvSpPr txBox="1"/>
          <p:nvPr/>
        </p:nvSpPr>
        <p:spPr>
          <a:xfrm>
            <a:off x="8317706" y="2810889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630" name="Google Shape;630;p25"/>
          <p:cNvSpPr txBox="1"/>
          <p:nvPr/>
        </p:nvSpPr>
        <p:spPr>
          <a:xfrm>
            <a:off x="8273256" y="4468239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631" name="Google Shape;631;p25"/>
          <p:cNvSpPr txBox="1"/>
          <p:nvPr/>
        </p:nvSpPr>
        <p:spPr>
          <a:xfrm>
            <a:off x="8292306" y="4182489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632" name="Google Shape;632;p25"/>
          <p:cNvSpPr txBox="1"/>
          <p:nvPr/>
        </p:nvSpPr>
        <p:spPr>
          <a:xfrm>
            <a:off x="8282781" y="3887214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633" name="Google Shape;633;p25"/>
          <p:cNvSpPr/>
          <p:nvPr/>
        </p:nvSpPr>
        <p:spPr>
          <a:xfrm>
            <a:off x="8652668" y="3118864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P4</a:t>
            </a:r>
            <a:endParaRPr/>
          </a:p>
        </p:txBody>
      </p:sp>
      <p:grpSp>
        <p:nvGrpSpPr>
          <p:cNvPr id="634" name="Google Shape;634;p25"/>
          <p:cNvGrpSpPr/>
          <p:nvPr/>
        </p:nvGrpSpPr>
        <p:grpSpPr>
          <a:xfrm>
            <a:off x="8646318" y="3450651"/>
            <a:ext cx="620713" cy="204788"/>
            <a:chOff x="1287" y="2524"/>
            <a:chExt cx="260" cy="100"/>
          </a:xfrm>
        </p:grpSpPr>
        <p:sp>
          <p:nvSpPr>
            <p:cNvPr id="635" name="Google Shape;635;p25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639" name="Google Shape;639;p25"/>
          <p:cNvSpPr/>
          <p:nvPr/>
        </p:nvSpPr>
        <p:spPr>
          <a:xfrm>
            <a:off x="1254875" y="1933074"/>
            <a:ext cx="3906061" cy="962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888" lvl="0" marL="11588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mySocket = socket(AF_INET,SOCK_STREAM)</a:t>
            </a:r>
            <a:endParaRPr/>
          </a:p>
          <a:p>
            <a:pPr indent="-115888" lvl="0" marL="115888" marR="0" rtl="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mySocket.bind(myaddr,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9157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115888" lvl="0" marL="115888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40" name="Google Shape;640;p25"/>
          <p:cNvCxnSpPr/>
          <p:nvPr/>
        </p:nvCxnSpPr>
        <p:spPr>
          <a:xfrm>
            <a:off x="3023393" y="3531614"/>
            <a:ext cx="0" cy="217646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" name="Google Shape;641;p25"/>
          <p:cNvCxnSpPr/>
          <p:nvPr/>
        </p:nvCxnSpPr>
        <p:spPr>
          <a:xfrm>
            <a:off x="5953918" y="3290314"/>
            <a:ext cx="12700" cy="2408237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2" name="Google Shape;642;p25"/>
          <p:cNvCxnSpPr/>
          <p:nvPr/>
        </p:nvCxnSpPr>
        <p:spPr>
          <a:xfrm>
            <a:off x="3023393" y="5690614"/>
            <a:ext cx="2936875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3" name="Google Shape;643;p25"/>
          <p:cNvCxnSpPr/>
          <p:nvPr/>
        </p:nvCxnSpPr>
        <p:spPr>
          <a:xfrm>
            <a:off x="5830093" y="3303014"/>
            <a:ext cx="0" cy="224631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4" name="Google Shape;644;p25"/>
          <p:cNvCxnSpPr/>
          <p:nvPr/>
        </p:nvCxnSpPr>
        <p:spPr>
          <a:xfrm>
            <a:off x="3131343" y="5531864"/>
            <a:ext cx="2740025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5" name="Google Shape;645;p25"/>
          <p:cNvCxnSpPr/>
          <p:nvPr/>
        </p:nvCxnSpPr>
        <p:spPr>
          <a:xfrm>
            <a:off x="3124993" y="3518914"/>
            <a:ext cx="12700" cy="201771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6" name="Google Shape;646;p25"/>
          <p:cNvCxnSpPr/>
          <p:nvPr/>
        </p:nvCxnSpPr>
        <p:spPr>
          <a:xfrm>
            <a:off x="9033668" y="3569714"/>
            <a:ext cx="0" cy="217646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25"/>
          <p:cNvCxnSpPr/>
          <p:nvPr/>
        </p:nvCxnSpPr>
        <p:spPr>
          <a:xfrm>
            <a:off x="8916193" y="3537964"/>
            <a:ext cx="12700" cy="201771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8" name="Google Shape;648;p25"/>
          <p:cNvCxnSpPr/>
          <p:nvPr/>
        </p:nvCxnSpPr>
        <p:spPr>
          <a:xfrm>
            <a:off x="6096793" y="3309364"/>
            <a:ext cx="12700" cy="2408237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9" name="Google Shape;649;p25"/>
          <p:cNvCxnSpPr/>
          <p:nvPr/>
        </p:nvCxnSpPr>
        <p:spPr>
          <a:xfrm>
            <a:off x="6230143" y="3322064"/>
            <a:ext cx="0" cy="224631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0" name="Google Shape;650;p25"/>
          <p:cNvCxnSpPr/>
          <p:nvPr/>
        </p:nvCxnSpPr>
        <p:spPr>
          <a:xfrm>
            <a:off x="6119018" y="5709664"/>
            <a:ext cx="2936875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51" name="Google Shape;651;p25"/>
          <p:cNvCxnSpPr/>
          <p:nvPr/>
        </p:nvCxnSpPr>
        <p:spPr>
          <a:xfrm>
            <a:off x="6204743" y="5541389"/>
            <a:ext cx="2740025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52" name="Google Shape;652;p25"/>
          <p:cNvGrpSpPr/>
          <p:nvPr/>
        </p:nvGrpSpPr>
        <p:grpSpPr>
          <a:xfrm>
            <a:off x="2726531" y="5790630"/>
            <a:ext cx="1658938" cy="657226"/>
            <a:chOff x="1309" y="3697"/>
            <a:chExt cx="1045" cy="414"/>
          </a:xfrm>
        </p:grpSpPr>
        <p:sp>
          <p:nvSpPr>
            <p:cNvPr id="653" name="Google Shape;653;p25"/>
            <p:cNvSpPr/>
            <p:nvPr/>
          </p:nvSpPr>
          <p:spPr>
            <a:xfrm>
              <a:off x="1553" y="3697"/>
              <a:ext cx="678" cy="138"/>
            </a:xfrm>
            <a:prstGeom prst="rect">
              <a:avLst/>
            </a:prstGeom>
            <a:solidFill>
              <a:srgbClr val="3C6CD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54" name="Google Shape;654;p25"/>
            <p:cNvCxnSpPr/>
            <p:nvPr/>
          </p:nvCxnSpPr>
          <p:spPr>
            <a:xfrm>
              <a:off x="2179" y="3770"/>
              <a:ext cx="175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55" name="Google Shape;655;p25"/>
            <p:cNvSpPr txBox="1"/>
            <p:nvPr/>
          </p:nvSpPr>
          <p:spPr>
            <a:xfrm>
              <a:off x="1309" y="3822"/>
              <a:ext cx="1003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source port: 9157</a:t>
              </a:r>
              <a:endParaRPr/>
            </a:p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dest port: 6428</a:t>
              </a:r>
              <a:endParaRPr/>
            </a:p>
          </p:txBody>
        </p:sp>
      </p:grpSp>
      <p:grpSp>
        <p:nvGrpSpPr>
          <p:cNvPr id="656" name="Google Shape;656;p25"/>
          <p:cNvGrpSpPr/>
          <p:nvPr/>
        </p:nvGrpSpPr>
        <p:grpSpPr>
          <a:xfrm>
            <a:off x="4039394" y="4914330"/>
            <a:ext cx="1706563" cy="657226"/>
            <a:chOff x="2741" y="3750"/>
            <a:chExt cx="1075" cy="414"/>
          </a:xfrm>
        </p:grpSpPr>
        <p:sp>
          <p:nvSpPr>
            <p:cNvPr id="657" name="Google Shape;657;p25"/>
            <p:cNvSpPr/>
            <p:nvPr/>
          </p:nvSpPr>
          <p:spPr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58" name="Google Shape;658;p25"/>
            <p:cNvCxnSpPr/>
            <p:nvPr/>
          </p:nvCxnSpPr>
          <p:spPr>
            <a:xfrm>
              <a:off x="2741" y="3837"/>
              <a:ext cx="175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659" name="Google Shape;659;p25"/>
            <p:cNvSpPr txBox="1"/>
            <p:nvPr/>
          </p:nvSpPr>
          <p:spPr>
            <a:xfrm>
              <a:off x="2813" y="3875"/>
              <a:ext cx="1003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source port: 6428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dest port: 9157</a:t>
              </a:r>
              <a:endParaRPr/>
            </a:p>
          </p:txBody>
        </p:sp>
      </p:grpSp>
      <p:grpSp>
        <p:nvGrpSpPr>
          <p:cNvPr id="660" name="Google Shape;660;p25"/>
          <p:cNvGrpSpPr/>
          <p:nvPr/>
        </p:nvGrpSpPr>
        <p:grpSpPr>
          <a:xfrm>
            <a:off x="7063581" y="4914326"/>
            <a:ext cx="1341437" cy="652463"/>
            <a:chOff x="1509" y="3697"/>
            <a:chExt cx="845" cy="411"/>
          </a:xfrm>
        </p:grpSpPr>
        <p:sp>
          <p:nvSpPr>
            <p:cNvPr id="661" name="Google Shape;661;p25"/>
            <p:cNvSpPr/>
            <p:nvPr/>
          </p:nvSpPr>
          <p:spPr>
            <a:xfrm>
              <a:off x="1553" y="3697"/>
              <a:ext cx="678" cy="138"/>
            </a:xfrm>
            <a:prstGeom prst="rect">
              <a:avLst/>
            </a:prstGeom>
            <a:solidFill>
              <a:srgbClr val="3C6CD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62" name="Google Shape;662;p25"/>
            <p:cNvCxnSpPr/>
            <p:nvPr/>
          </p:nvCxnSpPr>
          <p:spPr>
            <a:xfrm>
              <a:off x="2179" y="3770"/>
              <a:ext cx="175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63" name="Google Shape;663;p25"/>
            <p:cNvSpPr txBox="1"/>
            <p:nvPr/>
          </p:nvSpPr>
          <p:spPr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source port: ?</a:t>
              </a:r>
              <a:endParaRPr/>
            </a:p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dest port: ?</a:t>
              </a:r>
              <a:endParaRPr/>
            </a:p>
          </p:txBody>
        </p:sp>
      </p:grpSp>
      <p:grpSp>
        <p:nvGrpSpPr>
          <p:cNvPr id="664" name="Google Shape;664;p25"/>
          <p:cNvGrpSpPr/>
          <p:nvPr/>
        </p:nvGrpSpPr>
        <p:grpSpPr>
          <a:xfrm>
            <a:off x="6304756" y="5768401"/>
            <a:ext cx="1389062" cy="652463"/>
            <a:chOff x="2741" y="3750"/>
            <a:chExt cx="875" cy="411"/>
          </a:xfrm>
        </p:grpSpPr>
        <p:sp>
          <p:nvSpPr>
            <p:cNvPr id="665" name="Google Shape;665;p25"/>
            <p:cNvSpPr/>
            <p:nvPr/>
          </p:nvSpPr>
          <p:spPr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66" name="Google Shape;666;p25"/>
            <p:cNvCxnSpPr/>
            <p:nvPr/>
          </p:nvCxnSpPr>
          <p:spPr>
            <a:xfrm>
              <a:off x="2741" y="3837"/>
              <a:ext cx="175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667" name="Google Shape;667;p25"/>
            <p:cNvSpPr txBox="1"/>
            <p:nvPr/>
          </p:nvSpPr>
          <p:spPr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source port: ?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dest port: ?</a:t>
              </a:r>
              <a:endParaRPr/>
            </a:p>
          </p:txBody>
        </p:sp>
      </p:grpSp>
      <p:grpSp>
        <p:nvGrpSpPr>
          <p:cNvPr id="668" name="Google Shape;668;p25"/>
          <p:cNvGrpSpPr/>
          <p:nvPr/>
        </p:nvGrpSpPr>
        <p:grpSpPr>
          <a:xfrm>
            <a:off x="1610518" y="4406326"/>
            <a:ext cx="711200" cy="669925"/>
            <a:chOff x="-44" y="1473"/>
            <a:chExt cx="981" cy="1105"/>
          </a:xfrm>
        </p:grpSpPr>
        <p:pic>
          <p:nvPicPr>
            <p:cNvPr descr="desktop_computer_stylized_medium" id="669" name="Google Shape;669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0" name="Google Shape;670;p25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71" name="Google Shape;671;p25"/>
          <p:cNvGrpSpPr/>
          <p:nvPr/>
        </p:nvGrpSpPr>
        <p:grpSpPr>
          <a:xfrm flipH="1">
            <a:off x="9879806" y="4530151"/>
            <a:ext cx="711200" cy="669925"/>
            <a:chOff x="-44" y="1473"/>
            <a:chExt cx="981" cy="1105"/>
          </a:xfrm>
        </p:grpSpPr>
        <p:pic>
          <p:nvPicPr>
            <p:cNvPr descr="desktop_computer_stylized_medium" id="672" name="Google Shape;672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3" name="Google Shape;673;p25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74" name="Google Shape;674;p25"/>
          <p:cNvGrpSpPr/>
          <p:nvPr/>
        </p:nvGrpSpPr>
        <p:grpSpPr>
          <a:xfrm>
            <a:off x="4702968" y="3928489"/>
            <a:ext cx="358775" cy="704850"/>
            <a:chOff x="4140" y="429"/>
            <a:chExt cx="1425" cy="2396"/>
          </a:xfrm>
        </p:grpSpPr>
        <p:sp>
          <p:nvSpPr>
            <p:cNvPr id="675" name="Google Shape;675;p25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4203" y="429"/>
              <a:ext cx="1053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80" name="Google Shape;680;p25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681" name="Google Shape;681;p25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2" name="Google Shape;682;p25"/>
              <p:cNvSpPr/>
              <p:nvPr/>
            </p:nvSpPr>
            <p:spPr>
              <a:xfrm>
                <a:off x="633" y="2582"/>
                <a:ext cx="692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683" name="Google Shape;683;p25"/>
            <p:cNvSpPr/>
            <p:nvPr/>
          </p:nvSpPr>
          <p:spPr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84" name="Google Shape;684;p25"/>
            <p:cNvGrpSpPr/>
            <p:nvPr/>
          </p:nvGrpSpPr>
          <p:grpSpPr>
            <a:xfrm>
              <a:off x="4745" y="996"/>
              <a:ext cx="580" cy="156"/>
              <a:chOff x="612" y="2570"/>
              <a:chExt cx="724" cy="162"/>
            </a:xfrm>
          </p:grpSpPr>
          <p:sp>
            <p:nvSpPr>
              <p:cNvPr id="685" name="Google Shape;685;p25"/>
              <p:cNvSpPr/>
              <p:nvPr/>
            </p:nvSpPr>
            <p:spPr>
              <a:xfrm>
                <a:off x="612" y="2570"/>
                <a:ext cx="724" cy="16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6" name="Google Shape;686;p25"/>
              <p:cNvSpPr/>
              <p:nvPr/>
            </p:nvSpPr>
            <p:spPr>
              <a:xfrm>
                <a:off x="628" y="2586"/>
                <a:ext cx="692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687" name="Google Shape;687;p25"/>
            <p:cNvSpPr/>
            <p:nvPr/>
          </p:nvSpPr>
          <p:spPr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89" name="Google Shape;689;p25"/>
            <p:cNvGrpSpPr/>
            <p:nvPr/>
          </p:nvGrpSpPr>
          <p:grpSpPr>
            <a:xfrm>
              <a:off x="4733" y="1627"/>
              <a:ext cx="586" cy="151"/>
              <a:chOff x="611" y="2568"/>
              <a:chExt cx="730" cy="139"/>
            </a:xfrm>
          </p:grpSpPr>
          <p:sp>
            <p:nvSpPr>
              <p:cNvPr id="690" name="Google Shape;690;p25"/>
              <p:cNvSpPr/>
              <p:nvPr/>
            </p:nvSpPr>
            <p:spPr>
              <a:xfrm>
                <a:off x="611" y="2568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1" name="Google Shape;691;p25"/>
              <p:cNvSpPr/>
              <p:nvPr/>
            </p:nvSpPr>
            <p:spPr>
              <a:xfrm>
                <a:off x="627" y="2583"/>
                <a:ext cx="699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692" name="Google Shape;692;p2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93" name="Google Shape;693;p25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694" name="Google Shape;694;p25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5" name="Google Shape;695;p25"/>
              <p:cNvSpPr/>
              <p:nvPr/>
            </p:nvSpPr>
            <p:spPr>
              <a:xfrm>
                <a:off x="630" y="2582"/>
                <a:ext cx="691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696" name="Google Shape;696;p25"/>
            <p:cNvSpPr/>
            <p:nvPr/>
          </p:nvSpPr>
          <p:spPr>
            <a:xfrm>
              <a:off x="5250" y="429"/>
              <a:ext cx="69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4203" y="2712"/>
              <a:ext cx="1072" cy="81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07" name="Google Shape;707;p25"/>
          <p:cNvSpPr txBox="1"/>
          <p:nvPr/>
        </p:nvSpPr>
        <p:spPr>
          <a:xfrm>
            <a:off x="3494761" y="572214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08" name="Google Shape;708;p25"/>
          <p:cNvSpPr txBox="1"/>
          <p:nvPr/>
        </p:nvSpPr>
        <p:spPr>
          <a:xfrm>
            <a:off x="4623206" y="4847126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709" name="Google Shape;709;p25"/>
          <p:cNvSpPr txBox="1"/>
          <p:nvPr/>
        </p:nvSpPr>
        <p:spPr>
          <a:xfrm>
            <a:off x="6902357" y="5698169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710" name="Google Shape;710;p25"/>
          <p:cNvSpPr txBox="1"/>
          <p:nvPr/>
        </p:nvSpPr>
        <p:spPr>
          <a:xfrm>
            <a:off x="7496546" y="4843702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711" name="Google Shape;711;p25"/>
          <p:cNvSpPr/>
          <p:nvPr/>
        </p:nvSpPr>
        <p:spPr>
          <a:xfrm>
            <a:off x="7575600" y="1992484"/>
            <a:ext cx="3906061" cy="962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888" lvl="0" marL="11588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mySocket = socket(AF_INET,SOCK_STREAM)</a:t>
            </a:r>
            <a:endParaRPr/>
          </a:p>
          <a:p>
            <a:pPr indent="-115888" lvl="0" marL="115888" marR="0" rtl="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mySocket.bind(myaddr,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5775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115888" lvl="0" marL="115888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2" name="Google Shape;712;p25"/>
          <p:cNvSpPr/>
          <p:nvPr/>
        </p:nvSpPr>
        <p:spPr>
          <a:xfrm>
            <a:off x="4163389" y="1137494"/>
            <a:ext cx="3906061" cy="962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888" lvl="0" marL="11588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mySocket = socket(AF_INET,SOCK_DGRAM)</a:t>
            </a:r>
            <a:endParaRPr/>
          </a:p>
          <a:p>
            <a:pPr indent="-115888" lvl="0" marL="115888" marR="0" rtl="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mySocket.bind(myaddr,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6428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115888" lvl="0" marL="115888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3" name="Google Shape;713;p25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4400"/>
              <a:t>UDP demultiplexing: an example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5527a8ce64_0_811"/>
          <p:cNvSpPr txBox="1"/>
          <p:nvPr>
            <p:ph type="title"/>
          </p:nvPr>
        </p:nvSpPr>
        <p:spPr>
          <a:xfrm>
            <a:off x="798690" y="289325"/>
            <a:ext cx="11100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TCP demultiplexing: example</a:t>
            </a:r>
            <a:endParaRPr/>
          </a:p>
        </p:txBody>
      </p:sp>
      <p:sp>
        <p:nvSpPr>
          <p:cNvPr id="720" name="Google Shape;720;g25527a8ce64_0_811"/>
          <p:cNvSpPr/>
          <p:nvPr/>
        </p:nvSpPr>
        <p:spPr>
          <a:xfrm>
            <a:off x="4454236" y="1478017"/>
            <a:ext cx="552450" cy="2082800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1" name="Google Shape;721;g25527a8ce64_0_811"/>
          <p:cNvSpPr/>
          <p:nvPr/>
        </p:nvSpPr>
        <p:spPr>
          <a:xfrm>
            <a:off x="2052349" y="1657405"/>
            <a:ext cx="460375" cy="2193925"/>
          </a:xfrm>
          <a:custGeom>
            <a:rect b="b" l="l" r="r" t="t"/>
            <a:pathLst>
              <a:path extrusionOk="0" h="1382" w="290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2" name="Google Shape;722;g25527a8ce64_0_811"/>
          <p:cNvSpPr/>
          <p:nvPr/>
        </p:nvSpPr>
        <p:spPr>
          <a:xfrm>
            <a:off x="2568286" y="1624067"/>
            <a:ext cx="1296900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3" name="Google Shape;723;g25527a8ce64_0_811"/>
          <p:cNvSpPr/>
          <p:nvPr/>
        </p:nvSpPr>
        <p:spPr>
          <a:xfrm>
            <a:off x="2530186" y="1678042"/>
            <a:ext cx="1273200" cy="1979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24" name="Google Shape;724;g25527a8ce64_0_811"/>
          <p:cNvCxnSpPr/>
          <p:nvPr/>
        </p:nvCxnSpPr>
        <p:spPr>
          <a:xfrm>
            <a:off x="2539711" y="2438455"/>
            <a:ext cx="12636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5" name="Google Shape;725;g25527a8ce64_0_811"/>
          <p:cNvSpPr txBox="1"/>
          <p:nvPr/>
        </p:nvSpPr>
        <p:spPr>
          <a:xfrm>
            <a:off x="2496849" y="2420992"/>
            <a:ext cx="13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6" name="Google Shape;726;g25527a8ce64_0_811"/>
          <p:cNvCxnSpPr/>
          <p:nvPr/>
        </p:nvCxnSpPr>
        <p:spPr>
          <a:xfrm>
            <a:off x="2547649" y="2759130"/>
            <a:ext cx="12636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7" name="Google Shape;727;g25527a8ce64_0_811"/>
          <p:cNvCxnSpPr/>
          <p:nvPr/>
        </p:nvCxnSpPr>
        <p:spPr>
          <a:xfrm>
            <a:off x="2533361" y="3068692"/>
            <a:ext cx="12636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8" name="Google Shape;728;g25527a8ce64_0_811"/>
          <p:cNvCxnSpPr/>
          <p:nvPr/>
        </p:nvCxnSpPr>
        <p:spPr>
          <a:xfrm>
            <a:off x="2533361" y="3354442"/>
            <a:ext cx="12636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9" name="Google Shape;729;g25527a8ce64_0_811"/>
          <p:cNvSpPr txBox="1"/>
          <p:nvPr/>
        </p:nvSpPr>
        <p:spPr>
          <a:xfrm>
            <a:off x="2531774" y="1668517"/>
            <a:ext cx="13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g25527a8ce64_0_811"/>
          <p:cNvSpPr txBox="1"/>
          <p:nvPr/>
        </p:nvSpPr>
        <p:spPr>
          <a:xfrm>
            <a:off x="2487324" y="3325867"/>
            <a:ext cx="13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g25527a8ce64_0_811"/>
          <p:cNvSpPr txBox="1"/>
          <p:nvPr/>
        </p:nvSpPr>
        <p:spPr>
          <a:xfrm>
            <a:off x="2506374" y="3040117"/>
            <a:ext cx="13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g25527a8ce64_0_811"/>
          <p:cNvSpPr txBox="1"/>
          <p:nvPr/>
        </p:nvSpPr>
        <p:spPr>
          <a:xfrm>
            <a:off x="2496849" y="2744842"/>
            <a:ext cx="13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g25527a8ce64_0_811"/>
          <p:cNvSpPr/>
          <p:nvPr/>
        </p:nvSpPr>
        <p:spPr>
          <a:xfrm>
            <a:off x="2866735" y="1954267"/>
            <a:ext cx="638175" cy="367856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4" name="Google Shape;734;g25527a8ce64_0_811"/>
          <p:cNvGrpSpPr/>
          <p:nvPr/>
        </p:nvGrpSpPr>
        <p:grpSpPr>
          <a:xfrm>
            <a:off x="2834986" y="2278117"/>
            <a:ext cx="837963" cy="134874"/>
            <a:chOff x="1287" y="2524"/>
            <a:chExt cx="351" cy="59"/>
          </a:xfrm>
        </p:grpSpPr>
        <p:sp>
          <p:nvSpPr>
            <p:cNvPr id="735" name="Google Shape;735;g25527a8ce64_0_811"/>
            <p:cNvSpPr/>
            <p:nvPr/>
          </p:nvSpPr>
          <p:spPr>
            <a:xfrm>
              <a:off x="1287" y="2524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6" name="Google Shape;736;g25527a8ce64_0_811"/>
            <p:cNvSpPr/>
            <p:nvPr/>
          </p:nvSpPr>
          <p:spPr>
            <a:xfrm>
              <a:off x="1338" y="2537"/>
              <a:ext cx="30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7" name="Google Shape;737;g25527a8ce64_0_811"/>
            <p:cNvSpPr/>
            <p:nvPr/>
          </p:nvSpPr>
          <p:spPr>
            <a:xfrm>
              <a:off x="1503" y="2582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8" name="Google Shape;738;g25527a8ce64_0_811"/>
            <p:cNvSpPr/>
            <p:nvPr/>
          </p:nvSpPr>
          <p:spPr>
            <a:xfrm>
              <a:off x="1298" y="2583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39" name="Google Shape;739;g25527a8ce64_0_811"/>
          <p:cNvSpPr/>
          <p:nvPr/>
        </p:nvSpPr>
        <p:spPr>
          <a:xfrm>
            <a:off x="5067011" y="1390705"/>
            <a:ext cx="2254200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0" name="Google Shape;740;g25527a8ce64_0_811"/>
          <p:cNvSpPr/>
          <p:nvPr/>
        </p:nvSpPr>
        <p:spPr>
          <a:xfrm>
            <a:off x="5013036" y="1468492"/>
            <a:ext cx="2225700" cy="1979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1" name="Google Shape;741;g25527a8ce64_0_811"/>
          <p:cNvSpPr txBox="1"/>
          <p:nvPr/>
        </p:nvSpPr>
        <p:spPr>
          <a:xfrm>
            <a:off x="5438486" y="2197155"/>
            <a:ext cx="13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g25527a8ce64_0_811"/>
          <p:cNvSpPr txBox="1"/>
          <p:nvPr/>
        </p:nvSpPr>
        <p:spPr>
          <a:xfrm>
            <a:off x="5492461" y="1420867"/>
            <a:ext cx="13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g25527a8ce64_0_811"/>
          <p:cNvSpPr txBox="1"/>
          <p:nvPr/>
        </p:nvSpPr>
        <p:spPr>
          <a:xfrm>
            <a:off x="5432136" y="3102030"/>
            <a:ext cx="13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g25527a8ce64_0_811"/>
          <p:cNvSpPr txBox="1"/>
          <p:nvPr/>
        </p:nvSpPr>
        <p:spPr>
          <a:xfrm>
            <a:off x="5432136" y="2816280"/>
            <a:ext cx="13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g25527a8ce64_0_811"/>
          <p:cNvSpPr/>
          <p:nvPr/>
        </p:nvSpPr>
        <p:spPr>
          <a:xfrm>
            <a:off x="5132099" y="1727255"/>
            <a:ext cx="659264" cy="377826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g25527a8ce64_0_811"/>
          <p:cNvSpPr/>
          <p:nvPr/>
        </p:nvSpPr>
        <p:spPr>
          <a:xfrm>
            <a:off x="8202324" y="1616130"/>
            <a:ext cx="1296900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7" name="Google Shape;747;g25527a8ce64_0_811"/>
          <p:cNvSpPr/>
          <p:nvPr/>
        </p:nvSpPr>
        <p:spPr>
          <a:xfrm>
            <a:off x="8005474" y="1657405"/>
            <a:ext cx="1632000" cy="1979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8" name="Google Shape;748;g25527a8ce64_0_811"/>
          <p:cNvSpPr txBox="1"/>
          <p:nvPr/>
        </p:nvSpPr>
        <p:spPr>
          <a:xfrm>
            <a:off x="8130886" y="2413055"/>
            <a:ext cx="13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g25527a8ce64_0_811"/>
          <p:cNvSpPr txBox="1"/>
          <p:nvPr/>
        </p:nvSpPr>
        <p:spPr>
          <a:xfrm>
            <a:off x="8165811" y="1660580"/>
            <a:ext cx="13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g25527a8ce64_0_811"/>
          <p:cNvSpPr txBox="1"/>
          <p:nvPr/>
        </p:nvSpPr>
        <p:spPr>
          <a:xfrm>
            <a:off x="8173749" y="3317930"/>
            <a:ext cx="13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g25527a8ce64_0_811"/>
          <p:cNvSpPr txBox="1"/>
          <p:nvPr/>
        </p:nvSpPr>
        <p:spPr>
          <a:xfrm>
            <a:off x="8140411" y="3032180"/>
            <a:ext cx="13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g25527a8ce64_0_811"/>
          <p:cNvSpPr txBox="1"/>
          <p:nvPr/>
        </p:nvSpPr>
        <p:spPr>
          <a:xfrm>
            <a:off x="8130886" y="2736905"/>
            <a:ext cx="13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g25527a8ce64_0_811"/>
          <p:cNvSpPr/>
          <p:nvPr/>
        </p:nvSpPr>
        <p:spPr>
          <a:xfrm>
            <a:off x="8140348" y="1954267"/>
            <a:ext cx="668313" cy="376212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g25527a8ce64_0_811"/>
          <p:cNvSpPr/>
          <p:nvPr/>
        </p:nvSpPr>
        <p:spPr>
          <a:xfrm>
            <a:off x="9661236" y="1636767"/>
            <a:ext cx="504825" cy="2133600"/>
          </a:xfrm>
          <a:custGeom>
            <a:rect b="b" l="l" r="r" t="t"/>
            <a:pathLst>
              <a:path extrusionOk="0" h="1344" w="318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5" name="Google Shape;755;g25527a8ce64_0_811"/>
          <p:cNvSpPr txBox="1"/>
          <p:nvPr/>
        </p:nvSpPr>
        <p:spPr>
          <a:xfrm flipH="1">
            <a:off x="1723699" y="4418067"/>
            <a:ext cx="1147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host: IP address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g25527a8ce64_0_811"/>
          <p:cNvSpPr txBox="1"/>
          <p:nvPr/>
        </p:nvSpPr>
        <p:spPr>
          <a:xfrm flipH="1">
            <a:off x="9480224" y="4314880"/>
            <a:ext cx="1147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host: IP address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7" name="Google Shape;757;g25527a8ce64_0_811"/>
          <p:cNvCxnSpPr/>
          <p:nvPr/>
        </p:nvCxnSpPr>
        <p:spPr>
          <a:xfrm>
            <a:off x="4989224" y="3144892"/>
            <a:ext cx="2233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8" name="Google Shape;758;g25527a8ce64_0_811"/>
          <p:cNvCxnSpPr/>
          <p:nvPr/>
        </p:nvCxnSpPr>
        <p:spPr>
          <a:xfrm>
            <a:off x="5005099" y="2843267"/>
            <a:ext cx="2233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9" name="Google Shape;759;g25527a8ce64_0_811"/>
          <p:cNvSpPr txBox="1"/>
          <p:nvPr/>
        </p:nvSpPr>
        <p:spPr>
          <a:xfrm>
            <a:off x="5392449" y="2508305"/>
            <a:ext cx="13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0" name="Google Shape;760;g25527a8ce64_0_811"/>
          <p:cNvCxnSpPr/>
          <p:nvPr/>
        </p:nvCxnSpPr>
        <p:spPr>
          <a:xfrm>
            <a:off x="5008274" y="2521005"/>
            <a:ext cx="2233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1" name="Google Shape;761;g25527a8ce64_0_811"/>
          <p:cNvCxnSpPr/>
          <p:nvPr/>
        </p:nvCxnSpPr>
        <p:spPr>
          <a:xfrm>
            <a:off x="5011449" y="2198742"/>
            <a:ext cx="2233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62" name="Google Shape;762;g25527a8ce64_0_811"/>
          <p:cNvGrpSpPr/>
          <p:nvPr/>
        </p:nvGrpSpPr>
        <p:grpSpPr>
          <a:xfrm>
            <a:off x="5187661" y="2060630"/>
            <a:ext cx="638651" cy="134874"/>
            <a:chOff x="1287" y="2524"/>
            <a:chExt cx="351" cy="59"/>
          </a:xfrm>
        </p:grpSpPr>
        <p:sp>
          <p:nvSpPr>
            <p:cNvPr id="763" name="Google Shape;763;g25527a8ce64_0_811"/>
            <p:cNvSpPr/>
            <p:nvPr/>
          </p:nvSpPr>
          <p:spPr>
            <a:xfrm>
              <a:off x="1287" y="2524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4" name="Google Shape;764;g25527a8ce64_0_811"/>
            <p:cNvSpPr/>
            <p:nvPr/>
          </p:nvSpPr>
          <p:spPr>
            <a:xfrm>
              <a:off x="1338" y="2537"/>
              <a:ext cx="30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5" name="Google Shape;765;g25527a8ce64_0_811"/>
            <p:cNvSpPr/>
            <p:nvPr/>
          </p:nvSpPr>
          <p:spPr>
            <a:xfrm>
              <a:off x="1503" y="2582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6" name="Google Shape;766;g25527a8ce64_0_811"/>
            <p:cNvSpPr/>
            <p:nvPr/>
          </p:nvSpPr>
          <p:spPr>
            <a:xfrm>
              <a:off x="1298" y="2583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67" name="Google Shape;767;g25527a8ce64_0_811"/>
          <p:cNvSpPr/>
          <p:nvPr/>
        </p:nvSpPr>
        <p:spPr>
          <a:xfrm>
            <a:off x="6498936" y="1732016"/>
            <a:ext cx="659264" cy="367681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g25527a8ce64_0_811"/>
          <p:cNvSpPr/>
          <p:nvPr/>
        </p:nvSpPr>
        <p:spPr>
          <a:xfrm>
            <a:off x="5804956" y="1636767"/>
            <a:ext cx="670218" cy="461343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9" name="Google Shape;769;g25527a8ce64_0_811"/>
          <p:cNvGrpSpPr/>
          <p:nvPr/>
        </p:nvGrpSpPr>
        <p:grpSpPr>
          <a:xfrm>
            <a:off x="5892511" y="2065392"/>
            <a:ext cx="638651" cy="134874"/>
            <a:chOff x="1287" y="2524"/>
            <a:chExt cx="351" cy="59"/>
          </a:xfrm>
        </p:grpSpPr>
        <p:sp>
          <p:nvSpPr>
            <p:cNvPr id="770" name="Google Shape;770;g25527a8ce64_0_811"/>
            <p:cNvSpPr/>
            <p:nvPr/>
          </p:nvSpPr>
          <p:spPr>
            <a:xfrm>
              <a:off x="1287" y="2524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1" name="Google Shape;771;g25527a8ce64_0_811"/>
            <p:cNvSpPr/>
            <p:nvPr/>
          </p:nvSpPr>
          <p:spPr>
            <a:xfrm>
              <a:off x="1338" y="2537"/>
              <a:ext cx="30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2" name="Google Shape;772;g25527a8ce64_0_811"/>
            <p:cNvSpPr/>
            <p:nvPr/>
          </p:nvSpPr>
          <p:spPr>
            <a:xfrm>
              <a:off x="1503" y="2582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3" name="Google Shape;773;g25527a8ce64_0_811"/>
            <p:cNvSpPr/>
            <p:nvPr/>
          </p:nvSpPr>
          <p:spPr>
            <a:xfrm>
              <a:off x="1298" y="2583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74" name="Google Shape;774;g25527a8ce64_0_811"/>
          <p:cNvGrpSpPr/>
          <p:nvPr/>
        </p:nvGrpSpPr>
        <p:grpSpPr>
          <a:xfrm>
            <a:off x="6564024" y="2070155"/>
            <a:ext cx="638651" cy="134874"/>
            <a:chOff x="1287" y="2524"/>
            <a:chExt cx="351" cy="59"/>
          </a:xfrm>
        </p:grpSpPr>
        <p:sp>
          <p:nvSpPr>
            <p:cNvPr id="775" name="Google Shape;775;g25527a8ce64_0_811"/>
            <p:cNvSpPr/>
            <p:nvPr/>
          </p:nvSpPr>
          <p:spPr>
            <a:xfrm>
              <a:off x="1287" y="2524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6" name="Google Shape;776;g25527a8ce64_0_811"/>
            <p:cNvSpPr/>
            <p:nvPr/>
          </p:nvSpPr>
          <p:spPr>
            <a:xfrm>
              <a:off x="1338" y="2537"/>
              <a:ext cx="30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7" name="Google Shape;777;g25527a8ce64_0_811"/>
            <p:cNvSpPr/>
            <p:nvPr/>
          </p:nvSpPr>
          <p:spPr>
            <a:xfrm>
              <a:off x="1503" y="2582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8" name="Google Shape;778;g25527a8ce64_0_811"/>
            <p:cNvSpPr/>
            <p:nvPr/>
          </p:nvSpPr>
          <p:spPr>
            <a:xfrm>
              <a:off x="1298" y="2583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779" name="Google Shape;779;g25527a8ce64_0_811"/>
          <p:cNvCxnSpPr/>
          <p:nvPr/>
        </p:nvCxnSpPr>
        <p:spPr>
          <a:xfrm>
            <a:off x="7997536" y="3360792"/>
            <a:ext cx="163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0" name="Google Shape;780;g25527a8ce64_0_811"/>
          <p:cNvCxnSpPr/>
          <p:nvPr/>
        </p:nvCxnSpPr>
        <p:spPr>
          <a:xfrm>
            <a:off x="7988011" y="3065517"/>
            <a:ext cx="163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1" name="Google Shape;781;g25527a8ce64_0_811"/>
          <p:cNvCxnSpPr/>
          <p:nvPr/>
        </p:nvCxnSpPr>
        <p:spPr>
          <a:xfrm>
            <a:off x="7988011" y="2770242"/>
            <a:ext cx="163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2" name="Google Shape;782;g25527a8ce64_0_811"/>
          <p:cNvCxnSpPr/>
          <p:nvPr/>
        </p:nvCxnSpPr>
        <p:spPr>
          <a:xfrm>
            <a:off x="7988011" y="2465442"/>
            <a:ext cx="163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83" name="Google Shape;783;g25527a8ce64_0_811"/>
          <p:cNvGrpSpPr/>
          <p:nvPr/>
        </p:nvGrpSpPr>
        <p:grpSpPr>
          <a:xfrm>
            <a:off x="8140411" y="2292405"/>
            <a:ext cx="638651" cy="134874"/>
            <a:chOff x="1287" y="2524"/>
            <a:chExt cx="351" cy="59"/>
          </a:xfrm>
        </p:grpSpPr>
        <p:sp>
          <p:nvSpPr>
            <p:cNvPr id="784" name="Google Shape;784;g25527a8ce64_0_811"/>
            <p:cNvSpPr/>
            <p:nvPr/>
          </p:nvSpPr>
          <p:spPr>
            <a:xfrm>
              <a:off x="1287" y="2524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5" name="Google Shape;785;g25527a8ce64_0_811"/>
            <p:cNvSpPr/>
            <p:nvPr/>
          </p:nvSpPr>
          <p:spPr>
            <a:xfrm>
              <a:off x="1338" y="2537"/>
              <a:ext cx="30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6" name="Google Shape;786;g25527a8ce64_0_811"/>
            <p:cNvSpPr/>
            <p:nvPr/>
          </p:nvSpPr>
          <p:spPr>
            <a:xfrm>
              <a:off x="1503" y="2582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7" name="Google Shape;787;g25527a8ce64_0_811"/>
            <p:cNvSpPr/>
            <p:nvPr/>
          </p:nvSpPr>
          <p:spPr>
            <a:xfrm>
              <a:off x="1298" y="2583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88" name="Google Shape;788;g25527a8ce64_0_811"/>
          <p:cNvGrpSpPr/>
          <p:nvPr/>
        </p:nvGrpSpPr>
        <p:grpSpPr>
          <a:xfrm>
            <a:off x="8935749" y="2282880"/>
            <a:ext cx="638651" cy="134874"/>
            <a:chOff x="1287" y="2524"/>
            <a:chExt cx="351" cy="59"/>
          </a:xfrm>
        </p:grpSpPr>
        <p:sp>
          <p:nvSpPr>
            <p:cNvPr id="789" name="Google Shape;789;g25527a8ce64_0_811"/>
            <p:cNvSpPr/>
            <p:nvPr/>
          </p:nvSpPr>
          <p:spPr>
            <a:xfrm>
              <a:off x="1287" y="2524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0" name="Google Shape;790;g25527a8ce64_0_811"/>
            <p:cNvSpPr/>
            <p:nvPr/>
          </p:nvSpPr>
          <p:spPr>
            <a:xfrm>
              <a:off x="1338" y="2537"/>
              <a:ext cx="30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1" name="Google Shape;791;g25527a8ce64_0_811"/>
            <p:cNvSpPr/>
            <p:nvPr/>
          </p:nvSpPr>
          <p:spPr>
            <a:xfrm>
              <a:off x="1503" y="2582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2" name="Google Shape;792;g25527a8ce64_0_811"/>
            <p:cNvSpPr/>
            <p:nvPr/>
          </p:nvSpPr>
          <p:spPr>
            <a:xfrm>
              <a:off x="1298" y="2583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3" name="Google Shape;793;g25527a8ce64_0_811"/>
          <p:cNvSpPr/>
          <p:nvPr/>
        </p:nvSpPr>
        <p:spPr>
          <a:xfrm>
            <a:off x="8877010" y="1949505"/>
            <a:ext cx="668313" cy="408882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4" name="Google Shape;794;g25527a8ce64_0_811"/>
          <p:cNvGrpSpPr/>
          <p:nvPr/>
        </p:nvGrpSpPr>
        <p:grpSpPr>
          <a:xfrm>
            <a:off x="3128674" y="2152705"/>
            <a:ext cx="2695575" cy="3405187"/>
            <a:chOff x="3128674" y="2152705"/>
            <a:chExt cx="2695575" cy="3405187"/>
          </a:xfrm>
        </p:grpSpPr>
        <p:grpSp>
          <p:nvGrpSpPr>
            <p:cNvPr id="795" name="Google Shape;795;g25527a8ce64_0_811"/>
            <p:cNvGrpSpPr/>
            <p:nvPr/>
          </p:nvGrpSpPr>
          <p:grpSpPr>
            <a:xfrm>
              <a:off x="3301711" y="4192642"/>
              <a:ext cx="2432051" cy="1365250"/>
              <a:chOff x="3301711" y="4192642"/>
              <a:chExt cx="2432051" cy="1365250"/>
            </a:xfrm>
          </p:grpSpPr>
          <p:grpSp>
            <p:nvGrpSpPr>
              <p:cNvPr id="796" name="Google Shape;796;g25527a8ce64_0_811"/>
              <p:cNvGrpSpPr/>
              <p:nvPr/>
            </p:nvGrpSpPr>
            <p:grpSpPr>
              <a:xfrm>
                <a:off x="3450936" y="4883205"/>
                <a:ext cx="2282826" cy="674687"/>
                <a:chOff x="1079" y="3697"/>
                <a:chExt cx="1438" cy="425"/>
              </a:xfrm>
            </p:grpSpPr>
            <p:sp>
              <p:nvSpPr>
                <p:cNvPr id="797" name="Google Shape;797;g25527a8ce64_0_811"/>
                <p:cNvSpPr/>
                <p:nvPr/>
              </p:nvSpPr>
              <p:spPr>
                <a:xfrm>
                  <a:off x="1553" y="3697"/>
                  <a:ext cx="600" cy="0"/>
                </a:xfrm>
                <a:prstGeom prst="rect">
                  <a:avLst/>
                </a:prstGeom>
                <a:solidFill>
                  <a:srgbClr val="3C6CD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orbe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798" name="Google Shape;798;g25527a8ce64_0_811"/>
                <p:cNvCxnSpPr/>
                <p:nvPr/>
              </p:nvCxnSpPr>
              <p:spPr>
                <a:xfrm>
                  <a:off x="2179" y="3770"/>
                  <a:ext cx="3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799" name="Google Shape;799;g25527a8ce64_0_811"/>
                <p:cNvSpPr txBox="1"/>
                <p:nvPr/>
              </p:nvSpPr>
              <p:spPr>
                <a:xfrm>
                  <a:off x="1079" y="3822"/>
                  <a:ext cx="1438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r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Tahoma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source IP,port: A,9157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r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Tahoma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dest IP, port: B,80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00" name="Google Shape;800;g25527a8ce64_0_811"/>
              <p:cNvGrpSpPr/>
              <p:nvPr/>
            </p:nvGrpSpPr>
            <p:grpSpPr>
              <a:xfrm>
                <a:off x="3301711" y="4192642"/>
                <a:ext cx="2019301" cy="674688"/>
                <a:chOff x="2741" y="3750"/>
                <a:chExt cx="1272" cy="425"/>
              </a:xfrm>
            </p:grpSpPr>
            <p:sp>
              <p:nvSpPr>
                <p:cNvPr id="801" name="Google Shape;801;g25527a8ce64_0_811"/>
                <p:cNvSpPr/>
                <p:nvPr/>
              </p:nvSpPr>
              <p:spPr>
                <a:xfrm>
                  <a:off x="2859" y="3750"/>
                  <a:ext cx="600" cy="0"/>
                </a:xfrm>
                <a:prstGeom prst="rect">
                  <a:avLst/>
                </a:prstGeom>
                <a:solidFill>
                  <a:srgbClr val="3C6CD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orbe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802" name="Google Shape;802;g25527a8ce64_0_811"/>
                <p:cNvCxnSpPr/>
                <p:nvPr/>
              </p:nvCxnSpPr>
              <p:spPr>
                <a:xfrm>
                  <a:off x="2741" y="3837"/>
                  <a:ext cx="3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CC0000"/>
                  </a:solidFill>
                  <a:prstDash val="solid"/>
                  <a:round/>
                  <a:headEnd len="med" w="med" type="triangle"/>
                  <a:tailEnd len="sm" w="sm" type="none"/>
                </a:ln>
              </p:spPr>
            </p:cxnSp>
            <p:sp>
              <p:nvSpPr>
                <p:cNvPr id="803" name="Google Shape;803;g25527a8ce64_0_811"/>
                <p:cNvSpPr txBox="1"/>
                <p:nvPr/>
              </p:nvSpPr>
              <p:spPr>
                <a:xfrm>
                  <a:off x="2813" y="3875"/>
                  <a:ext cx="12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Tahoma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source IP,port: B,80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Tahoma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dest IP,port: A,9157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804" name="Google Shape;804;g25527a8ce64_0_811"/>
            <p:cNvSpPr/>
            <p:nvPr/>
          </p:nvSpPr>
          <p:spPr>
            <a:xfrm>
              <a:off x="3128674" y="2152705"/>
              <a:ext cx="2695575" cy="2695575"/>
            </a:xfrm>
            <a:custGeom>
              <a:rect b="b" l="l" r="r" t="t"/>
              <a:pathLst>
                <a:path extrusionOk="0" h="1698" w="1698">
                  <a:moveTo>
                    <a:pt x="0" y="131"/>
                  </a:moveTo>
                  <a:lnTo>
                    <a:pt x="0" y="1698"/>
                  </a:lnTo>
                  <a:lnTo>
                    <a:pt x="1698" y="1690"/>
                  </a:lnTo>
                  <a:lnTo>
                    <a:pt x="1691" y="148"/>
                  </a:lnTo>
                  <a:lnTo>
                    <a:pt x="1443" y="0"/>
                  </a:ln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05" name="Google Shape;805;g25527a8ce64_0_811"/>
          <p:cNvSpPr/>
          <p:nvPr/>
        </p:nvSpPr>
        <p:spPr>
          <a:xfrm>
            <a:off x="6114761" y="2184455"/>
            <a:ext cx="3089275" cy="3252786"/>
          </a:xfrm>
          <a:custGeom>
            <a:rect b="b" l="l" r="r" t="t"/>
            <a:pathLst>
              <a:path extrusionOk="0" h="1801" w="1946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806" name="Google Shape;806;g25527a8ce64_0_811"/>
          <p:cNvGrpSpPr/>
          <p:nvPr/>
        </p:nvGrpSpPr>
        <p:grpSpPr>
          <a:xfrm>
            <a:off x="6773574" y="2173342"/>
            <a:ext cx="2293935" cy="2898775"/>
            <a:chOff x="6773574" y="2173342"/>
            <a:chExt cx="2293935" cy="2898775"/>
          </a:xfrm>
        </p:grpSpPr>
        <p:sp>
          <p:nvSpPr>
            <p:cNvPr id="807" name="Google Shape;807;g25527a8ce64_0_811"/>
            <p:cNvSpPr/>
            <p:nvPr/>
          </p:nvSpPr>
          <p:spPr>
            <a:xfrm>
              <a:off x="6773574" y="2173342"/>
              <a:ext cx="1609725" cy="2465388"/>
            </a:xfrm>
            <a:custGeom>
              <a:rect b="b" l="l" r="r" t="t"/>
              <a:pathLst>
                <a:path extrusionOk="0" h="1480" w="1014">
                  <a:moveTo>
                    <a:pt x="0" y="0"/>
                  </a:moveTo>
                  <a:lnTo>
                    <a:pt x="0" y="1480"/>
                  </a:lnTo>
                  <a:lnTo>
                    <a:pt x="1014" y="1480"/>
                  </a:lnTo>
                  <a:lnTo>
                    <a:pt x="1014" y="146"/>
                  </a:ln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808" name="Google Shape;808;g25527a8ce64_0_811"/>
            <p:cNvGrpSpPr/>
            <p:nvPr/>
          </p:nvGrpSpPr>
          <p:grpSpPr>
            <a:xfrm>
              <a:off x="6871998" y="4397430"/>
              <a:ext cx="2195511" cy="674687"/>
              <a:chOff x="2741" y="3750"/>
              <a:chExt cx="1383" cy="425"/>
            </a:xfrm>
          </p:grpSpPr>
          <p:sp>
            <p:nvSpPr>
              <p:cNvPr id="809" name="Google Shape;809;g25527a8ce64_0_811"/>
              <p:cNvSpPr/>
              <p:nvPr/>
            </p:nvSpPr>
            <p:spPr>
              <a:xfrm>
                <a:off x="2859" y="3750"/>
                <a:ext cx="600" cy="0"/>
              </a:xfrm>
              <a:prstGeom prst="rect">
                <a:avLst/>
              </a:prstGeom>
              <a:solidFill>
                <a:srgbClr val="3C6CD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810" name="Google Shape;810;g25527a8ce64_0_811"/>
              <p:cNvCxnSpPr/>
              <p:nvPr/>
            </p:nvCxnSpPr>
            <p:spPr>
              <a:xfrm>
                <a:off x="2741" y="3837"/>
                <a:ext cx="3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C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sp>
            <p:nvSpPr>
              <p:cNvPr id="811" name="Google Shape;811;g25527a8ce64_0_811"/>
              <p:cNvSpPr txBox="1"/>
              <p:nvPr/>
            </p:nvSpPr>
            <p:spPr>
              <a:xfrm>
                <a:off x="2813" y="3875"/>
                <a:ext cx="1311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ahoma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source IP,port: C,5775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ahoma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dest IP,port: B,80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12" name="Google Shape;812;g25527a8ce64_0_811"/>
          <p:cNvGrpSpPr/>
          <p:nvPr/>
        </p:nvGrpSpPr>
        <p:grpSpPr>
          <a:xfrm>
            <a:off x="6941850" y="5186417"/>
            <a:ext cx="2125663" cy="674688"/>
            <a:chOff x="2741" y="3750"/>
            <a:chExt cx="1339" cy="425"/>
          </a:xfrm>
        </p:grpSpPr>
        <p:sp>
          <p:nvSpPr>
            <p:cNvPr id="813" name="Google Shape;813;g25527a8ce64_0_811"/>
            <p:cNvSpPr/>
            <p:nvPr/>
          </p:nvSpPr>
          <p:spPr>
            <a:xfrm>
              <a:off x="2859" y="3750"/>
              <a:ext cx="600" cy="0"/>
            </a:xfrm>
            <a:prstGeom prst="rect">
              <a:avLst/>
            </a:prstGeom>
            <a:solidFill>
              <a:srgbClr val="3C6CD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814" name="Google Shape;814;g25527a8ce64_0_811"/>
            <p:cNvCxnSpPr/>
            <p:nvPr/>
          </p:nvCxnSpPr>
          <p:spPr>
            <a:xfrm>
              <a:off x="2741" y="3837"/>
              <a:ext cx="300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815" name="Google Shape;815;g25527a8ce64_0_811"/>
            <p:cNvSpPr txBox="1"/>
            <p:nvPr/>
          </p:nvSpPr>
          <p:spPr>
            <a:xfrm>
              <a:off x="2813" y="3875"/>
              <a:ext cx="1267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source IP,port: C,9157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dest IP,port: B,80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6" name="Google Shape;816;g25527a8ce64_0_811"/>
          <p:cNvSpPr txBox="1"/>
          <p:nvPr/>
        </p:nvSpPr>
        <p:spPr>
          <a:xfrm flipH="1">
            <a:off x="6681461" y="3414767"/>
            <a:ext cx="1147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server: IP address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7" name="Google Shape;817;g25527a8ce64_0_811"/>
          <p:cNvGrpSpPr/>
          <p:nvPr/>
        </p:nvGrpSpPr>
        <p:grpSpPr>
          <a:xfrm>
            <a:off x="4455824" y="2905180"/>
            <a:ext cx="357254" cy="706027"/>
            <a:chOff x="4140" y="429"/>
            <a:chExt cx="1419" cy="2400"/>
          </a:xfrm>
        </p:grpSpPr>
        <p:sp>
          <p:nvSpPr>
            <p:cNvPr id="818" name="Google Shape;818;g25527a8ce64_0_811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19" name="Google Shape;819;g25527a8ce64_0_811"/>
            <p:cNvSpPr/>
            <p:nvPr/>
          </p:nvSpPr>
          <p:spPr>
            <a:xfrm>
              <a:off x="4203" y="429"/>
              <a:ext cx="12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20" name="Google Shape;820;g25527a8ce64_0_811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21" name="Google Shape;821;g25527a8ce64_0_81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22" name="Google Shape;822;g25527a8ce64_0_811"/>
            <p:cNvSpPr/>
            <p:nvPr/>
          </p:nvSpPr>
          <p:spPr>
            <a:xfrm>
              <a:off x="4209" y="69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823" name="Google Shape;823;g25527a8ce64_0_811"/>
            <p:cNvGrpSpPr/>
            <p:nvPr/>
          </p:nvGrpSpPr>
          <p:grpSpPr>
            <a:xfrm>
              <a:off x="4751" y="667"/>
              <a:ext cx="493" cy="16"/>
              <a:chOff x="617" y="2567"/>
              <a:chExt cx="616" cy="15"/>
            </a:xfrm>
          </p:grpSpPr>
          <p:sp>
            <p:nvSpPr>
              <p:cNvPr id="824" name="Google Shape;824;g25527a8ce64_0_811"/>
              <p:cNvSpPr/>
              <p:nvPr/>
            </p:nvSpPr>
            <p:spPr>
              <a:xfrm>
                <a:off x="617" y="2567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5" name="Google Shape;825;g25527a8ce64_0_811"/>
              <p:cNvSpPr/>
              <p:nvPr/>
            </p:nvSpPr>
            <p:spPr>
              <a:xfrm>
                <a:off x="633" y="2582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826" name="Google Shape;826;g25527a8ce64_0_811"/>
            <p:cNvSpPr/>
            <p:nvPr/>
          </p:nvSpPr>
          <p:spPr>
            <a:xfrm>
              <a:off x="4222" y="1017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827" name="Google Shape;827;g25527a8ce64_0_811"/>
            <p:cNvGrpSpPr/>
            <p:nvPr/>
          </p:nvGrpSpPr>
          <p:grpSpPr>
            <a:xfrm>
              <a:off x="4745" y="996"/>
              <a:ext cx="493" cy="289"/>
              <a:chOff x="612" y="2570"/>
              <a:chExt cx="616" cy="300"/>
            </a:xfrm>
          </p:grpSpPr>
          <p:sp>
            <p:nvSpPr>
              <p:cNvPr id="828" name="Google Shape;828;g25527a8ce64_0_811"/>
              <p:cNvSpPr/>
              <p:nvPr/>
            </p:nvSpPr>
            <p:spPr>
              <a:xfrm>
                <a:off x="612" y="2570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9" name="Google Shape;829;g25527a8ce64_0_811"/>
              <p:cNvSpPr/>
              <p:nvPr/>
            </p:nvSpPr>
            <p:spPr>
              <a:xfrm>
                <a:off x="628" y="2586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830" name="Google Shape;830;g25527a8ce64_0_811"/>
            <p:cNvSpPr/>
            <p:nvPr/>
          </p:nvSpPr>
          <p:spPr>
            <a:xfrm>
              <a:off x="4216" y="1357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31" name="Google Shape;831;g25527a8ce64_0_811"/>
            <p:cNvSpPr/>
            <p:nvPr/>
          </p:nvSpPr>
          <p:spPr>
            <a:xfrm>
              <a:off x="4228" y="1654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832" name="Google Shape;832;g25527a8ce64_0_811"/>
            <p:cNvGrpSpPr/>
            <p:nvPr/>
          </p:nvGrpSpPr>
          <p:grpSpPr>
            <a:xfrm>
              <a:off x="4733" y="1627"/>
              <a:ext cx="494" cy="16"/>
              <a:chOff x="611" y="2568"/>
              <a:chExt cx="616" cy="15"/>
            </a:xfrm>
          </p:grpSpPr>
          <p:sp>
            <p:nvSpPr>
              <p:cNvPr id="833" name="Google Shape;833;g25527a8ce64_0_811"/>
              <p:cNvSpPr/>
              <p:nvPr/>
            </p:nvSpPr>
            <p:spPr>
              <a:xfrm>
                <a:off x="611" y="2568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4" name="Google Shape;834;g25527a8ce64_0_811"/>
              <p:cNvSpPr/>
              <p:nvPr/>
            </p:nvSpPr>
            <p:spPr>
              <a:xfrm>
                <a:off x="627" y="2583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835" name="Google Shape;835;g25527a8ce64_0_81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836" name="Google Shape;836;g25527a8ce64_0_811"/>
            <p:cNvGrpSpPr/>
            <p:nvPr/>
          </p:nvGrpSpPr>
          <p:grpSpPr>
            <a:xfrm>
              <a:off x="4739" y="1325"/>
              <a:ext cx="494" cy="16"/>
              <a:chOff x="614" y="2566"/>
              <a:chExt cx="616" cy="16"/>
            </a:xfrm>
          </p:grpSpPr>
          <p:sp>
            <p:nvSpPr>
              <p:cNvPr id="837" name="Google Shape;837;g25527a8ce64_0_811"/>
              <p:cNvSpPr/>
              <p:nvPr/>
            </p:nvSpPr>
            <p:spPr>
              <a:xfrm>
                <a:off x="614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8" name="Google Shape;838;g25527a8ce64_0_811"/>
              <p:cNvSpPr/>
              <p:nvPr/>
            </p:nvSpPr>
            <p:spPr>
              <a:xfrm>
                <a:off x="630" y="2582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839" name="Google Shape;839;g25527a8ce64_0_811"/>
            <p:cNvSpPr/>
            <p:nvPr/>
          </p:nvSpPr>
          <p:spPr>
            <a:xfrm>
              <a:off x="5250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40" name="Google Shape;840;g25527a8ce64_0_81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41" name="Google Shape;841;g25527a8ce64_0_81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42" name="Google Shape;842;g25527a8ce64_0_811"/>
            <p:cNvSpPr/>
            <p:nvPr/>
          </p:nvSpPr>
          <p:spPr>
            <a:xfrm>
              <a:off x="5515" y="2609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43" name="Google Shape;843;g25527a8ce64_0_81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44" name="Google Shape;844;g25527a8ce64_0_811"/>
            <p:cNvSpPr/>
            <p:nvPr/>
          </p:nvSpPr>
          <p:spPr>
            <a:xfrm>
              <a:off x="4140" y="2679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45" name="Google Shape;845;g25527a8ce64_0_811"/>
            <p:cNvSpPr/>
            <p:nvPr/>
          </p:nvSpPr>
          <p:spPr>
            <a:xfrm>
              <a:off x="4203" y="2712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46" name="Google Shape;846;g25527a8ce64_0_811"/>
            <p:cNvSpPr/>
            <p:nvPr/>
          </p:nvSpPr>
          <p:spPr>
            <a:xfrm>
              <a:off x="4310" y="2382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47" name="Google Shape;847;g25527a8ce64_0_811"/>
            <p:cNvSpPr/>
            <p:nvPr/>
          </p:nvSpPr>
          <p:spPr>
            <a:xfrm>
              <a:off x="4487" y="2382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g25527a8ce64_0_811"/>
            <p:cNvSpPr/>
            <p:nvPr/>
          </p:nvSpPr>
          <p:spPr>
            <a:xfrm>
              <a:off x="4663" y="2382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49" name="Google Shape;849;g25527a8ce64_0_811"/>
            <p:cNvSpPr/>
            <p:nvPr/>
          </p:nvSpPr>
          <p:spPr>
            <a:xfrm>
              <a:off x="5061" y="1837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50" name="Google Shape;850;g25527a8ce64_0_811"/>
          <p:cNvGrpSpPr/>
          <p:nvPr/>
        </p:nvGrpSpPr>
        <p:grpSpPr>
          <a:xfrm>
            <a:off x="1590386" y="3325867"/>
            <a:ext cx="711200" cy="669951"/>
            <a:chOff x="-44" y="1473"/>
            <a:chExt cx="981" cy="1105"/>
          </a:xfrm>
        </p:grpSpPr>
        <p:pic>
          <p:nvPicPr>
            <p:cNvPr descr="desktop_computer_stylized_medium" id="851" name="Google Shape;851;g25527a8ce64_0_8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2" name="Google Shape;852;g25527a8ce64_0_81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53" name="Google Shape;853;g25527a8ce64_0_811"/>
          <p:cNvGrpSpPr/>
          <p:nvPr/>
        </p:nvGrpSpPr>
        <p:grpSpPr>
          <a:xfrm flipH="1">
            <a:off x="9893011" y="3241730"/>
            <a:ext cx="711200" cy="669951"/>
            <a:chOff x="-44" y="1473"/>
            <a:chExt cx="981" cy="1105"/>
          </a:xfrm>
        </p:grpSpPr>
        <p:pic>
          <p:nvPicPr>
            <p:cNvPr descr="desktop_computer_stylized_medium" id="854" name="Google Shape;854;g25527a8ce64_0_8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5" name="Google Shape;855;g25527a8ce64_0_81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56" name="Google Shape;856;g25527a8ce64_0_811"/>
          <p:cNvSpPr txBox="1"/>
          <p:nvPr/>
        </p:nvSpPr>
        <p:spPr>
          <a:xfrm>
            <a:off x="822086" y="5737235"/>
            <a:ext cx="6642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Three segments, all destined to IP address: B,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dest port: 80 are demultiplexed to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sockets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g25527a8ce64_0_811"/>
          <p:cNvSpPr/>
          <p:nvPr/>
        </p:nvSpPr>
        <p:spPr>
          <a:xfrm>
            <a:off x="4511389" y="5129265"/>
            <a:ext cx="1388962" cy="412800"/>
          </a:xfrm>
          <a:prstGeom prst="ellipse">
            <a:avLst/>
          </a:prstGeom>
          <a:noFill/>
          <a:ln cap="flat" cmpd="sng" w="38100">
            <a:solidFill>
              <a:srgbClr val="CD0004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fadeDir="5400012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g25527a8ce64_0_811"/>
          <p:cNvSpPr/>
          <p:nvPr/>
        </p:nvSpPr>
        <p:spPr>
          <a:xfrm>
            <a:off x="7577599" y="4622870"/>
            <a:ext cx="1489909" cy="412800"/>
          </a:xfrm>
          <a:prstGeom prst="ellipse">
            <a:avLst/>
          </a:prstGeom>
          <a:noFill/>
          <a:ln cap="flat" cmpd="sng" w="38100">
            <a:solidFill>
              <a:srgbClr val="CD0004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fadeDir="5400012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g25527a8ce64_0_811"/>
          <p:cNvSpPr/>
          <p:nvPr/>
        </p:nvSpPr>
        <p:spPr>
          <a:xfrm>
            <a:off x="7631574" y="5388005"/>
            <a:ext cx="1512039" cy="412800"/>
          </a:xfrm>
          <a:prstGeom prst="ellipse">
            <a:avLst/>
          </a:prstGeom>
          <a:noFill/>
          <a:ln cap="flat" cmpd="sng" w="38100">
            <a:solidFill>
              <a:srgbClr val="CD0004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fadeDir="5400012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apache web server logo" id="860" name="Google Shape;860;g25527a8ce64_0_8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2538" y="1073700"/>
            <a:ext cx="1474756" cy="644858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g25527a8ce64_0_811"/>
          <p:cNvSpPr txBox="1"/>
          <p:nvPr>
            <p:ph idx="4294967295" type="sldNum"/>
          </p:nvPr>
        </p:nvSpPr>
        <p:spPr>
          <a:xfrm>
            <a:off x="9219616" y="64430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5527a8ce64_0_958"/>
          <p:cNvSpPr txBox="1"/>
          <p:nvPr>
            <p:ph type="title"/>
          </p:nvPr>
        </p:nvSpPr>
        <p:spPr>
          <a:xfrm>
            <a:off x="798690" y="289325"/>
            <a:ext cx="111006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rbel"/>
              <a:buNone/>
            </a:pPr>
            <a:r>
              <a:rPr lang="en-US" sz="5400"/>
              <a:t>DeMultiplexing/ Multiplexing</a:t>
            </a:r>
            <a:endParaRPr sz="6000"/>
          </a:p>
        </p:txBody>
      </p:sp>
      <p:sp>
        <p:nvSpPr>
          <p:cNvPr id="868" name="Google Shape;868;g25527a8ce64_0_958"/>
          <p:cNvSpPr txBox="1"/>
          <p:nvPr/>
        </p:nvSpPr>
        <p:spPr>
          <a:xfrm>
            <a:off x="798690" y="1610067"/>
            <a:ext cx="11100600" cy="5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9725" lvl="0" marL="4635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Multiplexing, demultiplexing: based on segment, datagram header field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63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1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UDP: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demultiplexing using destination port number (only)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63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600"/>
              <a:buFont typeface="Noto Sans Symbols"/>
              <a:buChar char="▪"/>
            </a:pPr>
            <a:r>
              <a:rPr b="1" i="0" lang="en-US" sz="3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TCP: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demultiplexing using 4-tuple: source and destination IP addresses, and port numbers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63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Multiplexing/demultiplexing happen at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layers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g25527a8ce64_0_958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5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And Now more on TCP!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>
            <p:ph idx="4294967295" type="title"/>
          </p:nvPr>
        </p:nvSpPr>
        <p:spPr>
          <a:xfrm>
            <a:off x="1433511" y="3048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Functions of the Transport Layer</a:t>
            </a:r>
            <a:endParaRPr/>
          </a:p>
        </p:txBody>
      </p:sp>
      <p:sp>
        <p:nvSpPr>
          <p:cNvPr id="175" name="Google Shape;175;p6"/>
          <p:cNvSpPr txBox="1"/>
          <p:nvPr>
            <p:ph idx="4294967295" type="body"/>
          </p:nvPr>
        </p:nvSpPr>
        <p:spPr>
          <a:xfrm>
            <a:off x="1676400" y="914400"/>
            <a:ext cx="88392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6600CC"/>
                </a:solidFill>
              </a:rPr>
              <a:t>Primary responsibilities: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Segmenting </a:t>
            </a:r>
            <a:r>
              <a:rPr lang="en-US" sz="2800"/>
              <a:t>the data and </a:t>
            </a:r>
            <a:r>
              <a:rPr lang="en-US" sz="2800">
                <a:solidFill>
                  <a:srgbClr val="990099"/>
                </a:solidFill>
              </a:rPr>
              <a:t>managing</a:t>
            </a:r>
            <a:r>
              <a:rPr lang="en-US" sz="2800"/>
              <a:t> each piece.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Reassembling</a:t>
            </a:r>
            <a:r>
              <a:rPr lang="en-US" sz="2800"/>
              <a:t> the segments into streams of application data.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Identifying </a:t>
            </a:r>
            <a:r>
              <a:rPr lang="en-US" sz="2800"/>
              <a:t>the different </a:t>
            </a:r>
            <a:r>
              <a:rPr lang="en-US" sz="2800">
                <a:solidFill>
                  <a:srgbClr val="990099"/>
                </a:solidFill>
              </a:rPr>
              <a:t>applications</a:t>
            </a:r>
            <a:r>
              <a:rPr lang="en-US" sz="2800"/>
              <a:t>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/>
              <a:t>Multiplexing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Initiating and terminating </a:t>
            </a:r>
            <a:r>
              <a:rPr lang="en-US" sz="2800"/>
              <a:t>a session.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/>
              <a:t>Performing </a:t>
            </a:r>
            <a:r>
              <a:rPr lang="en-US" sz="2800">
                <a:solidFill>
                  <a:srgbClr val="990099"/>
                </a:solidFill>
              </a:rPr>
              <a:t>flow control</a:t>
            </a:r>
            <a:r>
              <a:rPr lang="en-US" sz="2800">
                <a:solidFill>
                  <a:srgbClr val="FFFF00"/>
                </a:solidFill>
              </a:rPr>
              <a:t> </a:t>
            </a:r>
            <a:r>
              <a:rPr lang="en-US" sz="2800"/>
              <a:t>between end users.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/>
              <a:t>Enabling </a:t>
            </a:r>
            <a:r>
              <a:rPr lang="en-US" sz="2800">
                <a:solidFill>
                  <a:srgbClr val="990099"/>
                </a:solidFill>
              </a:rPr>
              <a:t>error recovery</a:t>
            </a:r>
            <a:r>
              <a:rPr lang="en-US" sz="2800"/>
              <a:t>.</a:t>
            </a:r>
            <a:endParaRPr/>
          </a:p>
          <a:p>
            <a:pPr indent="-31113" lvl="1" marL="855663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/>
          </a:p>
        </p:txBody>
      </p:sp>
      <p:sp>
        <p:nvSpPr>
          <p:cNvPr id="176" name="Google Shape;176;p6"/>
          <p:cNvSpPr/>
          <p:nvPr/>
        </p:nvSpPr>
        <p:spPr>
          <a:xfrm>
            <a:off x="1433511" y="4332302"/>
            <a:ext cx="8116889" cy="2218515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3835400" y="4498181"/>
            <a:ext cx="3505200" cy="833437"/>
          </a:xfrm>
          <a:prstGeom prst="rect">
            <a:avLst/>
          </a:prstGeom>
          <a:solidFill>
            <a:srgbClr val="800080"/>
          </a:solidFill>
          <a:ln cap="flat" cmpd="sng" w="9525">
            <a:solidFill>
              <a:srgbClr val="CC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Reliability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type="title"/>
          </p:nvPr>
        </p:nvSpPr>
        <p:spPr>
          <a:xfrm>
            <a:off x="1905000" y="70113"/>
            <a:ext cx="50292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Different Applications</a:t>
            </a:r>
            <a:endParaRPr/>
          </a:p>
        </p:txBody>
      </p:sp>
      <p:sp>
        <p:nvSpPr>
          <p:cNvPr id="184" name="Google Shape;184;p8"/>
          <p:cNvSpPr txBox="1"/>
          <p:nvPr>
            <p:ph idx="1" type="body"/>
          </p:nvPr>
        </p:nvSpPr>
        <p:spPr>
          <a:xfrm>
            <a:off x="1040092" y="4090405"/>
            <a:ext cx="5118952" cy="26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Some applications need their data to be complete with no errors or gaps and they can accept a slight delay to ensure this.</a:t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6539183" y="4689571"/>
            <a:ext cx="5237180" cy="163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168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Some applications can accept occasional errors or gaps in the data but they cannot accept any delay.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2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5596670" y="543089"/>
            <a:ext cx="6090138" cy="808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33CC"/>
                </a:solidFill>
                <a:latin typeface="Corbel"/>
                <a:ea typeface="Corbel"/>
                <a:cs typeface="Corbel"/>
                <a:sym typeface="Corbel"/>
              </a:rPr>
              <a:t>Different Requirements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سیستم VOIP و نکاتی که قبل از راه‌اندازی آن باید بدانید - سانترال پاناسونیک  و تلفن سانترال" id="188" name="Google Shape;188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8"/>
          <p:cNvGrpSpPr/>
          <p:nvPr/>
        </p:nvGrpSpPr>
        <p:grpSpPr>
          <a:xfrm>
            <a:off x="6625368" y="1497042"/>
            <a:ext cx="3538540" cy="2817352"/>
            <a:chOff x="6625368" y="1497042"/>
            <a:chExt cx="3538540" cy="2817352"/>
          </a:xfrm>
        </p:grpSpPr>
        <p:pic>
          <p:nvPicPr>
            <p:cNvPr descr="IPTV: What is it and how does it work? - Less Wires" id="190" name="Google Shape;190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25368" y="1515388"/>
              <a:ext cx="2016371" cy="11592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756039" y="1497042"/>
              <a:ext cx="1407869" cy="12271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25811" y="2772403"/>
              <a:ext cx="2185472" cy="12283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8"/>
            <p:cNvSpPr/>
            <p:nvPr/>
          </p:nvSpPr>
          <p:spPr>
            <a:xfrm>
              <a:off x="7407883" y="3914964"/>
              <a:ext cx="2342786" cy="399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33CC"/>
                  </a:solidFill>
                  <a:latin typeface="Corbel"/>
                  <a:ea typeface="Corbel"/>
                  <a:cs typeface="Corbel"/>
                  <a:sym typeface="Corbel"/>
                </a:rPr>
                <a:t>Online Games </a:t>
              </a:r>
              <a:endParaRPr b="1" i="0" sz="9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descr="How to Switch Email Services Easily &amp; Keep All Your Mails, Contacts -  SiliconANGLE" id="194" name="Google Shape;194;p8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8"/>
          <p:cNvGrpSpPr/>
          <p:nvPr/>
        </p:nvGrpSpPr>
        <p:grpSpPr>
          <a:xfrm>
            <a:off x="1290855" y="1072801"/>
            <a:ext cx="3597301" cy="3210477"/>
            <a:chOff x="1290855" y="1072801"/>
            <a:chExt cx="3597301" cy="3210477"/>
          </a:xfrm>
        </p:grpSpPr>
        <p:pic>
          <p:nvPicPr>
            <p:cNvPr descr="Password Manager Comparison: Top Password Managers for 2021" id="196" name="Google Shape;196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90855" y="1433491"/>
              <a:ext cx="2308713" cy="14077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kamai discovers Active Directory DNS spoofing exploit - SiliconANGLE" id="197" name="Google Shape;197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206110" y="2363054"/>
              <a:ext cx="1682046" cy="1349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mail Tips and Tricks for Your Favorite Service​" id="198" name="Google Shape;198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341178" y="2872359"/>
              <a:ext cx="1814610" cy="10426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8"/>
            <p:cNvSpPr/>
            <p:nvPr/>
          </p:nvSpPr>
          <p:spPr>
            <a:xfrm>
              <a:off x="1341178" y="3883848"/>
              <a:ext cx="2342786" cy="399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33CC"/>
                  </a:solidFill>
                  <a:latin typeface="Corbel"/>
                  <a:ea typeface="Corbel"/>
                  <a:cs typeface="Corbel"/>
                  <a:sym typeface="Corbel"/>
                </a:rPr>
                <a:t>Emails</a:t>
              </a:r>
              <a:endParaRPr b="1" i="0" sz="9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1429114" y="1072801"/>
              <a:ext cx="2342786" cy="399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33CC"/>
                  </a:solidFill>
                  <a:latin typeface="Corbel"/>
                  <a:ea typeface="Corbel"/>
                  <a:cs typeface="Corbel"/>
                  <a:sym typeface="Corbel"/>
                </a:rPr>
                <a:t>Web Applications</a:t>
              </a:r>
              <a:endParaRPr b="1" i="0" sz="9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/>
          <p:nvPr>
            <p:ph type="title"/>
          </p:nvPr>
        </p:nvSpPr>
        <p:spPr>
          <a:xfrm>
            <a:off x="1383506" y="222179"/>
            <a:ext cx="10018713" cy="985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Solution : Two transport protocols?</a:t>
            </a:r>
            <a:endParaRPr/>
          </a:p>
        </p:txBody>
      </p:sp>
      <p:sp>
        <p:nvSpPr>
          <p:cNvPr id="206" name="Google Shape;206;p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7" name="Google Shape;207;p9"/>
          <p:cNvGrpSpPr/>
          <p:nvPr/>
        </p:nvGrpSpPr>
        <p:grpSpPr>
          <a:xfrm>
            <a:off x="4812216" y="848531"/>
            <a:ext cx="3597301" cy="3210477"/>
            <a:chOff x="1290855" y="1072801"/>
            <a:chExt cx="3597301" cy="3210477"/>
          </a:xfrm>
        </p:grpSpPr>
        <p:pic>
          <p:nvPicPr>
            <p:cNvPr descr="Password Manager Comparison: Top Password Managers for 2021" id="208" name="Google Shape;208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90855" y="1433491"/>
              <a:ext cx="2308713" cy="14077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kamai discovers Active Directory DNS spoofing exploit - SiliconANGLE" id="209" name="Google Shape;209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06110" y="2363054"/>
              <a:ext cx="1682046" cy="1349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mail Tips and Tricks for Your Favorite Service​" id="210" name="Google Shape;210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41178" y="2872359"/>
              <a:ext cx="1814610" cy="10426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9"/>
            <p:cNvSpPr/>
            <p:nvPr/>
          </p:nvSpPr>
          <p:spPr>
            <a:xfrm>
              <a:off x="1341178" y="3883848"/>
              <a:ext cx="2342786" cy="399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33CC"/>
                  </a:solidFill>
                  <a:latin typeface="Corbel"/>
                  <a:ea typeface="Corbel"/>
                  <a:cs typeface="Corbel"/>
                  <a:sym typeface="Corbel"/>
                </a:rPr>
                <a:t>Emails</a:t>
              </a:r>
              <a:endParaRPr b="1" i="0" sz="9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1429114" y="1072801"/>
              <a:ext cx="2342786" cy="399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33CC"/>
                  </a:solidFill>
                  <a:latin typeface="Corbel"/>
                  <a:ea typeface="Corbel"/>
                  <a:cs typeface="Corbel"/>
                  <a:sym typeface="Corbel"/>
                </a:rPr>
                <a:t>Web Applications</a:t>
              </a:r>
              <a:endParaRPr b="1" i="0" sz="9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13" name="Google Shape;213;p9"/>
          <p:cNvGrpSpPr/>
          <p:nvPr/>
        </p:nvGrpSpPr>
        <p:grpSpPr>
          <a:xfrm>
            <a:off x="2763354" y="1086464"/>
            <a:ext cx="4045815" cy="2495985"/>
            <a:chOff x="2627" y="1011"/>
            <a:chExt cx="2549" cy="1572"/>
          </a:xfrm>
        </p:grpSpPr>
        <p:sp>
          <p:nvSpPr>
            <p:cNvPr id="214" name="Google Shape;214;p9"/>
            <p:cNvSpPr/>
            <p:nvPr/>
          </p:nvSpPr>
          <p:spPr>
            <a:xfrm rot="448716">
              <a:off x="2699" y="1162"/>
              <a:ext cx="2404" cy="1270"/>
            </a:xfrm>
            <a:prstGeom prst="irregularSeal2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5" name="Google Shape;215;p9"/>
            <p:cNvSpPr txBox="1"/>
            <p:nvPr/>
          </p:nvSpPr>
          <p:spPr>
            <a:xfrm>
              <a:off x="3288" y="1616"/>
              <a:ext cx="1134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Reliable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9"/>
          <p:cNvGrpSpPr/>
          <p:nvPr/>
        </p:nvGrpSpPr>
        <p:grpSpPr>
          <a:xfrm>
            <a:off x="5904653" y="986568"/>
            <a:ext cx="4045815" cy="2495985"/>
            <a:chOff x="2627" y="1011"/>
            <a:chExt cx="2549" cy="1572"/>
          </a:xfrm>
        </p:grpSpPr>
        <p:sp>
          <p:nvSpPr>
            <p:cNvPr id="217" name="Google Shape;217;p9"/>
            <p:cNvSpPr/>
            <p:nvPr/>
          </p:nvSpPr>
          <p:spPr>
            <a:xfrm rot="448716">
              <a:off x="2699" y="1162"/>
              <a:ext cx="2404" cy="1270"/>
            </a:xfrm>
            <a:prstGeom prst="irregularSeal2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8" name="Google Shape;218;p9"/>
            <p:cNvSpPr txBox="1"/>
            <p:nvPr/>
          </p:nvSpPr>
          <p:spPr>
            <a:xfrm>
              <a:off x="3288" y="1616"/>
              <a:ext cx="1134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TCP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9"/>
          <p:cNvGrpSpPr/>
          <p:nvPr/>
        </p:nvGrpSpPr>
        <p:grpSpPr>
          <a:xfrm>
            <a:off x="4907879" y="4037060"/>
            <a:ext cx="3100048" cy="2520758"/>
            <a:chOff x="6625368" y="1497042"/>
            <a:chExt cx="3538540" cy="2817352"/>
          </a:xfrm>
        </p:grpSpPr>
        <p:pic>
          <p:nvPicPr>
            <p:cNvPr descr="IPTV: What is it and how does it work? - Less Wires" id="220" name="Google Shape;220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25368" y="1515388"/>
              <a:ext cx="2016371" cy="11592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56039" y="1497042"/>
              <a:ext cx="1407869" cy="12271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225811" y="2772403"/>
              <a:ext cx="2185472" cy="12283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9"/>
            <p:cNvSpPr/>
            <p:nvPr/>
          </p:nvSpPr>
          <p:spPr>
            <a:xfrm>
              <a:off x="7407883" y="3914964"/>
              <a:ext cx="2342786" cy="399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33CC"/>
                  </a:solidFill>
                  <a:latin typeface="Corbel"/>
                  <a:ea typeface="Corbel"/>
                  <a:cs typeface="Corbel"/>
                  <a:sym typeface="Corbel"/>
                </a:rPr>
                <a:t>Online Games </a:t>
              </a:r>
              <a:endParaRPr b="1" i="0" sz="9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24" name="Google Shape;224;p9"/>
          <p:cNvGrpSpPr/>
          <p:nvPr/>
        </p:nvGrpSpPr>
        <p:grpSpPr>
          <a:xfrm>
            <a:off x="2483573" y="3930166"/>
            <a:ext cx="4045815" cy="2495985"/>
            <a:chOff x="2627" y="2327"/>
            <a:chExt cx="2549" cy="1572"/>
          </a:xfrm>
        </p:grpSpPr>
        <p:sp>
          <p:nvSpPr>
            <p:cNvPr id="225" name="Google Shape;225;p9"/>
            <p:cNvSpPr/>
            <p:nvPr/>
          </p:nvSpPr>
          <p:spPr>
            <a:xfrm rot="448716">
              <a:off x="2699" y="2478"/>
              <a:ext cx="2404" cy="1270"/>
            </a:xfrm>
            <a:prstGeom prst="irregularSeal2">
              <a:avLst/>
            </a:prstGeom>
            <a:solidFill>
              <a:srgbClr val="5E9934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6" name="Google Shape;226;p9"/>
            <p:cNvSpPr txBox="1"/>
            <p:nvPr/>
          </p:nvSpPr>
          <p:spPr>
            <a:xfrm>
              <a:off x="3288" y="2931"/>
              <a:ext cx="1134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Fast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p9"/>
          <p:cNvGrpSpPr/>
          <p:nvPr/>
        </p:nvGrpSpPr>
        <p:grpSpPr>
          <a:xfrm>
            <a:off x="6268481" y="3808687"/>
            <a:ext cx="4045815" cy="2495985"/>
            <a:chOff x="2627" y="1011"/>
            <a:chExt cx="2549" cy="1572"/>
          </a:xfrm>
        </p:grpSpPr>
        <p:sp>
          <p:nvSpPr>
            <p:cNvPr id="228" name="Google Shape;228;p9"/>
            <p:cNvSpPr/>
            <p:nvPr/>
          </p:nvSpPr>
          <p:spPr>
            <a:xfrm rot="448716">
              <a:off x="2699" y="1162"/>
              <a:ext cx="2404" cy="1270"/>
            </a:xfrm>
            <a:prstGeom prst="irregularSeal2">
              <a:avLst/>
            </a:prstGeom>
            <a:solidFill>
              <a:srgbClr val="B1DB9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9" name="Google Shape;229;p9"/>
            <p:cNvSpPr txBox="1"/>
            <p:nvPr/>
          </p:nvSpPr>
          <p:spPr>
            <a:xfrm>
              <a:off x="3288" y="1616"/>
              <a:ext cx="1134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UDP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38"/>
          <p:cNvSpPr txBox="1"/>
          <p:nvPr/>
        </p:nvSpPr>
        <p:spPr>
          <a:xfrm>
            <a:off x="1820864" y="182564"/>
            <a:ext cx="8529637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UDP: User Datagram Protocol </a:t>
            </a:r>
            <a:r>
              <a:rPr b="0" i="0" lang="en-US" sz="32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[RFC 768]</a:t>
            </a:r>
            <a:endParaRPr b="0" i="0" sz="4000" u="none" cap="none" strike="noStrike">
              <a:solidFill>
                <a:srgbClr val="7D28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38" name="Google Shape;238;p38"/>
          <p:cNvGrpSpPr/>
          <p:nvPr/>
        </p:nvGrpSpPr>
        <p:grpSpPr>
          <a:xfrm>
            <a:off x="6950664" y="1978263"/>
            <a:ext cx="4276775" cy="3926970"/>
            <a:chOff x="4161458" y="3143073"/>
            <a:chExt cx="4048125" cy="3540352"/>
          </a:xfrm>
        </p:grpSpPr>
        <p:sp>
          <p:nvSpPr>
            <p:cNvPr id="239" name="Google Shape;239;p38"/>
            <p:cNvSpPr/>
            <p:nvPr/>
          </p:nvSpPr>
          <p:spPr>
            <a:xfrm>
              <a:off x="4161458" y="3359767"/>
              <a:ext cx="4048125" cy="3259138"/>
            </a:xfrm>
            <a:prstGeom prst="rect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0" name="Google Shape;240;p38"/>
            <p:cNvSpPr txBox="1"/>
            <p:nvPr/>
          </p:nvSpPr>
          <p:spPr>
            <a:xfrm>
              <a:off x="4749491" y="3143073"/>
              <a:ext cx="3130550" cy="43338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20"/>
                <a:buFont typeface="Noto Sans Symbols"/>
                <a:buNone/>
              </a:pPr>
              <a:r>
                <a:rPr b="0" i="0" lang="en-US" sz="2800" u="none" cap="none" strike="noStrike">
                  <a:solidFill>
                    <a:srgbClr val="CC0000"/>
                  </a:solidFill>
                  <a:latin typeface="Gill Sans"/>
                  <a:ea typeface="Gill Sans"/>
                  <a:cs typeface="Gill Sans"/>
                  <a:sym typeface="Gill Sans"/>
                </a:rPr>
                <a:t>why is there a UDP?</a:t>
              </a:r>
              <a:endPara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1" name="Google Shape;241;p38"/>
            <p:cNvSpPr txBox="1"/>
            <p:nvPr/>
          </p:nvSpPr>
          <p:spPr>
            <a:xfrm>
              <a:off x="4340208" y="3638600"/>
              <a:ext cx="3810000" cy="3044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 fontScale="92500"/>
            </a:bodyPr>
            <a:lstStyle/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86C3"/>
                </a:buClr>
                <a:buSzPct val="145000"/>
                <a:buFont typeface="Noto Sans Symbols"/>
                <a:buChar char="❖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no connection establishment (which can add delay)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1044"/>
                </a:spcBef>
                <a:spcAft>
                  <a:spcPts val="0"/>
                </a:spcAft>
                <a:buClr>
                  <a:srgbClr val="1186C3"/>
                </a:buClr>
                <a:buSzPct val="145000"/>
                <a:buFont typeface="Noto Sans Symbols"/>
                <a:buChar char="❖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simple: no connection state at sender, receiver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1044"/>
                </a:spcBef>
                <a:spcAft>
                  <a:spcPts val="0"/>
                </a:spcAft>
                <a:buClr>
                  <a:srgbClr val="1186C3"/>
                </a:buClr>
                <a:buSzPct val="145000"/>
                <a:buFont typeface="Noto Sans Symbols"/>
                <a:buChar char="❖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small header size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1044"/>
                </a:spcBef>
                <a:spcAft>
                  <a:spcPts val="0"/>
                </a:spcAft>
                <a:buClr>
                  <a:srgbClr val="1186C3"/>
                </a:buClr>
                <a:buSzPct val="145000"/>
                <a:buFont typeface="Noto Sans Symbols"/>
                <a:buChar char="❖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no congestion or error control: UDP can blast away as fast as desired</a:t>
              </a:r>
              <a:endPara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42" name="Google Shape;242;p38"/>
          <p:cNvGrpSpPr/>
          <p:nvPr/>
        </p:nvGrpSpPr>
        <p:grpSpPr>
          <a:xfrm>
            <a:off x="1748437" y="1972994"/>
            <a:ext cx="3928890" cy="2617113"/>
            <a:chOff x="4161458" y="3143073"/>
            <a:chExt cx="4058307" cy="3475832"/>
          </a:xfrm>
        </p:grpSpPr>
        <p:sp>
          <p:nvSpPr>
            <p:cNvPr id="243" name="Google Shape;243;p38"/>
            <p:cNvSpPr/>
            <p:nvPr/>
          </p:nvSpPr>
          <p:spPr>
            <a:xfrm>
              <a:off x="4161458" y="3359767"/>
              <a:ext cx="4048125" cy="3259138"/>
            </a:xfrm>
            <a:prstGeom prst="rect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4" name="Google Shape;244;p38"/>
            <p:cNvSpPr txBox="1"/>
            <p:nvPr/>
          </p:nvSpPr>
          <p:spPr>
            <a:xfrm>
              <a:off x="4749491" y="3143073"/>
              <a:ext cx="3130550" cy="39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20"/>
                <a:buFont typeface="Noto Sans Symbols"/>
                <a:buNone/>
              </a:pPr>
              <a:r>
                <a:rPr b="0" i="0" lang="en-US" sz="2800" u="none" cap="none" strike="noStrike">
                  <a:solidFill>
                    <a:srgbClr val="CC0000"/>
                  </a:solidFill>
                  <a:latin typeface="Gill Sans"/>
                  <a:ea typeface="Gill Sans"/>
                  <a:cs typeface="Gill Sans"/>
                  <a:sym typeface="Gill Sans"/>
                </a:rPr>
                <a:t>UDP Protocol</a:t>
              </a:r>
              <a:endPara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5" name="Google Shape;245;p38"/>
            <p:cNvSpPr txBox="1"/>
            <p:nvPr/>
          </p:nvSpPr>
          <p:spPr>
            <a:xfrm>
              <a:off x="4409765" y="3829100"/>
              <a:ext cx="3810000" cy="19825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 fontScale="92500" lnSpcReduction="20000"/>
            </a:bodyPr>
            <a:lstStyle/>
            <a:p>
              <a:pPr indent="-81343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86C3"/>
                </a:buClr>
                <a:buSzPct val="1450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86C3"/>
                </a:buClr>
                <a:buSzPct val="145000"/>
                <a:buFont typeface="Noto Sans Symbols"/>
                <a:buChar char="❖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“no frills,” “bare bones” transport layer protocol</a:t>
              </a:r>
              <a:endParaRPr/>
            </a:p>
            <a:p>
              <a:pPr indent="-81343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86C3"/>
                </a:buClr>
                <a:buSzPct val="1450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86C3"/>
                </a:buClr>
                <a:buSzPct val="145000"/>
                <a:buFont typeface="Noto Sans Symbols"/>
                <a:buChar char="❖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“best effort” service</a:t>
              </a:r>
              <a:endParaRPr/>
            </a:p>
            <a:p>
              <a:pPr indent="-81343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86C3"/>
                </a:buClr>
                <a:buSzPct val="1450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-81343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86C3"/>
                </a:buClr>
                <a:buSzPct val="1450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39"/>
          <p:cNvSpPr/>
          <p:nvPr/>
        </p:nvSpPr>
        <p:spPr>
          <a:xfrm>
            <a:off x="1484310" y="1271589"/>
            <a:ext cx="10189133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7D28CD"/>
                </a:solidFill>
                <a:latin typeface="Gill Sans"/>
                <a:ea typeface="Gill Sans"/>
                <a:cs typeface="Gill Sans"/>
                <a:sym typeface="Gill Sans"/>
              </a:rPr>
              <a:t>UDP is used by:</a:t>
            </a:r>
            <a:endParaRPr b="0" i="0" sz="14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88975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streaming multimedia apps (loss tolerant, rate sensitive)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SNMP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4572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But sometimes ……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DNS</a:t>
            </a:r>
            <a:endParaRPr b="0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HTTP/3</a:t>
            </a:r>
            <a:endParaRPr b="0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reliable transfer over UDP: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 reliability at application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application-specific error recovery!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9"/>
          <p:cNvSpPr txBox="1"/>
          <p:nvPr/>
        </p:nvSpPr>
        <p:spPr>
          <a:xfrm>
            <a:off x="1484310" y="31759"/>
            <a:ext cx="10018713" cy="1187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User Datagram Protocol (UDP)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/>
          <p:nvPr>
            <p:ph idx="4294967295" type="title"/>
          </p:nvPr>
        </p:nvSpPr>
        <p:spPr>
          <a:xfrm>
            <a:off x="1433511" y="3048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Functions of the Transport Layer</a:t>
            </a:r>
            <a:endParaRPr/>
          </a:p>
        </p:txBody>
      </p:sp>
      <p:sp>
        <p:nvSpPr>
          <p:cNvPr id="258" name="Google Shape;258;p20"/>
          <p:cNvSpPr txBox="1"/>
          <p:nvPr>
            <p:ph idx="4294967295" type="body"/>
          </p:nvPr>
        </p:nvSpPr>
        <p:spPr>
          <a:xfrm>
            <a:off x="1676400" y="1143000"/>
            <a:ext cx="8839200" cy="5504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6600CC"/>
                </a:solidFill>
              </a:rPr>
              <a:t>Primary responsibilities: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Segmenting </a:t>
            </a:r>
            <a:r>
              <a:rPr lang="en-US" sz="2800"/>
              <a:t>the data and </a:t>
            </a:r>
            <a:r>
              <a:rPr lang="en-US" sz="2800">
                <a:solidFill>
                  <a:srgbClr val="990099"/>
                </a:solidFill>
              </a:rPr>
              <a:t>managing</a:t>
            </a:r>
            <a:r>
              <a:rPr lang="en-US" sz="2800"/>
              <a:t> each piece.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Reassembling</a:t>
            </a:r>
            <a:r>
              <a:rPr lang="en-US" sz="2800"/>
              <a:t> the segments into streams of application data.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Identifying </a:t>
            </a:r>
            <a:r>
              <a:rPr lang="en-US" sz="2800"/>
              <a:t>the different </a:t>
            </a:r>
            <a:r>
              <a:rPr lang="en-US" sz="2800">
                <a:solidFill>
                  <a:srgbClr val="990099"/>
                </a:solidFill>
              </a:rPr>
              <a:t>applications</a:t>
            </a:r>
            <a:r>
              <a:rPr lang="en-US" sz="2800"/>
              <a:t>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/>
              <a:t>Multiplexing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Establishing and terminating </a:t>
            </a:r>
            <a:r>
              <a:rPr lang="en-US" sz="2800"/>
              <a:t>a connection 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/>
              <a:t>Enabling </a:t>
            </a:r>
            <a:r>
              <a:rPr lang="en-US" sz="2800">
                <a:solidFill>
                  <a:srgbClr val="990099"/>
                </a:solidFill>
              </a:rPr>
              <a:t>error recovery</a:t>
            </a:r>
            <a:r>
              <a:rPr lang="en-US" sz="2800"/>
              <a:t>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/>
              <a:t>Performing </a:t>
            </a:r>
            <a:r>
              <a:rPr lang="en-US" sz="2800">
                <a:solidFill>
                  <a:srgbClr val="990099"/>
                </a:solidFill>
              </a:rPr>
              <a:t>flow control</a:t>
            </a:r>
            <a:r>
              <a:rPr lang="en-US" sz="2800">
                <a:solidFill>
                  <a:srgbClr val="FFFF00"/>
                </a:solidFill>
              </a:rPr>
              <a:t> </a:t>
            </a:r>
            <a:r>
              <a:rPr lang="en-US" sz="2800"/>
              <a:t>between end users.</a:t>
            </a:r>
            <a:endParaRPr/>
          </a:p>
          <a:p>
            <a:pPr indent="-31113" lvl="1" marL="855663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/>
          </a:p>
        </p:txBody>
      </p:sp>
      <p:sp>
        <p:nvSpPr>
          <p:cNvPr id="259" name="Google Shape;259;p2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20"/>
          <p:cNvSpPr/>
          <p:nvPr/>
        </p:nvSpPr>
        <p:spPr>
          <a:xfrm>
            <a:off x="1676400" y="1935332"/>
            <a:ext cx="427608" cy="226380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A260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0"/>
          <p:cNvSpPr/>
          <p:nvPr/>
        </p:nvSpPr>
        <p:spPr>
          <a:xfrm>
            <a:off x="1676400" y="4570859"/>
            <a:ext cx="427608" cy="131241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BB78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0"/>
          <p:cNvSpPr txBox="1"/>
          <p:nvPr/>
        </p:nvSpPr>
        <p:spPr>
          <a:xfrm>
            <a:off x="450400" y="5042401"/>
            <a:ext cx="1228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5E9934"/>
                </a:solidFill>
                <a:latin typeface="Arial"/>
                <a:ea typeface="Arial"/>
                <a:cs typeface="Arial"/>
                <a:sym typeface="Arial"/>
              </a:rPr>
              <a:t>Only TCP</a:t>
            </a:r>
            <a:endParaRPr/>
          </a:p>
        </p:txBody>
      </p:sp>
      <p:sp>
        <p:nvSpPr>
          <p:cNvPr id="263" name="Google Shape;263;p20"/>
          <p:cNvSpPr txBox="1"/>
          <p:nvPr/>
        </p:nvSpPr>
        <p:spPr>
          <a:xfrm>
            <a:off x="327987" y="2882569"/>
            <a:ext cx="14302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UDP &amp;TCP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Mehnaz Seraj</dc:creator>
</cp:coreProperties>
</file>