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</p:sldIdLst>
  <p:sldSz cy="6858000" cx="12192000"/>
  <p:notesSz cx="6858000" cy="9144000"/>
  <p:embeddedFontLst>
    <p:embeddedFont>
      <p:font typeface="Corbel"/>
      <p:regular r:id="rId57"/>
      <p:bold r:id="rId58"/>
      <p:italic r:id="rId59"/>
      <p:boldItalic r:id="rId60"/>
    </p:embeddedFont>
    <p:embeddedFont>
      <p:font typeface="Tahoma"/>
      <p:regular r:id="rId61"/>
      <p:bold r:id="rId62"/>
    </p:embeddedFont>
    <p:embeddedFont>
      <p:font typeface="Gill Sans"/>
      <p:regular r:id="rId63"/>
      <p:bold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r:id="rId65" roundtripDataSignature="AMtx7miJhsIAQM/3EY3mTSDO9EMBLVqdP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99E80B3-8CB4-4435-BF97-87EB0F674403}">
  <a:tblStyle styleId="{199E80B3-8CB4-4435-BF97-87EB0F674403}" styleName="Table_0">
    <a:wholeTbl>
      <a:tcTxStyle b="off" i="off">
        <a:font>
          <a:latin typeface="Arial"/>
          <a:ea typeface="Arial"/>
          <a:cs typeface="Arial"/>
        </a:font>
        <a:srgbClr val="000000"/>
      </a:tcTx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A1126782-29B9-4A3D-88D2-23CA425023A5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font" Target="fonts/Tahoma-bold.fntdata"/><Relationship Id="rId61" Type="http://schemas.openxmlformats.org/officeDocument/2006/relationships/font" Target="fonts/Tahoma-regular.fntdata"/><Relationship Id="rId20" Type="http://schemas.openxmlformats.org/officeDocument/2006/relationships/slide" Target="slides/slide14.xml"/><Relationship Id="rId64" Type="http://schemas.openxmlformats.org/officeDocument/2006/relationships/font" Target="fonts/GillSans-bold.fntdata"/><Relationship Id="rId63" Type="http://schemas.openxmlformats.org/officeDocument/2006/relationships/font" Target="fonts/GillSans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65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Corbel-boldItalic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font" Target="fonts/Corbel-regular.fntdata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Corbel-italic.fntdata"/><Relationship Id="rId14" Type="http://schemas.openxmlformats.org/officeDocument/2006/relationships/slide" Target="slides/slide8.xml"/><Relationship Id="rId58" Type="http://schemas.openxmlformats.org/officeDocument/2006/relationships/font" Target="fonts/Corbel-bold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6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6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5" name="Google Shape;245;p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5" name="Google Shape;295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7" name="Google Shape;317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8" name="Google Shape;348;p6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6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3" name="Google Shape;363;p6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71" name="Google Shape;37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0" name="Google Shape;150;p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3" name="Google Shape;38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6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9" name="Google Shape;389;p6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71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434" name="Google Shape;434;p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35" name="Google Shape;435;p7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72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459" name="Google Shape;459;p7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60" name="Google Shape;460;p7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73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490" name="Google Shape;490;p7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Google Shape;491;p7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7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13" name="Google Shape;513;p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5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p7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47" name="Google Shape;547;p7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3" name="Google Shape;55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7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7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59" name="Google Shape;559;p7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56:notes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24.#</a:t>
            </a:r>
            <a:endParaRPr/>
          </a:p>
        </p:txBody>
      </p:sp>
      <p:sp>
        <p:nvSpPr>
          <p:cNvPr id="156" name="Google Shape;156;p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7" name="Google Shape;157;p5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5" name="Google Shape;565;p7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8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71" name="Google Shape;571;p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8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27" name="Google Shape;627;p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8" name="Google Shape;698;p8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8" name="Shape 7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9" name="Google Shape;78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0" name="Google Shape;790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9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96" name="Google Shape;796;p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9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02" name="Google Shape;802;p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5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0" name="Shape 8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Google Shape;831;p9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2" name="Google Shape;832;p9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6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p9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38" name="Google Shape;838;p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2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9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94" name="Google Shape;894;p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p9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4" name="Google Shape;924;p9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8" name="Shape 9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Google Shape;929;p9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0" name="Google Shape;930;p9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7" name="Shape 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Google Shape;948;p9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9" name="Google Shape;949;p9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6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10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68" name="Google Shape;968;p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5" name="Google Shape;97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p10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3" name="Google Shape;1043;p10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7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" name="Google Shape;1048;p10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49" name="Google Shape;1049;p10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p5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3" name="Shape 10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" name="Google Shape;1054;p10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55" name="Google Shape;1055;p10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6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9" name="Google Shape;189;p6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5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8" name="Google Shape;198;p5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8" name="Google Shape;208;p6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6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0" name="Google Shape;220;p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7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27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27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27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27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27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27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27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7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7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7" name="Google Shape;87;p37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8" name="Google Shape;88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8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38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4" name="Google Shape;94;p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9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39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39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9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2" name="Google Shape;102;p39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3" name="Google Shape;103;p3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0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0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9" name="Google Shape;109;p4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1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41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41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1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7" name="Google Shape;117;p41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8" name="Google Shape;118;p4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4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42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42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4" name="Google Shape;124;p42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5" name="Google Shape;125;p4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4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43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1" name="Google Shape;131;p4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4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44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4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7" name="Google Shape;137;p4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4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4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28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8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6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06"/>
          <p:cNvSpPr txBox="1"/>
          <p:nvPr>
            <p:ph idx="1" type="body"/>
          </p:nvPr>
        </p:nvSpPr>
        <p:spPr>
          <a:xfrm>
            <a:off x="609600" y="1600201"/>
            <a:ext cx="53848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indent="-4127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7591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/>
        </p:txBody>
      </p:sp>
      <p:sp>
        <p:nvSpPr>
          <p:cNvPr id="48" name="Google Shape;48;p106"/>
          <p:cNvSpPr txBox="1"/>
          <p:nvPr>
            <p:ph idx="2" type="body"/>
          </p:nvPr>
        </p:nvSpPr>
        <p:spPr>
          <a:xfrm>
            <a:off x="6197600" y="1600201"/>
            <a:ext cx="5384800" cy="45307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indent="-4127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7591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/>
        </p:txBody>
      </p:sp>
      <p:sp>
        <p:nvSpPr>
          <p:cNvPr id="49" name="Google Shape;49;p10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0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4" name="Google Shape;54;p11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5" name="Google Shape;55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over Content" type="txOverObj">
  <p:cSld name="TEXT_OVER_OBJEC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7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07"/>
          <p:cNvSpPr txBox="1"/>
          <p:nvPr>
            <p:ph idx="1" type="body"/>
          </p:nvPr>
        </p:nvSpPr>
        <p:spPr>
          <a:xfrm>
            <a:off x="609600" y="1600201"/>
            <a:ext cx="10972800" cy="21891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indent="-4127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7591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/>
        </p:txBody>
      </p:sp>
      <p:sp>
        <p:nvSpPr>
          <p:cNvPr id="61" name="Google Shape;61;p107"/>
          <p:cNvSpPr txBox="1"/>
          <p:nvPr>
            <p:ph idx="2" type="body"/>
          </p:nvPr>
        </p:nvSpPr>
        <p:spPr>
          <a:xfrm>
            <a:off x="609600" y="3941763"/>
            <a:ext cx="10972800" cy="21891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  <a:defRPr/>
            </a:lvl1pPr>
            <a:lvl2pPr indent="-41275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7591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/>
            </a:lvl9pPr>
          </a:lstStyle>
          <a:p/>
        </p:txBody>
      </p:sp>
      <p:sp>
        <p:nvSpPr>
          <p:cNvPr id="62" name="Google Shape;62;p10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7" name="Google Shape;67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5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5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3" name="Google Shape;73;p35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4" name="Google Shape;74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6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6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" name="Google Shape;80;p36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1" name="Google Shape;81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ransition spd="slow">
    <p:push/>
  </p:transition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26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26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26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26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26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26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2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6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2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spd="slow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/Relationships>
</file>

<file path=ppt/slides/_rels/slide23.xml.rels><?xml version="1.0" encoding="UTF-8" standalone="yes"?><Relationships xmlns="http://schemas.openxmlformats.org/package/2006/relationships"><Relationship Id="rId11" Type="http://schemas.openxmlformats.org/officeDocument/2006/relationships/image" Target="../media/image55.png"/><Relationship Id="rId10" Type="http://schemas.openxmlformats.org/officeDocument/2006/relationships/image" Target="../media/image41.png"/><Relationship Id="rId13" Type="http://schemas.openxmlformats.org/officeDocument/2006/relationships/image" Target="../media/image33.png"/><Relationship Id="rId1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37.png"/><Relationship Id="rId4" Type="http://schemas.openxmlformats.org/officeDocument/2006/relationships/image" Target="../media/image17.png"/><Relationship Id="rId9" Type="http://schemas.openxmlformats.org/officeDocument/2006/relationships/image" Target="../media/image36.png"/><Relationship Id="rId5" Type="http://schemas.openxmlformats.org/officeDocument/2006/relationships/image" Target="../media/image34.png"/><Relationship Id="rId6" Type="http://schemas.openxmlformats.org/officeDocument/2006/relationships/image" Target="../media/image20.png"/><Relationship Id="rId7" Type="http://schemas.openxmlformats.org/officeDocument/2006/relationships/image" Target="../media/image26.png"/><Relationship Id="rId8" Type="http://schemas.openxmlformats.org/officeDocument/2006/relationships/image" Target="../media/image47.png"/></Relationships>
</file>

<file path=ppt/slides/_rels/slide24.xml.rels><?xml version="1.0" encoding="UTF-8" standalone="yes"?><Relationships xmlns="http://schemas.openxmlformats.org/package/2006/relationships"><Relationship Id="rId11" Type="http://schemas.openxmlformats.org/officeDocument/2006/relationships/image" Target="../media/image35.png"/><Relationship Id="rId10" Type="http://schemas.openxmlformats.org/officeDocument/2006/relationships/image" Target="../media/image39.png"/><Relationship Id="rId13" Type="http://schemas.openxmlformats.org/officeDocument/2006/relationships/image" Target="../media/image59.png"/><Relationship Id="rId1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45.png"/><Relationship Id="rId5" Type="http://schemas.openxmlformats.org/officeDocument/2006/relationships/image" Target="../media/image47.png"/><Relationship Id="rId6" Type="http://schemas.openxmlformats.org/officeDocument/2006/relationships/image" Target="../media/image48.png"/><Relationship Id="rId7" Type="http://schemas.openxmlformats.org/officeDocument/2006/relationships/image" Target="../media/image42.png"/><Relationship Id="rId8" Type="http://schemas.openxmlformats.org/officeDocument/2006/relationships/image" Target="../media/image38.png"/></Relationships>
</file>

<file path=ppt/slides/_rels/slide25.xml.rels><?xml version="1.0" encoding="UTF-8" standalone="yes"?><Relationships xmlns="http://schemas.openxmlformats.org/package/2006/relationships"><Relationship Id="rId11" Type="http://schemas.openxmlformats.org/officeDocument/2006/relationships/image" Target="../media/image60.png"/><Relationship Id="rId10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0.png"/><Relationship Id="rId4" Type="http://schemas.openxmlformats.org/officeDocument/2006/relationships/image" Target="../media/image26.png"/><Relationship Id="rId9" Type="http://schemas.openxmlformats.org/officeDocument/2006/relationships/image" Target="../media/image44.png"/><Relationship Id="rId5" Type="http://schemas.openxmlformats.org/officeDocument/2006/relationships/image" Target="../media/image47.png"/><Relationship Id="rId6" Type="http://schemas.openxmlformats.org/officeDocument/2006/relationships/image" Target="../media/image42.png"/><Relationship Id="rId7" Type="http://schemas.openxmlformats.org/officeDocument/2006/relationships/image" Target="../media/image38.png"/><Relationship Id="rId8" Type="http://schemas.openxmlformats.org/officeDocument/2006/relationships/image" Target="../media/image35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Relationship Id="rId5" Type="http://schemas.openxmlformats.org/officeDocument/2006/relationships/image" Target="../media/image23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8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2.png"/><Relationship Id="rId5" Type="http://schemas.openxmlformats.org/officeDocument/2006/relationships/image" Target="../media/image1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83.jp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83.jp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83.jp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64.png"/></Relationships>
</file>

<file path=ppt/slides/_rels/slide44.xml.rels><?xml version="1.0" encoding="UTF-8" standalone="yes"?><Relationships xmlns="http://schemas.openxmlformats.org/package/2006/relationships"><Relationship Id="rId11" Type="http://schemas.openxmlformats.org/officeDocument/2006/relationships/image" Target="../media/image85.png"/><Relationship Id="rId10" Type="http://schemas.openxmlformats.org/officeDocument/2006/relationships/image" Target="../media/image79.png"/><Relationship Id="rId13" Type="http://schemas.openxmlformats.org/officeDocument/2006/relationships/image" Target="../media/image16.png"/><Relationship Id="rId12" Type="http://schemas.openxmlformats.org/officeDocument/2006/relationships/image" Target="../media/image80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66.png"/><Relationship Id="rId4" Type="http://schemas.openxmlformats.org/officeDocument/2006/relationships/image" Target="../media/image72.png"/><Relationship Id="rId9" Type="http://schemas.openxmlformats.org/officeDocument/2006/relationships/image" Target="../media/image68.png"/><Relationship Id="rId14" Type="http://schemas.openxmlformats.org/officeDocument/2006/relationships/image" Target="../media/image11.png"/><Relationship Id="rId5" Type="http://schemas.openxmlformats.org/officeDocument/2006/relationships/image" Target="../media/image71.png"/><Relationship Id="rId6" Type="http://schemas.openxmlformats.org/officeDocument/2006/relationships/image" Target="../media/image86.png"/><Relationship Id="rId7" Type="http://schemas.openxmlformats.org/officeDocument/2006/relationships/image" Target="../media/image69.png"/><Relationship Id="rId8" Type="http://schemas.openxmlformats.org/officeDocument/2006/relationships/image" Target="../media/image77.png"/></Relationships>
</file>

<file path=ppt/slides/_rels/slide45.xml.rels><?xml version="1.0" encoding="UTF-8" standalone="yes"?><Relationships xmlns="http://schemas.openxmlformats.org/package/2006/relationships"><Relationship Id="rId11" Type="http://schemas.openxmlformats.org/officeDocument/2006/relationships/image" Target="../media/image81.png"/><Relationship Id="rId10" Type="http://schemas.openxmlformats.org/officeDocument/2006/relationships/image" Target="../media/image78.png"/><Relationship Id="rId13" Type="http://schemas.openxmlformats.org/officeDocument/2006/relationships/image" Target="../media/image73.png"/><Relationship Id="rId12" Type="http://schemas.openxmlformats.org/officeDocument/2006/relationships/image" Target="../media/image75.png"/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9" Type="http://schemas.openxmlformats.org/officeDocument/2006/relationships/image" Target="../media/image70.png"/><Relationship Id="rId5" Type="http://schemas.openxmlformats.org/officeDocument/2006/relationships/image" Target="../media/image87.png"/><Relationship Id="rId6" Type="http://schemas.openxmlformats.org/officeDocument/2006/relationships/image" Target="../media/image84.png"/><Relationship Id="rId7" Type="http://schemas.openxmlformats.org/officeDocument/2006/relationships/image" Target="../media/image88.png"/><Relationship Id="rId8" Type="http://schemas.openxmlformats.org/officeDocument/2006/relationships/image" Target="../media/image67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82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6.png"/><Relationship Id="rId4" Type="http://schemas.openxmlformats.org/officeDocument/2006/relationships/image" Target="../media/image11.png"/><Relationship Id="rId5" Type="http://schemas.openxmlformats.org/officeDocument/2006/relationships/image" Target="../media/image83.jp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0.png"/><Relationship Id="rId4" Type="http://schemas.openxmlformats.org/officeDocument/2006/relationships/image" Target="../media/image21.png"/><Relationship Id="rId5" Type="http://schemas.openxmlformats.org/officeDocument/2006/relationships/image" Target="../media/image62.png"/><Relationship Id="rId6" Type="http://schemas.openxmlformats.org/officeDocument/2006/relationships/image" Target="../media/image1.png"/><Relationship Id="rId7" Type="http://schemas.openxmlformats.org/officeDocument/2006/relationships/image" Target="../media/image18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5.png"/><Relationship Id="rId4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5"/>
          <p:cNvSpPr txBox="1"/>
          <p:nvPr>
            <p:ph type="ctrTitle"/>
          </p:nvPr>
        </p:nvSpPr>
        <p:spPr>
          <a:xfrm>
            <a:off x="3154951" y="941893"/>
            <a:ext cx="85746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Transport Layer (TCP)</a:t>
            </a:r>
            <a:endParaRPr/>
          </a:p>
        </p:txBody>
      </p:sp>
      <p:sp>
        <p:nvSpPr>
          <p:cNvPr id="146" name="Google Shape;146;p4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5 | 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7" name="Google Shape;147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63"/>
          <p:cNvSpPr txBox="1"/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Control Bits</a:t>
            </a:r>
            <a:endParaRPr/>
          </a:p>
        </p:txBody>
      </p:sp>
      <p:pic>
        <p:nvPicPr>
          <p:cNvPr id="233" name="Google Shape;233;p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4311" y="1451986"/>
            <a:ext cx="9395702" cy="216367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63"/>
          <p:cNvSpPr txBox="1"/>
          <p:nvPr>
            <p:ph idx="1" type="body"/>
          </p:nvPr>
        </p:nvSpPr>
        <p:spPr>
          <a:xfrm>
            <a:off x="1484311" y="3784265"/>
            <a:ext cx="10018713" cy="2820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Control Bits: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This field defines 6 different control bits or flags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One or more of these bits can be set at a time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These bits help indicate connection establishment and termination, flow control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64"/>
          <p:cNvSpPr txBox="1"/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Window Size</a:t>
            </a:r>
            <a:endParaRPr/>
          </a:p>
        </p:txBody>
      </p:sp>
      <p:sp>
        <p:nvSpPr>
          <p:cNvPr id="240" name="Google Shape;240;p64"/>
          <p:cNvSpPr txBox="1"/>
          <p:nvPr>
            <p:ph idx="1" type="body"/>
          </p:nvPr>
        </p:nvSpPr>
        <p:spPr>
          <a:xfrm>
            <a:off x="1484311" y="3784265"/>
            <a:ext cx="10018713" cy="28207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Window Size: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This field defines size of data  in bytes of the sending TCP process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The maximum size of the window is 65,535 bytes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Normally referred to as the receiving window (rwnd )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The sender must obey the dictation of the receiver in this case</a:t>
            </a:r>
            <a:endParaRPr/>
          </a:p>
        </p:txBody>
      </p:sp>
      <p:pic>
        <p:nvPicPr>
          <p:cNvPr id="241" name="Google Shape;241;p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99411" y="1149684"/>
            <a:ext cx="8521537" cy="2784205"/>
          </a:xfrm>
          <a:prstGeom prst="rect">
            <a:avLst/>
          </a:prstGeom>
          <a:noFill/>
          <a:ln>
            <a:noFill/>
          </a:ln>
        </p:spPr>
      </p:pic>
      <p:sp>
        <p:nvSpPr>
          <p:cNvPr id="242" name="Google Shape;242;p64"/>
          <p:cNvSpPr/>
          <p:nvPr/>
        </p:nvSpPr>
        <p:spPr>
          <a:xfrm>
            <a:off x="7621189" y="2398297"/>
            <a:ext cx="1455969" cy="491958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5"/>
          <p:cNvSpPr txBox="1"/>
          <p:nvPr>
            <p:ph type="title"/>
          </p:nvPr>
        </p:nvSpPr>
        <p:spPr>
          <a:xfrm>
            <a:off x="1484311" y="182673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Checksum</a:t>
            </a:r>
            <a:endParaRPr/>
          </a:p>
        </p:txBody>
      </p:sp>
      <p:sp>
        <p:nvSpPr>
          <p:cNvPr id="248" name="Google Shape;248;p65"/>
          <p:cNvSpPr txBox="1"/>
          <p:nvPr>
            <p:ph idx="1" type="body"/>
          </p:nvPr>
        </p:nvSpPr>
        <p:spPr>
          <a:xfrm>
            <a:off x="1404162" y="1077546"/>
            <a:ext cx="10412538" cy="21141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9663"/>
              <a:buChar char="•"/>
            </a:pPr>
            <a:r>
              <a:rPr lang="en-US" sz="2800"/>
              <a:t>This 16 bits field is used to 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detect errors (</a:t>
            </a:r>
            <a:r>
              <a:rPr i="1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i.e., </a:t>
            </a:r>
            <a:r>
              <a:rPr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flipped bits) in the transmitted segment </a:t>
            </a:r>
            <a:r>
              <a:rPr lang="en-US" sz="2800"/>
              <a:t>(intentionally or unintentionally) while traveling through the network.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9663"/>
              <a:buChar char="•"/>
            </a:pPr>
            <a:r>
              <a:rPr lang="en-US" sz="2800"/>
              <a:t>Also present in UDP header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9663"/>
              <a:buChar char="•"/>
            </a:pPr>
            <a:r>
              <a:rPr lang="en-US" sz="2800"/>
              <a:t>Mandatory in TCP but not in UDP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9663"/>
              <a:buChar char="•"/>
            </a:pPr>
            <a:r>
              <a:rPr lang="en-US" sz="2800"/>
              <a:t>Process is same for both protocols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ct val="109663"/>
              <a:buNone/>
            </a:pPr>
            <a:r>
              <a:t/>
            </a:r>
            <a:endParaRPr sz="2800"/>
          </a:p>
        </p:txBody>
      </p:sp>
      <p:pic>
        <p:nvPicPr>
          <p:cNvPr id="249" name="Google Shape;249;p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792177" y="3288457"/>
            <a:ext cx="6296952" cy="3569543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65"/>
          <p:cNvSpPr/>
          <p:nvPr/>
        </p:nvSpPr>
        <p:spPr>
          <a:xfrm>
            <a:off x="1200226" y="4337574"/>
            <a:ext cx="3459601" cy="138499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96"/>
              <a:buFont typeface="Noto Sans"/>
              <a:buChar char="▪"/>
            </a:pPr>
            <a:r>
              <a:rPr b="1" i="0" lang="en-US" sz="28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TCP/UDP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96"/>
              <a:buFont typeface="Noto Sans"/>
              <a:buChar char="▪"/>
            </a:pPr>
            <a:r>
              <a:rPr b="1" i="0" lang="en-US" sz="2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TCP/UDP Body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996"/>
              <a:buFont typeface="Noto Sans"/>
              <a:buChar char="▪"/>
            </a:pPr>
            <a:r>
              <a:rPr b="1" i="0" lang="en-US" sz="28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Pseudo IP Header </a:t>
            </a:r>
            <a:endParaRPr b="1" i="0" sz="1400" u="none" cap="none" strike="noStrike">
              <a:solidFill>
                <a:srgbClr val="FF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51" name="Google Shape;251;p65"/>
          <p:cNvSpPr/>
          <p:nvPr/>
        </p:nvSpPr>
        <p:spPr>
          <a:xfrm>
            <a:off x="6254101" y="4421080"/>
            <a:ext cx="5562599" cy="1580226"/>
          </a:xfrm>
          <a:prstGeom prst="rect">
            <a:avLst/>
          </a:prstGeom>
          <a:noFill/>
          <a:ln cap="flat" cmpd="sng" w="76200">
            <a:solidFill>
              <a:srgbClr val="7D28CD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65"/>
          <p:cNvSpPr/>
          <p:nvPr/>
        </p:nvSpPr>
        <p:spPr>
          <a:xfrm>
            <a:off x="6280210" y="6001306"/>
            <a:ext cx="5562600" cy="754602"/>
          </a:xfrm>
          <a:prstGeom prst="rect">
            <a:avLst/>
          </a:prstGeom>
          <a:noFill/>
          <a:ln cap="flat" cmpd="sng" w="76200">
            <a:solidFill>
              <a:srgbClr val="5E9934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65"/>
          <p:cNvSpPr/>
          <p:nvPr/>
        </p:nvSpPr>
        <p:spPr>
          <a:xfrm>
            <a:off x="6235822" y="3429000"/>
            <a:ext cx="5651377" cy="909080"/>
          </a:xfrm>
          <a:prstGeom prst="rect">
            <a:avLst/>
          </a:prstGeom>
          <a:noFill/>
          <a:ln cap="flat" cmpd="sng" w="762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4" name="Google Shape;254;p65"/>
          <p:cNvGrpSpPr/>
          <p:nvPr/>
        </p:nvGrpSpPr>
        <p:grpSpPr>
          <a:xfrm>
            <a:off x="6790373" y="1699824"/>
            <a:ext cx="4133850" cy="1081807"/>
            <a:chOff x="1508159" y="1110329"/>
            <a:chExt cx="4133850" cy="1081807"/>
          </a:xfrm>
        </p:grpSpPr>
        <p:pic>
          <p:nvPicPr>
            <p:cNvPr id="255" name="Google Shape;255;p6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08159" y="1372986"/>
              <a:ext cx="4133850" cy="81915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6" name="Google Shape;256;p65"/>
            <p:cNvSpPr txBox="1"/>
            <p:nvPr/>
          </p:nvSpPr>
          <p:spPr>
            <a:xfrm>
              <a:off x="3208788" y="1110329"/>
              <a:ext cx="1378998" cy="30777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UDP HEADER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 Checksum</a:t>
            </a:r>
            <a:endParaRPr/>
          </a:p>
        </p:txBody>
      </p:sp>
      <p:sp>
        <p:nvSpPr>
          <p:cNvPr id="263" name="Google Shape;263;p3"/>
          <p:cNvSpPr txBox="1"/>
          <p:nvPr/>
        </p:nvSpPr>
        <p:spPr>
          <a:xfrm>
            <a:off x="1270863" y="2652793"/>
            <a:ext cx="10241312" cy="573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Transmitted:            5               6                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3"/>
          <p:cNvSpPr txBox="1"/>
          <p:nvPr/>
        </p:nvSpPr>
        <p:spPr>
          <a:xfrm>
            <a:off x="1717730" y="4429929"/>
            <a:ext cx="10241312" cy="5734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3017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Received:            4               6                11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5" name="Google Shape;265;p3"/>
          <p:cNvGrpSpPr/>
          <p:nvPr/>
        </p:nvGrpSpPr>
        <p:grpSpPr>
          <a:xfrm>
            <a:off x="3781587" y="2118101"/>
            <a:ext cx="3789990" cy="374499"/>
            <a:chOff x="3781587" y="2118101"/>
            <a:chExt cx="3789990" cy="374499"/>
          </a:xfrm>
        </p:grpSpPr>
        <p:sp>
          <p:nvSpPr>
            <p:cNvPr id="266" name="Google Shape;266;p3"/>
            <p:cNvSpPr txBox="1"/>
            <p:nvPr/>
          </p:nvSpPr>
          <p:spPr>
            <a:xfrm>
              <a:off x="3781587" y="2123268"/>
              <a:ext cx="1210460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b="0" baseline="30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st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number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3"/>
            <p:cNvSpPr txBox="1"/>
            <p:nvPr/>
          </p:nvSpPr>
          <p:spPr>
            <a:xfrm>
              <a:off x="5173851" y="2120685"/>
              <a:ext cx="1260281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r>
                <a:rPr b="0" baseline="3000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nd</a:t>
              </a: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number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3"/>
            <p:cNvSpPr txBox="1"/>
            <p:nvPr/>
          </p:nvSpPr>
          <p:spPr>
            <a:xfrm>
              <a:off x="6938070" y="2118101"/>
              <a:ext cx="633507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sum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9" name="Google Shape;269;p3"/>
          <p:cNvSpPr/>
          <p:nvPr/>
        </p:nvSpPr>
        <p:spPr>
          <a:xfrm>
            <a:off x="5269424" y="3316637"/>
            <a:ext cx="1131376" cy="978408"/>
          </a:xfrm>
          <a:prstGeom prst="downArrow">
            <a:avLst>
              <a:gd fmla="val 50000" name="adj1"/>
              <a:gd fmla="val 50000" name="adj2"/>
            </a:avLst>
          </a:prstGeom>
          <a:gradFill>
            <a:gsLst>
              <a:gs pos="0">
                <a:srgbClr val="F4FAFE"/>
              </a:gs>
              <a:gs pos="55000">
                <a:srgbClr val="E47E9F"/>
              </a:gs>
              <a:gs pos="83000">
                <a:srgbClr val="CD0004"/>
              </a:gs>
              <a:gs pos="100000">
                <a:srgbClr val="C00000"/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0" name="Google Shape;270;p3"/>
          <p:cNvGrpSpPr/>
          <p:nvPr/>
        </p:nvGrpSpPr>
        <p:grpSpPr>
          <a:xfrm>
            <a:off x="4005390" y="4866468"/>
            <a:ext cx="2218236" cy="1079841"/>
            <a:chOff x="4005390" y="4866468"/>
            <a:chExt cx="2218236" cy="1079841"/>
          </a:xfrm>
        </p:grpSpPr>
        <p:sp>
          <p:nvSpPr>
            <p:cNvPr id="271" name="Google Shape;271;p3"/>
            <p:cNvSpPr txBox="1"/>
            <p:nvPr/>
          </p:nvSpPr>
          <p:spPr>
            <a:xfrm>
              <a:off x="4005390" y="5238423"/>
              <a:ext cx="2218236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receiver-computed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checksum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3"/>
            <p:cNvSpPr/>
            <p:nvPr/>
          </p:nvSpPr>
          <p:spPr>
            <a:xfrm rot="5400000">
              <a:off x="5005953" y="4107051"/>
              <a:ext cx="302449" cy="1821283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3" name="Google Shape;273;p3"/>
          <p:cNvGrpSpPr/>
          <p:nvPr/>
        </p:nvGrpSpPr>
        <p:grpSpPr>
          <a:xfrm>
            <a:off x="6880470" y="4879385"/>
            <a:ext cx="2604945" cy="1064343"/>
            <a:chOff x="6880470" y="4879385"/>
            <a:chExt cx="2604945" cy="1064343"/>
          </a:xfrm>
        </p:grpSpPr>
        <p:sp>
          <p:nvSpPr>
            <p:cNvPr id="274" name="Google Shape;274;p3"/>
            <p:cNvSpPr txBox="1"/>
            <p:nvPr/>
          </p:nvSpPr>
          <p:spPr>
            <a:xfrm>
              <a:off x="6880470" y="5235841"/>
              <a:ext cx="2604945" cy="70788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sender-computed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checksum (as received)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3"/>
            <p:cNvSpPr/>
            <p:nvPr/>
          </p:nvSpPr>
          <p:spPr>
            <a:xfrm rot="5400000">
              <a:off x="7219627" y="4631412"/>
              <a:ext cx="266054" cy="761999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p3"/>
          <p:cNvGrpSpPr/>
          <p:nvPr/>
        </p:nvGrpSpPr>
        <p:grpSpPr>
          <a:xfrm>
            <a:off x="6121831" y="5201334"/>
            <a:ext cx="821411" cy="1346699"/>
            <a:chOff x="6121831" y="5201334"/>
            <a:chExt cx="821411" cy="1346699"/>
          </a:xfrm>
        </p:grpSpPr>
        <p:pic>
          <p:nvPicPr>
            <p:cNvPr descr="Image result for error" id="277" name="Google Shape;277;p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121831" y="5782776"/>
              <a:ext cx="821411" cy="76525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Google Shape;278;p3"/>
            <p:cNvSpPr txBox="1"/>
            <p:nvPr/>
          </p:nvSpPr>
          <p:spPr>
            <a:xfrm>
              <a:off x="6307811" y="5201334"/>
              <a:ext cx="413896" cy="6463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D0004"/>
                </a:buClr>
                <a:buSzPts val="3600"/>
                <a:buFont typeface="Calibri"/>
                <a:buNone/>
              </a:pPr>
              <a:r>
                <a:rPr b="1" i="0" lang="en-US" sz="3600" u="none" cap="none" strike="noStrike">
                  <a:solidFill>
                    <a:srgbClr val="CD0004"/>
                  </a:solidFill>
                  <a:latin typeface="Calibri"/>
                  <a:ea typeface="Calibri"/>
                  <a:cs typeface="Calibri"/>
                  <a:sym typeface="Calibri"/>
                </a:rPr>
                <a:t>=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79" name="Google Shape;279;p3"/>
            <p:cNvCxnSpPr/>
            <p:nvPr/>
          </p:nvCxnSpPr>
          <p:spPr>
            <a:xfrm flipH="1">
              <a:off x="6460174" y="5418195"/>
              <a:ext cx="108488" cy="247973"/>
            </a:xfrm>
            <a:prstGeom prst="straightConnector1">
              <a:avLst/>
            </a:prstGeom>
            <a:noFill/>
            <a:ln cap="flat" cmpd="sng" w="31750">
              <a:solidFill>
                <a:srgbClr val="CD0004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80" name="Google Shape;280;p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1" name="Google Shape;281;p3"/>
          <p:cNvSpPr txBox="1"/>
          <p:nvPr/>
        </p:nvSpPr>
        <p:spPr>
          <a:xfrm>
            <a:off x="9563036" y="2188761"/>
            <a:ext cx="137899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4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Checksum Process</a:t>
            </a:r>
            <a:endParaRPr/>
          </a:p>
        </p:txBody>
      </p:sp>
      <p:sp>
        <p:nvSpPr>
          <p:cNvPr id="288" name="Google Shape;288;p4"/>
          <p:cNvSpPr txBox="1"/>
          <p:nvPr/>
        </p:nvSpPr>
        <p:spPr>
          <a:xfrm>
            <a:off x="990599" y="2218943"/>
            <a:ext cx="4662055" cy="4478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12700" marR="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sender: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treat contents of UDP segment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(including UDP header fields and IP addresses)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as sequence of 16-bit integers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checksum: 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addition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(one’s complement sum)</a:t>
            </a: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of segment content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checksum value put into UDP checksum field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400"/>
              <a:buFont typeface="Noto Sans Symbols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" lvl="0" marL="352425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t/>
            </a:r>
            <a:endParaRPr b="0" i="0" sz="3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"/>
          <p:cNvSpPr txBox="1"/>
          <p:nvPr/>
        </p:nvSpPr>
        <p:spPr>
          <a:xfrm>
            <a:off x="5767820" y="2361490"/>
            <a:ext cx="5728800" cy="40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2250" lvl="0" marL="35242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3200"/>
              <a:buFont typeface="Noto Sans Symbols"/>
              <a:buNone/>
            </a:pPr>
            <a:r>
              <a:rPr b="0" i="0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receiver</a:t>
            </a:r>
            <a:r>
              <a:rPr b="0" i="0" lang="en-US" sz="35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compute checksum of received segment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22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Char char="▪"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 if computed checksum equals checksum field value: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 equal - error detected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1775" lvl="1" marL="6953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A8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Equal - no error detected. </a:t>
            </a: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But maybe errors nonetheless?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More later ….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50" lvl="0" marL="3524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"/>
          <p:cNvSpPr/>
          <p:nvPr/>
        </p:nvSpPr>
        <p:spPr>
          <a:xfrm>
            <a:off x="798690" y="1371219"/>
            <a:ext cx="11100624" cy="847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2080"/>
              <a:buFont typeface="Noto Sans Symbols"/>
              <a:buNone/>
            </a:pPr>
            <a:r>
              <a:rPr b="0" i="1" lang="en-US" sz="3200" u="none" cap="none" strike="noStrike">
                <a:solidFill>
                  <a:srgbClr val="CC0000"/>
                </a:solidFill>
                <a:latin typeface="Calibri"/>
                <a:ea typeface="Calibri"/>
                <a:cs typeface="Calibri"/>
                <a:sym typeface="Calibri"/>
              </a:rPr>
              <a:t>Goal: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detect errors (</a:t>
            </a:r>
            <a:r>
              <a:rPr b="0" i="1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i.e.,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flipped bits) in transmitted segment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7330" lvl="0" marL="342900" marR="0" rtl="0" algn="l">
              <a:lnSpc>
                <a:spcPct val="85000"/>
              </a:lnSpc>
              <a:spcBef>
                <a:spcPts val="560"/>
              </a:spcBef>
              <a:spcAft>
                <a:spcPts val="0"/>
              </a:spcAft>
              <a:buClr>
                <a:srgbClr val="000099"/>
              </a:buClr>
              <a:buSzPts val="182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Gill Sans"/>
              <a:ea typeface="Gill Sans"/>
              <a:cs typeface="Gill Sans"/>
              <a:sym typeface="Gill Sans"/>
            </a:endParaRPr>
          </a:p>
        </p:txBody>
      </p:sp>
      <p:sp>
        <p:nvSpPr>
          <p:cNvPr id="291" name="Google Shape;291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5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Checksum: an example</a:t>
            </a:r>
            <a:endParaRPr/>
          </a:p>
        </p:txBody>
      </p:sp>
      <p:sp>
        <p:nvSpPr>
          <p:cNvPr id="298" name="Google Shape;298;p5"/>
          <p:cNvSpPr txBox="1"/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363" lvl="0" marL="233363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add two 16-bit integers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99" name="Google Shape;299;p5"/>
          <p:cNvCxnSpPr/>
          <p:nvPr/>
        </p:nvCxnSpPr>
        <p:spPr>
          <a:xfrm rot="10800000">
            <a:off x="2466391" y="3069774"/>
            <a:ext cx="6477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00" name="Google Shape;300;p5"/>
          <p:cNvSpPr txBox="1"/>
          <p:nvPr/>
        </p:nvSpPr>
        <p:spPr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5"/>
          <p:cNvSpPr txBox="1"/>
          <p:nvPr/>
        </p:nvSpPr>
        <p:spPr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5"/>
          <p:cNvSpPr txBox="1"/>
          <p:nvPr/>
        </p:nvSpPr>
        <p:spPr>
          <a:xfrm>
            <a:off x="798690" y="5071610"/>
            <a:ext cx="10367961" cy="10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99"/>
              </a:buClr>
              <a:buSzPts val="1560"/>
              <a:buFont typeface="Noto Sans Symbols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Note: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when adding numbers, a carryout from the most significant bit needs to be added to the result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ahoma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3" name="Google Shape;303;p5"/>
          <p:cNvSpPr txBox="1"/>
          <p:nvPr/>
        </p:nvSpPr>
        <p:spPr>
          <a:xfrm>
            <a:off x="850466" y="6260898"/>
            <a:ext cx="98572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 Check out the online interactive exercises for more examples: h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ttp://gaia.cs.umass.edu/kurose_ross/interactive/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5"/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1 1 1 0 0 1 1 0 0 1 1 0 0 1 1 0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5"/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1 1 0 1 0 1 0 1 0 1 0 1 0 1 0 1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5"/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1 1 0 1 1 1 0 1 1 1 0 1 1 1 0 1 1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5"/>
          <p:cNvSpPr/>
          <p:nvPr/>
        </p:nvSpPr>
        <p:spPr>
          <a:xfrm>
            <a:off x="2516833" y="3264149"/>
            <a:ext cx="304800" cy="304800"/>
          </a:xfrm>
          <a:prstGeom prst="ellipse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308" name="Google Shape;308;p5"/>
          <p:cNvSpPr txBox="1"/>
          <p:nvPr/>
        </p:nvSpPr>
        <p:spPr>
          <a:xfrm>
            <a:off x="916633" y="3201536"/>
            <a:ext cx="1457707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wraparound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09" name="Google Shape;309;p5"/>
          <p:cNvCxnSpPr/>
          <p:nvPr/>
        </p:nvCxnSpPr>
        <p:spPr>
          <a:xfrm rot="10800000">
            <a:off x="2440633" y="3788911"/>
            <a:ext cx="6477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10" name="Google Shape;310;p5"/>
          <p:cNvSpPr/>
          <p:nvPr/>
        </p:nvSpPr>
        <p:spPr>
          <a:xfrm>
            <a:off x="2669233" y="3576532"/>
            <a:ext cx="5795540" cy="95077"/>
          </a:xfrm>
          <a:custGeom>
            <a:rect b="b" l="l" r="r" t="t"/>
            <a:pathLst>
              <a:path extrusionOk="0" h="58" w="3788">
                <a:moveTo>
                  <a:pt x="0" y="0"/>
                </a:moveTo>
                <a:lnTo>
                  <a:pt x="0" y="58"/>
                </a:lnTo>
                <a:lnTo>
                  <a:pt x="3788" y="58"/>
                </a:lnTo>
              </a:path>
            </a:pathLst>
          </a:cu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stealth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rbe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5"/>
          <p:cNvSpPr txBox="1"/>
          <p:nvPr/>
        </p:nvSpPr>
        <p:spPr>
          <a:xfrm>
            <a:off x="2475478" y="3863610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1 0 1 1 1 0 1 1 1 0 1 1 1 1 0 0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2" name="Google Shape;312;p5"/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0 1 0 0 0 1 0 0 0 1 0 0 0 0 1 1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"/>
          <p:cNvSpPr txBox="1"/>
          <p:nvPr>
            <p:ph type="title"/>
          </p:nvPr>
        </p:nvSpPr>
        <p:spPr>
          <a:xfrm>
            <a:off x="798690" y="289325"/>
            <a:ext cx="11100625" cy="89462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rbel"/>
              <a:buNone/>
            </a:pPr>
            <a:r>
              <a:rPr lang="en-US" sz="4400"/>
              <a:t>Checksum: weak protection!</a:t>
            </a:r>
            <a:endParaRPr/>
          </a:p>
        </p:txBody>
      </p:sp>
      <p:sp>
        <p:nvSpPr>
          <p:cNvPr id="320" name="Google Shape;320;p6"/>
          <p:cNvSpPr txBox="1"/>
          <p:nvPr/>
        </p:nvSpPr>
        <p:spPr>
          <a:xfrm>
            <a:off x="1215441" y="1452111"/>
            <a:ext cx="77724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33363" lvl="0" marL="233363" marR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0000A3"/>
              </a:buClr>
              <a:buSzPts val="2800"/>
              <a:buFont typeface="Noto Sans Symbols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example: add two 16-bit integers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1" name="Google Shape;321;p6"/>
          <p:cNvCxnSpPr/>
          <p:nvPr/>
        </p:nvCxnSpPr>
        <p:spPr>
          <a:xfrm rot="10800000">
            <a:off x="2466391" y="3069774"/>
            <a:ext cx="6477000" cy="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22" name="Google Shape;322;p6"/>
          <p:cNvSpPr txBox="1"/>
          <p:nvPr/>
        </p:nvSpPr>
        <p:spPr>
          <a:xfrm>
            <a:off x="1777296" y="3862762"/>
            <a:ext cx="6365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6"/>
          <p:cNvSpPr txBox="1"/>
          <p:nvPr/>
        </p:nvSpPr>
        <p:spPr>
          <a:xfrm>
            <a:off x="1192843" y="4300504"/>
            <a:ext cx="122104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alibri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checksum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4" name="Google Shape;324;p6"/>
          <p:cNvSpPr txBox="1"/>
          <p:nvPr/>
        </p:nvSpPr>
        <p:spPr>
          <a:xfrm>
            <a:off x="2863959" y="2205031"/>
            <a:ext cx="58993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1 1 1 0 0 1 1 0 0 1 1 0 0 1 1 0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5" name="Google Shape;325;p6"/>
          <p:cNvSpPr txBox="1"/>
          <p:nvPr/>
        </p:nvSpPr>
        <p:spPr>
          <a:xfrm>
            <a:off x="2868710" y="2580910"/>
            <a:ext cx="5899372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1 1 0 1 0 1 0 1 0 1 0 1 0 1 0 1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6" name="Google Shape;326;p6"/>
          <p:cNvSpPr txBox="1"/>
          <p:nvPr/>
        </p:nvSpPr>
        <p:spPr>
          <a:xfrm>
            <a:off x="2501968" y="3194702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1 1 0 1 1 1 0 1 1 1 0 1 1 1 0 1 1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27" name="Google Shape;327;p6"/>
          <p:cNvGrpSpPr/>
          <p:nvPr/>
        </p:nvGrpSpPr>
        <p:grpSpPr>
          <a:xfrm>
            <a:off x="942391" y="3201536"/>
            <a:ext cx="8001000" cy="1123739"/>
            <a:chOff x="942391" y="3201536"/>
            <a:chExt cx="8001000" cy="1123739"/>
          </a:xfrm>
        </p:grpSpPr>
        <p:sp>
          <p:nvSpPr>
            <p:cNvPr id="328" name="Google Shape;328;p6"/>
            <p:cNvSpPr/>
            <p:nvPr/>
          </p:nvSpPr>
          <p:spPr>
            <a:xfrm>
              <a:off x="2542591" y="3264149"/>
              <a:ext cx="304800" cy="304800"/>
            </a:xfrm>
            <a:prstGeom prst="ellipse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endParaRPr>
            </a:p>
          </p:txBody>
        </p:sp>
        <p:sp>
          <p:nvSpPr>
            <p:cNvPr id="329" name="Google Shape;329;p6"/>
            <p:cNvSpPr txBox="1"/>
            <p:nvPr/>
          </p:nvSpPr>
          <p:spPr>
            <a:xfrm>
              <a:off x="942391" y="3201536"/>
              <a:ext cx="1457707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Calibri"/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wraparound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0" name="Google Shape;330;p6"/>
            <p:cNvCxnSpPr/>
            <p:nvPr/>
          </p:nvCxnSpPr>
          <p:spPr>
            <a:xfrm rot="10800000">
              <a:off x="2466391" y="3788911"/>
              <a:ext cx="6477000" cy="0"/>
            </a:xfrm>
            <a:prstGeom prst="straightConnector1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31" name="Google Shape;331;p6"/>
            <p:cNvSpPr/>
            <p:nvPr/>
          </p:nvSpPr>
          <p:spPr>
            <a:xfrm>
              <a:off x="2694991" y="3576532"/>
              <a:ext cx="5795540" cy="95077"/>
            </a:xfrm>
            <a:custGeom>
              <a:rect b="b" l="l" r="r" t="t"/>
              <a:pathLst>
                <a:path extrusionOk="0" h="58" w="3788">
                  <a:moveTo>
                    <a:pt x="0" y="0"/>
                  </a:moveTo>
                  <a:lnTo>
                    <a:pt x="0" y="58"/>
                  </a:lnTo>
                  <a:lnTo>
                    <a:pt x="3788" y="58"/>
                  </a:lnTo>
                </a:path>
              </a:pathLst>
            </a:custGeom>
            <a:noFill/>
            <a:ln cap="flat" cmpd="sng" w="9525">
              <a:solidFill>
                <a:srgbClr val="FF0000"/>
              </a:solidFill>
              <a:prstDash val="solid"/>
              <a:round/>
              <a:headEnd len="sm" w="sm" type="none"/>
              <a:tailEnd len="med" w="med" type="stealth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6"/>
            <p:cNvSpPr txBox="1"/>
            <p:nvPr/>
          </p:nvSpPr>
          <p:spPr>
            <a:xfrm>
              <a:off x="2501236" y="3863610"/>
              <a:ext cx="6268063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  1 0 1 1 1 0 1 1 1 0 1 1 1 1 0 0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6"/>
          <p:cNvSpPr txBox="1"/>
          <p:nvPr/>
        </p:nvSpPr>
        <p:spPr>
          <a:xfrm>
            <a:off x="2505831" y="4287924"/>
            <a:ext cx="6268063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Courier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Courier"/>
                <a:ea typeface="Courier"/>
                <a:cs typeface="Courier"/>
                <a:sym typeface="Courier"/>
              </a:rPr>
              <a:t>  0 1 0 0 0 1 0 0 0 1 0 0 0 0 1 1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4" name="Google Shape;334;p6"/>
          <p:cNvGrpSpPr/>
          <p:nvPr/>
        </p:nvGrpSpPr>
        <p:grpSpPr>
          <a:xfrm>
            <a:off x="7895417" y="1927511"/>
            <a:ext cx="2249559" cy="712515"/>
            <a:chOff x="9436187" y="4862446"/>
            <a:chExt cx="2249559" cy="712515"/>
          </a:xfrm>
        </p:grpSpPr>
        <p:sp>
          <p:nvSpPr>
            <p:cNvPr id="335" name="Google Shape;335;p6"/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36" name="Google Shape;336;p6"/>
            <p:cNvCxnSpPr/>
            <p:nvPr/>
          </p:nvCxnSpPr>
          <p:spPr>
            <a:xfrm flipH="1" rot="10800000">
              <a:off x="10238282" y="5111429"/>
              <a:ext cx="546739" cy="212682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37" name="Google Shape;337;p6"/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  0 1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38" name="Google Shape;338;p6"/>
          <p:cNvGrpSpPr/>
          <p:nvPr/>
        </p:nvGrpSpPr>
        <p:grpSpPr>
          <a:xfrm>
            <a:off x="7910407" y="2289202"/>
            <a:ext cx="2249559" cy="712515"/>
            <a:chOff x="9436187" y="4862446"/>
            <a:chExt cx="2249559" cy="712515"/>
          </a:xfrm>
        </p:grpSpPr>
        <p:sp>
          <p:nvSpPr>
            <p:cNvPr id="339" name="Google Shape;339;p6"/>
            <p:cNvSpPr/>
            <p:nvPr/>
          </p:nvSpPr>
          <p:spPr>
            <a:xfrm>
              <a:off x="9436187" y="5113295"/>
              <a:ext cx="802095" cy="461666"/>
            </a:xfrm>
            <a:prstGeom prst="ellipse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40" name="Google Shape;340;p6"/>
            <p:cNvCxnSpPr/>
            <p:nvPr/>
          </p:nvCxnSpPr>
          <p:spPr>
            <a:xfrm flipH="1" rot="10800000">
              <a:off x="10238282" y="5111429"/>
              <a:ext cx="546739" cy="212682"/>
            </a:xfrm>
            <a:prstGeom prst="straightConnector1">
              <a:avLst/>
            </a:prstGeom>
            <a:noFill/>
            <a:ln cap="flat" cmpd="sng" w="38100">
              <a:solidFill>
                <a:srgbClr val="C00000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41" name="Google Shape;341;p6"/>
            <p:cNvSpPr txBox="1"/>
            <p:nvPr/>
          </p:nvSpPr>
          <p:spPr>
            <a:xfrm>
              <a:off x="10395008" y="4862446"/>
              <a:ext cx="1290738" cy="46166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ourier"/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Courier"/>
                  <a:ea typeface="Courier"/>
                  <a:cs typeface="Courier"/>
                  <a:sym typeface="Courier"/>
                </a:rPr>
                <a:t>  1 0 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2" name="Google Shape;342;p6"/>
          <p:cNvGrpSpPr/>
          <p:nvPr/>
        </p:nvGrpSpPr>
        <p:grpSpPr>
          <a:xfrm>
            <a:off x="8933167" y="3121843"/>
            <a:ext cx="2729496" cy="1754326"/>
            <a:chOff x="8933167" y="3121843"/>
            <a:chExt cx="2729496" cy="1754326"/>
          </a:xfrm>
        </p:grpSpPr>
        <p:sp>
          <p:nvSpPr>
            <p:cNvPr id="343" name="Google Shape;343;p6"/>
            <p:cNvSpPr/>
            <p:nvPr/>
          </p:nvSpPr>
          <p:spPr>
            <a:xfrm>
              <a:off x="8933167" y="3244723"/>
              <a:ext cx="247697" cy="1504855"/>
            </a:xfrm>
            <a:prstGeom prst="rightBrace">
              <a:avLst>
                <a:gd fmla="val 8333" name="adj1"/>
                <a:gd fmla="val 50000" name="adj2"/>
              </a:avLst>
            </a:prstGeom>
            <a:noFill/>
            <a:ln cap="flat" cmpd="sng" w="28575">
              <a:solidFill>
                <a:srgbClr val="C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orbel"/>
                <a:buNone/>
              </a:pPr>
              <a:r>
                <a:t/>
              </a:r>
              <a:endPara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6"/>
            <p:cNvSpPr txBox="1"/>
            <p:nvPr/>
          </p:nvSpPr>
          <p:spPr>
            <a:xfrm>
              <a:off x="9259241" y="3121843"/>
              <a:ext cx="2403422" cy="175432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Calibri"/>
                <a:buNone/>
              </a:pP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Even though numbers have changed (bit flips), </a:t>
              </a:r>
              <a:r>
                <a:rPr b="0" i="1" lang="en-US" sz="2400" u="none" cap="none" strike="noStrike">
                  <a:solidFill>
                    <a:srgbClr val="C00000"/>
                  </a:solidFill>
                  <a:latin typeface="Calibri"/>
                  <a:ea typeface="Calibri"/>
                  <a:cs typeface="Calibri"/>
                  <a:sym typeface="Calibri"/>
                </a:rPr>
                <a:t>no</a:t>
              </a:r>
              <a:r>
                <a:rPr b="0" i="0" lang="en-US" sz="2400" u="none" cap="none" strike="noStrik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 change in checksum!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45" name="Google Shape;345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66"/>
          <p:cNvSpPr txBox="1"/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Urgent Pointer</a:t>
            </a:r>
            <a:endParaRPr/>
          </a:p>
        </p:txBody>
      </p:sp>
      <p:sp>
        <p:nvSpPr>
          <p:cNvPr id="351" name="Google Shape;351;p66"/>
          <p:cNvSpPr txBox="1"/>
          <p:nvPr/>
        </p:nvSpPr>
        <p:spPr>
          <a:xfrm>
            <a:off x="1086641" y="1490110"/>
            <a:ext cx="10018713" cy="25818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This 16-bit field, which is valid only if the urgent flag is set.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Used when the segment contains urgent data.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It defines a value that must be added to the sequence number to obtain the number of the last urgent byte in the data section of the segment.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352" name="Google Shape;352;p6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55265" y="4358294"/>
            <a:ext cx="6936735" cy="2237097"/>
          </a:xfrm>
          <a:prstGeom prst="rect">
            <a:avLst/>
          </a:prstGeom>
          <a:noFill/>
          <a:ln>
            <a:noFill/>
          </a:ln>
        </p:spPr>
      </p:pic>
      <p:pic>
        <p:nvPicPr>
          <p:cNvPr id="353" name="Google Shape;353;p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09634" y="4645577"/>
            <a:ext cx="4254500" cy="11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354" name="Google Shape;354;p66"/>
          <p:cNvSpPr/>
          <p:nvPr/>
        </p:nvSpPr>
        <p:spPr>
          <a:xfrm>
            <a:off x="893757" y="4524928"/>
            <a:ext cx="942975" cy="842962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p66"/>
          <p:cNvSpPr/>
          <p:nvPr/>
        </p:nvSpPr>
        <p:spPr>
          <a:xfrm>
            <a:off x="9594049" y="5833789"/>
            <a:ext cx="1382718" cy="716446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" name="Google Shape;356;p66"/>
          <p:cNvSpPr/>
          <p:nvPr/>
        </p:nvSpPr>
        <p:spPr>
          <a:xfrm>
            <a:off x="6904027" y="4949343"/>
            <a:ext cx="1382718" cy="716446"/>
          </a:xfrm>
          <a:prstGeom prst="ellipse">
            <a:avLst/>
          </a:prstGeom>
          <a:noFill/>
          <a:ln cap="flat" cmpd="sng" w="412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7" name="Google Shape;357;p66"/>
          <p:cNvSpPr txBox="1"/>
          <p:nvPr/>
        </p:nvSpPr>
        <p:spPr>
          <a:xfrm>
            <a:off x="7530070" y="5294503"/>
            <a:ext cx="6913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1500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66"/>
          <p:cNvSpPr txBox="1"/>
          <p:nvPr/>
        </p:nvSpPr>
        <p:spPr>
          <a:xfrm>
            <a:off x="9672813" y="6180925"/>
            <a:ext cx="1225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1001+</a:t>
            </a:r>
            <a:r>
              <a:rPr b="1" i="0" lang="en-US" sz="1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1500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66"/>
          <p:cNvSpPr txBox="1"/>
          <p:nvPr/>
        </p:nvSpPr>
        <p:spPr>
          <a:xfrm>
            <a:off x="8063291" y="6128345"/>
            <a:ext cx="69135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E9934"/>
                </a:solidFill>
                <a:latin typeface="Corbel"/>
                <a:ea typeface="Corbel"/>
                <a:cs typeface="Corbel"/>
                <a:sym typeface="Corbel"/>
              </a:rPr>
              <a:t>1oo1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60" name="Google Shape;360;p66"/>
          <p:cNvCxnSpPr>
            <a:stCxn id="359" idx="0"/>
          </p:cNvCxnSpPr>
          <p:nvPr/>
        </p:nvCxnSpPr>
        <p:spPr>
          <a:xfrm rot="10800000">
            <a:off x="8408971" y="5930945"/>
            <a:ext cx="0" cy="197400"/>
          </a:xfrm>
          <a:prstGeom prst="straightConnector1">
            <a:avLst/>
          </a:prstGeom>
          <a:noFill/>
          <a:ln cap="flat" cmpd="sng" w="12700">
            <a:solidFill>
              <a:schemeClr val="dk1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7"/>
          <p:cNvSpPr txBox="1"/>
          <p:nvPr>
            <p:ph type="title"/>
          </p:nvPr>
        </p:nvSpPr>
        <p:spPr>
          <a:xfrm>
            <a:off x="1484311" y="485274"/>
            <a:ext cx="10018713" cy="798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Options</a:t>
            </a:r>
            <a:endParaRPr/>
          </a:p>
        </p:txBody>
      </p:sp>
      <p:sp>
        <p:nvSpPr>
          <p:cNvPr id="366" name="Google Shape;366;p67"/>
          <p:cNvSpPr txBox="1"/>
          <p:nvPr>
            <p:ph idx="1" type="body"/>
          </p:nvPr>
        </p:nvSpPr>
        <p:spPr>
          <a:xfrm>
            <a:off x="1249360" y="4014788"/>
            <a:ext cx="10823578" cy="26717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There can be up to 40 bytes of optional information in the TCP header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Provides a way to deal with limitations of the original header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For example : </a:t>
            </a:r>
            <a:endParaRPr/>
          </a:p>
          <a:p>
            <a:pPr indent="-394335" lvl="2" marL="13716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</a:pPr>
            <a:r>
              <a:rPr lang="en-US" sz="2600"/>
              <a:t>MSS (Maximum Segment Size) is defined as the largest block of data that a sender using TCP will send to the receiver</a:t>
            </a:r>
            <a:endParaRPr sz="2600"/>
          </a:p>
        </p:txBody>
      </p:sp>
      <p:pic>
        <p:nvPicPr>
          <p:cNvPr id="367" name="Google Shape;367;p6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21103" y="1167909"/>
            <a:ext cx="8521538" cy="2784204"/>
          </a:xfrm>
          <a:prstGeom prst="rect">
            <a:avLst/>
          </a:prstGeom>
          <a:noFill/>
          <a:ln>
            <a:noFill/>
          </a:ln>
        </p:spPr>
      </p:pic>
      <p:sp>
        <p:nvSpPr>
          <p:cNvPr id="368" name="Google Shape;368;p67"/>
          <p:cNvSpPr/>
          <p:nvPr/>
        </p:nvSpPr>
        <p:spPr>
          <a:xfrm>
            <a:off x="2586038" y="3135057"/>
            <a:ext cx="8101012" cy="549196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7"/>
          <p:cNvSpPr txBox="1"/>
          <p:nvPr>
            <p:ph idx="4294967295" type="title"/>
          </p:nvPr>
        </p:nvSpPr>
        <p:spPr>
          <a:xfrm>
            <a:off x="1433511" y="3048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Functions of the Transport Layer</a:t>
            </a:r>
            <a:endParaRPr/>
          </a:p>
        </p:txBody>
      </p:sp>
      <p:sp>
        <p:nvSpPr>
          <p:cNvPr id="374" name="Google Shape;374;p7"/>
          <p:cNvSpPr txBox="1"/>
          <p:nvPr>
            <p:ph idx="4294967295" type="body"/>
          </p:nvPr>
        </p:nvSpPr>
        <p:spPr>
          <a:xfrm>
            <a:off x="1676400" y="914400"/>
            <a:ext cx="8839200" cy="59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94640" lvl="0" marL="2857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640"/>
              <a:buChar char="•"/>
            </a:pPr>
            <a:r>
              <a:rPr lang="en-US" sz="3200">
                <a:solidFill>
                  <a:srgbClr val="6600CC"/>
                </a:solidFill>
              </a:rPr>
              <a:t>Primary responsibilities: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Segmenting </a:t>
            </a:r>
            <a:r>
              <a:rPr lang="en-US" sz="2800"/>
              <a:t>the data and </a:t>
            </a:r>
            <a:r>
              <a:rPr lang="en-US" sz="2800">
                <a:solidFill>
                  <a:srgbClr val="990099"/>
                </a:solidFill>
              </a:rPr>
              <a:t>managing</a:t>
            </a:r>
            <a:r>
              <a:rPr lang="en-US" sz="2800"/>
              <a:t> each piece.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Reassembling</a:t>
            </a:r>
            <a:r>
              <a:rPr lang="en-US" sz="2800"/>
              <a:t> the segments into streams of application data.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Identifying </a:t>
            </a:r>
            <a:r>
              <a:rPr lang="en-US" sz="2800"/>
              <a:t>the different </a:t>
            </a:r>
            <a:r>
              <a:rPr lang="en-US" sz="2800">
                <a:solidFill>
                  <a:srgbClr val="990099"/>
                </a:solidFill>
              </a:rPr>
              <a:t>applications</a:t>
            </a:r>
            <a:r>
              <a:rPr lang="en-US" sz="2800"/>
              <a:t>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/>
              <a:t>Multiplexing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>
                <a:solidFill>
                  <a:srgbClr val="990099"/>
                </a:solidFill>
              </a:rPr>
              <a:t>Establishing and terminating </a:t>
            </a:r>
            <a:r>
              <a:rPr lang="en-US" sz="2800"/>
              <a:t>a connection.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/>
              <a:t>Enabling </a:t>
            </a:r>
            <a:r>
              <a:rPr lang="en-US" sz="2800">
                <a:solidFill>
                  <a:srgbClr val="990099"/>
                </a:solidFill>
              </a:rPr>
              <a:t>error control and recovery</a:t>
            </a:r>
            <a:r>
              <a:rPr lang="en-US" sz="2800"/>
              <a:t>.</a:t>
            </a:r>
            <a:endParaRPr/>
          </a:p>
          <a:p>
            <a:pPr indent="-514350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AutoNum type="arabicPeriod"/>
            </a:pPr>
            <a:r>
              <a:rPr lang="en-US" sz="2800"/>
              <a:t>Performing </a:t>
            </a:r>
            <a:r>
              <a:rPr lang="en-US" sz="2800">
                <a:solidFill>
                  <a:srgbClr val="990099"/>
                </a:solidFill>
              </a:rPr>
              <a:t>flow control</a:t>
            </a:r>
            <a:r>
              <a:rPr lang="en-US" sz="2800">
                <a:solidFill>
                  <a:srgbClr val="FFFF00"/>
                </a:solidFill>
              </a:rPr>
              <a:t> </a:t>
            </a:r>
            <a:r>
              <a:rPr lang="en-US" sz="2800"/>
              <a:t>between end users.</a:t>
            </a:r>
            <a:endParaRPr/>
          </a:p>
          <a:p>
            <a:pPr indent="-256539" lvl="1" marL="1081088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Font typeface="Arial"/>
              <a:buNone/>
            </a:pPr>
            <a:r>
              <a:t/>
            </a:r>
            <a:endParaRPr/>
          </a:p>
          <a:p>
            <a:pPr indent="-31113" lvl="1" marL="855663" rtl="0" algn="l">
              <a:lnSpc>
                <a:spcPct val="90000"/>
              </a:lnSpc>
              <a:spcBef>
                <a:spcPts val="1160"/>
              </a:spcBef>
              <a:spcAft>
                <a:spcPts val="0"/>
              </a:spcAft>
              <a:buSzPts val="4060"/>
              <a:buNone/>
            </a:pPr>
            <a:r>
              <a:t/>
            </a:r>
            <a:endParaRPr sz="2800"/>
          </a:p>
        </p:txBody>
      </p:sp>
      <p:sp>
        <p:nvSpPr>
          <p:cNvPr id="375" name="Google Shape;375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76" name="Google Shape;376;p7"/>
          <p:cNvSpPr/>
          <p:nvPr/>
        </p:nvSpPr>
        <p:spPr>
          <a:xfrm>
            <a:off x="1676400" y="1935332"/>
            <a:ext cx="427608" cy="226380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A260D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7"/>
          <p:cNvSpPr/>
          <p:nvPr/>
        </p:nvSpPr>
        <p:spPr>
          <a:xfrm>
            <a:off x="1754409" y="4335262"/>
            <a:ext cx="427608" cy="1312416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BB781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7"/>
          <p:cNvSpPr txBox="1"/>
          <p:nvPr/>
        </p:nvSpPr>
        <p:spPr>
          <a:xfrm>
            <a:off x="624070" y="4721610"/>
            <a:ext cx="122843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5E9934"/>
                </a:solidFill>
                <a:latin typeface="Arial"/>
                <a:ea typeface="Arial"/>
                <a:cs typeface="Arial"/>
                <a:sym typeface="Arial"/>
              </a:rPr>
              <a:t>Only 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7"/>
          <p:cNvSpPr txBox="1"/>
          <p:nvPr/>
        </p:nvSpPr>
        <p:spPr>
          <a:xfrm>
            <a:off x="568132" y="3143805"/>
            <a:ext cx="14302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UDP &amp;TCP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7"/>
          <p:cNvSpPr/>
          <p:nvPr/>
        </p:nvSpPr>
        <p:spPr>
          <a:xfrm>
            <a:off x="1500326" y="3984594"/>
            <a:ext cx="8558074" cy="2263806"/>
          </a:xfrm>
          <a:prstGeom prst="ellipse">
            <a:avLst/>
          </a:prstGeom>
          <a:noFill/>
          <a:ln cap="flat" cmpd="sng" w="571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47"/>
          <p:cNvSpPr txBox="1"/>
          <p:nvPr>
            <p:ph idx="4294967295" type="title"/>
          </p:nvPr>
        </p:nvSpPr>
        <p:spPr>
          <a:xfrm>
            <a:off x="1390732" y="224589"/>
            <a:ext cx="10018713" cy="14758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 sz="5400"/>
              <a:t>Objectives </a:t>
            </a:r>
            <a:endParaRPr/>
          </a:p>
        </p:txBody>
      </p:sp>
      <p:sp>
        <p:nvSpPr>
          <p:cNvPr id="153" name="Google Shape;153;p47"/>
          <p:cNvSpPr txBox="1"/>
          <p:nvPr>
            <p:ph idx="4294967295" type="body"/>
          </p:nvPr>
        </p:nvSpPr>
        <p:spPr>
          <a:xfrm>
            <a:off x="1720502" y="1774726"/>
            <a:ext cx="9359171" cy="27351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TCP Header 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3600">
                <a:latin typeface="Verdana"/>
                <a:ea typeface="Verdana"/>
                <a:cs typeface="Verdana"/>
                <a:sym typeface="Verdana"/>
              </a:rPr>
              <a:t>TCP Services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8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4000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Function 6 </a:t>
            </a:r>
            <a:br>
              <a:rPr lang="en-US" sz="4000">
                <a:latin typeface="Corbel"/>
                <a:ea typeface="Corbel"/>
                <a:cs typeface="Corbel"/>
                <a:sym typeface="Corbel"/>
              </a:rPr>
            </a:br>
            <a:r>
              <a:rPr lang="en-US" sz="4000">
                <a:latin typeface="Corbel"/>
                <a:ea typeface="Corbel"/>
                <a:cs typeface="Corbel"/>
                <a:sym typeface="Corbel"/>
              </a:rPr>
              <a:t>Connection Establishment and Termination for Reliability</a:t>
            </a:r>
            <a:endParaRPr/>
          </a:p>
        </p:txBody>
      </p:sp>
      <p:sp>
        <p:nvSpPr>
          <p:cNvPr id="386" name="Google Shape;386;p8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9580" lvl="0" marL="457200" rt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9"/>
          <p:cNvSpPr txBox="1"/>
          <p:nvPr>
            <p:ph type="title"/>
          </p:nvPr>
        </p:nvSpPr>
        <p:spPr>
          <a:xfrm>
            <a:off x="1484311" y="685800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Connection Establishment</a:t>
            </a:r>
            <a:endParaRPr/>
          </a:p>
        </p:txBody>
      </p:sp>
      <p:sp>
        <p:nvSpPr>
          <p:cNvPr id="392" name="Google Shape;392;p69"/>
          <p:cNvSpPr txBox="1"/>
          <p:nvPr>
            <p:ph idx="1" type="body"/>
          </p:nvPr>
        </p:nvSpPr>
        <p:spPr>
          <a:xfrm>
            <a:off x="1041400" y="1719265"/>
            <a:ext cx="10736179" cy="4416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TCP sets up a connection between end hosts before sending data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This process is known as </a:t>
            </a:r>
            <a:r>
              <a:rPr b="1" lang="en-US" sz="3200">
                <a:solidFill>
                  <a:srgbClr val="6600CC"/>
                </a:solidFill>
                <a:latin typeface="Verdana"/>
                <a:ea typeface="Verdana"/>
                <a:cs typeface="Verdana"/>
                <a:sym typeface="Verdana"/>
              </a:rPr>
              <a:t>”Three-way handshake”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3200">
              <a:latin typeface="Verdana"/>
              <a:ea typeface="Verdana"/>
              <a:cs typeface="Verdana"/>
              <a:sym typeface="Verdana"/>
            </a:endParaRPr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Verdana"/>
                <a:ea typeface="Verdana"/>
                <a:cs typeface="Verdana"/>
                <a:sym typeface="Verdana"/>
              </a:rPr>
              <a:t>After the connection is established the hosts can send data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7" name="Google Shape;39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4801" y="1447800"/>
            <a:ext cx="1022351" cy="122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2000" y="1524000"/>
            <a:ext cx="1320800" cy="971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99" name="Google Shape;399;p12"/>
          <p:cNvGraphicFramePr/>
          <p:nvPr/>
        </p:nvGraphicFramePr>
        <p:xfrm>
          <a:off x="508000" y="17526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{199E80B3-8CB4-4435-BF97-87EB0F674403}</a:tableStyleId>
              </a:tblPr>
              <a:tblGrid>
                <a:gridCol w="1280575"/>
                <a:gridCol w="391575"/>
                <a:gridCol w="393700"/>
                <a:gridCol w="393700"/>
                <a:gridCol w="391575"/>
                <a:gridCol w="393700"/>
                <a:gridCol w="393700"/>
                <a:gridCol w="2762250"/>
              </a:tblGrid>
              <a:tr h="335400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Source Port No.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Destination Port No.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9900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Sequence No.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E993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Acknowledgement No.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2160"/>
                        <a:buFont typeface="Noto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C66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Window Size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7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Others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400" name="Google Shape;400;p12"/>
          <p:cNvCxnSpPr/>
          <p:nvPr/>
        </p:nvCxnSpPr>
        <p:spPr>
          <a:xfrm>
            <a:off x="10972800" y="2667000"/>
            <a:ext cx="0" cy="2895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01" name="Google Shape;401;p12"/>
          <p:cNvCxnSpPr/>
          <p:nvPr/>
        </p:nvCxnSpPr>
        <p:spPr>
          <a:xfrm>
            <a:off x="7721600" y="2438400"/>
            <a:ext cx="0" cy="2971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02" name="Google Shape;402;p12"/>
          <p:cNvSpPr txBox="1"/>
          <p:nvPr/>
        </p:nvSpPr>
        <p:spPr>
          <a:xfrm>
            <a:off x="11480800" y="1593433"/>
            <a:ext cx="711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1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02900" y="1009651"/>
            <a:ext cx="9398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404" name="Google Shape;404;p12"/>
          <p:cNvSpPr txBox="1"/>
          <p:nvPr/>
        </p:nvSpPr>
        <p:spPr>
          <a:xfrm>
            <a:off x="7213625" y="1250345"/>
            <a:ext cx="1422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05" name="Google Shape;405;p12"/>
          <p:cNvGraphicFramePr/>
          <p:nvPr/>
        </p:nvGraphicFramePr>
        <p:xfrm>
          <a:off x="508000" y="38750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{199E80B3-8CB4-4435-BF97-87EB0F674403}</a:tableStyleId>
              </a:tblPr>
              <a:tblGrid>
                <a:gridCol w="1280575"/>
                <a:gridCol w="391575"/>
                <a:gridCol w="393700"/>
                <a:gridCol w="393700"/>
                <a:gridCol w="391575"/>
                <a:gridCol w="393700"/>
                <a:gridCol w="393700"/>
                <a:gridCol w="2762250"/>
              </a:tblGrid>
              <a:tr h="335400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33CC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33CC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990099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2160"/>
                        <a:buFont typeface="Noto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7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Others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406" name="Google Shape;406;p12"/>
          <p:cNvCxnSpPr/>
          <p:nvPr/>
        </p:nvCxnSpPr>
        <p:spPr>
          <a:xfrm>
            <a:off x="7721600" y="2743200"/>
            <a:ext cx="3251200" cy="533400"/>
          </a:xfrm>
          <a:prstGeom prst="straightConnector1">
            <a:avLst/>
          </a:prstGeom>
          <a:noFill/>
          <a:ln cap="flat" cmpd="sng" w="38100">
            <a:solidFill>
              <a:srgbClr val="80008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07" name="Google Shape;407;p12"/>
          <p:cNvSpPr/>
          <p:nvPr/>
        </p:nvSpPr>
        <p:spPr>
          <a:xfrm>
            <a:off x="7112000" y="2590800"/>
            <a:ext cx="609600" cy="381000"/>
          </a:xfrm>
          <a:prstGeom prst="rect">
            <a:avLst/>
          </a:prstGeom>
          <a:solidFill>
            <a:srgbClr val="3333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8" name="Google Shape;408;p12"/>
          <p:cNvSpPr txBox="1"/>
          <p:nvPr/>
        </p:nvSpPr>
        <p:spPr>
          <a:xfrm>
            <a:off x="1727200" y="3962400"/>
            <a:ext cx="13208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09" name="Google Shape;409;p12"/>
          <p:cNvSpPr txBox="1"/>
          <p:nvPr/>
        </p:nvSpPr>
        <p:spPr>
          <a:xfrm>
            <a:off x="14224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0" name="Google Shape;410;p12"/>
          <p:cNvSpPr txBox="1"/>
          <p:nvPr/>
        </p:nvSpPr>
        <p:spPr>
          <a:xfrm>
            <a:off x="45720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1" name="Google Shape;411;p12"/>
          <p:cNvSpPr txBox="1"/>
          <p:nvPr/>
        </p:nvSpPr>
        <p:spPr>
          <a:xfrm>
            <a:off x="2285987" y="4176022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2" name="Google Shape;412;p12"/>
          <p:cNvSpPr txBox="1"/>
          <p:nvPr/>
        </p:nvSpPr>
        <p:spPr>
          <a:xfrm>
            <a:off x="3108023" y="4572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3" name="Google Shape;413;p12"/>
          <p:cNvSpPr txBox="1"/>
          <p:nvPr/>
        </p:nvSpPr>
        <p:spPr>
          <a:xfrm>
            <a:off x="3352800" y="4953001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4" name="Google Shape;414;p12"/>
          <p:cNvSpPr txBox="1"/>
          <p:nvPr/>
        </p:nvSpPr>
        <p:spPr>
          <a:xfrm>
            <a:off x="19304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5" name="Google Shape;415;p12"/>
          <p:cNvSpPr txBox="1"/>
          <p:nvPr/>
        </p:nvSpPr>
        <p:spPr>
          <a:xfrm>
            <a:off x="49784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16" name="Google Shape;416;p12"/>
          <p:cNvSpPr txBox="1"/>
          <p:nvPr/>
        </p:nvSpPr>
        <p:spPr>
          <a:xfrm>
            <a:off x="3292777" y="4183064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12"/>
          <p:cNvSpPr txBox="1"/>
          <p:nvPr/>
        </p:nvSpPr>
        <p:spPr>
          <a:xfrm>
            <a:off x="3352800" y="4572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12"/>
          <p:cNvSpPr txBox="1"/>
          <p:nvPr/>
        </p:nvSpPr>
        <p:spPr>
          <a:xfrm>
            <a:off x="3352800" y="4953001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12"/>
          <p:cNvSpPr txBox="1"/>
          <p:nvPr/>
        </p:nvSpPr>
        <p:spPr>
          <a:xfrm>
            <a:off x="2133600" y="4953001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0" name="Google Shape;420;p12"/>
          <p:cNvCxnSpPr/>
          <p:nvPr/>
        </p:nvCxnSpPr>
        <p:spPr>
          <a:xfrm flipH="1">
            <a:off x="7823200" y="3657600"/>
            <a:ext cx="3048000" cy="457200"/>
          </a:xfrm>
          <a:prstGeom prst="straightConnector1">
            <a:avLst/>
          </a:prstGeom>
          <a:noFill/>
          <a:ln cap="flat" cmpd="sng" w="38100">
            <a:solidFill>
              <a:srgbClr val="80008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1" name="Google Shape;421;p12"/>
          <p:cNvSpPr txBox="1"/>
          <p:nvPr/>
        </p:nvSpPr>
        <p:spPr>
          <a:xfrm>
            <a:off x="55880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2" name="Google Shape;422;p12"/>
          <p:cNvSpPr txBox="1"/>
          <p:nvPr/>
        </p:nvSpPr>
        <p:spPr>
          <a:xfrm>
            <a:off x="13208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23" name="Google Shape;423;p12"/>
          <p:cNvSpPr txBox="1"/>
          <p:nvPr/>
        </p:nvSpPr>
        <p:spPr>
          <a:xfrm>
            <a:off x="3759200" y="4191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101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4" name="Google Shape;424;p12"/>
          <p:cNvSpPr txBox="1"/>
          <p:nvPr/>
        </p:nvSpPr>
        <p:spPr>
          <a:xfrm>
            <a:off x="3860800" y="457200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12"/>
          <p:cNvSpPr txBox="1"/>
          <p:nvPr/>
        </p:nvSpPr>
        <p:spPr>
          <a:xfrm>
            <a:off x="2133600" y="4953001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26" name="Google Shape;426;p12"/>
          <p:cNvCxnSpPr/>
          <p:nvPr/>
        </p:nvCxnSpPr>
        <p:spPr>
          <a:xfrm>
            <a:off x="7721600" y="4495800"/>
            <a:ext cx="3251200" cy="533400"/>
          </a:xfrm>
          <a:prstGeom prst="straightConnector1">
            <a:avLst/>
          </a:prstGeom>
          <a:noFill/>
          <a:ln cap="flat" cmpd="sng" w="38100">
            <a:solidFill>
              <a:srgbClr val="80008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7" name="Google Shape;427;p12"/>
          <p:cNvSpPr/>
          <p:nvPr/>
        </p:nvSpPr>
        <p:spPr>
          <a:xfrm>
            <a:off x="10972800" y="3429000"/>
            <a:ext cx="609600" cy="381000"/>
          </a:xfrm>
          <a:prstGeom prst="rect">
            <a:avLst/>
          </a:prstGeom>
          <a:solidFill>
            <a:srgbClr val="0066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8" name="Google Shape;428;p12"/>
          <p:cNvSpPr/>
          <p:nvPr/>
        </p:nvSpPr>
        <p:spPr>
          <a:xfrm>
            <a:off x="7112000" y="4267200"/>
            <a:ext cx="609600" cy="381000"/>
          </a:xfrm>
          <a:prstGeom prst="rect">
            <a:avLst/>
          </a:prstGeom>
          <a:solidFill>
            <a:srgbClr val="3333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9" name="Google Shape;429;p12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Way Handshake : Connection Establishment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0" name="Google Shape;430;p12"/>
          <p:cNvSpPr txBox="1"/>
          <p:nvPr/>
        </p:nvSpPr>
        <p:spPr>
          <a:xfrm>
            <a:off x="4177145" y="4994543"/>
            <a:ext cx="18057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4000 Bytes</a:t>
            </a:r>
            <a:endParaRPr/>
          </a:p>
        </p:txBody>
      </p:sp>
      <p:sp>
        <p:nvSpPr>
          <p:cNvPr id="431" name="Google Shape;431;p12"/>
          <p:cNvSpPr txBox="1"/>
          <p:nvPr/>
        </p:nvSpPr>
        <p:spPr>
          <a:xfrm>
            <a:off x="5407890" y="5034065"/>
            <a:ext cx="18057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8000 Bytes</a:t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1"/>
          <p:cNvSpPr txBox="1"/>
          <p:nvPr>
            <p:ph idx="12" type="sldNum"/>
          </p:nvPr>
        </p:nvSpPr>
        <p:spPr>
          <a:xfrm>
            <a:off x="7112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24.</a:t>
            </a: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8" name="Google Shape;438;p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1" y="2971801"/>
            <a:ext cx="1706033" cy="309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9" name="Google Shape;439;p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78901" y="2641600"/>
            <a:ext cx="16891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40" name="Google Shape;440;p7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352801" y="2743201"/>
            <a:ext cx="5524500" cy="100806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1" name="Google Shape;441;p71"/>
          <p:cNvGrpSpPr/>
          <p:nvPr/>
        </p:nvGrpSpPr>
        <p:grpSpPr>
          <a:xfrm>
            <a:off x="628651" y="1019175"/>
            <a:ext cx="10833100" cy="5405438"/>
            <a:chOff x="471823" y="1019462"/>
            <a:chExt cx="8124153" cy="5404915"/>
          </a:xfrm>
        </p:grpSpPr>
        <p:pic>
          <p:nvPicPr>
            <p:cNvPr id="442" name="Google Shape;442;p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943728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p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2438400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p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6658732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p71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8001000" y="2133600"/>
              <a:ext cx="123068" cy="40233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p7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2297497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p7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02825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p7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6553200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9" name="Google Shape;449;p71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7900927" y="6206753"/>
              <a:ext cx="404873" cy="2176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" name="Google Shape;450;p71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471823" y="1019462"/>
              <a:ext cx="8124153" cy="1407896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51" name="Google Shape;451;p7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5384800" y="1631950"/>
            <a:ext cx="1305984" cy="444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2" name="Google Shape;452;p7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416301" y="3752850"/>
            <a:ext cx="5499100" cy="104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7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3357033" y="4800600"/>
            <a:ext cx="5520267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7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435101" y="3992564"/>
            <a:ext cx="1816100" cy="568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455" name="Google Shape;455;p7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002184" y="5013325"/>
            <a:ext cx="1665816" cy="565150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71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Way Handshake : Connection Establishment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25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822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2753" y="1870689"/>
            <a:ext cx="224223" cy="45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3" name="Google Shape;463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9626" y="1870689"/>
            <a:ext cx="224223" cy="45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1901" y="1857681"/>
            <a:ext cx="229124" cy="4615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1504" y="1844675"/>
            <a:ext cx="233074" cy="469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3729" y="6472878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7" name="Google Shape;467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0669" y="6458590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5106" y="6539443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69" name="Google Shape;469;p7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4687" y="788839"/>
            <a:ext cx="10478225" cy="1118806"/>
          </a:xfrm>
          <a:prstGeom prst="rect">
            <a:avLst/>
          </a:prstGeom>
          <a:noFill/>
          <a:ln>
            <a:noFill/>
          </a:ln>
        </p:spPr>
      </p:pic>
      <p:sp>
        <p:nvSpPr>
          <p:cNvPr id="470" name="Google Shape;470;p72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Transfer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1" name="Google Shape;471;p7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052732" y="1890035"/>
            <a:ext cx="5422745" cy="44910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2" name="Google Shape;472;p7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4988708" y="1288690"/>
            <a:ext cx="991763" cy="30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7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294879" y="1275326"/>
            <a:ext cx="1087875" cy="35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474" name="Google Shape;474;p7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3825" y="6539444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75" name="Google Shape;475;p72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096503" y="2354612"/>
            <a:ext cx="5422745" cy="1273798"/>
          </a:xfrm>
          <a:prstGeom prst="rect">
            <a:avLst/>
          </a:prstGeom>
          <a:noFill/>
          <a:ln>
            <a:noFill/>
          </a:ln>
        </p:spPr>
      </p:pic>
      <p:pic>
        <p:nvPicPr>
          <p:cNvPr id="476" name="Google Shape;476;p72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84741" y="3694975"/>
            <a:ext cx="5390736" cy="1165042"/>
          </a:xfrm>
          <a:prstGeom prst="rect">
            <a:avLst/>
          </a:prstGeom>
          <a:noFill/>
          <a:ln>
            <a:noFill/>
          </a:ln>
        </p:spPr>
      </p:pic>
      <p:pic>
        <p:nvPicPr>
          <p:cNvPr id="477" name="Google Shape;477;p72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84741" y="5064323"/>
            <a:ext cx="5390736" cy="11515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78" name="Google Shape;478;p72"/>
          <p:cNvCxnSpPr/>
          <p:nvPr/>
        </p:nvCxnSpPr>
        <p:spPr>
          <a:xfrm>
            <a:off x="2106976" y="2914650"/>
            <a:ext cx="182265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479" name="Google Shape;479;p72"/>
          <p:cNvCxnSpPr/>
          <p:nvPr/>
        </p:nvCxnSpPr>
        <p:spPr>
          <a:xfrm>
            <a:off x="2106976" y="4167188"/>
            <a:ext cx="182265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cxnSp>
        <p:nvCxnSpPr>
          <p:cNvPr id="480" name="Google Shape;480;p72"/>
          <p:cNvCxnSpPr/>
          <p:nvPr/>
        </p:nvCxnSpPr>
        <p:spPr>
          <a:xfrm rot="10800000">
            <a:off x="9691026" y="5510212"/>
            <a:ext cx="1524662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pic>
        <p:nvPicPr>
          <p:cNvPr id="481" name="Google Shape;481;p7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564869" y="2189825"/>
            <a:ext cx="1003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2" name="Google Shape;482;p7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2619926" y="3335525"/>
            <a:ext cx="1003300" cy="647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3" name="Google Shape;483;p72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892655" y="4855109"/>
            <a:ext cx="930936" cy="60098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4" name="Google Shape;484;p72"/>
          <p:cNvCxnSpPr/>
          <p:nvPr/>
        </p:nvCxnSpPr>
        <p:spPr>
          <a:xfrm>
            <a:off x="9597038" y="3335525"/>
            <a:ext cx="161865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pic>
        <p:nvPicPr>
          <p:cNvPr id="485" name="Google Shape;485;p7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943455" y="2850525"/>
            <a:ext cx="901700" cy="317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6" name="Google Shape;486;p72"/>
          <p:cNvCxnSpPr/>
          <p:nvPr/>
        </p:nvCxnSpPr>
        <p:spPr>
          <a:xfrm>
            <a:off x="9691025" y="4545200"/>
            <a:ext cx="1618650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pic>
        <p:nvPicPr>
          <p:cNvPr id="487" name="Google Shape;487;p72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980484" y="4118746"/>
            <a:ext cx="901700" cy="3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2753" y="1870689"/>
            <a:ext cx="224223" cy="45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9626" y="1870689"/>
            <a:ext cx="224223" cy="451646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1901" y="1857681"/>
            <a:ext cx="229124" cy="4615197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11504" y="1844675"/>
            <a:ext cx="233074" cy="4694768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763729" y="6472878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70669" y="6458590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499" name="Google Shape;499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75106" y="6539443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0" name="Google Shape;500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94687" y="788839"/>
            <a:ext cx="10478225" cy="1118806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73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Transfer Continued..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02" name="Google Shape;502;p7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988708" y="1288690"/>
            <a:ext cx="991763" cy="308756"/>
          </a:xfrm>
          <a:prstGeom prst="rect">
            <a:avLst/>
          </a:prstGeom>
          <a:noFill/>
          <a:ln>
            <a:noFill/>
          </a:ln>
        </p:spPr>
      </p:pic>
      <p:pic>
        <p:nvPicPr>
          <p:cNvPr id="503" name="Google Shape;503;p7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294879" y="1275326"/>
            <a:ext cx="1087875" cy="355847"/>
          </a:xfrm>
          <a:prstGeom prst="rect">
            <a:avLst/>
          </a:prstGeom>
          <a:noFill/>
          <a:ln>
            <a:noFill/>
          </a:ln>
        </p:spPr>
      </p:pic>
      <p:pic>
        <p:nvPicPr>
          <p:cNvPr id="504" name="Google Shape;504;p7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923825" y="6539444"/>
            <a:ext cx="488284" cy="16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05" name="Google Shape;505;p7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4128316" y="2149081"/>
            <a:ext cx="5390736" cy="127991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06" name="Google Shape;506;p73"/>
          <p:cNvCxnSpPr/>
          <p:nvPr/>
        </p:nvCxnSpPr>
        <p:spPr>
          <a:xfrm rot="10800000">
            <a:off x="9597038" y="2634353"/>
            <a:ext cx="1524662" cy="0"/>
          </a:xfrm>
          <a:prstGeom prst="straightConnector1">
            <a:avLst/>
          </a:prstGeom>
          <a:noFill/>
          <a:ln cap="flat" cmpd="sng" w="31750">
            <a:solidFill>
              <a:schemeClr val="dk1"/>
            </a:solidFill>
            <a:prstDash val="dash"/>
            <a:round/>
            <a:headEnd len="sm" w="sm" type="none"/>
            <a:tailEnd len="med" w="med" type="triangle"/>
          </a:ln>
        </p:spPr>
      </p:cxnSp>
      <p:pic>
        <p:nvPicPr>
          <p:cNvPr id="507" name="Google Shape;507;p73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9857718" y="1911488"/>
            <a:ext cx="1009447" cy="651668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73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083208" y="3865882"/>
            <a:ext cx="5435844" cy="116649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73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4083208" y="5410839"/>
            <a:ext cx="5378693" cy="660331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73"/>
          <p:cNvSpPr/>
          <p:nvPr/>
        </p:nvSpPr>
        <p:spPr>
          <a:xfrm>
            <a:off x="4128316" y="3743325"/>
            <a:ext cx="3501209" cy="1667514"/>
          </a:xfrm>
          <a:prstGeom prst="ellipse">
            <a:avLst/>
          </a:prstGeom>
          <a:noFill/>
          <a:ln cap="flat" cmpd="sng" w="381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A93023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5" name="Google Shape;515;p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4801" y="1447800"/>
            <a:ext cx="1022351" cy="1223963"/>
          </a:xfrm>
          <a:prstGeom prst="rect">
            <a:avLst/>
          </a:prstGeom>
          <a:noFill/>
          <a:ln>
            <a:noFill/>
          </a:ln>
        </p:spPr>
      </p:pic>
      <p:pic>
        <p:nvPicPr>
          <p:cNvPr id="516" name="Google Shape;516;p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12000" y="1524000"/>
            <a:ext cx="1320800" cy="97155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17" name="Google Shape;517;p70"/>
          <p:cNvGraphicFramePr/>
          <p:nvPr/>
        </p:nvGraphicFramePr>
        <p:xfrm>
          <a:off x="508000" y="175260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{199E80B3-8CB4-4435-BF97-87EB0F674403}</a:tableStyleId>
              </a:tblPr>
              <a:tblGrid>
                <a:gridCol w="1280575"/>
                <a:gridCol w="391575"/>
                <a:gridCol w="393700"/>
                <a:gridCol w="393700"/>
                <a:gridCol w="391575"/>
                <a:gridCol w="393700"/>
                <a:gridCol w="393700"/>
                <a:gridCol w="2762250"/>
              </a:tblGrid>
              <a:tr h="335400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Source Port No.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rPr b="0" i="0" lang="en-US" sz="1600" u="none" cap="none" strike="noStrike">
                          <a:solidFill>
                            <a:srgbClr val="0033CC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Destination Port No.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990099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Sequence No.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5E9934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Acknowledgement No.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2160"/>
                        <a:buFont typeface="Noto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U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A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S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rgbClr val="CC0000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rPr b="0" i="0" lang="en-US" sz="1800" u="none" cap="none" strike="noStrike">
                          <a:solidFill>
                            <a:srgbClr val="CC66FF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Window Size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7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Others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518" name="Google Shape;518;p70"/>
          <p:cNvCxnSpPr/>
          <p:nvPr/>
        </p:nvCxnSpPr>
        <p:spPr>
          <a:xfrm>
            <a:off x="10972800" y="2667000"/>
            <a:ext cx="0" cy="28956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19" name="Google Shape;519;p70"/>
          <p:cNvCxnSpPr/>
          <p:nvPr/>
        </p:nvCxnSpPr>
        <p:spPr>
          <a:xfrm>
            <a:off x="7721600" y="2438400"/>
            <a:ext cx="0" cy="29718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520" name="Google Shape;520;p70"/>
          <p:cNvSpPr txBox="1"/>
          <p:nvPr/>
        </p:nvSpPr>
        <p:spPr>
          <a:xfrm>
            <a:off x="11277600" y="1600201"/>
            <a:ext cx="711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21" name="Google Shape;521;p7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502900" y="1009651"/>
            <a:ext cx="939800" cy="5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70"/>
          <p:cNvSpPr txBox="1"/>
          <p:nvPr/>
        </p:nvSpPr>
        <p:spPr>
          <a:xfrm>
            <a:off x="7823200" y="1524001"/>
            <a:ext cx="14224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523" name="Google Shape;523;p70"/>
          <p:cNvGraphicFramePr/>
          <p:nvPr/>
        </p:nvGraphicFramePr>
        <p:xfrm>
          <a:off x="508000" y="387508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{199E80B3-8CB4-4435-BF97-87EB0F674403}</a:tableStyleId>
              </a:tblPr>
              <a:tblGrid>
                <a:gridCol w="1280575"/>
                <a:gridCol w="391575"/>
                <a:gridCol w="393700"/>
                <a:gridCol w="393700"/>
                <a:gridCol w="391575"/>
                <a:gridCol w="393700"/>
                <a:gridCol w="393700"/>
                <a:gridCol w="2762250"/>
              </a:tblGrid>
              <a:tr h="335400">
                <a:tc gridSpan="6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33CC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grid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440"/>
                        <a:buFont typeface="Noto Sans"/>
                        <a:buNone/>
                      </a:pPr>
                      <a:r>
                        <a:t/>
                      </a:r>
                      <a:endParaRPr b="0" i="0" sz="1600" u="none" cap="none" strike="noStrike">
                        <a:solidFill>
                          <a:srgbClr val="0033CC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990099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365875">
                <a:tc gridSpan="8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chemeClr val="dk2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  <a:tr h="4573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2160"/>
                        <a:buFont typeface="Noto Sans"/>
                        <a:buNone/>
                      </a:pPr>
                      <a:r>
                        <a:t/>
                      </a:r>
                      <a:endParaRPr b="0" i="0" sz="2400" u="none" cap="none" strike="noStrike">
                        <a:solidFill>
                          <a:schemeClr val="dk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t/>
                      </a:r>
                      <a:endParaRPr b="0" i="0" sz="18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t/>
                      </a:r>
                      <a:endParaRPr b="0" i="0" sz="2000" u="none" cap="none" strike="noStrike">
                        <a:solidFill>
                          <a:srgbClr val="CC0000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620"/>
                        <a:buFont typeface="Noto Sans"/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375">
                <a:tc gridSpan="8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6600CC"/>
                        </a:buClr>
                        <a:buSzPts val="1800"/>
                        <a:buFont typeface="Noto Sans"/>
                        <a:buNone/>
                      </a:pPr>
                      <a:r>
                        <a:rPr b="0" i="0" lang="en-US" sz="2000" u="none" cap="none" strike="noStrike">
                          <a:solidFill>
                            <a:schemeClr val="dk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Others</a:t>
                      </a:r>
                      <a:endParaRPr sz="1400" u="none" cap="none" strike="noStrike"/>
                    </a:p>
                  </a:txBody>
                  <a:tcPr marT="45725" marB="45725" marR="121925" marL="121925">
                    <a:lnL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 hMerge="1"/>
                <a:tc hMerge="1"/>
                <a:tc hMerge="1"/>
                <a:tc hMerge="1"/>
                <a:tc hMerge="1"/>
                <a:tc hMerge="1"/>
                <a:tc hMerge="1"/>
              </a:tr>
            </a:tbl>
          </a:graphicData>
        </a:graphic>
      </p:graphicFrame>
      <p:cxnSp>
        <p:nvCxnSpPr>
          <p:cNvPr id="524" name="Google Shape;524;p70"/>
          <p:cNvCxnSpPr/>
          <p:nvPr/>
        </p:nvCxnSpPr>
        <p:spPr>
          <a:xfrm>
            <a:off x="7721600" y="2743200"/>
            <a:ext cx="3251200" cy="533400"/>
          </a:xfrm>
          <a:prstGeom prst="straightConnector1">
            <a:avLst/>
          </a:prstGeom>
          <a:noFill/>
          <a:ln cap="flat" cmpd="sng" w="38100">
            <a:solidFill>
              <a:srgbClr val="80008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25" name="Google Shape;525;p70"/>
          <p:cNvSpPr/>
          <p:nvPr/>
        </p:nvSpPr>
        <p:spPr>
          <a:xfrm>
            <a:off x="7112000" y="2590800"/>
            <a:ext cx="609600" cy="381000"/>
          </a:xfrm>
          <a:prstGeom prst="rect">
            <a:avLst/>
          </a:prstGeom>
          <a:solidFill>
            <a:srgbClr val="3333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" name="Google Shape;526;p70"/>
          <p:cNvSpPr txBox="1"/>
          <p:nvPr/>
        </p:nvSpPr>
        <p:spPr>
          <a:xfrm>
            <a:off x="14224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7" name="Google Shape;527;p70"/>
          <p:cNvSpPr txBox="1"/>
          <p:nvPr/>
        </p:nvSpPr>
        <p:spPr>
          <a:xfrm>
            <a:off x="4572000" y="3886201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28" name="Google Shape;528;p70"/>
          <p:cNvSpPr txBox="1"/>
          <p:nvPr/>
        </p:nvSpPr>
        <p:spPr>
          <a:xfrm>
            <a:off x="2245994" y="4224607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10001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9" name="Google Shape;529;p70"/>
          <p:cNvSpPr txBox="1"/>
          <p:nvPr/>
        </p:nvSpPr>
        <p:spPr>
          <a:xfrm>
            <a:off x="2725225" y="4600951"/>
            <a:ext cx="1219200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17001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Google Shape;530;p70"/>
          <p:cNvSpPr txBox="1"/>
          <p:nvPr/>
        </p:nvSpPr>
        <p:spPr>
          <a:xfrm>
            <a:off x="2476129" y="3859480"/>
            <a:ext cx="12192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80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1" name="Google Shape;531;p70"/>
          <p:cNvSpPr txBox="1"/>
          <p:nvPr/>
        </p:nvSpPr>
        <p:spPr>
          <a:xfrm>
            <a:off x="5300664" y="3883007"/>
            <a:ext cx="1671775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620"/>
              <a:buFont typeface="Noto Sans"/>
              <a:buNone/>
            </a:pPr>
            <a:r>
              <a:rPr b="0" i="0" lang="en-US" sz="1800" u="none" cap="none" strike="noStrike">
                <a:solidFill>
                  <a:srgbClr val="0033CC"/>
                </a:solidFill>
                <a:latin typeface="Verdana"/>
                <a:ea typeface="Verdana"/>
                <a:cs typeface="Verdana"/>
                <a:sym typeface="Verdana"/>
              </a:rPr>
              <a:t>49152</a:t>
            </a:r>
            <a:endParaRPr b="0" i="0" sz="18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532" name="Google Shape;532;p70"/>
          <p:cNvSpPr txBox="1"/>
          <p:nvPr/>
        </p:nvSpPr>
        <p:spPr>
          <a:xfrm>
            <a:off x="4567526" y="4569095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10002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" name="Google Shape;533;p70"/>
          <p:cNvSpPr txBox="1"/>
          <p:nvPr/>
        </p:nvSpPr>
        <p:spPr>
          <a:xfrm>
            <a:off x="3736975" y="4967000"/>
            <a:ext cx="609600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F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4" name="Google Shape;534;p70"/>
          <p:cNvCxnSpPr/>
          <p:nvPr/>
        </p:nvCxnSpPr>
        <p:spPr>
          <a:xfrm flipH="1">
            <a:off x="7823200" y="3657600"/>
            <a:ext cx="3048000" cy="457200"/>
          </a:xfrm>
          <a:prstGeom prst="straightConnector1">
            <a:avLst/>
          </a:prstGeom>
          <a:noFill/>
          <a:ln cap="flat" cmpd="sng" w="38100">
            <a:solidFill>
              <a:srgbClr val="80008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5" name="Google Shape;535;p70"/>
          <p:cNvSpPr txBox="1"/>
          <p:nvPr/>
        </p:nvSpPr>
        <p:spPr>
          <a:xfrm>
            <a:off x="3355976" y="4215938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17001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70"/>
          <p:cNvSpPr txBox="1"/>
          <p:nvPr/>
        </p:nvSpPr>
        <p:spPr>
          <a:xfrm>
            <a:off x="2210874" y="5020293"/>
            <a:ext cx="6096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CC0000"/>
                </a:solidFill>
                <a:latin typeface="Verdana"/>
                <a:ea typeface="Verdana"/>
                <a:cs typeface="Verdana"/>
                <a:sym typeface="Verdana"/>
              </a:rPr>
              <a:t>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537" name="Google Shape;537;p70"/>
          <p:cNvCxnSpPr/>
          <p:nvPr/>
        </p:nvCxnSpPr>
        <p:spPr>
          <a:xfrm>
            <a:off x="7721600" y="4495800"/>
            <a:ext cx="3251200" cy="533400"/>
          </a:xfrm>
          <a:prstGeom prst="straightConnector1">
            <a:avLst/>
          </a:prstGeom>
          <a:noFill/>
          <a:ln cap="flat" cmpd="sng" w="38100">
            <a:solidFill>
              <a:srgbClr val="80008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38" name="Google Shape;538;p70"/>
          <p:cNvSpPr/>
          <p:nvPr/>
        </p:nvSpPr>
        <p:spPr>
          <a:xfrm>
            <a:off x="10972800" y="3429000"/>
            <a:ext cx="609600" cy="381000"/>
          </a:xfrm>
          <a:prstGeom prst="rect">
            <a:avLst/>
          </a:prstGeom>
          <a:solidFill>
            <a:srgbClr val="0066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9" name="Google Shape;539;p70"/>
          <p:cNvSpPr/>
          <p:nvPr/>
        </p:nvSpPr>
        <p:spPr>
          <a:xfrm>
            <a:off x="7112000" y="4267200"/>
            <a:ext cx="609600" cy="381000"/>
          </a:xfrm>
          <a:prstGeom prst="rect">
            <a:avLst/>
          </a:prstGeom>
          <a:solidFill>
            <a:srgbClr val="3333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0" name="Google Shape;540;p70"/>
          <p:cNvSpPr txBox="1"/>
          <p:nvPr/>
        </p:nvSpPr>
        <p:spPr>
          <a:xfrm>
            <a:off x="1524001" y="204934"/>
            <a:ext cx="10018713" cy="6644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 Way Handshake : Connection Termination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1" name="Google Shape;541;p70"/>
          <p:cNvSpPr txBox="1"/>
          <p:nvPr/>
        </p:nvSpPr>
        <p:spPr>
          <a:xfrm>
            <a:off x="4177145" y="4994543"/>
            <a:ext cx="18057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4000 Bytes</a:t>
            </a:r>
            <a:endParaRPr/>
          </a:p>
        </p:txBody>
      </p:sp>
      <p:sp>
        <p:nvSpPr>
          <p:cNvPr id="542" name="Google Shape;542;p70"/>
          <p:cNvSpPr txBox="1"/>
          <p:nvPr/>
        </p:nvSpPr>
        <p:spPr>
          <a:xfrm>
            <a:off x="5407890" y="5034065"/>
            <a:ext cx="180570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8000 Bytes</a:t>
            </a:r>
            <a:endParaRPr/>
          </a:p>
        </p:txBody>
      </p:sp>
      <p:sp>
        <p:nvSpPr>
          <p:cNvPr id="543" name="Google Shape;543;p70"/>
          <p:cNvSpPr txBox="1"/>
          <p:nvPr/>
        </p:nvSpPr>
        <p:spPr>
          <a:xfrm>
            <a:off x="4728436" y="4263391"/>
            <a:ext cx="12192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990099"/>
                </a:solidFill>
                <a:latin typeface="Verdana"/>
                <a:ea typeface="Verdana"/>
                <a:cs typeface="Verdana"/>
                <a:sym typeface="Verdana"/>
              </a:rPr>
              <a:t>10002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4" name="Google Shape;544;p70"/>
          <p:cNvSpPr txBox="1"/>
          <p:nvPr/>
        </p:nvSpPr>
        <p:spPr>
          <a:xfrm>
            <a:off x="3306024" y="4600950"/>
            <a:ext cx="1219200" cy="4000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00CC"/>
              </a:buClr>
              <a:buSzPts val="1800"/>
              <a:buFont typeface="Noto Sans"/>
              <a:buNone/>
            </a:pPr>
            <a:r>
              <a:rPr b="0" i="0" lang="en-US" sz="2000" u="none" cap="none" strike="noStrike">
                <a:solidFill>
                  <a:srgbClr val="5E9934"/>
                </a:solidFill>
                <a:latin typeface="Verdana"/>
                <a:ea typeface="Verdana"/>
                <a:cs typeface="Verdana"/>
                <a:sym typeface="Verdana"/>
              </a:rPr>
              <a:t>17002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5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76"/>
          <p:cNvSpPr txBox="1"/>
          <p:nvPr>
            <p:ph type="title"/>
          </p:nvPr>
        </p:nvSpPr>
        <p:spPr>
          <a:xfrm>
            <a:off x="1498598" y="400051"/>
            <a:ext cx="10018713" cy="64293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0000"/>
              <a:buNone/>
            </a:pPr>
            <a:r>
              <a:rPr lang="en-US"/>
              <a:t>Connection Termination :: Half Close </a:t>
            </a:r>
            <a:endParaRPr/>
          </a:p>
        </p:txBody>
      </p:sp>
      <p:pic>
        <p:nvPicPr>
          <p:cNvPr id="550" name="Google Shape;550;p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00549" y="1185864"/>
            <a:ext cx="7414812" cy="5436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9"/>
          <p:cNvSpPr txBox="1"/>
          <p:nvPr>
            <p:ph type="ctrTitle"/>
          </p:nvPr>
        </p:nvSpPr>
        <p:spPr>
          <a:xfrm>
            <a:off x="2302757" y="1380068"/>
            <a:ext cx="9263599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4000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Function 6 </a:t>
            </a:r>
            <a:br>
              <a:rPr lang="en-US" sz="4000">
                <a:latin typeface="Corbel"/>
                <a:ea typeface="Corbel"/>
                <a:cs typeface="Corbel"/>
                <a:sym typeface="Corbel"/>
              </a:rPr>
            </a:br>
            <a:r>
              <a:rPr lang="en-US" sz="4000">
                <a:latin typeface="Corbel"/>
                <a:ea typeface="Corbel"/>
                <a:cs typeface="Corbel"/>
                <a:sym typeface="Corbel"/>
              </a:rPr>
              <a:t>Error Control and Recovery for Reliability</a:t>
            </a:r>
            <a:endParaRPr/>
          </a:p>
        </p:txBody>
      </p:sp>
      <p:sp>
        <p:nvSpPr>
          <p:cNvPr id="556" name="Google Shape;556;p9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9580" lvl="0" marL="457200" rt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78"/>
          <p:cNvSpPr txBox="1"/>
          <p:nvPr>
            <p:ph type="title"/>
          </p:nvPr>
        </p:nvSpPr>
        <p:spPr>
          <a:xfrm>
            <a:off x="1484310" y="260928"/>
            <a:ext cx="10018713" cy="7036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Reliability in TCP</a:t>
            </a:r>
            <a:endParaRPr/>
          </a:p>
        </p:txBody>
      </p:sp>
      <p:sp>
        <p:nvSpPr>
          <p:cNvPr id="562" name="Google Shape;562;p78"/>
          <p:cNvSpPr txBox="1"/>
          <p:nvPr>
            <p:ph idx="1" type="body"/>
          </p:nvPr>
        </p:nvSpPr>
        <p:spPr>
          <a:xfrm>
            <a:off x="1484309" y="1059870"/>
            <a:ext cx="10018713" cy="56457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TCP provides </a:t>
            </a:r>
            <a:r>
              <a:rPr b="1" lang="en-US" sz="2800">
                <a:solidFill>
                  <a:srgbClr val="FF0000"/>
                </a:solidFill>
              </a:rPr>
              <a:t>reliability</a:t>
            </a:r>
            <a:r>
              <a:rPr lang="en-US" sz="2800"/>
              <a:t> using </a:t>
            </a:r>
            <a:r>
              <a:rPr b="1" lang="en-US" sz="2800">
                <a:solidFill>
                  <a:srgbClr val="7D28CD"/>
                </a:solidFill>
              </a:rPr>
              <a:t>error control</a:t>
            </a:r>
            <a:endParaRPr>
              <a:solidFill>
                <a:srgbClr val="7D28CD"/>
              </a:solidFill>
            </a:endParaRPr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Error control includes mechanisms for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detecting and resending corrupted segments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resending lost segments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storing out-of order segments until missing segments arrive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detecting and discarding duplicated segments. </a:t>
            </a:r>
            <a:endParaRPr/>
          </a:p>
          <a:p>
            <a:pPr indent="0" lvl="1" marL="520065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Error control in TCP is achieved through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b="1" lang="en-US" sz="2400">
                <a:solidFill>
                  <a:srgbClr val="7D28CD"/>
                </a:solidFill>
              </a:rPr>
              <a:t>Checksum</a:t>
            </a:r>
            <a:endParaRPr b="1">
              <a:solidFill>
                <a:srgbClr val="7D28CD"/>
              </a:solidFill>
            </a:endParaRPr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b="1" lang="en-US" sz="2400">
                <a:solidFill>
                  <a:srgbClr val="7D28CD"/>
                </a:solidFill>
              </a:rPr>
              <a:t>Acknowledgment</a:t>
            </a:r>
            <a:endParaRPr b="1">
              <a:solidFill>
                <a:srgbClr val="7D28CD"/>
              </a:solidFill>
            </a:endParaRPr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b="1" lang="en-US" sz="2400">
                <a:solidFill>
                  <a:srgbClr val="7D28CD"/>
                </a:solidFill>
              </a:rPr>
              <a:t>Time-out and retransmission</a:t>
            </a:r>
            <a:endParaRPr b="1">
              <a:solidFill>
                <a:srgbClr val="7D28CD"/>
              </a:solidFill>
            </a:endParaRPr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56"/>
          <p:cNvSpPr txBox="1"/>
          <p:nvPr>
            <p:ph idx="12" type="sldNum"/>
          </p:nvPr>
        </p:nvSpPr>
        <p:spPr>
          <a:xfrm>
            <a:off x="711200" y="6248400"/>
            <a:ext cx="3860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24.</a:t>
            </a:r>
            <a:fld id="{00000000-1234-1234-1234-123412341234}" type="slidenum"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1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0" name="Google Shape;160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16828" y="1274763"/>
            <a:ext cx="8314267" cy="9159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5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272" y="2755901"/>
            <a:ext cx="11205412" cy="366109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5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6272" y="1962151"/>
            <a:ext cx="11205412" cy="812763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56"/>
          <p:cNvSpPr txBox="1"/>
          <p:nvPr/>
        </p:nvSpPr>
        <p:spPr>
          <a:xfrm>
            <a:off x="1390732" y="78291"/>
            <a:ext cx="10018713" cy="92509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5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TCP Segment Header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6"/>
          <p:cNvSpPr/>
          <p:nvPr/>
        </p:nvSpPr>
        <p:spPr>
          <a:xfrm>
            <a:off x="1026695" y="3046663"/>
            <a:ext cx="10668000" cy="389021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56"/>
          <p:cNvSpPr/>
          <p:nvPr/>
        </p:nvSpPr>
        <p:spPr>
          <a:xfrm>
            <a:off x="1026695" y="3539168"/>
            <a:ext cx="10878260" cy="937704"/>
          </a:xfrm>
          <a:prstGeom prst="rect">
            <a:avLst/>
          </a:prstGeom>
          <a:noFill/>
          <a:ln cap="flat" cmpd="sng" w="5715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79"/>
          <p:cNvSpPr txBox="1"/>
          <p:nvPr>
            <p:ph type="title"/>
          </p:nvPr>
        </p:nvSpPr>
        <p:spPr>
          <a:xfrm>
            <a:off x="1484310" y="190500"/>
            <a:ext cx="10018713" cy="73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Error Control </a:t>
            </a:r>
            <a:endParaRPr/>
          </a:p>
        </p:txBody>
      </p:sp>
      <p:sp>
        <p:nvSpPr>
          <p:cNvPr id="568" name="Google Shape;568;p79"/>
          <p:cNvSpPr txBox="1"/>
          <p:nvPr>
            <p:ph idx="1" type="body"/>
          </p:nvPr>
        </p:nvSpPr>
        <p:spPr>
          <a:xfrm>
            <a:off x="1330520" y="926275"/>
            <a:ext cx="10018713" cy="61174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22"/>
              <a:buChar char="•"/>
            </a:pPr>
            <a:r>
              <a:rPr b="1" lang="en-US" sz="2800">
                <a:solidFill>
                  <a:srgbClr val="1186C3"/>
                </a:solidFill>
              </a:rPr>
              <a:t>Checksum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22"/>
              <a:buChar char="▪"/>
            </a:pPr>
            <a:r>
              <a:rPr lang="en-US" sz="2400"/>
              <a:t>Each segment includes a checksum field, which is used to check for a corrupted segment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22"/>
              <a:buChar char="▪"/>
            </a:pPr>
            <a:r>
              <a:rPr lang="en-US" sz="2400"/>
              <a:t>If a segment is corrupted, as detected by an invalid checksum, the segment is discarded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22"/>
              <a:buNone/>
            </a:pPr>
            <a:r>
              <a:t/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22"/>
              <a:buChar char="•"/>
            </a:pPr>
            <a:r>
              <a:rPr b="1" lang="en-US" sz="2800">
                <a:solidFill>
                  <a:srgbClr val="1186C3"/>
                </a:solidFill>
              </a:rPr>
              <a:t>Acknowledgment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57"/>
              <a:buChar char="▪"/>
            </a:pPr>
            <a:r>
              <a:rPr lang="en-US" sz="2600"/>
              <a:t>Using Acknowledgement  Number to confirm the receipt of data segments. </a:t>
            </a:r>
            <a:endParaRPr sz="2200"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57"/>
              <a:buChar char="▪"/>
            </a:pPr>
            <a:r>
              <a:rPr lang="en-US" sz="2600"/>
              <a:t>To confirm control segments that carry no data, but consume a sequence number </a:t>
            </a:r>
            <a:endParaRPr sz="2200"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3057"/>
              <a:buChar char="▪"/>
            </a:pPr>
            <a:r>
              <a:rPr lang="en-US" sz="2600"/>
              <a:t>ACK segments </a:t>
            </a:r>
            <a:r>
              <a:rPr lang="en-US" sz="2600">
                <a:solidFill>
                  <a:srgbClr val="A93023"/>
                </a:solidFill>
              </a:rPr>
              <a:t>do not consume sequence numbers </a:t>
            </a:r>
            <a:r>
              <a:rPr lang="en-US" sz="2600"/>
              <a:t>and </a:t>
            </a:r>
            <a:r>
              <a:rPr lang="en-US" sz="2600">
                <a:solidFill>
                  <a:srgbClr val="A93023"/>
                </a:solidFill>
              </a:rPr>
              <a:t>are not acknowledged.</a:t>
            </a:r>
            <a:endParaRPr sz="2600"/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22"/>
              <a:buNone/>
            </a:pPr>
            <a:r>
              <a:t/>
            </a:r>
            <a:endParaRPr sz="2400"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22"/>
              <a:buNone/>
            </a:pPr>
            <a:r>
              <a:t/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822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83"/>
          <p:cNvSpPr txBox="1"/>
          <p:nvPr/>
        </p:nvSpPr>
        <p:spPr>
          <a:xfrm>
            <a:off x="1055585" y="796967"/>
            <a:ext cx="11033495" cy="58809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2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1186C3"/>
                </a:solidFill>
                <a:latin typeface="Arial"/>
                <a:ea typeface="Arial"/>
                <a:cs typeface="Arial"/>
                <a:sym typeface="Arial"/>
              </a:rPr>
              <a:t>Retransmission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When a segment is sent, it is stored in a queue until it is acknowledged.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2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Retransmission of segment will occur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22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After </a:t>
            </a:r>
            <a:r>
              <a:rPr b="1" i="0" lang="en-US" sz="28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Retransmission Time Out</a:t>
            </a:r>
            <a:endParaRPr b="0" i="0" sz="1600" u="none" cap="none" strike="noStrike">
              <a:solidFill>
                <a:srgbClr val="7D28C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3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The sending TCP maintains one retransmission time-out (RTO) timer  for each connection.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3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When the timer matures TCP resends the segment in the front of the queue if the segment is not acknowledged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760"/>
              <a:buFont typeface="Arial"/>
              <a:buChar char="•"/>
            </a:pPr>
            <a:r>
              <a:rPr b="1" i="0" lang="en-US" sz="28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After Three Duplicate ACK Segments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23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To be explained later</a:t>
            </a:r>
            <a:endParaRPr/>
          </a:p>
        </p:txBody>
      </p:sp>
      <p:sp>
        <p:nvSpPr>
          <p:cNvPr id="574" name="Google Shape;574;p83"/>
          <p:cNvSpPr txBox="1"/>
          <p:nvPr/>
        </p:nvSpPr>
        <p:spPr>
          <a:xfrm>
            <a:off x="1484310" y="190500"/>
            <a:ext cx="10018713" cy="7357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Error Control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79" name="Google Shape;579;p13"/>
          <p:cNvCxnSpPr/>
          <p:nvPr/>
        </p:nvCxnSpPr>
        <p:spPr>
          <a:xfrm>
            <a:off x="3261946" y="1740877"/>
            <a:ext cx="8792" cy="4281854"/>
          </a:xfrm>
          <a:prstGeom prst="straightConnector1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cxnSp>
      <p:cxnSp>
        <p:nvCxnSpPr>
          <p:cNvPr id="580" name="Google Shape;580;p13"/>
          <p:cNvCxnSpPr/>
          <p:nvPr/>
        </p:nvCxnSpPr>
        <p:spPr>
          <a:xfrm>
            <a:off x="3974123" y="1028700"/>
            <a:ext cx="17585" cy="5196254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581" name="Google Shape;581;p13"/>
          <p:cNvCxnSpPr/>
          <p:nvPr/>
        </p:nvCxnSpPr>
        <p:spPr>
          <a:xfrm>
            <a:off x="8352692" y="1107831"/>
            <a:ext cx="0" cy="5117123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582" name="Google Shape;58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6677" y="504092"/>
            <a:ext cx="590062" cy="524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583" name="Google Shape;583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6615" y="392723"/>
            <a:ext cx="332153" cy="715108"/>
          </a:xfrm>
          <a:prstGeom prst="rect">
            <a:avLst/>
          </a:prstGeom>
          <a:noFill/>
          <a:ln>
            <a:noFill/>
          </a:ln>
        </p:spPr>
      </p:pic>
      <p:sp>
        <p:nvSpPr>
          <p:cNvPr id="584" name="Google Shape;584;p13"/>
          <p:cNvSpPr txBox="1"/>
          <p:nvPr/>
        </p:nvSpPr>
        <p:spPr>
          <a:xfrm rot="514562">
            <a:off x="4493952" y="1053025"/>
            <a:ext cx="2000857" cy="400110"/>
          </a:xfrm>
          <a:prstGeom prst="rect">
            <a:avLst/>
          </a:prstGeom>
          <a:solidFill>
            <a:srgbClr val="ECDEF9"/>
          </a:solidFill>
          <a:ln cap="flat" cmpd="sng" w="19050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1201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– 4001 [Data 200 bytes] </a:t>
            </a:r>
            <a:endParaRPr/>
          </a:p>
        </p:txBody>
      </p:sp>
      <p:cxnSp>
        <p:nvCxnSpPr>
          <p:cNvPr id="585" name="Google Shape;585;p13"/>
          <p:cNvCxnSpPr/>
          <p:nvPr/>
        </p:nvCxnSpPr>
        <p:spPr>
          <a:xfrm>
            <a:off x="3991708" y="1440873"/>
            <a:ext cx="4360983" cy="637309"/>
          </a:xfrm>
          <a:prstGeom prst="straightConnector1">
            <a:avLst/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86" name="Google Shape;586;p13"/>
          <p:cNvSpPr txBox="1"/>
          <p:nvPr/>
        </p:nvSpPr>
        <p:spPr>
          <a:xfrm rot="-180869">
            <a:off x="4253560" y="1869260"/>
            <a:ext cx="2220208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4001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– 1401 [Data 1000 bytes] </a:t>
            </a:r>
            <a:endParaRPr/>
          </a:p>
        </p:txBody>
      </p:sp>
      <p:sp>
        <p:nvSpPr>
          <p:cNvPr descr="Timer Clipart Images | Free Download | PNG Transparent ..." id="587" name="Google Shape;587;p13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8" name="Google Shape;588;p13"/>
          <p:cNvGrpSpPr/>
          <p:nvPr/>
        </p:nvGrpSpPr>
        <p:grpSpPr>
          <a:xfrm>
            <a:off x="2187664" y="2322684"/>
            <a:ext cx="888735" cy="300182"/>
            <a:chOff x="2962829" y="2468419"/>
            <a:chExt cx="888735" cy="300182"/>
          </a:xfrm>
        </p:grpSpPr>
        <p:cxnSp>
          <p:nvCxnSpPr>
            <p:cNvPr id="589" name="Google Shape;589;p13"/>
            <p:cNvCxnSpPr/>
            <p:nvPr/>
          </p:nvCxnSpPr>
          <p:spPr>
            <a:xfrm rot="10800000">
              <a:off x="3270738" y="2669310"/>
              <a:ext cx="580826" cy="0"/>
            </a:xfrm>
            <a:prstGeom prst="straightConnector1">
              <a:avLst/>
            </a:prstGeom>
            <a:noFill/>
            <a:ln cap="flat" cmpd="sng" w="28575">
              <a:solidFill>
                <a:srgbClr val="A93023"/>
              </a:solidFill>
              <a:prstDash val="dash"/>
              <a:round/>
              <a:headEnd len="sm" w="sm" type="none"/>
              <a:tailEnd len="sm" w="sm" type="none"/>
            </a:ln>
          </p:spPr>
        </p:cxnSp>
        <p:pic>
          <p:nvPicPr>
            <p:cNvPr descr="Timer Clock Animation , cartoon microphone transparent background PNG clipart thumbnail" id="590" name="Google Shape;590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62829" y="2468419"/>
              <a:ext cx="300182" cy="300182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1" name="Google Shape;591;p13"/>
          <p:cNvGrpSpPr/>
          <p:nvPr/>
        </p:nvGrpSpPr>
        <p:grpSpPr>
          <a:xfrm>
            <a:off x="2228674" y="3585810"/>
            <a:ext cx="1596782" cy="300182"/>
            <a:chOff x="2377321" y="3047384"/>
            <a:chExt cx="1596782" cy="300182"/>
          </a:xfrm>
        </p:grpSpPr>
        <p:cxnSp>
          <p:nvCxnSpPr>
            <p:cNvPr id="592" name="Google Shape;592;p13"/>
            <p:cNvCxnSpPr>
              <a:endCxn id="593" idx="3"/>
            </p:cNvCxnSpPr>
            <p:nvPr/>
          </p:nvCxnSpPr>
          <p:spPr>
            <a:xfrm flipH="1">
              <a:off x="2677503" y="3168075"/>
              <a:ext cx="1296600" cy="29400"/>
            </a:xfrm>
            <a:prstGeom prst="straightConnector1">
              <a:avLst/>
            </a:prstGeom>
            <a:noFill/>
            <a:ln cap="flat" cmpd="sng" w="28575">
              <a:solidFill>
                <a:srgbClr val="A93023"/>
              </a:solidFill>
              <a:prstDash val="dash"/>
              <a:round/>
              <a:headEnd len="sm" w="sm" type="none"/>
              <a:tailEnd len="sm" w="sm" type="none"/>
            </a:ln>
          </p:spPr>
        </p:cxnSp>
        <p:pic>
          <p:nvPicPr>
            <p:cNvPr descr="Timer Clock Animation , cartoon microphone transparent background PNG clipart thumbnail" id="593" name="Google Shape;593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377321" y="3047384"/>
              <a:ext cx="300182" cy="300182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94" name="Google Shape;594;p13"/>
          <p:cNvCxnSpPr/>
          <p:nvPr/>
        </p:nvCxnSpPr>
        <p:spPr>
          <a:xfrm>
            <a:off x="3982915" y="3683128"/>
            <a:ext cx="4302068" cy="160872"/>
          </a:xfrm>
          <a:prstGeom prst="straightConnector1">
            <a:avLst/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595" name="Google Shape;595;p13"/>
          <p:cNvSpPr txBox="1"/>
          <p:nvPr/>
        </p:nvSpPr>
        <p:spPr>
          <a:xfrm rot="212808">
            <a:off x="4563904" y="3268222"/>
            <a:ext cx="3050242" cy="708156"/>
          </a:xfrm>
          <a:prstGeom prst="rect">
            <a:avLst/>
          </a:prstGeom>
          <a:solidFill>
            <a:srgbClr val="ECDEF9"/>
          </a:solidFill>
          <a:ln cap="flat" cmpd="sng" w="19050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1201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– 5001</a:t>
            </a:r>
            <a:endParaRPr b="1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000"/>
              <a:t>[no new data is sent. so sequence number does not change]</a:t>
            </a:r>
            <a:endParaRPr b="1" sz="1000"/>
          </a:p>
        </p:txBody>
      </p:sp>
      <p:sp>
        <p:nvSpPr>
          <p:cNvPr id="596" name="Google Shape;596;p13"/>
          <p:cNvSpPr txBox="1"/>
          <p:nvPr/>
        </p:nvSpPr>
        <p:spPr>
          <a:xfrm rot="-599562">
            <a:off x="5253701" y="4027772"/>
            <a:ext cx="2019334" cy="400245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</a:t>
            </a:r>
            <a:r>
              <a:rPr b="1" lang="en-US" sz="1000"/>
              <a:t>5</a:t>
            </a: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- 1401   [Data 1000 bytes] </a:t>
            </a:r>
            <a:endParaRPr/>
          </a:p>
        </p:txBody>
      </p:sp>
      <p:sp>
        <p:nvSpPr>
          <p:cNvPr id="597" name="Google Shape;597;p13"/>
          <p:cNvSpPr txBox="1"/>
          <p:nvPr/>
        </p:nvSpPr>
        <p:spPr>
          <a:xfrm rot="-672159">
            <a:off x="5427824" y="4537303"/>
            <a:ext cx="2210555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</a:t>
            </a:r>
            <a:r>
              <a:rPr b="1" lang="en-US" sz="1000"/>
              <a:t>6</a:t>
            </a: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Ack- 1401    [Data 1000 bytes] </a:t>
            </a:r>
            <a:endParaRPr/>
          </a:p>
        </p:txBody>
      </p:sp>
      <p:cxnSp>
        <p:nvCxnSpPr>
          <p:cNvPr id="598" name="Google Shape;598;p13"/>
          <p:cNvCxnSpPr/>
          <p:nvPr/>
        </p:nvCxnSpPr>
        <p:spPr>
          <a:xfrm flipH="1">
            <a:off x="3946327" y="4125414"/>
            <a:ext cx="4360982" cy="763624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599" name="Google Shape;599;p13"/>
          <p:cNvCxnSpPr/>
          <p:nvPr/>
        </p:nvCxnSpPr>
        <p:spPr>
          <a:xfrm flipH="1">
            <a:off x="3957339" y="4703916"/>
            <a:ext cx="4360982" cy="763624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00" name="Google Shape;600;p13"/>
          <p:cNvSpPr/>
          <p:nvPr/>
        </p:nvSpPr>
        <p:spPr>
          <a:xfrm>
            <a:off x="1483499" y="2515495"/>
            <a:ext cx="734698" cy="124039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1" name="Google Shape;601;p13"/>
          <p:cNvSpPr txBox="1"/>
          <p:nvPr/>
        </p:nvSpPr>
        <p:spPr>
          <a:xfrm>
            <a:off x="965528" y="3201893"/>
            <a:ext cx="1118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Time Out</a:t>
            </a:r>
            <a:endParaRPr/>
          </a:p>
        </p:txBody>
      </p:sp>
      <p:sp>
        <p:nvSpPr>
          <p:cNvPr id="602" name="Google Shape;602;p13"/>
          <p:cNvSpPr txBox="1"/>
          <p:nvPr/>
        </p:nvSpPr>
        <p:spPr>
          <a:xfrm>
            <a:off x="1054771" y="2858693"/>
            <a:ext cx="804316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313435"/>
                </a:solidFill>
                <a:latin typeface="Arial"/>
                <a:ea typeface="Arial"/>
                <a:cs typeface="Arial"/>
                <a:sym typeface="Arial"/>
              </a:rPr>
              <a:t>500 ms</a:t>
            </a:r>
            <a:endParaRPr b="1" i="0" sz="1200" u="none" cap="none" strike="noStrike">
              <a:solidFill>
                <a:srgbClr val="3134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3" name="Google Shape;603;p13"/>
          <p:cNvGrpSpPr/>
          <p:nvPr/>
        </p:nvGrpSpPr>
        <p:grpSpPr>
          <a:xfrm>
            <a:off x="3010089" y="4655102"/>
            <a:ext cx="877079" cy="300182"/>
            <a:chOff x="2962829" y="2468419"/>
            <a:chExt cx="888735" cy="300182"/>
          </a:xfrm>
        </p:grpSpPr>
        <p:cxnSp>
          <p:nvCxnSpPr>
            <p:cNvPr id="604" name="Google Shape;604;p13"/>
            <p:cNvCxnSpPr/>
            <p:nvPr/>
          </p:nvCxnSpPr>
          <p:spPr>
            <a:xfrm rot="10800000">
              <a:off x="3270738" y="2669310"/>
              <a:ext cx="580826" cy="0"/>
            </a:xfrm>
            <a:prstGeom prst="straightConnector1">
              <a:avLst/>
            </a:prstGeom>
            <a:noFill/>
            <a:ln cap="flat" cmpd="sng" w="28575">
              <a:solidFill>
                <a:srgbClr val="A93023"/>
              </a:solidFill>
              <a:prstDash val="dash"/>
              <a:round/>
              <a:headEnd len="sm" w="sm" type="none"/>
              <a:tailEnd len="sm" w="sm" type="none"/>
            </a:ln>
          </p:spPr>
        </p:cxnSp>
        <p:pic>
          <p:nvPicPr>
            <p:cNvPr descr="Timer Clock Animation , cartoon microphone transparent background PNG clipart thumbnail" id="605" name="Google Shape;605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62829" y="2468419"/>
              <a:ext cx="300182" cy="3001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06" name="Google Shape;606;p13"/>
          <p:cNvSpPr txBox="1"/>
          <p:nvPr/>
        </p:nvSpPr>
        <p:spPr>
          <a:xfrm>
            <a:off x="2916673" y="4431390"/>
            <a:ext cx="1118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5E9934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grpSp>
        <p:nvGrpSpPr>
          <p:cNvPr id="607" name="Google Shape;607;p13"/>
          <p:cNvGrpSpPr/>
          <p:nvPr/>
        </p:nvGrpSpPr>
        <p:grpSpPr>
          <a:xfrm>
            <a:off x="3073069" y="2354342"/>
            <a:ext cx="901053" cy="300182"/>
            <a:chOff x="3073071" y="3001159"/>
            <a:chExt cx="901053" cy="300182"/>
          </a:xfrm>
        </p:grpSpPr>
        <p:cxnSp>
          <p:nvCxnSpPr>
            <p:cNvPr id="608" name="Google Shape;608;p13"/>
            <p:cNvCxnSpPr/>
            <p:nvPr/>
          </p:nvCxnSpPr>
          <p:spPr>
            <a:xfrm flipH="1">
              <a:off x="3367565" y="3168073"/>
              <a:ext cx="606559" cy="25826"/>
            </a:xfrm>
            <a:prstGeom prst="straightConnector1">
              <a:avLst/>
            </a:prstGeom>
            <a:noFill/>
            <a:ln cap="flat" cmpd="sng" w="28575">
              <a:solidFill>
                <a:srgbClr val="A93023"/>
              </a:solidFill>
              <a:prstDash val="dash"/>
              <a:round/>
              <a:headEnd len="sm" w="sm" type="none"/>
              <a:tailEnd len="sm" w="sm" type="none"/>
            </a:ln>
          </p:spPr>
        </p:cxnSp>
        <p:pic>
          <p:nvPicPr>
            <p:cNvPr descr="Timer Clock Animation , cartoon microphone transparent background PNG clipart thumbnail" id="609" name="Google Shape;609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073071" y="3001159"/>
              <a:ext cx="300182" cy="3001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0" name="Google Shape;610;p13"/>
          <p:cNvSpPr/>
          <p:nvPr/>
        </p:nvSpPr>
        <p:spPr>
          <a:xfrm>
            <a:off x="2677619" y="4855993"/>
            <a:ext cx="321457" cy="611547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1" name="Google Shape;611;p13"/>
          <p:cNvSpPr txBox="1"/>
          <p:nvPr/>
        </p:nvSpPr>
        <p:spPr>
          <a:xfrm>
            <a:off x="1693041" y="5055332"/>
            <a:ext cx="9005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313435"/>
                </a:solidFill>
                <a:latin typeface="Arial"/>
                <a:ea typeface="Arial"/>
                <a:cs typeface="Arial"/>
                <a:sym typeface="Arial"/>
              </a:rPr>
              <a:t>&gt; 500 ms</a:t>
            </a:r>
            <a:endParaRPr b="1" i="0" sz="1200" u="none" cap="none" strike="noStrike">
              <a:solidFill>
                <a:srgbClr val="3134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2" name="Google Shape;612;p13"/>
          <p:cNvSpPr txBox="1"/>
          <p:nvPr/>
        </p:nvSpPr>
        <p:spPr>
          <a:xfrm>
            <a:off x="2999928" y="2102300"/>
            <a:ext cx="649463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endParaRPr/>
          </a:p>
        </p:txBody>
      </p:sp>
      <p:cxnSp>
        <p:nvCxnSpPr>
          <p:cNvPr id="613" name="Google Shape;613;p13"/>
          <p:cNvCxnSpPr/>
          <p:nvPr/>
        </p:nvCxnSpPr>
        <p:spPr>
          <a:xfrm>
            <a:off x="4008492" y="5525870"/>
            <a:ext cx="4344199" cy="603776"/>
          </a:xfrm>
          <a:prstGeom prst="straightConnector1">
            <a:avLst/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14" name="Google Shape;614;p13"/>
          <p:cNvSpPr txBox="1"/>
          <p:nvPr/>
        </p:nvSpPr>
        <p:spPr>
          <a:xfrm rot="363319">
            <a:off x="5511539" y="5379852"/>
            <a:ext cx="1414030" cy="400110"/>
          </a:xfrm>
          <a:prstGeom prst="rect">
            <a:avLst/>
          </a:prstGeom>
          <a:solidFill>
            <a:srgbClr val="ECDEF9"/>
          </a:solidFill>
          <a:ln cap="flat" cmpd="sng" w="19050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1201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- 7001</a:t>
            </a:r>
            <a:endParaRPr/>
          </a:p>
        </p:txBody>
      </p:sp>
      <p:sp>
        <p:nvSpPr>
          <p:cNvPr id="615" name="Google Shape;615;p13"/>
          <p:cNvSpPr txBox="1"/>
          <p:nvPr/>
        </p:nvSpPr>
        <p:spPr>
          <a:xfrm>
            <a:off x="9203605" y="1730413"/>
            <a:ext cx="2802429" cy="996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Normal Operation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grpSp>
        <p:nvGrpSpPr>
          <p:cNvPr id="616" name="Google Shape;616;p13"/>
          <p:cNvGrpSpPr/>
          <p:nvPr/>
        </p:nvGrpSpPr>
        <p:grpSpPr>
          <a:xfrm>
            <a:off x="3031952" y="1207147"/>
            <a:ext cx="888735" cy="300182"/>
            <a:chOff x="2962829" y="2468419"/>
            <a:chExt cx="888735" cy="300182"/>
          </a:xfrm>
        </p:grpSpPr>
        <p:cxnSp>
          <p:nvCxnSpPr>
            <p:cNvPr id="617" name="Google Shape;617;p13"/>
            <p:cNvCxnSpPr/>
            <p:nvPr/>
          </p:nvCxnSpPr>
          <p:spPr>
            <a:xfrm rot="10800000">
              <a:off x="3270738" y="2669310"/>
              <a:ext cx="580826" cy="0"/>
            </a:xfrm>
            <a:prstGeom prst="straightConnector1">
              <a:avLst/>
            </a:prstGeom>
            <a:noFill/>
            <a:ln cap="flat" cmpd="sng" w="28575">
              <a:solidFill>
                <a:srgbClr val="A93023"/>
              </a:solidFill>
              <a:prstDash val="dash"/>
              <a:round/>
              <a:headEnd len="sm" w="sm" type="none"/>
              <a:tailEnd len="sm" w="sm" type="none"/>
            </a:ln>
          </p:spPr>
        </p:cxnSp>
        <p:pic>
          <p:nvPicPr>
            <p:cNvPr descr="Timer Clock Animation , cartoon microphone transparent background PNG clipart thumbnail" id="618" name="Google Shape;618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62829" y="2468419"/>
              <a:ext cx="300182" cy="30018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9" name="Google Shape;619;p13"/>
          <p:cNvSpPr txBox="1"/>
          <p:nvPr/>
        </p:nvSpPr>
        <p:spPr>
          <a:xfrm>
            <a:off x="2864165" y="989083"/>
            <a:ext cx="1118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7D28CD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sp>
        <p:nvSpPr>
          <p:cNvPr id="620" name="Google Shape;620;p13"/>
          <p:cNvSpPr txBox="1"/>
          <p:nvPr/>
        </p:nvSpPr>
        <p:spPr>
          <a:xfrm>
            <a:off x="2087822" y="2053736"/>
            <a:ext cx="1118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5E9934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endParaRPr/>
          </a:p>
        </p:txBody>
      </p:sp>
      <p:cxnSp>
        <p:nvCxnSpPr>
          <p:cNvPr id="621" name="Google Shape;621;p13"/>
          <p:cNvCxnSpPr/>
          <p:nvPr/>
        </p:nvCxnSpPr>
        <p:spPr>
          <a:xfrm flipH="1">
            <a:off x="4001919" y="2248100"/>
            <a:ext cx="4316403" cy="289141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622" name="Google Shape;622;p13"/>
          <p:cNvGrpSpPr/>
          <p:nvPr/>
        </p:nvGrpSpPr>
        <p:grpSpPr>
          <a:xfrm>
            <a:off x="2997221" y="5257080"/>
            <a:ext cx="877079" cy="300182"/>
            <a:chOff x="2962829" y="2468419"/>
            <a:chExt cx="888735" cy="300182"/>
          </a:xfrm>
        </p:grpSpPr>
        <p:cxnSp>
          <p:nvCxnSpPr>
            <p:cNvPr id="623" name="Google Shape;623;p13"/>
            <p:cNvCxnSpPr/>
            <p:nvPr/>
          </p:nvCxnSpPr>
          <p:spPr>
            <a:xfrm rot="10800000">
              <a:off x="3270738" y="2669310"/>
              <a:ext cx="580826" cy="0"/>
            </a:xfrm>
            <a:prstGeom prst="straightConnector1">
              <a:avLst/>
            </a:prstGeom>
            <a:noFill/>
            <a:ln cap="flat" cmpd="sng" w="28575">
              <a:solidFill>
                <a:srgbClr val="A93023"/>
              </a:solidFill>
              <a:prstDash val="dash"/>
              <a:round/>
              <a:headEnd len="sm" w="sm" type="none"/>
              <a:tailEnd len="sm" w="sm" type="none"/>
            </a:ln>
          </p:spPr>
        </p:cxnSp>
        <p:pic>
          <p:nvPicPr>
            <p:cNvPr descr="Timer Clock Animation , cartoon microphone transparent background PNG clipart thumbnail" id="624" name="Google Shape;624;p13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2962829" y="2468419"/>
              <a:ext cx="300182" cy="30018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8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Google Shape;629;p82"/>
          <p:cNvSpPr txBox="1"/>
          <p:nvPr/>
        </p:nvSpPr>
        <p:spPr>
          <a:xfrm>
            <a:off x="794328" y="1773382"/>
            <a:ext cx="10700986" cy="38436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Segment Lost or Corrupted?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Retransmission of segment  ??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How will the sender know ??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What about the receiver, not aware of a packet sent?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rgbClr val="0070C0"/>
              </a:buClr>
              <a:buSzPts val="414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C00000"/>
                </a:solidFill>
                <a:latin typeface="Corbel"/>
                <a:ea typeface="Corbel"/>
                <a:cs typeface="Corbel"/>
                <a:sym typeface="Corbel"/>
              </a:rPr>
              <a:t>RTO - Retransmission</a:t>
            </a:r>
            <a:r>
              <a:rPr b="0" i="0" lang="en-US" sz="3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after time out.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0" name="Google Shape;630;p82"/>
          <p:cNvSpPr txBox="1"/>
          <p:nvPr/>
        </p:nvSpPr>
        <p:spPr>
          <a:xfrm>
            <a:off x="1484310" y="210788"/>
            <a:ext cx="10018713" cy="929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Other Scenarios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5" name="Google Shape;635;p14"/>
          <p:cNvCxnSpPr/>
          <p:nvPr/>
        </p:nvCxnSpPr>
        <p:spPr>
          <a:xfrm>
            <a:off x="3261946" y="1740877"/>
            <a:ext cx="8792" cy="4281854"/>
          </a:xfrm>
          <a:prstGeom prst="straightConnector1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cxnSp>
      <p:cxnSp>
        <p:nvCxnSpPr>
          <p:cNvPr id="636" name="Google Shape;636;p14"/>
          <p:cNvCxnSpPr/>
          <p:nvPr/>
        </p:nvCxnSpPr>
        <p:spPr>
          <a:xfrm>
            <a:off x="3974123" y="1028700"/>
            <a:ext cx="17585" cy="5196254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637" name="Google Shape;637;p14"/>
          <p:cNvCxnSpPr>
            <a:stCxn id="638" idx="2"/>
          </p:cNvCxnSpPr>
          <p:nvPr/>
        </p:nvCxnSpPr>
        <p:spPr>
          <a:xfrm>
            <a:off x="8352691" y="845068"/>
            <a:ext cx="0" cy="53799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639" name="Google Shape;63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6677" y="504092"/>
            <a:ext cx="590062" cy="524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8" name="Google Shape;638;p1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6614" y="129960"/>
            <a:ext cx="332153" cy="715108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14"/>
          <p:cNvSpPr txBox="1"/>
          <p:nvPr/>
        </p:nvSpPr>
        <p:spPr>
          <a:xfrm rot="-346648">
            <a:off x="4745209" y="774155"/>
            <a:ext cx="2153361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7001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– 1401  [Data 1000 bytes] </a:t>
            </a:r>
            <a:endParaRPr/>
          </a:p>
        </p:txBody>
      </p:sp>
      <p:cxnSp>
        <p:nvCxnSpPr>
          <p:cNvPr id="641" name="Google Shape;641;p14"/>
          <p:cNvCxnSpPr/>
          <p:nvPr/>
        </p:nvCxnSpPr>
        <p:spPr>
          <a:xfrm flipH="1">
            <a:off x="3951810" y="933392"/>
            <a:ext cx="4400880" cy="491501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descr="Timer Clipart Images | Free Download | PNG Transparent ..." id="642" name="Google Shape;642;p14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43" name="Google Shape;643;p14"/>
          <p:cNvCxnSpPr/>
          <p:nvPr/>
        </p:nvCxnSpPr>
        <p:spPr>
          <a:xfrm>
            <a:off x="3991708" y="3785841"/>
            <a:ext cx="4379389" cy="392936"/>
          </a:xfrm>
          <a:prstGeom prst="straightConnector1">
            <a:avLst/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4" name="Google Shape;644;p14"/>
          <p:cNvSpPr txBox="1"/>
          <p:nvPr/>
        </p:nvSpPr>
        <p:spPr>
          <a:xfrm rot="-421458">
            <a:off x="4789324" y="1332109"/>
            <a:ext cx="2019389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8001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- 1401   [Data 1000 bytes] </a:t>
            </a:r>
            <a:endParaRPr/>
          </a:p>
        </p:txBody>
      </p:sp>
      <p:sp>
        <p:nvSpPr>
          <p:cNvPr id="645" name="Google Shape;645;p14"/>
          <p:cNvSpPr txBox="1"/>
          <p:nvPr/>
        </p:nvSpPr>
        <p:spPr>
          <a:xfrm rot="-672159">
            <a:off x="5309279" y="4380436"/>
            <a:ext cx="2210555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9001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Ack- 1401    [Data 1000 bytes] </a:t>
            </a:r>
            <a:endParaRPr/>
          </a:p>
        </p:txBody>
      </p:sp>
      <p:cxnSp>
        <p:nvCxnSpPr>
          <p:cNvPr id="646" name="Google Shape;646;p14"/>
          <p:cNvCxnSpPr/>
          <p:nvPr/>
        </p:nvCxnSpPr>
        <p:spPr>
          <a:xfrm flipH="1">
            <a:off x="4003102" y="4548617"/>
            <a:ext cx="4360982" cy="763624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47" name="Google Shape;647;p14"/>
          <p:cNvSpPr txBox="1"/>
          <p:nvPr/>
        </p:nvSpPr>
        <p:spPr>
          <a:xfrm>
            <a:off x="10808553" y="3561422"/>
            <a:ext cx="1118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Time Out</a:t>
            </a:r>
            <a:endParaRPr/>
          </a:p>
        </p:txBody>
      </p:sp>
      <p:grpSp>
        <p:nvGrpSpPr>
          <p:cNvPr id="648" name="Google Shape;648;p14"/>
          <p:cNvGrpSpPr/>
          <p:nvPr/>
        </p:nvGrpSpPr>
        <p:grpSpPr>
          <a:xfrm>
            <a:off x="8387163" y="2348947"/>
            <a:ext cx="3044115" cy="551641"/>
            <a:chOff x="8032803" y="641556"/>
            <a:chExt cx="2160088" cy="327375"/>
          </a:xfrm>
        </p:grpSpPr>
        <p:grpSp>
          <p:nvGrpSpPr>
            <p:cNvPr id="649" name="Google Shape;649;p14"/>
            <p:cNvGrpSpPr/>
            <p:nvPr/>
          </p:nvGrpSpPr>
          <p:grpSpPr>
            <a:xfrm>
              <a:off x="8032803" y="757817"/>
              <a:ext cx="1326814" cy="211114"/>
              <a:chOff x="1981664" y="2292844"/>
              <a:chExt cx="1326814" cy="211114"/>
            </a:xfrm>
          </p:grpSpPr>
          <p:cxnSp>
            <p:nvCxnSpPr>
              <p:cNvPr id="650" name="Google Shape;650;p14"/>
              <p:cNvCxnSpPr>
                <a:stCxn id="651" idx="1"/>
              </p:cNvCxnSpPr>
              <p:nvPr/>
            </p:nvCxnSpPr>
            <p:spPr>
              <a:xfrm rot="10800000">
                <a:off x="1981664" y="2389701"/>
                <a:ext cx="1115700" cy="8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651" name="Google Shape;651;p1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097364" y="2292844"/>
                <a:ext cx="211114" cy="2111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52" name="Google Shape;652;p14"/>
            <p:cNvSpPr txBox="1"/>
            <p:nvPr/>
          </p:nvSpPr>
          <p:spPr>
            <a:xfrm>
              <a:off x="9074141" y="641556"/>
              <a:ext cx="11187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sp>
        <p:nvSpPr>
          <p:cNvPr id="653" name="Google Shape;653;p14"/>
          <p:cNvSpPr/>
          <p:nvPr/>
        </p:nvSpPr>
        <p:spPr>
          <a:xfrm rot="10800000">
            <a:off x="10272214" y="2780967"/>
            <a:ext cx="582646" cy="178230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4" name="Google Shape;654;p14"/>
          <p:cNvSpPr txBox="1"/>
          <p:nvPr/>
        </p:nvSpPr>
        <p:spPr>
          <a:xfrm>
            <a:off x="10488688" y="1522748"/>
            <a:ext cx="9005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313435"/>
                </a:solidFill>
                <a:latin typeface="Arial"/>
                <a:ea typeface="Arial"/>
                <a:cs typeface="Arial"/>
                <a:sym typeface="Arial"/>
              </a:rPr>
              <a:t>&lt; 500 ms</a:t>
            </a:r>
            <a:endParaRPr b="1" i="0" sz="1200" u="none" cap="none" strike="noStrike">
              <a:solidFill>
                <a:srgbClr val="3134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55" name="Google Shape;655;p14"/>
          <p:cNvGrpSpPr/>
          <p:nvPr/>
        </p:nvGrpSpPr>
        <p:grpSpPr>
          <a:xfrm>
            <a:off x="8430251" y="2156891"/>
            <a:ext cx="1115482" cy="479623"/>
            <a:chOff x="2400176" y="5594004"/>
            <a:chExt cx="1115482" cy="479623"/>
          </a:xfrm>
        </p:grpSpPr>
        <p:grpSp>
          <p:nvGrpSpPr>
            <p:cNvPr id="656" name="Google Shape;656;p14"/>
            <p:cNvGrpSpPr/>
            <p:nvPr/>
          </p:nvGrpSpPr>
          <p:grpSpPr>
            <a:xfrm>
              <a:off x="2400176" y="5594004"/>
              <a:ext cx="907434" cy="300182"/>
              <a:chOff x="2441295" y="3149613"/>
              <a:chExt cx="907434" cy="300182"/>
            </a:xfrm>
          </p:grpSpPr>
          <p:cxnSp>
            <p:nvCxnSpPr>
              <p:cNvPr id="657" name="Google Shape;657;p14"/>
              <p:cNvCxnSpPr/>
              <p:nvPr/>
            </p:nvCxnSpPr>
            <p:spPr>
              <a:xfrm rot="10800000">
                <a:off x="2441295" y="3287707"/>
                <a:ext cx="611055" cy="11997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658" name="Google Shape;658;p1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048547" y="3149613"/>
                <a:ext cx="300182" cy="3001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59" name="Google Shape;659;p14"/>
            <p:cNvSpPr txBox="1"/>
            <p:nvPr/>
          </p:nvSpPr>
          <p:spPr>
            <a:xfrm>
              <a:off x="2866195" y="5796628"/>
              <a:ext cx="6494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Stop</a:t>
              </a:r>
              <a:endParaRPr/>
            </a:p>
          </p:txBody>
        </p:sp>
      </p:grpSp>
      <p:cxnSp>
        <p:nvCxnSpPr>
          <p:cNvPr id="660" name="Google Shape;660;p14"/>
          <p:cNvCxnSpPr/>
          <p:nvPr/>
        </p:nvCxnSpPr>
        <p:spPr>
          <a:xfrm>
            <a:off x="4035423" y="5429468"/>
            <a:ext cx="4357340" cy="496632"/>
          </a:xfrm>
          <a:prstGeom prst="straightConnector1">
            <a:avLst/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61" name="Google Shape;661;p14"/>
          <p:cNvSpPr txBox="1"/>
          <p:nvPr/>
        </p:nvSpPr>
        <p:spPr>
          <a:xfrm rot="363319">
            <a:off x="6521559" y="3523669"/>
            <a:ext cx="1414030" cy="400110"/>
          </a:xfrm>
          <a:prstGeom prst="rect">
            <a:avLst/>
          </a:prstGeom>
          <a:solidFill>
            <a:srgbClr val="ECDEF9"/>
          </a:solidFill>
          <a:ln cap="flat" cmpd="sng" w="19050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1401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- 9001</a:t>
            </a:r>
            <a:endParaRPr/>
          </a:p>
        </p:txBody>
      </p:sp>
      <p:cxnSp>
        <p:nvCxnSpPr>
          <p:cNvPr id="662" name="Google Shape;662;p14"/>
          <p:cNvCxnSpPr/>
          <p:nvPr/>
        </p:nvCxnSpPr>
        <p:spPr>
          <a:xfrm flipH="1">
            <a:off x="3991708" y="1486952"/>
            <a:ext cx="4342578" cy="532716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663" name="Google Shape;663;p14"/>
          <p:cNvGrpSpPr/>
          <p:nvPr/>
        </p:nvGrpSpPr>
        <p:grpSpPr>
          <a:xfrm>
            <a:off x="3964927" y="1787976"/>
            <a:ext cx="4422135" cy="521903"/>
            <a:chOff x="3964927" y="1787976"/>
            <a:chExt cx="4422135" cy="521903"/>
          </a:xfrm>
        </p:grpSpPr>
        <p:sp>
          <p:nvSpPr>
            <p:cNvPr id="664" name="Google Shape;664;p14"/>
            <p:cNvSpPr txBox="1"/>
            <p:nvPr/>
          </p:nvSpPr>
          <p:spPr>
            <a:xfrm rot="159549">
              <a:off x="6670555" y="1820562"/>
              <a:ext cx="1414030" cy="400110"/>
            </a:xfrm>
            <a:prstGeom prst="rect">
              <a:avLst/>
            </a:prstGeom>
            <a:solidFill>
              <a:srgbClr val="ECDEF9"/>
            </a:solidFill>
            <a:ln cap="flat" cmpd="sng" w="19050">
              <a:solidFill>
                <a:srgbClr val="7D28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1401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 - 9001</a:t>
              </a:r>
              <a:endParaRPr/>
            </a:p>
          </p:txBody>
        </p:sp>
        <p:cxnSp>
          <p:nvCxnSpPr>
            <p:cNvPr id="665" name="Google Shape;665;p14"/>
            <p:cNvCxnSpPr/>
            <p:nvPr/>
          </p:nvCxnSpPr>
          <p:spPr>
            <a:xfrm>
              <a:off x="3964927" y="2144890"/>
              <a:ext cx="4422135" cy="164989"/>
            </a:xfrm>
            <a:prstGeom prst="straightConnector1">
              <a:avLst/>
            </a:prstGeom>
            <a:noFill/>
            <a:ln cap="flat" cmpd="sng" w="28575">
              <a:solidFill>
                <a:srgbClr val="7D28C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aphicFrame>
        <p:nvGraphicFramePr>
          <p:cNvPr id="666" name="Google Shape;666;p14"/>
          <p:cNvGraphicFramePr/>
          <p:nvPr/>
        </p:nvGraphicFramePr>
        <p:xfrm>
          <a:off x="2060682" y="12701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{199E80B3-8CB4-4435-BF97-87EB0F674403}</a:tableStyleId>
              </a:tblPr>
              <a:tblGrid>
                <a:gridCol w="233925"/>
                <a:gridCol w="233925"/>
                <a:gridCol w="233925"/>
                <a:gridCol w="233925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667" name="Google Shape;667;p14"/>
          <p:cNvGraphicFramePr/>
          <p:nvPr/>
        </p:nvGraphicFramePr>
        <p:xfrm>
          <a:off x="2081266" y="18389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{199E80B3-8CB4-4435-BF97-87EB0F674403}</a:tableStyleId>
              </a:tblPr>
              <a:tblGrid>
                <a:gridCol w="233925"/>
                <a:gridCol w="233925"/>
                <a:gridCol w="233925"/>
                <a:gridCol w="233925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68" name="Google Shape;668;p14"/>
          <p:cNvSpPr txBox="1"/>
          <p:nvPr/>
        </p:nvSpPr>
        <p:spPr>
          <a:xfrm>
            <a:off x="2594492" y="3301932"/>
            <a:ext cx="94293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</a:t>
            </a:r>
            <a:endParaRPr/>
          </a:p>
        </p:txBody>
      </p:sp>
      <p:sp>
        <p:nvSpPr>
          <p:cNvPr id="669" name="Google Shape;669;p14"/>
          <p:cNvSpPr txBox="1"/>
          <p:nvPr/>
        </p:nvSpPr>
        <p:spPr>
          <a:xfrm rot="-516878">
            <a:off x="4718428" y="2453582"/>
            <a:ext cx="2153361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9001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– 1401  [Data 1000 bytes] </a:t>
            </a:r>
            <a:endParaRPr/>
          </a:p>
        </p:txBody>
      </p:sp>
      <p:cxnSp>
        <p:nvCxnSpPr>
          <p:cNvPr id="670" name="Google Shape;670;p14"/>
          <p:cNvCxnSpPr/>
          <p:nvPr/>
        </p:nvCxnSpPr>
        <p:spPr>
          <a:xfrm flipH="1">
            <a:off x="5375315" y="2680496"/>
            <a:ext cx="2932190" cy="280564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1" name="Google Shape;671;p14"/>
          <p:cNvSpPr txBox="1"/>
          <p:nvPr/>
        </p:nvSpPr>
        <p:spPr>
          <a:xfrm rot="-421458">
            <a:off x="4762543" y="3011536"/>
            <a:ext cx="2019389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10001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- 1401   [Data 1000 bytes] </a:t>
            </a:r>
            <a:endParaRPr/>
          </a:p>
        </p:txBody>
      </p:sp>
      <p:cxnSp>
        <p:nvCxnSpPr>
          <p:cNvPr id="672" name="Google Shape;672;p14"/>
          <p:cNvCxnSpPr/>
          <p:nvPr/>
        </p:nvCxnSpPr>
        <p:spPr>
          <a:xfrm flipH="1">
            <a:off x="3964927" y="3166379"/>
            <a:ext cx="4342578" cy="532716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673" name="Google Shape;673;p14"/>
          <p:cNvSpPr/>
          <p:nvPr/>
        </p:nvSpPr>
        <p:spPr>
          <a:xfrm>
            <a:off x="7035469" y="2480162"/>
            <a:ext cx="684201" cy="482969"/>
          </a:xfrm>
          <a:prstGeom prst="mathMultiply">
            <a:avLst>
              <a:gd fmla="val 23520" name="adj1"/>
            </a:avLst>
          </a:prstGeom>
          <a:solidFill>
            <a:srgbClr val="A93023"/>
          </a:solidFill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74" name="Google Shape;674;p14"/>
          <p:cNvGrpSpPr/>
          <p:nvPr/>
        </p:nvGrpSpPr>
        <p:grpSpPr>
          <a:xfrm>
            <a:off x="8379489" y="4401423"/>
            <a:ext cx="3279304" cy="592581"/>
            <a:chOff x="2401149" y="5573289"/>
            <a:chExt cx="2767397" cy="592581"/>
          </a:xfrm>
        </p:grpSpPr>
        <p:grpSp>
          <p:nvGrpSpPr>
            <p:cNvPr id="675" name="Google Shape;675;p14"/>
            <p:cNvGrpSpPr/>
            <p:nvPr/>
          </p:nvGrpSpPr>
          <p:grpSpPr>
            <a:xfrm>
              <a:off x="2401149" y="5573289"/>
              <a:ext cx="1597266" cy="306966"/>
              <a:chOff x="2442268" y="3128898"/>
              <a:chExt cx="1597266" cy="306966"/>
            </a:xfrm>
          </p:grpSpPr>
          <p:cxnSp>
            <p:nvCxnSpPr>
              <p:cNvPr id="676" name="Google Shape;676;p14"/>
              <p:cNvCxnSpPr>
                <a:stCxn id="677" idx="1"/>
              </p:cNvCxnSpPr>
              <p:nvPr/>
            </p:nvCxnSpPr>
            <p:spPr>
              <a:xfrm rot="10800000">
                <a:off x="2442268" y="3276081"/>
                <a:ext cx="1290300" cy="6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677" name="Google Shape;677;p1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732568" y="3128898"/>
                <a:ext cx="306966" cy="3069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78" name="Google Shape;678;p14"/>
            <p:cNvSpPr txBox="1"/>
            <p:nvPr/>
          </p:nvSpPr>
          <p:spPr>
            <a:xfrm>
              <a:off x="3187883" y="5888871"/>
              <a:ext cx="19806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Time out &amp; Restart Timer</a:t>
              </a:r>
              <a:endParaRPr/>
            </a:p>
          </p:txBody>
        </p:sp>
      </p:grpSp>
      <p:sp>
        <p:nvSpPr>
          <p:cNvPr id="679" name="Google Shape;679;p14"/>
          <p:cNvSpPr txBox="1"/>
          <p:nvPr/>
        </p:nvSpPr>
        <p:spPr>
          <a:xfrm rot="363319">
            <a:off x="6185021" y="5263721"/>
            <a:ext cx="1414030" cy="400110"/>
          </a:xfrm>
          <a:prstGeom prst="rect">
            <a:avLst/>
          </a:prstGeom>
          <a:solidFill>
            <a:srgbClr val="ECDEF9"/>
          </a:solidFill>
          <a:ln cap="flat" cmpd="sng" w="19050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1401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- 11001</a:t>
            </a:r>
            <a:endParaRPr/>
          </a:p>
        </p:txBody>
      </p:sp>
      <p:graphicFrame>
        <p:nvGraphicFramePr>
          <p:cNvPr id="680" name="Google Shape;680;p14"/>
          <p:cNvGraphicFramePr/>
          <p:nvPr/>
        </p:nvGraphicFramePr>
        <p:xfrm>
          <a:off x="2361352" y="35336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{199E80B3-8CB4-4435-BF97-87EB0F674403}</a:tableStyleId>
              </a:tblPr>
              <a:tblGrid>
                <a:gridCol w="233925"/>
                <a:gridCol w="233925"/>
                <a:gridCol w="233925"/>
                <a:gridCol w="233925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681" name="Google Shape;681;p14"/>
          <p:cNvSpPr txBox="1"/>
          <p:nvPr/>
        </p:nvSpPr>
        <p:spPr>
          <a:xfrm>
            <a:off x="2351525" y="1013044"/>
            <a:ext cx="94293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</a:t>
            </a:r>
            <a:endParaRPr/>
          </a:p>
        </p:txBody>
      </p:sp>
      <p:graphicFrame>
        <p:nvGraphicFramePr>
          <p:cNvPr id="682" name="Google Shape;682;p14"/>
          <p:cNvGraphicFramePr/>
          <p:nvPr/>
        </p:nvGraphicFramePr>
        <p:xfrm>
          <a:off x="2417290" y="51502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{199E80B3-8CB4-4435-BF97-87EB0F674403}</a:tableStyleId>
              </a:tblPr>
              <a:tblGrid>
                <a:gridCol w="233925"/>
                <a:gridCol w="233925"/>
                <a:gridCol w="233925"/>
                <a:gridCol w="232100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683" name="Google Shape;683;p14"/>
          <p:cNvGrpSpPr/>
          <p:nvPr/>
        </p:nvGrpSpPr>
        <p:grpSpPr>
          <a:xfrm>
            <a:off x="8397949" y="5731785"/>
            <a:ext cx="2087323" cy="601239"/>
            <a:chOff x="2400247" y="5542870"/>
            <a:chExt cx="2087323" cy="601239"/>
          </a:xfrm>
        </p:grpSpPr>
        <p:grpSp>
          <p:nvGrpSpPr>
            <p:cNvPr id="684" name="Google Shape;684;p14"/>
            <p:cNvGrpSpPr/>
            <p:nvPr/>
          </p:nvGrpSpPr>
          <p:grpSpPr>
            <a:xfrm>
              <a:off x="2400247" y="5542870"/>
              <a:ext cx="1842482" cy="300182"/>
              <a:chOff x="2441366" y="3098479"/>
              <a:chExt cx="1842482" cy="300182"/>
            </a:xfrm>
          </p:grpSpPr>
          <p:cxnSp>
            <p:nvCxnSpPr>
              <p:cNvPr id="685" name="Google Shape;685;p14"/>
              <p:cNvCxnSpPr>
                <a:stCxn id="686" idx="1"/>
              </p:cNvCxnSpPr>
              <p:nvPr/>
            </p:nvCxnSpPr>
            <p:spPr>
              <a:xfrm flipH="1">
                <a:off x="2441366" y="3248570"/>
                <a:ext cx="1542300" cy="48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686" name="Google Shape;686;p1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983666" y="3098479"/>
                <a:ext cx="300182" cy="3001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87" name="Google Shape;687;p14"/>
            <p:cNvSpPr txBox="1"/>
            <p:nvPr/>
          </p:nvSpPr>
          <p:spPr>
            <a:xfrm>
              <a:off x="3838107" y="5867110"/>
              <a:ext cx="6494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Stop</a:t>
              </a:r>
              <a:endParaRPr/>
            </a:p>
          </p:txBody>
        </p:sp>
      </p:grpSp>
      <p:sp>
        <p:nvSpPr>
          <p:cNvPr id="688" name="Google Shape;688;p14"/>
          <p:cNvSpPr txBox="1"/>
          <p:nvPr/>
        </p:nvSpPr>
        <p:spPr>
          <a:xfrm>
            <a:off x="2721927" y="4921960"/>
            <a:ext cx="94293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</a:t>
            </a:r>
            <a:endParaRPr/>
          </a:p>
        </p:txBody>
      </p:sp>
      <p:grpSp>
        <p:nvGrpSpPr>
          <p:cNvPr id="689" name="Google Shape;689;p14"/>
          <p:cNvGrpSpPr/>
          <p:nvPr/>
        </p:nvGrpSpPr>
        <p:grpSpPr>
          <a:xfrm>
            <a:off x="8334287" y="589294"/>
            <a:ext cx="2178280" cy="553185"/>
            <a:chOff x="8320567" y="639670"/>
            <a:chExt cx="1545696" cy="328291"/>
          </a:xfrm>
        </p:grpSpPr>
        <p:grpSp>
          <p:nvGrpSpPr>
            <p:cNvPr id="690" name="Google Shape;690;p14"/>
            <p:cNvGrpSpPr/>
            <p:nvPr/>
          </p:nvGrpSpPr>
          <p:grpSpPr>
            <a:xfrm>
              <a:off x="8320567" y="749417"/>
              <a:ext cx="736563" cy="218544"/>
              <a:chOff x="2269428" y="2284444"/>
              <a:chExt cx="736563" cy="218544"/>
            </a:xfrm>
          </p:grpSpPr>
          <p:cxnSp>
            <p:nvCxnSpPr>
              <p:cNvPr id="691" name="Google Shape;691;p14"/>
              <p:cNvCxnSpPr/>
              <p:nvPr/>
            </p:nvCxnSpPr>
            <p:spPr>
              <a:xfrm rot="10800000">
                <a:off x="2269428" y="2393716"/>
                <a:ext cx="537330" cy="19109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692" name="Google Shape;692;p1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794877" y="2284444"/>
                <a:ext cx="211114" cy="2185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693" name="Google Shape;693;p14"/>
            <p:cNvSpPr txBox="1"/>
            <p:nvPr/>
          </p:nvSpPr>
          <p:spPr>
            <a:xfrm>
              <a:off x="8747513" y="639670"/>
              <a:ext cx="11187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sp>
        <p:nvSpPr>
          <p:cNvPr id="694" name="Google Shape;694;p14"/>
          <p:cNvSpPr/>
          <p:nvPr/>
        </p:nvSpPr>
        <p:spPr>
          <a:xfrm rot="10800000">
            <a:off x="9368639" y="1007605"/>
            <a:ext cx="1116633" cy="136400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14"/>
          <p:cNvSpPr txBox="1"/>
          <p:nvPr/>
        </p:nvSpPr>
        <p:spPr>
          <a:xfrm>
            <a:off x="1040964" y="6199259"/>
            <a:ext cx="10018713" cy="61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Lost Segment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9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84"/>
          <p:cNvSpPr txBox="1"/>
          <p:nvPr>
            <p:ph type="title"/>
          </p:nvPr>
        </p:nvSpPr>
        <p:spPr>
          <a:xfrm>
            <a:off x="1484311" y="400045"/>
            <a:ext cx="10018713" cy="1071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Out of Order Segments</a:t>
            </a:r>
            <a:endParaRPr/>
          </a:p>
        </p:txBody>
      </p:sp>
      <p:sp>
        <p:nvSpPr>
          <p:cNvPr id="701" name="Google Shape;701;p84"/>
          <p:cNvSpPr/>
          <p:nvPr/>
        </p:nvSpPr>
        <p:spPr>
          <a:xfrm>
            <a:off x="1620836" y="1652977"/>
            <a:ext cx="10018712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TCP implementations today do not discard out-of-order segments.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They store them</a:t>
            </a:r>
            <a:r>
              <a:rPr b="0" i="0" lang="en-US" sz="44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temporarily 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Flag them as out-of-order segments until the missing segments arrive.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Out-of-order segments are never delivered to the process.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384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TCP guarantees that data are delivered to the process in order.</a:t>
            </a:r>
            <a:endParaRPr b="0" i="0" sz="2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06" name="Google Shape;706;p15"/>
          <p:cNvCxnSpPr/>
          <p:nvPr/>
        </p:nvCxnSpPr>
        <p:spPr>
          <a:xfrm>
            <a:off x="3261946" y="1740877"/>
            <a:ext cx="8792" cy="4281854"/>
          </a:xfrm>
          <a:prstGeom prst="straightConnector1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cxnSp>
      <p:cxnSp>
        <p:nvCxnSpPr>
          <p:cNvPr id="707" name="Google Shape;707;p15"/>
          <p:cNvCxnSpPr/>
          <p:nvPr/>
        </p:nvCxnSpPr>
        <p:spPr>
          <a:xfrm flipH="1">
            <a:off x="3954131" y="1028700"/>
            <a:ext cx="19992" cy="58293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708" name="Google Shape;708;p15"/>
          <p:cNvCxnSpPr>
            <a:stCxn id="709" idx="2"/>
          </p:cNvCxnSpPr>
          <p:nvPr/>
        </p:nvCxnSpPr>
        <p:spPr>
          <a:xfrm>
            <a:off x="8352691" y="845068"/>
            <a:ext cx="6000" cy="60129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710" name="Google Shape;71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6677" y="504092"/>
            <a:ext cx="590062" cy="524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709" name="Google Shape;709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6614" y="129960"/>
            <a:ext cx="332153" cy="715108"/>
          </a:xfrm>
          <a:prstGeom prst="rect">
            <a:avLst/>
          </a:prstGeom>
          <a:noFill/>
          <a:ln>
            <a:noFill/>
          </a:ln>
        </p:spPr>
      </p:pic>
      <p:sp>
        <p:nvSpPr>
          <p:cNvPr id="711" name="Google Shape;711;p15"/>
          <p:cNvSpPr txBox="1"/>
          <p:nvPr/>
        </p:nvSpPr>
        <p:spPr>
          <a:xfrm rot="-346648">
            <a:off x="4727810" y="630794"/>
            <a:ext cx="1801204" cy="369332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11001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– 1401  [Data 1000 bytes] </a:t>
            </a:r>
            <a:endParaRPr/>
          </a:p>
        </p:txBody>
      </p:sp>
      <p:cxnSp>
        <p:nvCxnSpPr>
          <p:cNvPr id="712" name="Google Shape;712;p15"/>
          <p:cNvCxnSpPr/>
          <p:nvPr/>
        </p:nvCxnSpPr>
        <p:spPr>
          <a:xfrm flipH="1">
            <a:off x="3951810" y="879932"/>
            <a:ext cx="4400880" cy="491501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descr="Timer Clipart Images | Free Download | PNG Transparent ..." id="713" name="Google Shape;713;p15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714" name="Google Shape;714;p15"/>
          <p:cNvCxnSpPr/>
          <p:nvPr/>
        </p:nvCxnSpPr>
        <p:spPr>
          <a:xfrm>
            <a:off x="4006228" y="2723997"/>
            <a:ext cx="4349428" cy="35678"/>
          </a:xfrm>
          <a:prstGeom prst="straightConnector1">
            <a:avLst/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715" name="Google Shape;715;p15"/>
          <p:cNvGrpSpPr/>
          <p:nvPr/>
        </p:nvGrpSpPr>
        <p:grpSpPr>
          <a:xfrm>
            <a:off x="4964220" y="2759274"/>
            <a:ext cx="3368522" cy="815517"/>
            <a:chOff x="4954215" y="3140168"/>
            <a:chExt cx="3368522" cy="815517"/>
          </a:xfrm>
        </p:grpSpPr>
        <p:sp>
          <p:nvSpPr>
            <p:cNvPr id="716" name="Google Shape;716;p15"/>
            <p:cNvSpPr txBox="1"/>
            <p:nvPr/>
          </p:nvSpPr>
          <p:spPr>
            <a:xfrm rot="-672159">
              <a:off x="5153078" y="3311943"/>
              <a:ext cx="1804544" cy="369332"/>
            </a:xfrm>
            <a:prstGeom prst="rect">
              <a:avLst/>
            </a:prstGeom>
            <a:solidFill>
              <a:srgbClr val="CBE6B7"/>
            </a:solidFill>
            <a:ln cap="flat" cmpd="sng" w="19050">
              <a:solidFill>
                <a:srgbClr val="5E9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12001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Ack- 1401    [Data 1000 bytes] </a:t>
              </a:r>
              <a:endParaRPr/>
            </a:p>
          </p:txBody>
        </p:sp>
        <p:cxnSp>
          <p:nvCxnSpPr>
            <p:cNvPr id="717" name="Google Shape;717;p15"/>
            <p:cNvCxnSpPr/>
            <p:nvPr/>
          </p:nvCxnSpPr>
          <p:spPr>
            <a:xfrm flipH="1">
              <a:off x="4954215" y="3383764"/>
              <a:ext cx="3368522" cy="571921"/>
            </a:xfrm>
            <a:prstGeom prst="straightConnector1">
              <a:avLst/>
            </a:prstGeom>
            <a:noFill/>
            <a:ln cap="flat" cmpd="sng" w="28575">
              <a:solidFill>
                <a:srgbClr val="5E993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718" name="Google Shape;718;p15"/>
          <p:cNvSpPr txBox="1"/>
          <p:nvPr/>
        </p:nvSpPr>
        <p:spPr>
          <a:xfrm>
            <a:off x="10808553" y="3561422"/>
            <a:ext cx="1118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Time Out</a:t>
            </a:r>
            <a:endParaRPr/>
          </a:p>
        </p:txBody>
      </p:sp>
      <p:sp>
        <p:nvSpPr>
          <p:cNvPr id="719" name="Google Shape;719;p15"/>
          <p:cNvSpPr txBox="1"/>
          <p:nvPr/>
        </p:nvSpPr>
        <p:spPr>
          <a:xfrm>
            <a:off x="6346508" y="2200053"/>
            <a:ext cx="971792" cy="369332"/>
          </a:xfrm>
          <a:prstGeom prst="rect">
            <a:avLst/>
          </a:prstGeom>
          <a:solidFill>
            <a:srgbClr val="ECDEF9"/>
          </a:solidFill>
          <a:ln cap="flat" cmpd="sng" w="19050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1401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- 12001</a:t>
            </a:r>
            <a:endParaRPr/>
          </a:p>
        </p:txBody>
      </p:sp>
      <p:grpSp>
        <p:nvGrpSpPr>
          <p:cNvPr id="720" name="Google Shape;720;p15"/>
          <p:cNvGrpSpPr/>
          <p:nvPr/>
        </p:nvGrpSpPr>
        <p:grpSpPr>
          <a:xfrm>
            <a:off x="4012113" y="1247775"/>
            <a:ext cx="2517326" cy="515388"/>
            <a:chOff x="4012113" y="1247775"/>
            <a:chExt cx="2517326" cy="515388"/>
          </a:xfrm>
        </p:grpSpPr>
        <p:sp>
          <p:nvSpPr>
            <p:cNvPr id="721" name="Google Shape;721;p15"/>
            <p:cNvSpPr txBox="1"/>
            <p:nvPr/>
          </p:nvSpPr>
          <p:spPr>
            <a:xfrm rot="159549">
              <a:off x="5448574" y="1272464"/>
              <a:ext cx="1072875" cy="369332"/>
            </a:xfrm>
            <a:prstGeom prst="rect">
              <a:avLst/>
            </a:prstGeom>
            <a:solidFill>
              <a:srgbClr val="ECDEF9"/>
            </a:solidFill>
            <a:ln cap="flat" cmpd="sng" w="19050">
              <a:solidFill>
                <a:srgbClr val="7D28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1401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 - 12001</a:t>
              </a:r>
              <a:endParaRPr/>
            </a:p>
          </p:txBody>
        </p:sp>
        <p:cxnSp>
          <p:nvCxnSpPr>
            <p:cNvPr id="722" name="Google Shape;722;p15"/>
            <p:cNvCxnSpPr/>
            <p:nvPr/>
          </p:nvCxnSpPr>
          <p:spPr>
            <a:xfrm>
              <a:off x="4012113" y="1553867"/>
              <a:ext cx="2399347" cy="209296"/>
            </a:xfrm>
            <a:prstGeom prst="straightConnector1">
              <a:avLst/>
            </a:prstGeom>
            <a:noFill/>
            <a:ln cap="flat" cmpd="sng" w="28575">
              <a:solidFill>
                <a:srgbClr val="7D28C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aphicFrame>
        <p:nvGraphicFramePr>
          <p:cNvPr id="723" name="Google Shape;723;p15"/>
          <p:cNvGraphicFramePr/>
          <p:nvPr/>
        </p:nvGraphicFramePr>
        <p:xfrm>
          <a:off x="1912280" y="135510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{199E80B3-8CB4-4435-BF97-87EB0F674403}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</a:tblGrid>
              <a:tr h="25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24" name="Google Shape;724;p15"/>
          <p:cNvSpPr txBox="1"/>
          <p:nvPr/>
        </p:nvSpPr>
        <p:spPr>
          <a:xfrm rot="-701083">
            <a:off x="4148337" y="1996476"/>
            <a:ext cx="1801683" cy="369332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11001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– 1401  [Data 1000 bytes] </a:t>
            </a:r>
            <a:endParaRPr/>
          </a:p>
        </p:txBody>
      </p:sp>
      <p:cxnSp>
        <p:nvCxnSpPr>
          <p:cNvPr id="725" name="Google Shape;725;p15"/>
          <p:cNvCxnSpPr/>
          <p:nvPr/>
        </p:nvCxnSpPr>
        <p:spPr>
          <a:xfrm flipH="1">
            <a:off x="3996229" y="1798009"/>
            <a:ext cx="4329158" cy="852051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726" name="Google Shape;726;p15"/>
          <p:cNvSpPr/>
          <p:nvPr/>
        </p:nvSpPr>
        <p:spPr>
          <a:xfrm>
            <a:off x="4455463" y="1380756"/>
            <a:ext cx="684201" cy="482969"/>
          </a:xfrm>
          <a:prstGeom prst="mathMultiply">
            <a:avLst>
              <a:gd fmla="val 23520" name="adj1"/>
            </a:avLst>
          </a:prstGeom>
          <a:solidFill>
            <a:srgbClr val="A93023"/>
          </a:solidFill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27" name="Google Shape;727;p15"/>
          <p:cNvGrpSpPr/>
          <p:nvPr/>
        </p:nvGrpSpPr>
        <p:grpSpPr>
          <a:xfrm>
            <a:off x="8312793" y="1622240"/>
            <a:ext cx="2840101" cy="538242"/>
            <a:chOff x="2401005" y="5564076"/>
            <a:chExt cx="2396754" cy="538242"/>
          </a:xfrm>
        </p:grpSpPr>
        <p:grpSp>
          <p:nvGrpSpPr>
            <p:cNvPr id="728" name="Google Shape;728;p15"/>
            <p:cNvGrpSpPr/>
            <p:nvPr/>
          </p:nvGrpSpPr>
          <p:grpSpPr>
            <a:xfrm>
              <a:off x="2401005" y="5564076"/>
              <a:ext cx="974545" cy="306966"/>
              <a:chOff x="2442124" y="3119685"/>
              <a:chExt cx="974545" cy="306966"/>
            </a:xfrm>
          </p:grpSpPr>
          <p:cxnSp>
            <p:nvCxnSpPr>
              <p:cNvPr id="729" name="Google Shape;729;p15"/>
              <p:cNvCxnSpPr/>
              <p:nvPr/>
            </p:nvCxnSpPr>
            <p:spPr>
              <a:xfrm flipH="1">
                <a:off x="2442124" y="3267397"/>
                <a:ext cx="664136" cy="8696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730" name="Google Shape;730;p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109703" y="3119685"/>
                <a:ext cx="306966" cy="3069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31" name="Google Shape;731;p15"/>
            <p:cNvSpPr txBox="1"/>
            <p:nvPr/>
          </p:nvSpPr>
          <p:spPr>
            <a:xfrm>
              <a:off x="2817096" y="5825319"/>
              <a:ext cx="19806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Time out &amp; Restart Timer</a:t>
              </a:r>
              <a:endParaRPr/>
            </a:p>
          </p:txBody>
        </p:sp>
      </p:grpSp>
      <p:sp>
        <p:nvSpPr>
          <p:cNvPr id="732" name="Google Shape;732;p15"/>
          <p:cNvSpPr txBox="1"/>
          <p:nvPr/>
        </p:nvSpPr>
        <p:spPr>
          <a:xfrm>
            <a:off x="2428391" y="1119146"/>
            <a:ext cx="94293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</a:t>
            </a:r>
            <a:endParaRPr/>
          </a:p>
        </p:txBody>
      </p:sp>
      <p:grpSp>
        <p:nvGrpSpPr>
          <p:cNvPr id="733" name="Google Shape;733;p15"/>
          <p:cNvGrpSpPr/>
          <p:nvPr/>
        </p:nvGrpSpPr>
        <p:grpSpPr>
          <a:xfrm>
            <a:off x="8268355" y="6237791"/>
            <a:ext cx="2857163" cy="534005"/>
            <a:chOff x="2400247" y="5309047"/>
            <a:chExt cx="2857163" cy="534005"/>
          </a:xfrm>
        </p:grpSpPr>
        <p:grpSp>
          <p:nvGrpSpPr>
            <p:cNvPr id="734" name="Google Shape;734;p15"/>
            <p:cNvGrpSpPr/>
            <p:nvPr/>
          </p:nvGrpSpPr>
          <p:grpSpPr>
            <a:xfrm>
              <a:off x="2400247" y="5542870"/>
              <a:ext cx="1842482" cy="300182"/>
              <a:chOff x="2441366" y="3098479"/>
              <a:chExt cx="1842482" cy="300182"/>
            </a:xfrm>
          </p:grpSpPr>
          <p:cxnSp>
            <p:nvCxnSpPr>
              <p:cNvPr id="735" name="Google Shape;735;p15"/>
              <p:cNvCxnSpPr>
                <a:stCxn id="736" idx="1"/>
              </p:cNvCxnSpPr>
              <p:nvPr/>
            </p:nvCxnSpPr>
            <p:spPr>
              <a:xfrm flipH="1">
                <a:off x="2441366" y="3248570"/>
                <a:ext cx="1542300" cy="48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736" name="Google Shape;736;p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983666" y="3098479"/>
                <a:ext cx="300182" cy="3001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37" name="Google Shape;737;p15"/>
            <p:cNvSpPr txBox="1"/>
            <p:nvPr/>
          </p:nvSpPr>
          <p:spPr>
            <a:xfrm>
              <a:off x="3598713" y="5309047"/>
              <a:ext cx="1658697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Time Out Timer</a:t>
              </a:r>
              <a:endParaRPr/>
            </a:p>
          </p:txBody>
        </p:sp>
      </p:grpSp>
      <p:sp>
        <p:nvSpPr>
          <p:cNvPr id="738" name="Google Shape;738;p15"/>
          <p:cNvSpPr txBox="1"/>
          <p:nvPr/>
        </p:nvSpPr>
        <p:spPr>
          <a:xfrm>
            <a:off x="2409758" y="3750999"/>
            <a:ext cx="94293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</a:t>
            </a:r>
            <a:endParaRPr/>
          </a:p>
        </p:txBody>
      </p:sp>
      <p:grpSp>
        <p:nvGrpSpPr>
          <p:cNvPr id="739" name="Google Shape;739;p15"/>
          <p:cNvGrpSpPr/>
          <p:nvPr/>
        </p:nvGrpSpPr>
        <p:grpSpPr>
          <a:xfrm>
            <a:off x="8334287" y="589294"/>
            <a:ext cx="2081701" cy="413379"/>
            <a:chOff x="8320567" y="639670"/>
            <a:chExt cx="1545696" cy="328291"/>
          </a:xfrm>
        </p:grpSpPr>
        <p:grpSp>
          <p:nvGrpSpPr>
            <p:cNvPr id="740" name="Google Shape;740;p15"/>
            <p:cNvGrpSpPr/>
            <p:nvPr/>
          </p:nvGrpSpPr>
          <p:grpSpPr>
            <a:xfrm>
              <a:off x="8320567" y="749417"/>
              <a:ext cx="736563" cy="218544"/>
              <a:chOff x="2269428" y="2284444"/>
              <a:chExt cx="736563" cy="218544"/>
            </a:xfrm>
          </p:grpSpPr>
          <p:cxnSp>
            <p:nvCxnSpPr>
              <p:cNvPr id="741" name="Google Shape;741;p15"/>
              <p:cNvCxnSpPr/>
              <p:nvPr/>
            </p:nvCxnSpPr>
            <p:spPr>
              <a:xfrm rot="10800000">
                <a:off x="2269428" y="2393716"/>
                <a:ext cx="537330" cy="19109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742" name="Google Shape;742;p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794877" y="2284444"/>
                <a:ext cx="211114" cy="2185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43" name="Google Shape;743;p15"/>
            <p:cNvSpPr txBox="1"/>
            <p:nvPr/>
          </p:nvSpPr>
          <p:spPr>
            <a:xfrm>
              <a:off x="8747513" y="639670"/>
              <a:ext cx="11187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grpSp>
        <p:nvGrpSpPr>
          <p:cNvPr id="744" name="Google Shape;744;p15"/>
          <p:cNvGrpSpPr/>
          <p:nvPr/>
        </p:nvGrpSpPr>
        <p:grpSpPr>
          <a:xfrm>
            <a:off x="8306588" y="2433423"/>
            <a:ext cx="1332618" cy="475105"/>
            <a:chOff x="2400177" y="5397459"/>
            <a:chExt cx="1332618" cy="475105"/>
          </a:xfrm>
        </p:grpSpPr>
        <p:grpSp>
          <p:nvGrpSpPr>
            <p:cNvPr id="745" name="Google Shape;745;p15"/>
            <p:cNvGrpSpPr/>
            <p:nvPr/>
          </p:nvGrpSpPr>
          <p:grpSpPr>
            <a:xfrm>
              <a:off x="2400177" y="5572382"/>
              <a:ext cx="1104335" cy="300182"/>
              <a:chOff x="2441296" y="3127991"/>
              <a:chExt cx="1104335" cy="300182"/>
            </a:xfrm>
          </p:grpSpPr>
          <p:cxnSp>
            <p:nvCxnSpPr>
              <p:cNvPr id="746" name="Google Shape;746;p15"/>
              <p:cNvCxnSpPr/>
              <p:nvPr/>
            </p:nvCxnSpPr>
            <p:spPr>
              <a:xfrm flipH="1">
                <a:off x="2441296" y="3288418"/>
                <a:ext cx="770770" cy="8526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747" name="Google Shape;747;p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245449" y="3127991"/>
                <a:ext cx="300182" cy="3001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48" name="Google Shape;748;p15"/>
            <p:cNvSpPr txBox="1"/>
            <p:nvPr/>
          </p:nvSpPr>
          <p:spPr>
            <a:xfrm>
              <a:off x="3083332" y="5397459"/>
              <a:ext cx="6494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Stop</a:t>
              </a:r>
              <a:endParaRPr/>
            </a:p>
          </p:txBody>
        </p:sp>
      </p:grpSp>
      <p:grpSp>
        <p:nvGrpSpPr>
          <p:cNvPr id="749" name="Google Shape;749;p15"/>
          <p:cNvGrpSpPr/>
          <p:nvPr/>
        </p:nvGrpSpPr>
        <p:grpSpPr>
          <a:xfrm>
            <a:off x="3958211" y="3325340"/>
            <a:ext cx="4442664" cy="919076"/>
            <a:chOff x="3915849" y="3098944"/>
            <a:chExt cx="4442664" cy="919076"/>
          </a:xfrm>
        </p:grpSpPr>
        <p:sp>
          <p:nvSpPr>
            <p:cNvPr id="750" name="Google Shape;750;p15"/>
            <p:cNvSpPr txBox="1"/>
            <p:nvPr/>
          </p:nvSpPr>
          <p:spPr>
            <a:xfrm rot="-579793">
              <a:off x="5152131" y="3256113"/>
              <a:ext cx="1903880" cy="369332"/>
            </a:xfrm>
            <a:prstGeom prst="rect">
              <a:avLst/>
            </a:prstGeom>
            <a:solidFill>
              <a:srgbClr val="CBE6B7"/>
            </a:solidFill>
            <a:ln cap="flat" cmpd="sng" w="19050">
              <a:solidFill>
                <a:srgbClr val="5E9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13001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Ack- 1401    [Data 1000 bytes] </a:t>
              </a:r>
              <a:endParaRPr/>
            </a:p>
          </p:txBody>
        </p:sp>
        <p:cxnSp>
          <p:nvCxnSpPr>
            <p:cNvPr id="751" name="Google Shape;751;p15"/>
            <p:cNvCxnSpPr/>
            <p:nvPr/>
          </p:nvCxnSpPr>
          <p:spPr>
            <a:xfrm flipH="1">
              <a:off x="3915849" y="3319171"/>
              <a:ext cx="4442664" cy="698849"/>
            </a:xfrm>
            <a:prstGeom prst="straightConnector1">
              <a:avLst/>
            </a:prstGeom>
            <a:noFill/>
            <a:ln cap="flat" cmpd="sng" w="28575">
              <a:solidFill>
                <a:srgbClr val="5E993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752" name="Google Shape;752;p15"/>
          <p:cNvGrpSpPr/>
          <p:nvPr/>
        </p:nvGrpSpPr>
        <p:grpSpPr>
          <a:xfrm>
            <a:off x="4007620" y="3817963"/>
            <a:ext cx="4360982" cy="951838"/>
            <a:chOff x="3984524" y="3260362"/>
            <a:chExt cx="4360982" cy="951838"/>
          </a:xfrm>
        </p:grpSpPr>
        <p:sp>
          <p:nvSpPr>
            <p:cNvPr id="753" name="Google Shape;753;p15"/>
            <p:cNvSpPr txBox="1"/>
            <p:nvPr/>
          </p:nvSpPr>
          <p:spPr>
            <a:xfrm rot="-672159">
              <a:off x="5231091" y="3436866"/>
              <a:ext cx="1853229" cy="369332"/>
            </a:xfrm>
            <a:prstGeom prst="rect">
              <a:avLst/>
            </a:prstGeom>
            <a:solidFill>
              <a:srgbClr val="CBE6B7"/>
            </a:solidFill>
            <a:ln cap="flat" cmpd="sng" w="19050">
              <a:solidFill>
                <a:srgbClr val="5E9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14001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Ack- 1401    [Data 1000 bytes] </a:t>
              </a:r>
              <a:endParaRPr/>
            </a:p>
          </p:txBody>
        </p:sp>
        <p:cxnSp>
          <p:nvCxnSpPr>
            <p:cNvPr id="754" name="Google Shape;754;p15"/>
            <p:cNvCxnSpPr/>
            <p:nvPr/>
          </p:nvCxnSpPr>
          <p:spPr>
            <a:xfrm flipH="1">
              <a:off x="3984524" y="3448576"/>
              <a:ext cx="4360982" cy="763624"/>
            </a:xfrm>
            <a:prstGeom prst="straightConnector1">
              <a:avLst/>
            </a:prstGeom>
            <a:noFill/>
            <a:ln cap="flat" cmpd="sng" w="28575">
              <a:solidFill>
                <a:srgbClr val="5E993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755" name="Google Shape;755;p15"/>
          <p:cNvGrpSpPr/>
          <p:nvPr/>
        </p:nvGrpSpPr>
        <p:grpSpPr>
          <a:xfrm>
            <a:off x="4007620" y="4352101"/>
            <a:ext cx="4360982" cy="951838"/>
            <a:chOff x="3984524" y="3260362"/>
            <a:chExt cx="4360982" cy="951838"/>
          </a:xfrm>
        </p:grpSpPr>
        <p:sp>
          <p:nvSpPr>
            <p:cNvPr id="756" name="Google Shape;756;p15"/>
            <p:cNvSpPr txBox="1"/>
            <p:nvPr/>
          </p:nvSpPr>
          <p:spPr>
            <a:xfrm rot="-672159">
              <a:off x="5231091" y="3436866"/>
              <a:ext cx="1853229" cy="369332"/>
            </a:xfrm>
            <a:prstGeom prst="rect">
              <a:avLst/>
            </a:prstGeom>
            <a:solidFill>
              <a:srgbClr val="CBE6B7"/>
            </a:solidFill>
            <a:ln cap="flat" cmpd="sng" w="19050">
              <a:solidFill>
                <a:srgbClr val="5E9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15001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Ack- 1401    [Data 1000 bytes] </a:t>
              </a:r>
              <a:endParaRPr/>
            </a:p>
          </p:txBody>
        </p:sp>
        <p:cxnSp>
          <p:nvCxnSpPr>
            <p:cNvPr id="757" name="Google Shape;757;p15"/>
            <p:cNvCxnSpPr/>
            <p:nvPr/>
          </p:nvCxnSpPr>
          <p:spPr>
            <a:xfrm flipH="1">
              <a:off x="3984524" y="3448576"/>
              <a:ext cx="4360982" cy="763624"/>
            </a:xfrm>
            <a:prstGeom prst="straightConnector1">
              <a:avLst/>
            </a:prstGeom>
            <a:noFill/>
            <a:ln cap="flat" cmpd="sng" w="28575">
              <a:solidFill>
                <a:srgbClr val="5E993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sp>
        <p:nvSpPr>
          <p:cNvPr id="758" name="Google Shape;758;p15"/>
          <p:cNvSpPr/>
          <p:nvPr/>
        </p:nvSpPr>
        <p:spPr>
          <a:xfrm>
            <a:off x="7312946" y="2866298"/>
            <a:ext cx="684201" cy="482969"/>
          </a:xfrm>
          <a:prstGeom prst="mathMultiply">
            <a:avLst>
              <a:gd fmla="val 23520" name="adj1"/>
            </a:avLst>
          </a:prstGeom>
          <a:solidFill>
            <a:srgbClr val="A93023"/>
          </a:solidFill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59" name="Google Shape;759;p15"/>
          <p:cNvGrpSpPr/>
          <p:nvPr/>
        </p:nvGrpSpPr>
        <p:grpSpPr>
          <a:xfrm>
            <a:off x="4006228" y="4298538"/>
            <a:ext cx="4378286" cy="631273"/>
            <a:chOff x="4048510" y="4502027"/>
            <a:chExt cx="4378286" cy="631273"/>
          </a:xfrm>
        </p:grpSpPr>
        <p:sp>
          <p:nvSpPr>
            <p:cNvPr id="760" name="Google Shape;760;p15"/>
            <p:cNvSpPr txBox="1"/>
            <p:nvPr/>
          </p:nvSpPr>
          <p:spPr>
            <a:xfrm rot="363319">
              <a:off x="7222384" y="4744082"/>
              <a:ext cx="978458" cy="338554"/>
            </a:xfrm>
            <a:prstGeom prst="rect">
              <a:avLst/>
            </a:prstGeom>
            <a:solidFill>
              <a:srgbClr val="ECDEF9"/>
            </a:solidFill>
            <a:ln cap="flat" cmpd="sng" w="19050">
              <a:solidFill>
                <a:srgbClr val="7D28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1401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 - 12001</a:t>
              </a:r>
              <a:endParaRPr/>
            </a:p>
          </p:txBody>
        </p:sp>
        <p:cxnSp>
          <p:nvCxnSpPr>
            <p:cNvPr id="761" name="Google Shape;761;p15"/>
            <p:cNvCxnSpPr/>
            <p:nvPr/>
          </p:nvCxnSpPr>
          <p:spPr>
            <a:xfrm>
              <a:off x="4048510" y="4502027"/>
              <a:ext cx="4378286" cy="179352"/>
            </a:xfrm>
            <a:prstGeom prst="straightConnector1">
              <a:avLst/>
            </a:prstGeom>
            <a:noFill/>
            <a:ln cap="flat" cmpd="sng" w="28575">
              <a:solidFill>
                <a:srgbClr val="7D28C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762" name="Google Shape;762;p15"/>
          <p:cNvGrpSpPr/>
          <p:nvPr/>
        </p:nvGrpSpPr>
        <p:grpSpPr>
          <a:xfrm>
            <a:off x="4043543" y="4892198"/>
            <a:ext cx="4325059" cy="612376"/>
            <a:chOff x="4025197" y="4627460"/>
            <a:chExt cx="4401599" cy="548344"/>
          </a:xfrm>
        </p:grpSpPr>
        <p:sp>
          <p:nvSpPr>
            <p:cNvPr id="763" name="Google Shape;763;p15"/>
            <p:cNvSpPr txBox="1"/>
            <p:nvPr/>
          </p:nvSpPr>
          <p:spPr>
            <a:xfrm rot="363319">
              <a:off x="7081766" y="4786586"/>
              <a:ext cx="978458" cy="338554"/>
            </a:xfrm>
            <a:prstGeom prst="rect">
              <a:avLst/>
            </a:prstGeom>
            <a:solidFill>
              <a:srgbClr val="ECDEF9"/>
            </a:solidFill>
            <a:ln cap="flat" cmpd="sng" w="19050">
              <a:solidFill>
                <a:srgbClr val="7D28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1401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 - 12001</a:t>
              </a:r>
              <a:endParaRPr/>
            </a:p>
          </p:txBody>
        </p:sp>
        <p:cxnSp>
          <p:nvCxnSpPr>
            <p:cNvPr id="764" name="Google Shape;764;p15"/>
            <p:cNvCxnSpPr/>
            <p:nvPr/>
          </p:nvCxnSpPr>
          <p:spPr>
            <a:xfrm>
              <a:off x="4025197" y="4627460"/>
              <a:ext cx="4401599" cy="53919"/>
            </a:xfrm>
            <a:prstGeom prst="straightConnector1">
              <a:avLst/>
            </a:prstGeom>
            <a:noFill/>
            <a:ln cap="flat" cmpd="sng" w="28575">
              <a:solidFill>
                <a:srgbClr val="7D28C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765" name="Google Shape;765;p15"/>
          <p:cNvGrpSpPr/>
          <p:nvPr/>
        </p:nvGrpSpPr>
        <p:grpSpPr>
          <a:xfrm>
            <a:off x="4011467" y="5386971"/>
            <a:ext cx="4313920" cy="580524"/>
            <a:chOff x="4025197" y="4627460"/>
            <a:chExt cx="4390263" cy="519822"/>
          </a:xfrm>
        </p:grpSpPr>
        <p:sp>
          <p:nvSpPr>
            <p:cNvPr id="766" name="Google Shape;766;p15"/>
            <p:cNvSpPr txBox="1"/>
            <p:nvPr/>
          </p:nvSpPr>
          <p:spPr>
            <a:xfrm rot="156885">
              <a:off x="7081766" y="4786586"/>
              <a:ext cx="978458" cy="338554"/>
            </a:xfrm>
            <a:prstGeom prst="rect">
              <a:avLst/>
            </a:prstGeom>
            <a:solidFill>
              <a:srgbClr val="ECDEF9"/>
            </a:solidFill>
            <a:ln cap="flat" cmpd="sng" w="19050">
              <a:solidFill>
                <a:srgbClr val="7D28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1401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 - 12001</a:t>
              </a:r>
              <a:endParaRPr/>
            </a:p>
          </p:txBody>
        </p:sp>
        <p:cxnSp>
          <p:nvCxnSpPr>
            <p:cNvPr id="767" name="Google Shape;767;p15"/>
            <p:cNvCxnSpPr/>
            <p:nvPr/>
          </p:nvCxnSpPr>
          <p:spPr>
            <a:xfrm>
              <a:off x="4025197" y="4627460"/>
              <a:ext cx="4390263" cy="110540"/>
            </a:xfrm>
            <a:prstGeom prst="straightConnector1">
              <a:avLst/>
            </a:prstGeom>
            <a:noFill/>
            <a:ln cap="flat" cmpd="sng" w="28575">
              <a:solidFill>
                <a:srgbClr val="7D28C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768" name="Google Shape;768;p15"/>
          <p:cNvGrpSpPr/>
          <p:nvPr/>
        </p:nvGrpSpPr>
        <p:grpSpPr>
          <a:xfrm>
            <a:off x="4001604" y="5865801"/>
            <a:ext cx="4311189" cy="555796"/>
            <a:chOff x="4025197" y="4627460"/>
            <a:chExt cx="4387484" cy="497680"/>
          </a:xfrm>
        </p:grpSpPr>
        <p:sp>
          <p:nvSpPr>
            <p:cNvPr id="769" name="Google Shape;769;p15"/>
            <p:cNvSpPr txBox="1"/>
            <p:nvPr/>
          </p:nvSpPr>
          <p:spPr>
            <a:xfrm>
              <a:off x="7081766" y="4786586"/>
              <a:ext cx="978458" cy="338554"/>
            </a:xfrm>
            <a:prstGeom prst="rect">
              <a:avLst/>
            </a:prstGeom>
            <a:solidFill>
              <a:srgbClr val="ECDEF9"/>
            </a:solidFill>
            <a:ln cap="flat" cmpd="sng" w="19050">
              <a:solidFill>
                <a:srgbClr val="7D28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1401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 - 12001</a:t>
              </a:r>
              <a:endParaRPr/>
            </a:p>
          </p:txBody>
        </p:sp>
        <p:cxnSp>
          <p:nvCxnSpPr>
            <p:cNvPr id="770" name="Google Shape;770;p15"/>
            <p:cNvCxnSpPr/>
            <p:nvPr/>
          </p:nvCxnSpPr>
          <p:spPr>
            <a:xfrm>
              <a:off x="4025197" y="4627460"/>
              <a:ext cx="4387484" cy="140181"/>
            </a:xfrm>
            <a:prstGeom prst="straightConnector1">
              <a:avLst/>
            </a:prstGeom>
            <a:noFill/>
            <a:ln cap="flat" cmpd="sng" w="28575">
              <a:solidFill>
                <a:srgbClr val="7D28C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pSp>
        <p:nvGrpSpPr>
          <p:cNvPr id="771" name="Google Shape;771;p15"/>
          <p:cNvGrpSpPr/>
          <p:nvPr/>
        </p:nvGrpSpPr>
        <p:grpSpPr>
          <a:xfrm>
            <a:off x="8368602" y="2749985"/>
            <a:ext cx="3448558" cy="448126"/>
            <a:chOff x="8320568" y="651967"/>
            <a:chExt cx="2560609" cy="355886"/>
          </a:xfrm>
        </p:grpSpPr>
        <p:grpSp>
          <p:nvGrpSpPr>
            <p:cNvPr id="772" name="Google Shape;772;p15"/>
            <p:cNvGrpSpPr/>
            <p:nvPr/>
          </p:nvGrpSpPr>
          <p:grpSpPr>
            <a:xfrm>
              <a:off x="8320568" y="811472"/>
              <a:ext cx="1689861" cy="196381"/>
              <a:chOff x="2269429" y="2346499"/>
              <a:chExt cx="1689861" cy="196381"/>
            </a:xfrm>
          </p:grpSpPr>
          <p:cxnSp>
            <p:nvCxnSpPr>
              <p:cNvPr id="773" name="Google Shape;773;p15"/>
              <p:cNvCxnSpPr/>
              <p:nvPr/>
            </p:nvCxnSpPr>
            <p:spPr>
              <a:xfrm rot="10800000">
                <a:off x="2269429" y="2393716"/>
                <a:ext cx="1520211" cy="35988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774" name="Google Shape;774;p15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769585" y="2346499"/>
                <a:ext cx="189705" cy="196381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775" name="Google Shape;775;p15"/>
            <p:cNvSpPr txBox="1"/>
            <p:nvPr/>
          </p:nvSpPr>
          <p:spPr>
            <a:xfrm>
              <a:off x="9762427" y="651967"/>
              <a:ext cx="11187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grpSp>
        <p:nvGrpSpPr>
          <p:cNvPr id="776" name="Google Shape;776;p15"/>
          <p:cNvGrpSpPr/>
          <p:nvPr/>
        </p:nvGrpSpPr>
        <p:grpSpPr>
          <a:xfrm>
            <a:off x="3974123" y="5935140"/>
            <a:ext cx="4343660" cy="732691"/>
            <a:chOff x="3979077" y="3243626"/>
            <a:chExt cx="4343660" cy="732691"/>
          </a:xfrm>
        </p:grpSpPr>
        <p:sp>
          <p:nvSpPr>
            <p:cNvPr id="777" name="Google Shape;777;p15"/>
            <p:cNvSpPr txBox="1"/>
            <p:nvPr/>
          </p:nvSpPr>
          <p:spPr>
            <a:xfrm rot="-441333">
              <a:off x="4256857" y="3357621"/>
              <a:ext cx="1804544" cy="369332"/>
            </a:xfrm>
            <a:prstGeom prst="rect">
              <a:avLst/>
            </a:prstGeom>
            <a:solidFill>
              <a:srgbClr val="CBE6B7"/>
            </a:solidFill>
            <a:ln cap="flat" cmpd="sng" w="19050">
              <a:solidFill>
                <a:srgbClr val="5E993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12001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9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Ack- 1401    [Data 1000 bytes] </a:t>
              </a:r>
              <a:endParaRPr/>
            </a:p>
          </p:txBody>
        </p:sp>
        <p:cxnSp>
          <p:nvCxnSpPr>
            <p:cNvPr id="778" name="Google Shape;778;p15"/>
            <p:cNvCxnSpPr/>
            <p:nvPr/>
          </p:nvCxnSpPr>
          <p:spPr>
            <a:xfrm flipH="1">
              <a:off x="3979077" y="3383764"/>
              <a:ext cx="4343660" cy="592553"/>
            </a:xfrm>
            <a:prstGeom prst="straightConnector1">
              <a:avLst/>
            </a:prstGeom>
            <a:noFill/>
            <a:ln cap="flat" cmpd="sng" w="28575">
              <a:solidFill>
                <a:srgbClr val="5E9934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aphicFrame>
        <p:nvGraphicFramePr>
          <p:cNvPr id="779" name="Google Shape;779;p15"/>
          <p:cNvGraphicFramePr/>
          <p:nvPr/>
        </p:nvGraphicFramePr>
        <p:xfrm>
          <a:off x="1995946" y="39937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{199E80B3-8CB4-4435-BF97-87EB0F674403}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</a:tblGrid>
              <a:tr h="25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780" name="Google Shape;780;p15"/>
          <p:cNvSpPr/>
          <p:nvPr/>
        </p:nvSpPr>
        <p:spPr>
          <a:xfrm>
            <a:off x="8400875" y="4791133"/>
            <a:ext cx="486169" cy="377893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781" name="Google Shape;781;p15"/>
          <p:cNvSpPr/>
          <p:nvPr/>
        </p:nvSpPr>
        <p:spPr>
          <a:xfrm>
            <a:off x="8382890" y="5323287"/>
            <a:ext cx="486169" cy="377893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782" name="Google Shape;782;p15"/>
          <p:cNvSpPr/>
          <p:nvPr/>
        </p:nvSpPr>
        <p:spPr>
          <a:xfrm>
            <a:off x="8411371" y="5827526"/>
            <a:ext cx="486169" cy="377893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graphicFrame>
        <p:nvGraphicFramePr>
          <p:cNvPr id="783" name="Google Shape;783;p15"/>
          <p:cNvGraphicFramePr/>
          <p:nvPr/>
        </p:nvGraphicFramePr>
        <p:xfrm>
          <a:off x="1977271" y="464761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{199E80B3-8CB4-4435-BF97-87EB0F674403}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</a:tblGrid>
              <a:tr h="25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84" name="Google Shape;784;p15"/>
          <p:cNvGraphicFramePr/>
          <p:nvPr/>
        </p:nvGraphicFramePr>
        <p:xfrm>
          <a:off x="1962161" y="52120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{199E80B3-8CB4-4435-BF97-87EB0F674403}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</a:tblGrid>
              <a:tr h="25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979D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785" name="Google Shape;785;p15"/>
          <p:cNvGraphicFramePr/>
          <p:nvPr/>
        </p:nvGraphicFramePr>
        <p:xfrm>
          <a:off x="1935974" y="576575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{199E80B3-8CB4-4435-BF97-87EB0F674403}</a:tableStyleId>
              </a:tblPr>
              <a:tblGrid>
                <a:gridCol w="208275"/>
                <a:gridCol w="208275"/>
                <a:gridCol w="208275"/>
                <a:gridCol w="208275"/>
                <a:gridCol w="208275"/>
                <a:gridCol w="208275"/>
                <a:gridCol w="208275"/>
                <a:gridCol w="232100"/>
                <a:gridCol w="208275"/>
              </a:tblGrid>
              <a:tr h="252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8F8F8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979D9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979D9F"/>
                    </a:solidFill>
                  </a:tcPr>
                </a:tc>
              </a:tr>
            </a:tbl>
          </a:graphicData>
        </a:graphic>
      </p:graphicFrame>
      <p:sp>
        <p:nvSpPr>
          <p:cNvPr id="786" name="Google Shape;786;p15"/>
          <p:cNvSpPr txBox="1"/>
          <p:nvPr/>
        </p:nvSpPr>
        <p:spPr>
          <a:xfrm>
            <a:off x="858644" y="134656"/>
            <a:ext cx="3231967" cy="9292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Lost ACK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787" name="Google Shape;787;p15"/>
          <p:cNvSpPr txBox="1"/>
          <p:nvPr/>
        </p:nvSpPr>
        <p:spPr>
          <a:xfrm>
            <a:off x="9015614" y="4709870"/>
            <a:ext cx="3231967" cy="13963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3 ACKs – Fast Transmission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p10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4000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Function 7 :</a:t>
            </a:r>
            <a:br>
              <a:rPr lang="en-US" sz="4000">
                <a:latin typeface="Corbel"/>
                <a:ea typeface="Corbel"/>
                <a:cs typeface="Corbel"/>
                <a:sym typeface="Corbel"/>
              </a:rPr>
            </a:br>
            <a:r>
              <a:rPr lang="en-US" sz="4000">
                <a:latin typeface="Corbel"/>
                <a:ea typeface="Corbel"/>
                <a:cs typeface="Corbel"/>
                <a:sym typeface="Corbel"/>
              </a:rPr>
              <a:t>Flow Control and Recovery for Reliability</a:t>
            </a:r>
            <a:endParaRPr/>
          </a:p>
        </p:txBody>
      </p:sp>
      <p:sp>
        <p:nvSpPr>
          <p:cNvPr id="793" name="Google Shape;793;p10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9580" lvl="0" marL="457200" rt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</a:pPr>
            <a:r>
              <a:t/>
            </a:r>
            <a:endParaRPr b="1" sz="2800">
              <a:solidFill>
                <a:schemeClr val="dk1"/>
              </a:solidFill>
            </a:endParaRPr>
          </a:p>
        </p:txBody>
      </p:sp>
    </p:spTree>
  </p:cSld>
  <p:clrMapOvr>
    <a:masterClrMapping/>
  </p:clrMapOvr>
  <p:transition spd="slow">
    <p:push/>
  </p:transition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1"/>
          <p:cNvSpPr txBox="1"/>
          <p:nvPr>
            <p:ph type="title"/>
          </p:nvPr>
        </p:nvSpPr>
        <p:spPr>
          <a:xfrm>
            <a:off x="1258680" y="424544"/>
            <a:ext cx="10018713" cy="82236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Flow Control</a:t>
            </a:r>
            <a:endParaRPr/>
          </a:p>
        </p:txBody>
      </p:sp>
      <p:sp>
        <p:nvSpPr>
          <p:cNvPr id="799" name="Google Shape;799;p91"/>
          <p:cNvSpPr txBox="1"/>
          <p:nvPr>
            <p:ph idx="1" type="body"/>
          </p:nvPr>
        </p:nvSpPr>
        <p:spPr>
          <a:xfrm>
            <a:off x="1258680" y="968827"/>
            <a:ext cx="10438515" cy="562197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Transmission Control Protocol (TCP) uses a </a:t>
            </a:r>
            <a:r>
              <a:rPr b="1" i="1" lang="en-US" sz="2800">
                <a:solidFill>
                  <a:srgbClr val="EA756D"/>
                </a:solidFill>
              </a:rPr>
              <a:t>sliding window</a:t>
            </a:r>
            <a:r>
              <a:rPr b="1" lang="en-US" sz="2800">
                <a:solidFill>
                  <a:srgbClr val="EA756D"/>
                </a:solidFill>
              </a:rPr>
              <a:t> </a:t>
            </a:r>
            <a:r>
              <a:rPr lang="en-US" sz="2800"/>
              <a:t>for flow control. 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2800"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What is the “</a:t>
            </a:r>
            <a:r>
              <a:rPr b="1" lang="en-US" sz="2800">
                <a:solidFill>
                  <a:srgbClr val="0070C0"/>
                </a:solidFill>
              </a:rPr>
              <a:t>Window </a:t>
            </a:r>
            <a:r>
              <a:rPr lang="en-US" sz="2800"/>
              <a:t>”?</a:t>
            </a:r>
            <a:endParaRPr sz="2400"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Indicates the size of the device's receive buffer for the particular connection.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How much data a device can handle from its peer at one time before it is passed to the application process. 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400"/>
              <a:t>Set by receiver of data </a:t>
            </a:r>
            <a:endParaRPr/>
          </a:p>
          <a:p>
            <a:pPr indent="-228600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2400"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b="1" lang="en-US" sz="2800">
                <a:solidFill>
                  <a:srgbClr val="0070C0"/>
                </a:solidFill>
              </a:rPr>
              <a:t>Example </a:t>
            </a:r>
            <a:r>
              <a:rPr lang="en-US" sz="2800"/>
              <a:t>: The server's window size was </a:t>
            </a:r>
            <a:r>
              <a:rPr b="1" lang="en-US" sz="2800">
                <a:solidFill>
                  <a:srgbClr val="FF0000"/>
                </a:solidFill>
              </a:rPr>
              <a:t>360</a:t>
            </a:r>
            <a:r>
              <a:rPr lang="en-US" sz="2800"/>
              <a:t>. This means the receiver is willing to take </a:t>
            </a:r>
            <a:r>
              <a:rPr b="1" lang="en-US" sz="2800">
                <a:solidFill>
                  <a:srgbClr val="FF0000"/>
                </a:solidFill>
              </a:rPr>
              <a:t>no more than 360 bytes </a:t>
            </a:r>
            <a:r>
              <a:rPr lang="en-US" sz="2800"/>
              <a:t>at a time from the sender. </a:t>
            </a:r>
            <a:endParaRPr/>
          </a:p>
        </p:txBody>
      </p:sp>
    </p:spTree>
  </p:cSld>
  <p:clrMapOvr>
    <a:masterClrMapping/>
  </p:clrMapOvr>
  <p:transition spd="slow">
    <p:push/>
  </p:transition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4" name="Google Shape;804;p93"/>
          <p:cNvGraphicFramePr/>
          <p:nvPr/>
        </p:nvGraphicFramePr>
        <p:xfrm>
          <a:off x="2473158" y="32715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{A1126782-29B9-4A3D-88D2-23CA425023A5}</a:tableStyleId>
              </a:tblPr>
              <a:tblGrid>
                <a:gridCol w="812800"/>
                <a:gridCol w="564150"/>
                <a:gridCol w="668425"/>
                <a:gridCol w="1205825"/>
                <a:gridCol w="665750"/>
                <a:gridCol w="681800"/>
                <a:gridCol w="1216525"/>
                <a:gridCol w="868950"/>
                <a:gridCol w="631000"/>
                <a:gridCol w="812800"/>
              </a:tblGrid>
              <a:tr h="56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260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261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301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. . .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05" name="Google Shape;805;p93"/>
          <p:cNvCxnSpPr>
            <a:stCxn id="806" idx="1"/>
          </p:cNvCxnSpPr>
          <p:nvPr/>
        </p:nvCxnSpPr>
        <p:spPr>
          <a:xfrm>
            <a:off x="3850105" y="3904038"/>
            <a:ext cx="0" cy="169800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07" name="Google Shape;807;p93"/>
          <p:cNvSpPr txBox="1"/>
          <p:nvPr/>
        </p:nvSpPr>
        <p:spPr>
          <a:xfrm>
            <a:off x="1677737" y="4102565"/>
            <a:ext cx="15908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are acknowledged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8" name="Google Shape;808;p93"/>
          <p:cNvSpPr txBox="1"/>
          <p:nvPr/>
        </p:nvSpPr>
        <p:spPr>
          <a:xfrm>
            <a:off x="8272463" y="1477216"/>
            <a:ext cx="35290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Window Size = 100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9" name="Google Shape;809;p93"/>
          <p:cNvSpPr/>
          <p:nvPr/>
        </p:nvSpPr>
        <p:spPr>
          <a:xfrm>
            <a:off x="3850104" y="3142301"/>
            <a:ext cx="5320633" cy="129227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6" name="Google Shape;806;p93"/>
          <p:cNvSpPr/>
          <p:nvPr/>
        </p:nvSpPr>
        <p:spPr>
          <a:xfrm>
            <a:off x="3850105" y="3839424"/>
            <a:ext cx="5320633" cy="129227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0" name="Google Shape;810;p93"/>
          <p:cNvCxnSpPr/>
          <p:nvPr/>
        </p:nvCxnSpPr>
        <p:spPr>
          <a:xfrm>
            <a:off x="9170738" y="3839424"/>
            <a:ext cx="0" cy="176266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811" name="Google Shape;811;p93"/>
          <p:cNvCxnSpPr/>
          <p:nvPr/>
        </p:nvCxnSpPr>
        <p:spPr>
          <a:xfrm>
            <a:off x="3850105" y="5401563"/>
            <a:ext cx="5320632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12" name="Google Shape;812;p93"/>
          <p:cNvSpPr txBox="1"/>
          <p:nvPr/>
        </p:nvSpPr>
        <p:spPr>
          <a:xfrm>
            <a:off x="4677611" y="4933669"/>
            <a:ext cx="41722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 Size as advertised by the 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3" name="Google Shape;813;p93"/>
          <p:cNvSpPr txBox="1"/>
          <p:nvPr/>
        </p:nvSpPr>
        <p:spPr>
          <a:xfrm>
            <a:off x="9170737" y="1886054"/>
            <a:ext cx="250524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Sf = 201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Sn = 261</a:t>
            </a:r>
            <a:endParaRPr b="1" i="0" sz="1400" u="none" cap="none" strike="noStrike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14" name="Google Shape;814;p93"/>
          <p:cNvCxnSpPr/>
          <p:nvPr/>
        </p:nvCxnSpPr>
        <p:spPr>
          <a:xfrm>
            <a:off x="6382085" y="3839424"/>
            <a:ext cx="0" cy="94719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15" name="Google Shape;815;p93"/>
          <p:cNvSpPr txBox="1"/>
          <p:nvPr/>
        </p:nvSpPr>
        <p:spPr>
          <a:xfrm>
            <a:off x="3982460" y="4043746"/>
            <a:ext cx="26349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Outstanding Bytes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 but not acknowledged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6" name="Google Shape;816;p93"/>
          <p:cNvCxnSpPr/>
          <p:nvPr/>
        </p:nvCxnSpPr>
        <p:spPr>
          <a:xfrm>
            <a:off x="3850104" y="4639152"/>
            <a:ext cx="2531981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17" name="Google Shape;817;p93"/>
          <p:cNvSpPr/>
          <p:nvPr/>
        </p:nvSpPr>
        <p:spPr>
          <a:xfrm>
            <a:off x="3852771" y="3271528"/>
            <a:ext cx="2531980" cy="567896"/>
          </a:xfrm>
          <a:prstGeom prst="rect">
            <a:avLst/>
          </a:prstGeom>
          <a:solidFill>
            <a:srgbClr val="FF6600">
              <a:alpha val="30588"/>
            </a:srgbClr>
          </a:soli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18" name="Google Shape;818;p93"/>
          <p:cNvCxnSpPr/>
          <p:nvPr/>
        </p:nvCxnSpPr>
        <p:spPr>
          <a:xfrm>
            <a:off x="4170947" y="2594195"/>
            <a:ext cx="0" cy="54810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19" name="Google Shape;819;p93"/>
          <p:cNvSpPr txBox="1"/>
          <p:nvPr/>
        </p:nvSpPr>
        <p:spPr>
          <a:xfrm>
            <a:off x="3908920" y="1890653"/>
            <a:ext cx="120984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First outstanding byte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p93"/>
          <p:cNvSpPr txBox="1"/>
          <p:nvPr/>
        </p:nvSpPr>
        <p:spPr>
          <a:xfrm>
            <a:off x="6240379" y="2051069"/>
            <a:ext cx="120984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byte to send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1" name="Google Shape;821;p93"/>
          <p:cNvCxnSpPr/>
          <p:nvPr/>
        </p:nvCxnSpPr>
        <p:spPr>
          <a:xfrm>
            <a:off x="6636082" y="2594195"/>
            <a:ext cx="0" cy="54810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22" name="Google Shape;822;p93"/>
          <p:cNvSpPr txBox="1"/>
          <p:nvPr/>
        </p:nvSpPr>
        <p:spPr>
          <a:xfrm>
            <a:off x="4255168" y="2624718"/>
            <a:ext cx="43581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 b="1" baseline="-25000" i="0" sz="2000" u="none" cap="none" strike="noStrike">
              <a:solidFill>
                <a:srgbClr val="336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3" name="Google Shape;823;p93"/>
          <p:cNvSpPr txBox="1"/>
          <p:nvPr/>
        </p:nvSpPr>
        <p:spPr>
          <a:xfrm>
            <a:off x="6785814" y="2562477"/>
            <a:ext cx="4906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S</a:t>
            </a:r>
            <a:r>
              <a:rPr b="1" baseline="-25000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1" baseline="-25000" i="0" sz="2000" u="none" cap="none" strike="noStrike">
              <a:solidFill>
                <a:srgbClr val="3366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93"/>
          <p:cNvSpPr txBox="1"/>
          <p:nvPr/>
        </p:nvSpPr>
        <p:spPr>
          <a:xfrm>
            <a:off x="9617242" y="4043746"/>
            <a:ext cx="15908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cannot be sent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5" name="Google Shape;825;p93"/>
          <p:cNvCxnSpPr/>
          <p:nvPr/>
        </p:nvCxnSpPr>
        <p:spPr>
          <a:xfrm rot="10800000">
            <a:off x="9160042" y="4633396"/>
            <a:ext cx="2505241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826" name="Google Shape;826;p93"/>
          <p:cNvCxnSpPr/>
          <p:nvPr/>
        </p:nvCxnSpPr>
        <p:spPr>
          <a:xfrm flipH="1" rot="10800000">
            <a:off x="6384751" y="4633396"/>
            <a:ext cx="2775291" cy="575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27" name="Google Shape;827;p93"/>
          <p:cNvSpPr txBox="1"/>
          <p:nvPr/>
        </p:nvSpPr>
        <p:spPr>
          <a:xfrm>
            <a:off x="6785814" y="4043746"/>
            <a:ext cx="21576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 be sent (Usable window)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28" name="Google Shape;828;p93"/>
          <p:cNvCxnSpPr/>
          <p:nvPr/>
        </p:nvCxnSpPr>
        <p:spPr>
          <a:xfrm>
            <a:off x="1216526" y="4652521"/>
            <a:ext cx="2633578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29" name="Google Shape;829;p93"/>
          <p:cNvSpPr txBox="1"/>
          <p:nvPr/>
        </p:nvSpPr>
        <p:spPr>
          <a:xfrm>
            <a:off x="1484311" y="364959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Sender Sliding Window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7"/>
          <p:cNvSpPr txBox="1"/>
          <p:nvPr>
            <p:ph type="title"/>
          </p:nvPr>
        </p:nvSpPr>
        <p:spPr>
          <a:xfrm>
            <a:off x="1484310" y="231274"/>
            <a:ext cx="10018713" cy="1172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Byte Number</a:t>
            </a:r>
            <a:endParaRPr/>
          </a:p>
        </p:txBody>
      </p:sp>
      <p:sp>
        <p:nvSpPr>
          <p:cNvPr id="171" name="Google Shape;171;p57"/>
          <p:cNvSpPr txBox="1"/>
          <p:nvPr>
            <p:ph idx="1" type="body"/>
          </p:nvPr>
        </p:nvSpPr>
        <p:spPr>
          <a:xfrm>
            <a:off x="1337257" y="1136316"/>
            <a:ext cx="10018713" cy="28274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The bytes of data being transferred in each connection are numbered by TCP.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The numbering starts with an arbitrarily generated number.</a:t>
            </a:r>
            <a:endParaRPr/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2800"/>
              <a:t>An arbitrary number between </a:t>
            </a:r>
            <a:r>
              <a:rPr b="1" lang="en-US" sz="2800">
                <a:solidFill>
                  <a:srgbClr val="FF0000"/>
                </a:solidFill>
              </a:rPr>
              <a:t>0 and 2</a:t>
            </a:r>
            <a:r>
              <a:rPr b="1" baseline="30000" lang="en-US" sz="2800">
                <a:solidFill>
                  <a:srgbClr val="FF0000"/>
                </a:solidFill>
              </a:rPr>
              <a:t>32</a:t>
            </a:r>
            <a:r>
              <a:rPr b="1" lang="en-US" sz="2800">
                <a:solidFill>
                  <a:srgbClr val="FF0000"/>
                </a:solidFill>
              </a:rPr>
              <a:t> −  1 </a:t>
            </a:r>
            <a:r>
              <a:rPr lang="en-US" sz="2800"/>
              <a:t>for the number of the first byte. </a:t>
            </a:r>
            <a:endParaRPr/>
          </a:p>
        </p:txBody>
      </p:sp>
      <p:sp>
        <p:nvSpPr>
          <p:cNvPr id="172" name="Google Shape;172;p57"/>
          <p:cNvSpPr txBox="1"/>
          <p:nvPr/>
        </p:nvSpPr>
        <p:spPr>
          <a:xfrm>
            <a:off x="1484310" y="3943684"/>
            <a:ext cx="10018713" cy="2072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 example if the number of the first byte happens to be </a:t>
            </a:r>
            <a:r>
              <a:rPr b="1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1067</a:t>
            </a:r>
            <a:r>
              <a:rPr b="0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and the total data to be sent is </a:t>
            </a:r>
            <a:r>
              <a:rPr b="1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3000 bytes </a:t>
            </a:r>
            <a:r>
              <a:rPr b="0" i="0" lang="en-US" sz="2800" u="none" cap="none" strike="noStrike">
                <a:solidFill>
                  <a:srgbClr val="3366FF"/>
                </a:solidFill>
                <a:latin typeface="Corbel"/>
                <a:ea typeface="Corbel"/>
                <a:cs typeface="Corbel"/>
                <a:sym typeface="Corbel"/>
              </a:rPr>
              <a:t>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What is the byte number for the first byte of data and last byte of data?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7"/>
          <p:cNvSpPr txBox="1"/>
          <p:nvPr/>
        </p:nvSpPr>
        <p:spPr>
          <a:xfrm>
            <a:off x="2165685" y="5908842"/>
            <a:ext cx="3034630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First Byte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1067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4" name="Google Shape;174;p57"/>
          <p:cNvSpPr txBox="1"/>
          <p:nvPr/>
        </p:nvSpPr>
        <p:spPr>
          <a:xfrm>
            <a:off x="7959559" y="5908842"/>
            <a:ext cx="3034630" cy="707886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Last Byte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4066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57"/>
          <p:cNvSpPr/>
          <p:nvPr/>
        </p:nvSpPr>
        <p:spPr>
          <a:xfrm>
            <a:off x="5387474" y="6189579"/>
            <a:ext cx="2312737" cy="213895"/>
          </a:xfrm>
          <a:prstGeom prst="stripedRightArrow">
            <a:avLst>
              <a:gd fmla="val 50000" name="adj1"/>
              <a:gd fmla="val 50000" name="adj2"/>
            </a:avLst>
          </a:prstGeom>
          <a:solidFill>
            <a:srgbClr val="FF6600"/>
          </a:solidFill>
          <a:ln cap="flat" cmpd="sng" w="9525">
            <a:solidFill>
              <a:schemeClr val="lt1"/>
            </a:solidFill>
            <a:prstDash val="dash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3" name="Shape 8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4" name="Google Shape;834;p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00198" y="2522536"/>
            <a:ext cx="10617152" cy="2906713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94"/>
          <p:cNvSpPr txBox="1"/>
          <p:nvPr/>
        </p:nvSpPr>
        <p:spPr>
          <a:xfrm>
            <a:off x="1484311" y="379247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Sliding of Sender Window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0" name="Google Shape;840;p95"/>
          <p:cNvGraphicFramePr/>
          <p:nvPr/>
        </p:nvGraphicFramePr>
        <p:xfrm>
          <a:off x="1166492" y="32269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{A1126782-29B9-4A3D-88D2-23CA425023A5}</a:tableStyleId>
              </a:tblPr>
              <a:tblGrid>
                <a:gridCol w="690875"/>
                <a:gridCol w="713675"/>
                <a:gridCol w="681825"/>
                <a:gridCol w="826275"/>
                <a:gridCol w="730550"/>
                <a:gridCol w="896575"/>
                <a:gridCol w="822075"/>
                <a:gridCol w="679100"/>
                <a:gridCol w="695475"/>
                <a:gridCol w="1240925"/>
                <a:gridCol w="886375"/>
                <a:gridCol w="643650"/>
                <a:gridCol w="829100"/>
              </a:tblGrid>
              <a:tr h="6835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201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i="0" sz="14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i="0" lang="en-US" sz="1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241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242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260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261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301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. . .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841" name="Google Shape;841;p95"/>
          <p:cNvSpPr txBox="1"/>
          <p:nvPr/>
        </p:nvSpPr>
        <p:spPr>
          <a:xfrm>
            <a:off x="8272463" y="1477216"/>
            <a:ext cx="35290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Window Size = 100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2" name="Google Shape;842;p95"/>
          <p:cNvSpPr/>
          <p:nvPr/>
        </p:nvSpPr>
        <p:spPr>
          <a:xfrm>
            <a:off x="2531979" y="3091259"/>
            <a:ext cx="7512119" cy="150518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95"/>
          <p:cNvSpPr/>
          <p:nvPr/>
        </p:nvSpPr>
        <p:spPr>
          <a:xfrm>
            <a:off x="2531981" y="3839423"/>
            <a:ext cx="7488434" cy="157467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44" name="Google Shape;844;p95"/>
          <p:cNvCxnSpPr/>
          <p:nvPr/>
        </p:nvCxnSpPr>
        <p:spPr>
          <a:xfrm>
            <a:off x="10020415" y="3839423"/>
            <a:ext cx="16553" cy="287570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845" name="Google Shape;845;p95"/>
          <p:cNvCxnSpPr/>
          <p:nvPr/>
        </p:nvCxnSpPr>
        <p:spPr>
          <a:xfrm>
            <a:off x="2558983" y="6469937"/>
            <a:ext cx="7485115" cy="2708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46" name="Google Shape;846;p95"/>
          <p:cNvSpPr txBox="1"/>
          <p:nvPr/>
        </p:nvSpPr>
        <p:spPr>
          <a:xfrm>
            <a:off x="4641034" y="5975640"/>
            <a:ext cx="41722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Window Size as advertised by the receiver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7" name="Google Shape;847;p95"/>
          <p:cNvSpPr txBox="1"/>
          <p:nvPr/>
        </p:nvSpPr>
        <p:spPr>
          <a:xfrm>
            <a:off x="9170737" y="1886054"/>
            <a:ext cx="2505242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Sf = 201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Sn = 261</a:t>
            </a:r>
            <a:endParaRPr b="1" i="0" sz="1400" u="none" cap="none" strike="noStrike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48" name="Google Shape;848;p95"/>
          <p:cNvCxnSpPr/>
          <p:nvPr/>
        </p:nvCxnSpPr>
        <p:spPr>
          <a:xfrm>
            <a:off x="7188212" y="3862559"/>
            <a:ext cx="2666" cy="1608777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49" name="Google Shape;849;p95"/>
          <p:cNvSpPr txBox="1"/>
          <p:nvPr/>
        </p:nvSpPr>
        <p:spPr>
          <a:xfrm>
            <a:off x="2853493" y="4215078"/>
            <a:ext cx="26349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Outstanding Bytes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 but not acknowledged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50" name="Google Shape;850;p95"/>
          <p:cNvCxnSpPr/>
          <p:nvPr/>
        </p:nvCxnSpPr>
        <p:spPr>
          <a:xfrm>
            <a:off x="2586780" y="4924818"/>
            <a:ext cx="4594302" cy="17109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51" name="Google Shape;851;p95"/>
          <p:cNvSpPr/>
          <p:nvPr/>
        </p:nvSpPr>
        <p:spPr>
          <a:xfrm>
            <a:off x="2641968" y="3305346"/>
            <a:ext cx="1415682" cy="491546"/>
          </a:xfrm>
          <a:prstGeom prst="rect">
            <a:avLst/>
          </a:prstGeom>
          <a:solidFill>
            <a:srgbClr val="FF6600">
              <a:alpha val="30588"/>
            </a:srgbClr>
          </a:soli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52" name="Google Shape;852;p95"/>
          <p:cNvGrpSpPr/>
          <p:nvPr/>
        </p:nvGrpSpPr>
        <p:grpSpPr>
          <a:xfrm>
            <a:off x="2499397" y="1716245"/>
            <a:ext cx="1209841" cy="1394338"/>
            <a:chOff x="2499397" y="1716245"/>
            <a:chExt cx="1209841" cy="1394338"/>
          </a:xfrm>
        </p:grpSpPr>
        <p:cxnSp>
          <p:nvCxnSpPr>
            <p:cNvPr id="853" name="Google Shape;853;p95"/>
            <p:cNvCxnSpPr/>
            <p:nvPr/>
          </p:nvCxnSpPr>
          <p:spPr>
            <a:xfrm>
              <a:off x="2600064" y="2562477"/>
              <a:ext cx="0" cy="548106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</p:cxnSp>
        <p:sp>
          <p:nvSpPr>
            <p:cNvPr id="854" name="Google Shape;854;p95"/>
            <p:cNvSpPr txBox="1"/>
            <p:nvPr/>
          </p:nvSpPr>
          <p:spPr>
            <a:xfrm>
              <a:off x="2499397" y="1716245"/>
              <a:ext cx="1209841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outstanding byte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95"/>
            <p:cNvSpPr txBox="1"/>
            <p:nvPr/>
          </p:nvSpPr>
          <p:spPr>
            <a:xfrm>
              <a:off x="2735125" y="2624726"/>
              <a:ext cx="4358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1" baseline="-25000" i="0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56" name="Google Shape;856;p95"/>
          <p:cNvGrpSpPr/>
          <p:nvPr/>
        </p:nvGrpSpPr>
        <p:grpSpPr>
          <a:xfrm>
            <a:off x="7062621" y="1748845"/>
            <a:ext cx="1209841" cy="1340364"/>
            <a:chOff x="6276198" y="1750895"/>
            <a:chExt cx="1209841" cy="1340364"/>
          </a:xfrm>
        </p:grpSpPr>
        <p:sp>
          <p:nvSpPr>
            <p:cNvPr id="857" name="Google Shape;857;p95"/>
            <p:cNvSpPr txBox="1"/>
            <p:nvPr/>
          </p:nvSpPr>
          <p:spPr>
            <a:xfrm>
              <a:off x="6276198" y="1750895"/>
              <a:ext cx="1209841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Next byte to send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58" name="Google Shape;858;p95"/>
            <p:cNvCxnSpPr/>
            <p:nvPr/>
          </p:nvCxnSpPr>
          <p:spPr>
            <a:xfrm>
              <a:off x="6785814" y="2543153"/>
              <a:ext cx="0" cy="548106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</p:cxnSp>
        <p:sp>
          <p:nvSpPr>
            <p:cNvPr id="859" name="Google Shape;859;p95"/>
            <p:cNvSpPr txBox="1"/>
            <p:nvPr/>
          </p:nvSpPr>
          <p:spPr>
            <a:xfrm>
              <a:off x="6881118" y="2504102"/>
              <a:ext cx="490621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n</a:t>
              </a:r>
              <a:endParaRPr b="1" baseline="-25000" i="0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60" name="Google Shape;860;p95"/>
          <p:cNvGrpSpPr/>
          <p:nvPr/>
        </p:nvGrpSpPr>
        <p:grpSpPr>
          <a:xfrm>
            <a:off x="10020417" y="4142843"/>
            <a:ext cx="1655793" cy="790827"/>
            <a:chOff x="10020417" y="4142843"/>
            <a:chExt cx="1655793" cy="790827"/>
          </a:xfrm>
        </p:grpSpPr>
        <p:sp>
          <p:nvSpPr>
            <p:cNvPr id="861" name="Google Shape;861;p95"/>
            <p:cNvSpPr txBox="1"/>
            <p:nvPr/>
          </p:nvSpPr>
          <p:spPr>
            <a:xfrm>
              <a:off x="10085368" y="4142843"/>
              <a:ext cx="15908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Bytes that cannot be sent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2" name="Google Shape;862;p95"/>
            <p:cNvCxnSpPr/>
            <p:nvPr/>
          </p:nvCxnSpPr>
          <p:spPr>
            <a:xfrm flipH="1">
              <a:off x="10020417" y="4933669"/>
              <a:ext cx="1585795" cy="1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</p:cxnSp>
      </p:grpSp>
      <p:cxnSp>
        <p:nvCxnSpPr>
          <p:cNvPr id="863" name="Google Shape;863;p95"/>
          <p:cNvCxnSpPr/>
          <p:nvPr/>
        </p:nvCxnSpPr>
        <p:spPr>
          <a:xfrm>
            <a:off x="7188212" y="4903204"/>
            <a:ext cx="2848756" cy="2161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64" name="Google Shape;864;p95"/>
          <p:cNvSpPr txBox="1"/>
          <p:nvPr/>
        </p:nvSpPr>
        <p:spPr>
          <a:xfrm>
            <a:off x="7554034" y="4320263"/>
            <a:ext cx="21576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 be sent (Usable window)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65" name="Google Shape;865;p95"/>
          <p:cNvGrpSpPr/>
          <p:nvPr/>
        </p:nvGrpSpPr>
        <p:grpSpPr>
          <a:xfrm>
            <a:off x="585788" y="3915776"/>
            <a:ext cx="1973989" cy="2799349"/>
            <a:chOff x="585788" y="3915776"/>
            <a:chExt cx="1973989" cy="2799349"/>
          </a:xfrm>
        </p:grpSpPr>
        <p:cxnSp>
          <p:nvCxnSpPr>
            <p:cNvPr id="866" name="Google Shape;866;p95"/>
            <p:cNvCxnSpPr/>
            <p:nvPr/>
          </p:nvCxnSpPr>
          <p:spPr>
            <a:xfrm flipH="1">
              <a:off x="2558983" y="3915776"/>
              <a:ext cx="794" cy="2799349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</p:cxnSp>
        <p:sp>
          <p:nvSpPr>
            <p:cNvPr id="867" name="Google Shape;867;p95"/>
            <p:cNvSpPr txBox="1"/>
            <p:nvPr/>
          </p:nvSpPr>
          <p:spPr>
            <a:xfrm>
              <a:off x="941138" y="4304668"/>
              <a:ext cx="15908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Bytes that are acknowledged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68" name="Google Shape;868;p95"/>
            <p:cNvCxnSpPr/>
            <p:nvPr/>
          </p:nvCxnSpPr>
          <p:spPr>
            <a:xfrm flipH="1" rot="10800000">
              <a:off x="585788" y="4915967"/>
              <a:ext cx="1973989" cy="17702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</p:cxnSp>
      </p:grpSp>
      <p:sp>
        <p:nvSpPr>
          <p:cNvPr id="869" name="Google Shape;869;p95"/>
          <p:cNvSpPr txBox="1"/>
          <p:nvPr/>
        </p:nvSpPr>
        <p:spPr>
          <a:xfrm>
            <a:off x="322006" y="1258974"/>
            <a:ext cx="5966032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#Sender receives a segment with ACK 241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And rwnd =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60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0" name="Google Shape;870;p95"/>
          <p:cNvGrpSpPr/>
          <p:nvPr/>
        </p:nvGrpSpPr>
        <p:grpSpPr>
          <a:xfrm>
            <a:off x="4324798" y="1696920"/>
            <a:ext cx="1209841" cy="1394338"/>
            <a:chOff x="2499397" y="1716245"/>
            <a:chExt cx="1209841" cy="1394338"/>
          </a:xfrm>
        </p:grpSpPr>
        <p:cxnSp>
          <p:nvCxnSpPr>
            <p:cNvPr id="871" name="Google Shape;871;p95"/>
            <p:cNvCxnSpPr/>
            <p:nvPr/>
          </p:nvCxnSpPr>
          <p:spPr>
            <a:xfrm>
              <a:off x="2600064" y="2562477"/>
              <a:ext cx="0" cy="548106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</p:cxnSp>
        <p:sp>
          <p:nvSpPr>
            <p:cNvPr id="872" name="Google Shape;872;p95"/>
            <p:cNvSpPr txBox="1"/>
            <p:nvPr/>
          </p:nvSpPr>
          <p:spPr>
            <a:xfrm>
              <a:off x="2499397" y="1716245"/>
              <a:ext cx="1209841" cy="7386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First outstanding byte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95"/>
            <p:cNvSpPr txBox="1"/>
            <p:nvPr/>
          </p:nvSpPr>
          <p:spPr>
            <a:xfrm>
              <a:off x="2735125" y="2624726"/>
              <a:ext cx="435812" cy="40011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000"/>
                <a:buFont typeface="Arial"/>
                <a:buNone/>
              </a:pPr>
              <a:r>
                <a:rPr b="1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S</a:t>
              </a:r>
              <a:r>
                <a:rPr b="1" baseline="-25000" i="0" lang="en-US" sz="2000" u="none" cap="none" strike="noStrike">
                  <a:solidFill>
                    <a:srgbClr val="3366FF"/>
                  </a:solidFill>
                  <a:latin typeface="Arial"/>
                  <a:ea typeface="Arial"/>
                  <a:cs typeface="Arial"/>
                  <a:sym typeface="Arial"/>
                </a:rPr>
                <a:t>f</a:t>
              </a:r>
              <a:endParaRPr b="1" baseline="-25000" i="0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74" name="Google Shape;874;p95"/>
          <p:cNvSpPr/>
          <p:nvPr/>
        </p:nvSpPr>
        <p:spPr>
          <a:xfrm flipH="1" rot="10800000">
            <a:off x="4074203" y="3087158"/>
            <a:ext cx="5969894" cy="173898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5" name="Google Shape;875;p95"/>
          <p:cNvSpPr/>
          <p:nvPr/>
        </p:nvSpPr>
        <p:spPr>
          <a:xfrm flipH="1" rot="10800000">
            <a:off x="4070639" y="3854770"/>
            <a:ext cx="5969894" cy="173898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76" name="Google Shape;876;p95"/>
          <p:cNvGrpSpPr/>
          <p:nvPr/>
        </p:nvGrpSpPr>
        <p:grpSpPr>
          <a:xfrm>
            <a:off x="2155032" y="4039421"/>
            <a:ext cx="1936279" cy="2799349"/>
            <a:chOff x="623498" y="3915776"/>
            <a:chExt cx="1936279" cy="2799349"/>
          </a:xfrm>
        </p:grpSpPr>
        <p:cxnSp>
          <p:nvCxnSpPr>
            <p:cNvPr id="877" name="Google Shape;877;p95"/>
            <p:cNvCxnSpPr/>
            <p:nvPr/>
          </p:nvCxnSpPr>
          <p:spPr>
            <a:xfrm flipH="1">
              <a:off x="2558983" y="3915776"/>
              <a:ext cx="794" cy="2799349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</p:cxnSp>
        <p:sp>
          <p:nvSpPr>
            <p:cNvPr id="878" name="Google Shape;878;p95"/>
            <p:cNvSpPr txBox="1"/>
            <p:nvPr/>
          </p:nvSpPr>
          <p:spPr>
            <a:xfrm>
              <a:off x="941138" y="4304668"/>
              <a:ext cx="1590842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0" i="0" lang="en-US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Bytes that are acknowledged</a:t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879" name="Google Shape;879;p95"/>
            <p:cNvCxnSpPr/>
            <p:nvPr/>
          </p:nvCxnSpPr>
          <p:spPr>
            <a:xfrm>
              <a:off x="623498" y="4913579"/>
              <a:ext cx="1936279" cy="2388"/>
            </a:xfrm>
            <a:prstGeom prst="straightConnector1">
              <a:avLst/>
            </a:prstGeom>
            <a:noFill/>
            <a:ln cap="flat" cmpd="sng" w="25400">
              <a:solidFill>
                <a:srgbClr val="000000"/>
              </a:solidFill>
              <a:prstDash val="solid"/>
              <a:round/>
              <a:headEnd len="sm" w="sm" type="none"/>
              <a:tailEnd len="med" w="med" type="stealth"/>
            </a:ln>
            <a:effectLst>
              <a:outerShdw blurRad="40000" rotWithShape="0" dir="5400000" dist="20000">
                <a:srgbClr val="000000">
                  <a:alpha val="36470"/>
                </a:srgbClr>
              </a:outerShdw>
            </a:effectLst>
          </p:spPr>
        </p:cxnSp>
      </p:grpSp>
      <p:sp>
        <p:nvSpPr>
          <p:cNvPr id="880" name="Google Shape;880;p95"/>
          <p:cNvSpPr txBox="1"/>
          <p:nvPr/>
        </p:nvSpPr>
        <p:spPr>
          <a:xfrm>
            <a:off x="4070639" y="4297546"/>
            <a:ext cx="2634907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Outstanding Bytes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sent but not acknowledged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1" name="Google Shape;881;p95"/>
          <p:cNvCxnSpPr/>
          <p:nvPr/>
        </p:nvCxnSpPr>
        <p:spPr>
          <a:xfrm>
            <a:off x="4074203" y="4820766"/>
            <a:ext cx="3106879" cy="537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82" name="Google Shape;882;p95"/>
          <p:cNvSpPr/>
          <p:nvPr/>
        </p:nvSpPr>
        <p:spPr>
          <a:xfrm>
            <a:off x="11372850" y="3261056"/>
            <a:ext cx="600075" cy="695228"/>
          </a:xfrm>
          <a:prstGeom prst="rect">
            <a:avLst/>
          </a:prstGeom>
          <a:noFill/>
          <a:ln cap="flat" cmpd="sng" w="25400">
            <a:solidFill>
              <a:schemeClr val="dk1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340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3" name="Google Shape;883;p95"/>
          <p:cNvSpPr/>
          <p:nvPr/>
        </p:nvSpPr>
        <p:spPr>
          <a:xfrm flipH="1" rot="10800000">
            <a:off x="10018114" y="3080629"/>
            <a:ext cx="1954811" cy="158320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4" name="Google Shape;884;p95"/>
          <p:cNvSpPr/>
          <p:nvPr/>
        </p:nvSpPr>
        <p:spPr>
          <a:xfrm flipH="1" rot="10800000">
            <a:off x="10040972" y="3862559"/>
            <a:ext cx="1954811" cy="158320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5" name="Google Shape;885;p95"/>
          <p:cNvSpPr/>
          <p:nvPr/>
        </p:nvSpPr>
        <p:spPr>
          <a:xfrm>
            <a:off x="969710" y="1584341"/>
            <a:ext cx="1399235" cy="456310"/>
          </a:xfrm>
          <a:prstGeom prst="rect">
            <a:avLst/>
          </a:prstGeom>
          <a:solidFill>
            <a:schemeClr val="lt2"/>
          </a:solidFill>
          <a:ln cap="flat" cmpd="sng" w="25400">
            <a:solidFill>
              <a:srgbClr val="C7C7C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rwnd = 100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886" name="Google Shape;886;p95"/>
          <p:cNvCxnSpPr/>
          <p:nvPr/>
        </p:nvCxnSpPr>
        <p:spPr>
          <a:xfrm flipH="1">
            <a:off x="11995783" y="4107148"/>
            <a:ext cx="4846" cy="2731622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887" name="Google Shape;887;p95"/>
          <p:cNvCxnSpPr/>
          <p:nvPr/>
        </p:nvCxnSpPr>
        <p:spPr>
          <a:xfrm>
            <a:off x="7188212" y="5286260"/>
            <a:ext cx="4807571" cy="2919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88" name="Google Shape;888;p95"/>
          <p:cNvSpPr txBox="1"/>
          <p:nvPr/>
        </p:nvSpPr>
        <p:spPr>
          <a:xfrm>
            <a:off x="1484311" y="379247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Sliding of Sender Window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89" name="Google Shape;889;p95"/>
          <p:cNvCxnSpPr/>
          <p:nvPr/>
        </p:nvCxnSpPr>
        <p:spPr>
          <a:xfrm>
            <a:off x="4090517" y="6274566"/>
            <a:ext cx="5927597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90" name="Google Shape;890;p95"/>
          <p:cNvSpPr txBox="1"/>
          <p:nvPr/>
        </p:nvSpPr>
        <p:spPr>
          <a:xfrm>
            <a:off x="10262254" y="1888990"/>
            <a:ext cx="1303527" cy="1015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Variables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Sf = 241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Sn = 261</a:t>
            </a:r>
            <a:endParaRPr b="1" i="0" sz="1400" u="none" cap="none" strike="noStrike">
              <a:solidFill>
                <a:srgbClr val="0070C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cxnSp>
        <p:nvCxnSpPr>
          <p:cNvPr id="891" name="Google Shape;891;p95"/>
          <p:cNvCxnSpPr/>
          <p:nvPr/>
        </p:nvCxnSpPr>
        <p:spPr>
          <a:xfrm>
            <a:off x="4107625" y="6620838"/>
            <a:ext cx="7888158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96" name="Google Shape;896;p96"/>
          <p:cNvGraphicFramePr/>
          <p:nvPr/>
        </p:nvGraphicFramePr>
        <p:xfrm>
          <a:off x="2473158" y="32715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{A1126782-29B9-4A3D-88D2-23CA425023A5}</a:tableStyleId>
              </a:tblPr>
              <a:tblGrid>
                <a:gridCol w="812800"/>
                <a:gridCol w="564150"/>
                <a:gridCol w="668425"/>
                <a:gridCol w="1205825"/>
                <a:gridCol w="665750"/>
                <a:gridCol w="681800"/>
                <a:gridCol w="1216525"/>
                <a:gridCol w="868950"/>
                <a:gridCol w="631000"/>
                <a:gridCol w="812800"/>
              </a:tblGrid>
              <a:tr h="56790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201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260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261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i="0" lang="en-US" sz="24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 . . . .</a:t>
                      </a:r>
                      <a:endParaRPr sz="1400" u="none" cap="none" strike="noStrike"/>
                    </a:p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1"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300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1" lang="en-US" sz="1400" u="none" cap="none" strike="noStrike"/>
                        <a:t>301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b="1" lang="en-US" sz="2400" u="none" cap="none" strike="noStrike"/>
                        <a:t>. . .</a:t>
                      </a:r>
                      <a:endParaRPr sz="1400" u="none" cap="none" strike="noStrike"/>
                    </a:p>
                  </a:txBody>
                  <a:tcPr marT="45725" marB="45725" marR="91450" marL="91450" anchor="ctr">
                    <a:lnL cap="flat" cmpd="sng" w="12700">
                      <a:solidFill>
                        <a:srgbClr val="000000"/>
                      </a:solidFill>
                      <a:prstDash val="dash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897" name="Google Shape;897;p96"/>
          <p:cNvCxnSpPr/>
          <p:nvPr/>
        </p:nvCxnSpPr>
        <p:spPr>
          <a:xfrm flipH="1">
            <a:off x="3851767" y="3985561"/>
            <a:ext cx="1" cy="1948695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898" name="Google Shape;898;p96"/>
          <p:cNvSpPr txBox="1"/>
          <p:nvPr/>
        </p:nvSpPr>
        <p:spPr>
          <a:xfrm>
            <a:off x="1484311" y="3928320"/>
            <a:ext cx="1900995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have already been pulled by the process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9" name="Google Shape;899;p96"/>
          <p:cNvSpPr txBox="1"/>
          <p:nvPr/>
        </p:nvSpPr>
        <p:spPr>
          <a:xfrm>
            <a:off x="3141584" y="6231546"/>
            <a:ext cx="8523699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rwnd= </a:t>
            </a:r>
            <a:r>
              <a:rPr b="1" i="0" lang="en-US" sz="24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buffer size – number of bytes to be pulled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0" name="Google Shape;900;p96"/>
          <p:cNvSpPr/>
          <p:nvPr/>
        </p:nvSpPr>
        <p:spPr>
          <a:xfrm>
            <a:off x="6382085" y="3142186"/>
            <a:ext cx="2788652" cy="114918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1" name="Google Shape;901;p96"/>
          <p:cNvSpPr/>
          <p:nvPr/>
        </p:nvSpPr>
        <p:spPr>
          <a:xfrm>
            <a:off x="6379423" y="3839424"/>
            <a:ext cx="2791315" cy="129227"/>
          </a:xfrm>
          <a:prstGeom prst="rect">
            <a:avLst/>
          </a:prstGeom>
          <a:gradFill>
            <a:gsLst>
              <a:gs pos="0">
                <a:srgbClr val="13B5FF"/>
              </a:gs>
              <a:gs pos="100000">
                <a:srgbClr val="73DCFF"/>
              </a:gs>
            </a:gsLst>
            <a:lin ang="16200000" scaled="0"/>
          </a:gra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2" name="Google Shape;902;p96"/>
          <p:cNvCxnSpPr/>
          <p:nvPr/>
        </p:nvCxnSpPr>
        <p:spPr>
          <a:xfrm>
            <a:off x="9170738" y="3839424"/>
            <a:ext cx="0" cy="198987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903" name="Google Shape;903;p96"/>
          <p:cNvCxnSpPr/>
          <p:nvPr/>
        </p:nvCxnSpPr>
        <p:spPr>
          <a:xfrm>
            <a:off x="3833351" y="5602978"/>
            <a:ext cx="5320632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904" name="Google Shape;904;p96"/>
          <p:cNvSpPr txBox="1"/>
          <p:nvPr/>
        </p:nvSpPr>
        <p:spPr>
          <a:xfrm>
            <a:off x="4687027" y="5231123"/>
            <a:ext cx="4172284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 window and allocated buffer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5" name="Google Shape;905;p96"/>
          <p:cNvCxnSpPr/>
          <p:nvPr/>
        </p:nvCxnSpPr>
        <p:spPr>
          <a:xfrm>
            <a:off x="6382085" y="3839424"/>
            <a:ext cx="0" cy="127550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906" name="Google Shape;906;p96"/>
          <p:cNvSpPr txBox="1"/>
          <p:nvPr/>
        </p:nvSpPr>
        <p:spPr>
          <a:xfrm>
            <a:off x="3982461" y="4043746"/>
            <a:ext cx="2188832" cy="9541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received and acknowledged, waiting to be consumed by process 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7" name="Google Shape;907;p96"/>
          <p:cNvCxnSpPr/>
          <p:nvPr/>
        </p:nvCxnSpPr>
        <p:spPr>
          <a:xfrm>
            <a:off x="3850105" y="4814240"/>
            <a:ext cx="2531981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908" name="Google Shape;908;p96"/>
          <p:cNvSpPr/>
          <p:nvPr/>
        </p:nvSpPr>
        <p:spPr>
          <a:xfrm>
            <a:off x="3852771" y="3271527"/>
            <a:ext cx="2531980" cy="638939"/>
          </a:xfrm>
          <a:prstGeom prst="rect">
            <a:avLst/>
          </a:prstGeom>
          <a:solidFill>
            <a:srgbClr val="FF6600">
              <a:alpha val="30588"/>
            </a:srgbClr>
          </a:solidFill>
          <a:ln cap="flat" cmpd="sng" w="9525">
            <a:solidFill>
              <a:srgbClr val="29A9E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09" name="Google Shape;909;p96"/>
          <p:cNvCxnSpPr/>
          <p:nvPr/>
        </p:nvCxnSpPr>
        <p:spPr>
          <a:xfrm>
            <a:off x="4170947" y="2594195"/>
            <a:ext cx="0" cy="54810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910" name="Google Shape;910;p96"/>
          <p:cNvSpPr txBox="1"/>
          <p:nvPr/>
        </p:nvSpPr>
        <p:spPr>
          <a:xfrm>
            <a:off x="3908920" y="1890653"/>
            <a:ext cx="120984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byte to be pulled by process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1" name="Google Shape;911;p96"/>
          <p:cNvSpPr txBox="1"/>
          <p:nvPr/>
        </p:nvSpPr>
        <p:spPr>
          <a:xfrm>
            <a:off x="6168248" y="1952048"/>
            <a:ext cx="1209841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Next byte expected to receive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2" name="Google Shape;912;p96"/>
          <p:cNvCxnSpPr/>
          <p:nvPr/>
        </p:nvCxnSpPr>
        <p:spPr>
          <a:xfrm>
            <a:off x="6636082" y="2594195"/>
            <a:ext cx="0" cy="54810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913" name="Google Shape;913;p96"/>
          <p:cNvSpPr txBox="1"/>
          <p:nvPr/>
        </p:nvSpPr>
        <p:spPr>
          <a:xfrm>
            <a:off x="6785814" y="2562477"/>
            <a:ext cx="49062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baseline="-25000" i="0" lang="en-US" sz="2000" u="none" cap="none" strike="noStrike">
                <a:solidFill>
                  <a:srgbClr val="3366FF"/>
                </a:solidFill>
                <a:latin typeface="Arial"/>
                <a:ea typeface="Arial"/>
                <a:cs typeface="Arial"/>
                <a:sym typeface="Arial"/>
              </a:rPr>
              <a:t>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4" name="Google Shape;914;p96"/>
          <p:cNvSpPr txBox="1"/>
          <p:nvPr/>
        </p:nvSpPr>
        <p:spPr>
          <a:xfrm>
            <a:off x="9617242" y="4043746"/>
            <a:ext cx="159084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cannot be received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5" name="Google Shape;915;p96"/>
          <p:cNvCxnSpPr/>
          <p:nvPr/>
        </p:nvCxnSpPr>
        <p:spPr>
          <a:xfrm rot="10800000">
            <a:off x="9160042" y="4803455"/>
            <a:ext cx="2505241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cxnSp>
        <p:nvCxnSpPr>
          <p:cNvPr id="916" name="Google Shape;916;p96"/>
          <p:cNvCxnSpPr/>
          <p:nvPr/>
        </p:nvCxnSpPr>
        <p:spPr>
          <a:xfrm flipH="1" rot="10800000">
            <a:off x="6387069" y="4803455"/>
            <a:ext cx="2775291" cy="5756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med" w="med" type="stealth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917" name="Google Shape;917;p96"/>
          <p:cNvSpPr txBox="1"/>
          <p:nvPr/>
        </p:nvSpPr>
        <p:spPr>
          <a:xfrm>
            <a:off x="6785814" y="4043746"/>
            <a:ext cx="2157660" cy="73866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Bytes that can be received from the sender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Receive window(rwnd)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18" name="Google Shape;918;p96"/>
          <p:cNvCxnSpPr/>
          <p:nvPr/>
        </p:nvCxnSpPr>
        <p:spPr>
          <a:xfrm>
            <a:off x="1235250" y="4814240"/>
            <a:ext cx="2633578" cy="1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round/>
            <a:headEnd len="sm" w="sm" type="none"/>
            <a:tailEnd len="med" w="med" type="stealth"/>
          </a:ln>
          <a:effectLst>
            <a:outerShdw blurRad="40000" rotWithShape="0" dir="5400000" dist="20000">
              <a:srgbClr val="000000">
                <a:alpha val="36470"/>
              </a:srgbClr>
            </a:outerShdw>
          </a:effectLst>
        </p:spPr>
      </p:cxnSp>
      <p:sp>
        <p:nvSpPr>
          <p:cNvPr id="919" name="Google Shape;919;p96"/>
          <p:cNvSpPr txBox="1"/>
          <p:nvPr/>
        </p:nvSpPr>
        <p:spPr>
          <a:xfrm>
            <a:off x="1484311" y="364959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Receiver Sliding Window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920" name="Google Shape;920;p96"/>
          <p:cNvSpPr txBox="1"/>
          <p:nvPr/>
        </p:nvSpPr>
        <p:spPr>
          <a:xfrm>
            <a:off x="8272463" y="1477216"/>
            <a:ext cx="3529011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Window Size = 100 bytes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1" name="Google Shape;921;p96"/>
          <p:cNvSpPr/>
          <p:nvPr/>
        </p:nvSpPr>
        <p:spPr>
          <a:xfrm>
            <a:off x="10072073" y="6265625"/>
            <a:ext cx="159321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rbel"/>
                <a:ea typeface="Corbel"/>
                <a:cs typeface="Corbel"/>
                <a:sym typeface="Corbel"/>
              </a:rPr>
              <a:t>= 40 bytes</a:t>
            </a:r>
            <a:endParaRPr b="0" i="0" sz="20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6" name="Google Shape;926;p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06525" y="2571750"/>
            <a:ext cx="100076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927" name="Google Shape;927;p97"/>
          <p:cNvSpPr txBox="1"/>
          <p:nvPr/>
        </p:nvSpPr>
        <p:spPr>
          <a:xfrm>
            <a:off x="1484311" y="379247"/>
            <a:ext cx="10018713" cy="914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0" i="0" lang="en-US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Sliding of Receiver Window</a:t>
            </a:r>
            <a:endParaRPr b="0" i="0" sz="4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1" name="Shape 9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2" name="Google Shape;932;p9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916238" y="3140245"/>
            <a:ext cx="2274634" cy="698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3" name="Google Shape;933;p98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Flow Control Example</a:t>
            </a:r>
            <a:endParaRPr/>
          </a:p>
        </p:txBody>
      </p:sp>
      <p:pic>
        <p:nvPicPr>
          <p:cNvPr id="934" name="Google Shape;934;p9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916238" y="1622527"/>
            <a:ext cx="2297364" cy="571500"/>
          </a:xfrm>
          <a:prstGeom prst="rect">
            <a:avLst/>
          </a:prstGeom>
          <a:noFill/>
          <a:ln>
            <a:noFill/>
          </a:ln>
        </p:spPr>
      </p:pic>
      <p:sp>
        <p:nvSpPr>
          <p:cNvPr id="935" name="Google Shape;935;p98"/>
          <p:cNvSpPr/>
          <p:nvPr/>
        </p:nvSpPr>
        <p:spPr>
          <a:xfrm>
            <a:off x="1336842" y="1564105"/>
            <a:ext cx="3689684" cy="51067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6" name="Google Shape;936;p9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527091" y="1908277"/>
            <a:ext cx="3263900" cy="9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7" name="Google Shape;937;p9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564105" y="2194027"/>
            <a:ext cx="3352133" cy="850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8" name="Google Shape;938;p9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41900" y="2194027"/>
            <a:ext cx="2270626" cy="868681"/>
          </a:xfrm>
          <a:prstGeom prst="rect">
            <a:avLst/>
          </a:prstGeom>
          <a:noFill/>
          <a:ln>
            <a:noFill/>
          </a:ln>
        </p:spPr>
      </p:pic>
      <p:sp>
        <p:nvSpPr>
          <p:cNvPr id="939" name="Google Shape;939;p98"/>
          <p:cNvSpPr/>
          <p:nvPr/>
        </p:nvSpPr>
        <p:spPr>
          <a:xfrm>
            <a:off x="7213602" y="1537956"/>
            <a:ext cx="3697704" cy="494631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0" name="Google Shape;940;p9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564105" y="3768901"/>
            <a:ext cx="3225800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1" name="Google Shape;941;p98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916238" y="3947019"/>
            <a:ext cx="2274634" cy="6851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42" name="Google Shape;942;p98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312526" y="3941587"/>
            <a:ext cx="32893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3" name="Google Shape;943;p98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5026526" y="4862095"/>
            <a:ext cx="2286000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4" name="Google Shape;944;p98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1596774" y="5476469"/>
            <a:ext cx="3276600" cy="99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5" name="Google Shape;945;p98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56105" y="1219932"/>
            <a:ext cx="935789" cy="688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6" name="Google Shape;946;p98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10790991" y="1102098"/>
            <a:ext cx="577515" cy="6914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0" name="Shape 9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1" name="Google Shape;951;p99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Flow Control Example Contd </a:t>
            </a:r>
            <a:endParaRPr/>
          </a:p>
        </p:txBody>
      </p:sp>
      <p:pic>
        <p:nvPicPr>
          <p:cNvPr id="952" name="Google Shape;952;p9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56105" y="1219932"/>
            <a:ext cx="935789" cy="688345"/>
          </a:xfrm>
          <a:prstGeom prst="rect">
            <a:avLst/>
          </a:prstGeom>
          <a:noFill/>
          <a:ln>
            <a:noFill/>
          </a:ln>
        </p:spPr>
      </p:pic>
      <p:pic>
        <p:nvPicPr>
          <p:cNvPr id="953" name="Google Shape;953;p9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790991" y="1102098"/>
            <a:ext cx="673385" cy="806179"/>
          </a:xfrm>
          <a:prstGeom prst="rect">
            <a:avLst/>
          </a:prstGeom>
          <a:noFill/>
          <a:ln>
            <a:noFill/>
          </a:ln>
        </p:spPr>
      </p:pic>
      <p:sp>
        <p:nvSpPr>
          <p:cNvPr id="954" name="Google Shape;954;p99"/>
          <p:cNvSpPr/>
          <p:nvPr/>
        </p:nvSpPr>
        <p:spPr>
          <a:xfrm>
            <a:off x="1336842" y="1564105"/>
            <a:ext cx="3689684" cy="5106737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5" name="Google Shape;955;p99"/>
          <p:cNvSpPr/>
          <p:nvPr/>
        </p:nvSpPr>
        <p:spPr>
          <a:xfrm>
            <a:off x="7213602" y="1537956"/>
            <a:ext cx="3697704" cy="4946316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372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56" name="Google Shape;956;p9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01009" y="1992848"/>
            <a:ext cx="3561513" cy="9638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57" name="Google Shape;957;p9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12526" y="2023771"/>
            <a:ext cx="3463675" cy="1007409"/>
          </a:xfrm>
          <a:prstGeom prst="rect">
            <a:avLst/>
          </a:prstGeom>
          <a:noFill/>
          <a:ln>
            <a:noFill/>
          </a:ln>
        </p:spPr>
      </p:pic>
      <p:pic>
        <p:nvPicPr>
          <p:cNvPr id="958" name="Google Shape;958;p9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5066798" y="2080995"/>
            <a:ext cx="2082800" cy="78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9" name="Google Shape;959;p9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5052932" y="3319897"/>
            <a:ext cx="2286000" cy="6635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60" name="Google Shape;960;p9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1337329" y="3352371"/>
            <a:ext cx="3689197" cy="92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9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401009" y="4618360"/>
            <a:ext cx="3527433" cy="1143617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9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7232901" y="4542095"/>
            <a:ext cx="3622924" cy="10641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9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5066798" y="4730079"/>
            <a:ext cx="2237370" cy="72656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4" name="Google Shape;964;p9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5905250" y="5632618"/>
            <a:ext cx="469900" cy="520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5" name="Google Shape;965;p9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9045038" y="5632618"/>
            <a:ext cx="469900" cy="52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9" name="Shape 9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0" name="Google Shape;970;p102"/>
          <p:cNvSpPr txBox="1"/>
          <p:nvPr>
            <p:ph type="title"/>
          </p:nvPr>
        </p:nvSpPr>
        <p:spPr>
          <a:xfrm>
            <a:off x="1484308" y="198436"/>
            <a:ext cx="10018713" cy="1147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Different TCP Sliding Window Protocols</a:t>
            </a:r>
            <a:endParaRPr/>
          </a:p>
        </p:txBody>
      </p:sp>
      <p:pic>
        <p:nvPicPr>
          <p:cNvPr id="971" name="Google Shape;971;p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7151" y="1174751"/>
            <a:ext cx="4052888" cy="3911599"/>
          </a:xfrm>
          <a:prstGeom prst="rect">
            <a:avLst/>
          </a:prstGeom>
          <a:noFill/>
          <a:ln>
            <a:noFill/>
          </a:ln>
        </p:spPr>
      </p:pic>
      <p:sp>
        <p:nvSpPr>
          <p:cNvPr id="972" name="Google Shape;972;p102"/>
          <p:cNvSpPr txBox="1"/>
          <p:nvPr/>
        </p:nvSpPr>
        <p:spPr>
          <a:xfrm>
            <a:off x="688979" y="1346201"/>
            <a:ext cx="6988171" cy="51688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1" i="0" lang="en-US" sz="3600" u="none" cap="none" strike="noStrike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Selective Repeat Protocol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Only those segments are re-transmitted which are found lost or corrupted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Keep track of out of order segments at the receiver side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More efficient for noisy channels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4335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6600"/>
              </a:buClr>
              <a:buSzPts val="2610"/>
              <a:buFont typeface="Noto Sans"/>
              <a:buChar char="▪"/>
            </a:pPr>
            <a:r>
              <a:rPr b="0" i="0" lang="en-US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Widely used in TCP</a:t>
            </a:r>
            <a:endParaRPr b="0" i="0" sz="3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77" name="Google Shape;977;p16"/>
          <p:cNvCxnSpPr/>
          <p:nvPr/>
        </p:nvCxnSpPr>
        <p:spPr>
          <a:xfrm>
            <a:off x="3261946" y="1740877"/>
            <a:ext cx="8792" cy="4281854"/>
          </a:xfrm>
          <a:prstGeom prst="straightConnector1">
            <a:avLst/>
          </a:prstGeom>
          <a:noFill/>
          <a:ln>
            <a:noFill/>
          </a:ln>
          <a:effectLst>
            <a:outerShdw blurRad="44450" algn="ctr" dir="5400000" dist="27940">
              <a:srgbClr val="000000">
                <a:alpha val="31764"/>
              </a:srgbClr>
            </a:outerShdw>
          </a:effectLst>
        </p:spPr>
      </p:cxnSp>
      <p:cxnSp>
        <p:nvCxnSpPr>
          <p:cNvPr id="978" name="Google Shape;978;p16"/>
          <p:cNvCxnSpPr/>
          <p:nvPr/>
        </p:nvCxnSpPr>
        <p:spPr>
          <a:xfrm>
            <a:off x="3974123" y="1028700"/>
            <a:ext cx="17585" cy="5196254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979" name="Google Shape;979;p16"/>
          <p:cNvCxnSpPr>
            <a:stCxn id="980" idx="2"/>
          </p:cNvCxnSpPr>
          <p:nvPr/>
        </p:nvCxnSpPr>
        <p:spPr>
          <a:xfrm>
            <a:off x="8352691" y="845068"/>
            <a:ext cx="3600" cy="5883000"/>
          </a:xfrm>
          <a:prstGeom prst="straightConnector1">
            <a:avLst/>
          </a:prstGeom>
          <a:noFill/>
          <a:ln cap="flat" cmpd="sng" w="38100">
            <a:solidFill>
              <a:srgbClr val="0070C0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981" name="Google Shape;981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96677" y="504092"/>
            <a:ext cx="590062" cy="524608"/>
          </a:xfrm>
          <a:prstGeom prst="rect">
            <a:avLst/>
          </a:prstGeom>
          <a:noFill/>
          <a:ln>
            <a:noFill/>
          </a:ln>
        </p:spPr>
      </p:pic>
      <p:pic>
        <p:nvPicPr>
          <p:cNvPr id="980" name="Google Shape;980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86614" y="129960"/>
            <a:ext cx="332153" cy="715108"/>
          </a:xfrm>
          <a:prstGeom prst="rect">
            <a:avLst/>
          </a:prstGeom>
          <a:noFill/>
          <a:ln>
            <a:noFill/>
          </a:ln>
        </p:spPr>
      </p:pic>
      <p:sp>
        <p:nvSpPr>
          <p:cNvPr id="982" name="Google Shape;982;p16"/>
          <p:cNvSpPr txBox="1"/>
          <p:nvPr/>
        </p:nvSpPr>
        <p:spPr>
          <a:xfrm rot="-346648">
            <a:off x="4745209" y="774155"/>
            <a:ext cx="2153361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7001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– 1401  [Data 1000 bytes] </a:t>
            </a:r>
            <a:endParaRPr/>
          </a:p>
        </p:txBody>
      </p:sp>
      <p:cxnSp>
        <p:nvCxnSpPr>
          <p:cNvPr id="983" name="Google Shape;983;p16"/>
          <p:cNvCxnSpPr/>
          <p:nvPr/>
        </p:nvCxnSpPr>
        <p:spPr>
          <a:xfrm flipH="1">
            <a:off x="3951810" y="933392"/>
            <a:ext cx="4400880" cy="491501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descr="Timer Clipart Images | Free Download | PNG Transparent ..." id="984" name="Google Shape;984;p16"/>
          <p:cNvSpPr/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85" name="Google Shape;985;p16"/>
          <p:cNvCxnSpPr/>
          <p:nvPr/>
        </p:nvCxnSpPr>
        <p:spPr>
          <a:xfrm>
            <a:off x="3991708" y="3785841"/>
            <a:ext cx="4379389" cy="392936"/>
          </a:xfrm>
          <a:prstGeom prst="straightConnector1">
            <a:avLst/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6" name="Google Shape;986;p16"/>
          <p:cNvSpPr txBox="1"/>
          <p:nvPr/>
        </p:nvSpPr>
        <p:spPr>
          <a:xfrm rot="-421458">
            <a:off x="4789324" y="1332109"/>
            <a:ext cx="2019389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8001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- 1401   [Data 1000 bytes] </a:t>
            </a:r>
            <a:endParaRPr/>
          </a:p>
        </p:txBody>
      </p:sp>
      <p:sp>
        <p:nvSpPr>
          <p:cNvPr id="987" name="Google Shape;987;p16"/>
          <p:cNvSpPr txBox="1"/>
          <p:nvPr/>
        </p:nvSpPr>
        <p:spPr>
          <a:xfrm rot="-672159">
            <a:off x="5309279" y="4380436"/>
            <a:ext cx="2210555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9001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Ack- 1401    [Data 1000 bytes] </a:t>
            </a:r>
            <a:endParaRPr/>
          </a:p>
        </p:txBody>
      </p:sp>
      <p:cxnSp>
        <p:nvCxnSpPr>
          <p:cNvPr id="988" name="Google Shape;988;p16"/>
          <p:cNvCxnSpPr/>
          <p:nvPr/>
        </p:nvCxnSpPr>
        <p:spPr>
          <a:xfrm flipH="1">
            <a:off x="4003102" y="4548617"/>
            <a:ext cx="4360982" cy="763624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989" name="Google Shape;989;p16"/>
          <p:cNvSpPr txBox="1"/>
          <p:nvPr/>
        </p:nvSpPr>
        <p:spPr>
          <a:xfrm>
            <a:off x="10808553" y="3561422"/>
            <a:ext cx="1118750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Time Out</a:t>
            </a:r>
            <a:endParaRPr/>
          </a:p>
        </p:txBody>
      </p:sp>
      <p:grpSp>
        <p:nvGrpSpPr>
          <p:cNvPr id="990" name="Google Shape;990;p16"/>
          <p:cNvGrpSpPr/>
          <p:nvPr/>
        </p:nvGrpSpPr>
        <p:grpSpPr>
          <a:xfrm>
            <a:off x="8387163" y="2348947"/>
            <a:ext cx="3044115" cy="551641"/>
            <a:chOff x="8032803" y="641556"/>
            <a:chExt cx="2160088" cy="327375"/>
          </a:xfrm>
        </p:grpSpPr>
        <p:grpSp>
          <p:nvGrpSpPr>
            <p:cNvPr id="991" name="Google Shape;991;p16"/>
            <p:cNvGrpSpPr/>
            <p:nvPr/>
          </p:nvGrpSpPr>
          <p:grpSpPr>
            <a:xfrm>
              <a:off x="8032803" y="757817"/>
              <a:ext cx="1326814" cy="211114"/>
              <a:chOff x="1981664" y="2292844"/>
              <a:chExt cx="1326814" cy="211114"/>
            </a:xfrm>
          </p:grpSpPr>
          <p:cxnSp>
            <p:nvCxnSpPr>
              <p:cNvPr id="992" name="Google Shape;992;p16"/>
              <p:cNvCxnSpPr>
                <a:stCxn id="993" idx="1"/>
              </p:cNvCxnSpPr>
              <p:nvPr/>
            </p:nvCxnSpPr>
            <p:spPr>
              <a:xfrm rot="10800000">
                <a:off x="1981664" y="2389701"/>
                <a:ext cx="1115700" cy="87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993" name="Google Shape;993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097364" y="2292844"/>
                <a:ext cx="211114" cy="21111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994" name="Google Shape;994;p16"/>
            <p:cNvSpPr txBox="1"/>
            <p:nvPr/>
          </p:nvSpPr>
          <p:spPr>
            <a:xfrm>
              <a:off x="9074141" y="641556"/>
              <a:ext cx="11187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sp>
        <p:nvSpPr>
          <p:cNvPr id="995" name="Google Shape;995;p16"/>
          <p:cNvSpPr/>
          <p:nvPr/>
        </p:nvSpPr>
        <p:spPr>
          <a:xfrm rot="10800000">
            <a:off x="10272214" y="2780967"/>
            <a:ext cx="582646" cy="1782305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6" name="Google Shape;996;p16"/>
          <p:cNvSpPr txBox="1"/>
          <p:nvPr/>
        </p:nvSpPr>
        <p:spPr>
          <a:xfrm>
            <a:off x="10488688" y="1522748"/>
            <a:ext cx="900565" cy="2769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313435"/>
                </a:solidFill>
                <a:latin typeface="Arial"/>
                <a:ea typeface="Arial"/>
                <a:cs typeface="Arial"/>
                <a:sym typeface="Arial"/>
              </a:rPr>
              <a:t>&lt; 500 ms</a:t>
            </a:r>
            <a:endParaRPr b="1" i="0" sz="1200" u="none" cap="none" strike="noStrike">
              <a:solidFill>
                <a:srgbClr val="313435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997" name="Google Shape;997;p16"/>
          <p:cNvGrpSpPr/>
          <p:nvPr/>
        </p:nvGrpSpPr>
        <p:grpSpPr>
          <a:xfrm>
            <a:off x="8430251" y="2156891"/>
            <a:ext cx="1115482" cy="479623"/>
            <a:chOff x="2400176" y="5594004"/>
            <a:chExt cx="1115482" cy="479623"/>
          </a:xfrm>
        </p:grpSpPr>
        <p:grpSp>
          <p:nvGrpSpPr>
            <p:cNvPr id="998" name="Google Shape;998;p16"/>
            <p:cNvGrpSpPr/>
            <p:nvPr/>
          </p:nvGrpSpPr>
          <p:grpSpPr>
            <a:xfrm>
              <a:off x="2400176" y="5594004"/>
              <a:ext cx="907434" cy="300182"/>
              <a:chOff x="2441295" y="3149613"/>
              <a:chExt cx="907434" cy="300182"/>
            </a:xfrm>
          </p:grpSpPr>
          <p:cxnSp>
            <p:nvCxnSpPr>
              <p:cNvPr id="999" name="Google Shape;999;p16"/>
              <p:cNvCxnSpPr/>
              <p:nvPr/>
            </p:nvCxnSpPr>
            <p:spPr>
              <a:xfrm rot="10800000">
                <a:off x="2441295" y="3287707"/>
                <a:ext cx="611055" cy="11997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1000" name="Google Shape;1000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048547" y="3149613"/>
                <a:ext cx="300182" cy="3001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01" name="Google Shape;1001;p16"/>
            <p:cNvSpPr txBox="1"/>
            <p:nvPr/>
          </p:nvSpPr>
          <p:spPr>
            <a:xfrm>
              <a:off x="2866195" y="5796628"/>
              <a:ext cx="6494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Stop</a:t>
              </a:r>
              <a:endParaRPr/>
            </a:p>
          </p:txBody>
        </p:sp>
      </p:grpSp>
      <p:cxnSp>
        <p:nvCxnSpPr>
          <p:cNvPr id="1002" name="Google Shape;1002;p16"/>
          <p:cNvCxnSpPr/>
          <p:nvPr/>
        </p:nvCxnSpPr>
        <p:spPr>
          <a:xfrm>
            <a:off x="4040539" y="5928656"/>
            <a:ext cx="4357340" cy="496632"/>
          </a:xfrm>
          <a:prstGeom prst="straightConnector1">
            <a:avLst/>
          </a:prstGeom>
          <a:noFill/>
          <a:ln cap="flat" cmpd="sng" w="28575">
            <a:solidFill>
              <a:srgbClr val="7D28CD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03" name="Google Shape;1003;p16"/>
          <p:cNvSpPr txBox="1"/>
          <p:nvPr/>
        </p:nvSpPr>
        <p:spPr>
          <a:xfrm rot="363319">
            <a:off x="6521559" y="3523669"/>
            <a:ext cx="1414030" cy="400110"/>
          </a:xfrm>
          <a:prstGeom prst="rect">
            <a:avLst/>
          </a:prstGeom>
          <a:solidFill>
            <a:srgbClr val="ECDEF9"/>
          </a:solidFill>
          <a:ln cap="flat" cmpd="sng" w="19050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1401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- 9001</a:t>
            </a:r>
            <a:endParaRPr/>
          </a:p>
        </p:txBody>
      </p:sp>
      <p:cxnSp>
        <p:nvCxnSpPr>
          <p:cNvPr id="1004" name="Google Shape;1004;p16"/>
          <p:cNvCxnSpPr/>
          <p:nvPr/>
        </p:nvCxnSpPr>
        <p:spPr>
          <a:xfrm flipH="1">
            <a:off x="3991708" y="1486952"/>
            <a:ext cx="4342578" cy="532716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005" name="Google Shape;1005;p16"/>
          <p:cNvGrpSpPr/>
          <p:nvPr/>
        </p:nvGrpSpPr>
        <p:grpSpPr>
          <a:xfrm>
            <a:off x="3964927" y="1787976"/>
            <a:ext cx="4422135" cy="521903"/>
            <a:chOff x="3964927" y="1787976"/>
            <a:chExt cx="4422135" cy="521903"/>
          </a:xfrm>
        </p:grpSpPr>
        <p:sp>
          <p:nvSpPr>
            <p:cNvPr id="1006" name="Google Shape;1006;p16"/>
            <p:cNvSpPr txBox="1"/>
            <p:nvPr/>
          </p:nvSpPr>
          <p:spPr>
            <a:xfrm rot="159549">
              <a:off x="6670555" y="1820562"/>
              <a:ext cx="1414030" cy="400110"/>
            </a:xfrm>
            <a:prstGeom prst="rect">
              <a:avLst/>
            </a:prstGeom>
            <a:solidFill>
              <a:srgbClr val="ECDEF9"/>
            </a:solidFill>
            <a:ln cap="flat" cmpd="sng" w="19050">
              <a:solidFill>
                <a:srgbClr val="7D28CD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Seq – 1401</a:t>
              </a:r>
              <a:endParaRPr/>
            </a:p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Ack - 9001</a:t>
              </a:r>
              <a:endParaRPr/>
            </a:p>
          </p:txBody>
        </p:sp>
        <p:cxnSp>
          <p:nvCxnSpPr>
            <p:cNvPr id="1007" name="Google Shape;1007;p16"/>
            <p:cNvCxnSpPr/>
            <p:nvPr/>
          </p:nvCxnSpPr>
          <p:spPr>
            <a:xfrm>
              <a:off x="3964927" y="2144890"/>
              <a:ext cx="4422135" cy="164989"/>
            </a:xfrm>
            <a:prstGeom prst="straightConnector1">
              <a:avLst/>
            </a:prstGeom>
            <a:noFill/>
            <a:ln cap="flat" cmpd="sng" w="28575">
              <a:solidFill>
                <a:srgbClr val="7D28CD"/>
              </a:solidFill>
              <a:prstDash val="solid"/>
              <a:round/>
              <a:headEnd len="sm" w="sm" type="none"/>
              <a:tailEnd len="med" w="med" type="triangle"/>
            </a:ln>
          </p:spPr>
        </p:cxnSp>
      </p:grpSp>
      <p:graphicFrame>
        <p:nvGraphicFramePr>
          <p:cNvPr id="1008" name="Google Shape;1008;p16"/>
          <p:cNvGraphicFramePr/>
          <p:nvPr/>
        </p:nvGraphicFramePr>
        <p:xfrm>
          <a:off x="2060682" y="127015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{199E80B3-8CB4-4435-BF97-87EB0F674403}</a:tableStyleId>
              </a:tblPr>
              <a:tblGrid>
                <a:gridCol w="233925"/>
                <a:gridCol w="233925"/>
                <a:gridCol w="233925"/>
                <a:gridCol w="233925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1009" name="Google Shape;1009;p16"/>
          <p:cNvGraphicFramePr/>
          <p:nvPr/>
        </p:nvGraphicFramePr>
        <p:xfrm>
          <a:off x="2081266" y="18389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{199E80B3-8CB4-4435-BF97-87EB0F674403}</a:tableStyleId>
              </a:tblPr>
              <a:tblGrid>
                <a:gridCol w="233925"/>
                <a:gridCol w="233925"/>
                <a:gridCol w="233925"/>
                <a:gridCol w="233925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10" name="Google Shape;1010;p16"/>
          <p:cNvSpPr txBox="1"/>
          <p:nvPr/>
        </p:nvSpPr>
        <p:spPr>
          <a:xfrm>
            <a:off x="2594492" y="3301932"/>
            <a:ext cx="94293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</a:t>
            </a:r>
            <a:endParaRPr/>
          </a:p>
        </p:txBody>
      </p:sp>
      <p:sp>
        <p:nvSpPr>
          <p:cNvPr id="1011" name="Google Shape;1011;p16"/>
          <p:cNvSpPr txBox="1"/>
          <p:nvPr/>
        </p:nvSpPr>
        <p:spPr>
          <a:xfrm rot="-516878">
            <a:off x="4718428" y="2453582"/>
            <a:ext cx="2153361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9001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– 1401  [Data 1000 bytes] </a:t>
            </a:r>
            <a:endParaRPr/>
          </a:p>
        </p:txBody>
      </p:sp>
      <p:cxnSp>
        <p:nvCxnSpPr>
          <p:cNvPr id="1012" name="Google Shape;1012;p16"/>
          <p:cNvCxnSpPr/>
          <p:nvPr/>
        </p:nvCxnSpPr>
        <p:spPr>
          <a:xfrm flipH="1">
            <a:off x="5375315" y="2680496"/>
            <a:ext cx="2932190" cy="280564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3" name="Google Shape;1013;p16"/>
          <p:cNvSpPr txBox="1"/>
          <p:nvPr/>
        </p:nvSpPr>
        <p:spPr>
          <a:xfrm rot="-421458">
            <a:off x="4762543" y="3011536"/>
            <a:ext cx="2019389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10001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- 1401   [Data 1000 bytes] </a:t>
            </a:r>
            <a:endParaRPr/>
          </a:p>
        </p:txBody>
      </p:sp>
      <p:cxnSp>
        <p:nvCxnSpPr>
          <p:cNvPr id="1014" name="Google Shape;1014;p16"/>
          <p:cNvCxnSpPr/>
          <p:nvPr/>
        </p:nvCxnSpPr>
        <p:spPr>
          <a:xfrm flipH="1">
            <a:off x="3964927" y="3166379"/>
            <a:ext cx="4342578" cy="532716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015" name="Google Shape;1015;p16"/>
          <p:cNvSpPr/>
          <p:nvPr/>
        </p:nvSpPr>
        <p:spPr>
          <a:xfrm>
            <a:off x="7035469" y="2480162"/>
            <a:ext cx="684201" cy="482969"/>
          </a:xfrm>
          <a:prstGeom prst="mathMultiply">
            <a:avLst>
              <a:gd fmla="val 23520" name="adj1"/>
            </a:avLst>
          </a:prstGeom>
          <a:solidFill>
            <a:srgbClr val="A93023"/>
          </a:solidFill>
          <a:ln cap="flat" cmpd="sng" w="254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16" name="Google Shape;1016;p16"/>
          <p:cNvGrpSpPr/>
          <p:nvPr/>
        </p:nvGrpSpPr>
        <p:grpSpPr>
          <a:xfrm>
            <a:off x="8379489" y="4401423"/>
            <a:ext cx="3279304" cy="592581"/>
            <a:chOff x="2401149" y="5573289"/>
            <a:chExt cx="2767397" cy="592581"/>
          </a:xfrm>
        </p:grpSpPr>
        <p:grpSp>
          <p:nvGrpSpPr>
            <p:cNvPr id="1017" name="Google Shape;1017;p16"/>
            <p:cNvGrpSpPr/>
            <p:nvPr/>
          </p:nvGrpSpPr>
          <p:grpSpPr>
            <a:xfrm>
              <a:off x="2401149" y="5573289"/>
              <a:ext cx="1597266" cy="306966"/>
              <a:chOff x="2442268" y="3128898"/>
              <a:chExt cx="1597266" cy="306966"/>
            </a:xfrm>
          </p:grpSpPr>
          <p:cxnSp>
            <p:nvCxnSpPr>
              <p:cNvPr id="1018" name="Google Shape;1018;p16"/>
              <p:cNvCxnSpPr>
                <a:stCxn id="1019" idx="1"/>
              </p:cNvCxnSpPr>
              <p:nvPr/>
            </p:nvCxnSpPr>
            <p:spPr>
              <a:xfrm rot="10800000">
                <a:off x="2442268" y="3276081"/>
                <a:ext cx="1290300" cy="6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1019" name="Google Shape;1019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732568" y="3128898"/>
                <a:ext cx="306966" cy="306966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20" name="Google Shape;1020;p16"/>
            <p:cNvSpPr txBox="1"/>
            <p:nvPr/>
          </p:nvSpPr>
          <p:spPr>
            <a:xfrm>
              <a:off x="3187883" y="5888871"/>
              <a:ext cx="19806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Time out &amp; Restart Timer</a:t>
              </a:r>
              <a:endParaRPr/>
            </a:p>
          </p:txBody>
        </p:sp>
      </p:grpSp>
      <p:sp>
        <p:nvSpPr>
          <p:cNvPr id="1021" name="Google Shape;1021;p16"/>
          <p:cNvSpPr txBox="1"/>
          <p:nvPr/>
        </p:nvSpPr>
        <p:spPr>
          <a:xfrm rot="363319">
            <a:off x="5786685" y="5721332"/>
            <a:ext cx="1414030" cy="400110"/>
          </a:xfrm>
          <a:prstGeom prst="rect">
            <a:avLst/>
          </a:prstGeom>
          <a:solidFill>
            <a:srgbClr val="ECDEF9"/>
          </a:solidFill>
          <a:ln cap="flat" cmpd="sng" w="19050">
            <a:solidFill>
              <a:srgbClr val="7D28C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1401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- 11001</a:t>
            </a:r>
            <a:endParaRPr/>
          </a:p>
        </p:txBody>
      </p:sp>
      <p:graphicFrame>
        <p:nvGraphicFramePr>
          <p:cNvPr id="1022" name="Google Shape;1022;p16"/>
          <p:cNvGraphicFramePr/>
          <p:nvPr/>
        </p:nvGraphicFramePr>
        <p:xfrm>
          <a:off x="2361352" y="353362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{199E80B3-8CB4-4435-BF97-87EB0F674403}</a:tableStyleId>
              </a:tblPr>
              <a:tblGrid>
                <a:gridCol w="233925"/>
                <a:gridCol w="233925"/>
                <a:gridCol w="233925"/>
                <a:gridCol w="232100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1023" name="Google Shape;1023;p16"/>
          <p:cNvSpPr txBox="1"/>
          <p:nvPr/>
        </p:nvSpPr>
        <p:spPr>
          <a:xfrm>
            <a:off x="2351525" y="1013044"/>
            <a:ext cx="94293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</a:t>
            </a:r>
            <a:endParaRPr/>
          </a:p>
        </p:txBody>
      </p:sp>
      <p:graphicFrame>
        <p:nvGraphicFramePr>
          <p:cNvPr id="1024" name="Google Shape;1024;p16"/>
          <p:cNvGraphicFramePr/>
          <p:nvPr/>
        </p:nvGraphicFramePr>
        <p:xfrm>
          <a:off x="2417290" y="51502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{199E80B3-8CB4-4435-BF97-87EB0F674403}</a:tableStyleId>
              </a:tblPr>
              <a:tblGrid>
                <a:gridCol w="233925"/>
                <a:gridCol w="233925"/>
                <a:gridCol w="233925"/>
                <a:gridCol w="233925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1025" name="Google Shape;1025;p16"/>
          <p:cNvGrpSpPr/>
          <p:nvPr/>
        </p:nvGrpSpPr>
        <p:grpSpPr>
          <a:xfrm>
            <a:off x="8425244" y="6389169"/>
            <a:ext cx="2087323" cy="601239"/>
            <a:chOff x="2400247" y="5542870"/>
            <a:chExt cx="2087323" cy="601239"/>
          </a:xfrm>
        </p:grpSpPr>
        <p:grpSp>
          <p:nvGrpSpPr>
            <p:cNvPr id="1026" name="Google Shape;1026;p16"/>
            <p:cNvGrpSpPr/>
            <p:nvPr/>
          </p:nvGrpSpPr>
          <p:grpSpPr>
            <a:xfrm>
              <a:off x="2400247" y="5542870"/>
              <a:ext cx="1842482" cy="300182"/>
              <a:chOff x="2441366" y="3098479"/>
              <a:chExt cx="1842482" cy="300182"/>
            </a:xfrm>
          </p:grpSpPr>
          <p:cxnSp>
            <p:nvCxnSpPr>
              <p:cNvPr id="1027" name="Google Shape;1027;p16"/>
              <p:cNvCxnSpPr>
                <a:stCxn id="1028" idx="1"/>
              </p:cNvCxnSpPr>
              <p:nvPr/>
            </p:nvCxnSpPr>
            <p:spPr>
              <a:xfrm flipH="1">
                <a:off x="2441366" y="3248570"/>
                <a:ext cx="1542300" cy="48300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1028" name="Google Shape;1028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3983666" y="3098479"/>
                <a:ext cx="300182" cy="30018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29" name="Google Shape;1029;p16"/>
            <p:cNvSpPr txBox="1"/>
            <p:nvPr/>
          </p:nvSpPr>
          <p:spPr>
            <a:xfrm>
              <a:off x="3838107" y="5867110"/>
              <a:ext cx="649463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Stop</a:t>
              </a:r>
              <a:endParaRPr/>
            </a:p>
          </p:txBody>
        </p:sp>
      </p:grpSp>
      <p:sp>
        <p:nvSpPr>
          <p:cNvPr id="1030" name="Google Shape;1030;p16"/>
          <p:cNvSpPr txBox="1"/>
          <p:nvPr/>
        </p:nvSpPr>
        <p:spPr>
          <a:xfrm>
            <a:off x="2721927" y="4921960"/>
            <a:ext cx="942934" cy="2616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Buffer</a:t>
            </a:r>
            <a:endParaRPr/>
          </a:p>
        </p:txBody>
      </p:sp>
      <p:grpSp>
        <p:nvGrpSpPr>
          <p:cNvPr id="1031" name="Google Shape;1031;p16"/>
          <p:cNvGrpSpPr/>
          <p:nvPr/>
        </p:nvGrpSpPr>
        <p:grpSpPr>
          <a:xfrm>
            <a:off x="8334287" y="589294"/>
            <a:ext cx="2178280" cy="553185"/>
            <a:chOff x="8320567" y="639670"/>
            <a:chExt cx="1545696" cy="328291"/>
          </a:xfrm>
        </p:grpSpPr>
        <p:grpSp>
          <p:nvGrpSpPr>
            <p:cNvPr id="1032" name="Google Shape;1032;p16"/>
            <p:cNvGrpSpPr/>
            <p:nvPr/>
          </p:nvGrpSpPr>
          <p:grpSpPr>
            <a:xfrm>
              <a:off x="8320567" y="749417"/>
              <a:ext cx="736563" cy="218544"/>
              <a:chOff x="2269428" y="2284444"/>
              <a:chExt cx="736563" cy="218544"/>
            </a:xfrm>
          </p:grpSpPr>
          <p:cxnSp>
            <p:nvCxnSpPr>
              <p:cNvPr id="1033" name="Google Shape;1033;p16"/>
              <p:cNvCxnSpPr/>
              <p:nvPr/>
            </p:nvCxnSpPr>
            <p:spPr>
              <a:xfrm rot="10800000">
                <a:off x="2269428" y="2393716"/>
                <a:ext cx="537330" cy="19109"/>
              </a:xfrm>
              <a:prstGeom prst="straightConnector1">
                <a:avLst/>
              </a:prstGeom>
              <a:noFill/>
              <a:ln cap="flat" cmpd="sng" w="28575">
                <a:solidFill>
                  <a:srgbClr val="A93023"/>
                </a:solidFill>
                <a:prstDash val="dash"/>
                <a:round/>
                <a:headEnd len="sm" w="sm" type="none"/>
                <a:tailEnd len="sm" w="sm" type="none"/>
              </a:ln>
            </p:spPr>
          </p:cxnSp>
          <p:pic>
            <p:nvPicPr>
              <p:cNvPr descr="Timer Clock Animation , cartoon microphone transparent background PNG clipart thumbnail" id="1034" name="Google Shape;1034;p16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794877" y="2284444"/>
                <a:ext cx="211114" cy="21854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sp>
          <p:nvSpPr>
            <p:cNvPr id="1035" name="Google Shape;1035;p16"/>
            <p:cNvSpPr txBox="1"/>
            <p:nvPr/>
          </p:nvSpPr>
          <p:spPr>
            <a:xfrm>
              <a:off x="8747513" y="639670"/>
              <a:ext cx="1118750" cy="27699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200" u="none" cap="none" strike="noStrike">
                  <a:solidFill>
                    <a:srgbClr val="313435"/>
                  </a:solidFill>
                  <a:latin typeface="Arial"/>
                  <a:ea typeface="Arial"/>
                  <a:cs typeface="Arial"/>
                  <a:sym typeface="Arial"/>
                </a:rPr>
                <a:t>Start</a:t>
              </a:r>
              <a:endParaRPr/>
            </a:p>
          </p:txBody>
        </p:sp>
      </p:grpSp>
      <p:sp>
        <p:nvSpPr>
          <p:cNvPr id="1036" name="Google Shape;1036;p16"/>
          <p:cNvSpPr/>
          <p:nvPr/>
        </p:nvSpPr>
        <p:spPr>
          <a:xfrm rot="10800000">
            <a:off x="9368639" y="1007605"/>
            <a:ext cx="1116633" cy="1364009"/>
          </a:xfrm>
          <a:prstGeom prst="leftBrace">
            <a:avLst>
              <a:gd fmla="val 8333" name="adj1"/>
              <a:gd fmla="val 50000" name="adj2"/>
            </a:avLst>
          </a:prstGeom>
          <a:noFill/>
          <a:ln cap="flat" cmpd="sng" w="38100">
            <a:solidFill>
              <a:srgbClr val="A9302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7" name="Google Shape;1037;p16"/>
          <p:cNvSpPr txBox="1"/>
          <p:nvPr/>
        </p:nvSpPr>
        <p:spPr>
          <a:xfrm>
            <a:off x="3633848" y="20961"/>
            <a:ext cx="4537644" cy="614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Go Back N ARQ</a:t>
            </a:r>
            <a:endParaRPr b="0" i="0" sz="36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38" name="Google Shape;1038;p16"/>
          <p:cNvSpPr txBox="1"/>
          <p:nvPr/>
        </p:nvSpPr>
        <p:spPr>
          <a:xfrm rot="-421458">
            <a:off x="4816849" y="5092574"/>
            <a:ext cx="2019389" cy="400110"/>
          </a:xfrm>
          <a:prstGeom prst="rect">
            <a:avLst/>
          </a:prstGeom>
          <a:solidFill>
            <a:srgbClr val="CBE6B7"/>
          </a:solidFill>
          <a:ln cap="flat" cmpd="sng" w="19050">
            <a:solidFill>
              <a:srgbClr val="5E993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 – 10001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 - 1401   [Data 1000 bytes] </a:t>
            </a:r>
            <a:endParaRPr/>
          </a:p>
        </p:txBody>
      </p:sp>
      <p:cxnSp>
        <p:nvCxnSpPr>
          <p:cNvPr id="1039" name="Google Shape;1039;p16"/>
          <p:cNvCxnSpPr/>
          <p:nvPr/>
        </p:nvCxnSpPr>
        <p:spPr>
          <a:xfrm flipH="1">
            <a:off x="4019233" y="5117814"/>
            <a:ext cx="4275249" cy="662319"/>
          </a:xfrm>
          <a:prstGeom prst="straightConnector1">
            <a:avLst/>
          </a:prstGeom>
          <a:noFill/>
          <a:ln cap="flat" cmpd="sng" w="28575">
            <a:solidFill>
              <a:srgbClr val="5E9934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040" name="Google Shape;1040;p16"/>
          <p:cNvGraphicFramePr/>
          <p:nvPr/>
        </p:nvGraphicFramePr>
        <p:xfrm>
          <a:off x="2452551" y="563046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{199E80B3-8CB4-4435-BF97-87EB0F674403}</a:tableStyleId>
              </a:tblPr>
              <a:tblGrid>
                <a:gridCol w="233925"/>
                <a:gridCol w="233925"/>
                <a:gridCol w="233925"/>
                <a:gridCol w="233925"/>
                <a:gridCol w="233925"/>
                <a:gridCol w="233925"/>
              </a:tblGrid>
              <a:tr h="2419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>
                    <a:solidFill>
                      <a:srgbClr val="CBE6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4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103"/>
          <p:cNvSpPr txBox="1"/>
          <p:nvPr>
            <p:ph type="title"/>
          </p:nvPr>
        </p:nvSpPr>
        <p:spPr>
          <a:xfrm>
            <a:off x="1484308" y="198436"/>
            <a:ext cx="10018713" cy="114776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Different TCP Sliding Window Protocols</a:t>
            </a:r>
            <a:endParaRPr/>
          </a:p>
        </p:txBody>
      </p:sp>
      <p:sp>
        <p:nvSpPr>
          <p:cNvPr id="1046" name="Google Shape;1046;p103"/>
          <p:cNvSpPr txBox="1"/>
          <p:nvPr>
            <p:ph idx="1" type="body"/>
          </p:nvPr>
        </p:nvSpPr>
        <p:spPr>
          <a:xfrm>
            <a:off x="1598608" y="1346201"/>
            <a:ext cx="10018713" cy="47259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b="1" lang="en-US" sz="4000">
                <a:solidFill>
                  <a:srgbClr val="0070C0"/>
                </a:solidFill>
              </a:rPr>
              <a:t>Go Back N Protocol</a:t>
            </a:r>
            <a:endParaRPr sz="3600"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3600"/>
              <a:t>If the sent segment are are found corrupted or lost then all the segments are re-transmitted from the lost segment to the last segment transmitted</a:t>
            </a:r>
            <a:endParaRPr sz="3200"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3600"/>
              <a:t>Do not keep track of out of order segments</a:t>
            </a:r>
            <a:endParaRPr sz="3200"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3600"/>
              <a:t>Efficient for less noisy channel</a:t>
            </a:r>
            <a:endParaRPr sz="3600"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0" name="Shape 10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1" name="Google Shape;1051;p104"/>
          <p:cNvSpPr txBox="1"/>
          <p:nvPr>
            <p:ph type="title"/>
          </p:nvPr>
        </p:nvSpPr>
        <p:spPr>
          <a:xfrm>
            <a:off x="1484311" y="685800"/>
            <a:ext cx="10018713" cy="8143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Overall Flow control</a:t>
            </a:r>
            <a:endParaRPr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052" name="Google Shape;1052;p104"/>
          <p:cNvSpPr txBox="1"/>
          <p:nvPr>
            <p:ph idx="1" type="body"/>
          </p:nvPr>
        </p:nvSpPr>
        <p:spPr>
          <a:xfrm>
            <a:off x="1484310" y="1776411"/>
            <a:ext cx="10018713" cy="439578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The initial window size is agreed during the </a:t>
            </a:r>
            <a:r>
              <a:rPr b="1" lang="en-US" sz="32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three-way handshake.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3200">
              <a:solidFill>
                <a:srgbClr val="6600CC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If this is too much for the receiver and it </a:t>
            </a:r>
            <a:r>
              <a:rPr b="1" lang="en-US" sz="32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loses data</a:t>
            </a: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 (e.g. buffer overflow) then it can </a:t>
            </a:r>
            <a:r>
              <a:rPr b="1" lang="en-US" sz="32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decrease</a:t>
            </a: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 the window size.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3200">
              <a:latin typeface="Corbel"/>
              <a:ea typeface="Corbel"/>
              <a:cs typeface="Corbel"/>
              <a:sym typeface="Corbel"/>
            </a:endParaRPr>
          </a:p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If </a:t>
            </a:r>
            <a:r>
              <a:rPr b="1" lang="en-US" sz="32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all is well</a:t>
            </a: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 then the receiver will </a:t>
            </a:r>
            <a:r>
              <a:rPr b="1" lang="en-US" sz="3200">
                <a:solidFill>
                  <a:srgbClr val="0070C0"/>
                </a:solidFill>
                <a:latin typeface="Corbel"/>
                <a:ea typeface="Corbel"/>
                <a:cs typeface="Corbel"/>
                <a:sym typeface="Corbel"/>
              </a:rPr>
              <a:t>increase</a:t>
            </a:r>
            <a:r>
              <a:rPr lang="en-US" sz="3200">
                <a:latin typeface="Corbel"/>
                <a:ea typeface="Corbel"/>
                <a:cs typeface="Corbel"/>
                <a:sym typeface="Corbel"/>
              </a:rPr>
              <a:t> the window size.</a:t>
            </a:r>
            <a:endParaRPr sz="3200"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8"/>
          <p:cNvSpPr txBox="1"/>
          <p:nvPr>
            <p:ph type="title"/>
          </p:nvPr>
        </p:nvSpPr>
        <p:spPr>
          <a:xfrm>
            <a:off x="1484311" y="32752"/>
            <a:ext cx="10018713" cy="79609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Sequence Numbers</a:t>
            </a:r>
            <a:endParaRPr/>
          </a:p>
        </p:txBody>
      </p:sp>
      <p:sp>
        <p:nvSpPr>
          <p:cNvPr id="181" name="Google Shape;181;p58"/>
          <p:cNvSpPr txBox="1"/>
          <p:nvPr>
            <p:ph idx="1" type="body"/>
          </p:nvPr>
        </p:nvSpPr>
        <p:spPr>
          <a:xfrm>
            <a:off x="609600" y="668417"/>
            <a:ext cx="11355137" cy="441157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40000" lnSpcReduction="20000"/>
          </a:bodyPr>
          <a:lstStyle/>
          <a:p>
            <a:pPr indent="-39433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Char char="•"/>
            </a:pPr>
            <a:r>
              <a:rPr lang="en-US" sz="6000"/>
              <a:t>The sequence number of the first segment is </a:t>
            </a:r>
            <a:r>
              <a:rPr b="1" lang="en-US" sz="6000">
                <a:solidFill>
                  <a:srgbClr val="FF6600"/>
                </a:solidFill>
              </a:rPr>
              <a:t>the ISN (initial sequence number)</a:t>
            </a:r>
            <a:r>
              <a:rPr lang="en-US" sz="6000"/>
              <a:t>, which is a random number (byte number).</a:t>
            </a:r>
            <a:endParaRPr/>
          </a:p>
          <a:p>
            <a:pPr indent="-228600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None/>
            </a:pPr>
            <a:r>
              <a:t/>
            </a:r>
            <a:endParaRPr sz="6000"/>
          </a:p>
          <a:p>
            <a:pPr indent="-39433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Char char="•"/>
            </a:pPr>
            <a:r>
              <a:rPr lang="en-US" sz="6000"/>
              <a:t> The sequence number of any other segment is the sequence number of the previous segment plus the number of bytes </a:t>
            </a:r>
            <a:r>
              <a:rPr b="1" lang="en-US" sz="6000">
                <a:solidFill>
                  <a:srgbClr val="FF6600"/>
                </a:solidFill>
              </a:rPr>
              <a:t>(real or imaginary)</a:t>
            </a:r>
            <a:r>
              <a:rPr lang="en-US" sz="6000"/>
              <a:t> carried by the previous segment.</a:t>
            </a:r>
            <a:endParaRPr/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108750"/>
              <a:buNone/>
            </a:pPr>
            <a:r>
              <a:t/>
            </a:r>
            <a:endParaRPr sz="6000"/>
          </a:p>
          <a:p>
            <a:pPr indent="-394335" lvl="0" marL="457200" rtl="0" algn="l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Char char="•"/>
            </a:pPr>
            <a:r>
              <a:rPr lang="en-US" sz="6000"/>
              <a:t>Suppose a TCP connection is transferring a file of 5,000 bytes. The first byte is numbered 10,001. </a:t>
            </a:r>
            <a:r>
              <a:rPr lang="en-US" sz="6000">
                <a:solidFill>
                  <a:srgbClr val="3366FF"/>
                </a:solidFill>
              </a:rPr>
              <a:t>What are the sequence numbers for each segment if data are sent in five segments, each carrying 1,000 bytes?</a:t>
            </a:r>
            <a:endParaRPr/>
          </a:p>
          <a:p>
            <a:pPr indent="-394335" lvl="0" marL="457200" rtl="0" algn="just">
              <a:lnSpc>
                <a:spcPct val="110000"/>
              </a:lnSpc>
              <a:spcBef>
                <a:spcPts val="360"/>
              </a:spcBef>
              <a:spcAft>
                <a:spcPts val="0"/>
              </a:spcAft>
              <a:buSzPct val="108750"/>
              <a:buChar char="•"/>
            </a:pPr>
            <a:r>
              <a:rPr b="1" lang="en-US" sz="6000">
                <a:solidFill>
                  <a:srgbClr val="FF0000"/>
                </a:solidFill>
              </a:rPr>
              <a:t>Solution: </a:t>
            </a:r>
            <a:br>
              <a:rPr lang="en-US" sz="6000"/>
            </a:br>
            <a:endParaRPr sz="6000"/>
          </a:p>
          <a:p>
            <a:pPr indent="-228600" lvl="0" marL="457200" rtl="0" algn="l">
              <a:lnSpc>
                <a:spcPct val="80000"/>
              </a:lnSpc>
              <a:spcBef>
                <a:spcPts val="360"/>
              </a:spcBef>
              <a:spcAft>
                <a:spcPts val="0"/>
              </a:spcAft>
              <a:buSzPct val="326250"/>
              <a:buNone/>
            </a:pPr>
            <a:r>
              <a:t/>
            </a:r>
            <a:endParaRPr sz="20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82" name="Google Shape;182;p5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0624" y="4554087"/>
            <a:ext cx="10312400" cy="342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5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06500" y="4968638"/>
            <a:ext cx="10375900" cy="355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5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06500" y="5399301"/>
            <a:ext cx="10337800" cy="368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5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23654" y="5842664"/>
            <a:ext cx="10248900" cy="393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5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28724" y="6311427"/>
            <a:ext cx="10236200" cy="38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6" name="Shape 10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7" name="Google Shape;1057;p105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US">
                <a:latin typeface="Corbel"/>
                <a:ea typeface="Corbel"/>
                <a:cs typeface="Corbel"/>
                <a:sym typeface="Corbel"/>
              </a:rPr>
              <a:t>The End </a:t>
            </a:r>
            <a:endParaRPr/>
          </a:p>
        </p:txBody>
      </p:sp>
      <p:sp>
        <p:nvSpPr>
          <p:cNvPr id="1058" name="Google Shape;1058;p105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49580" lvl="0" marL="457200" rt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Font typeface="Noto Sans"/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60"/>
          <p:cNvSpPr txBox="1"/>
          <p:nvPr>
            <p:ph type="title"/>
          </p:nvPr>
        </p:nvSpPr>
        <p:spPr>
          <a:xfrm>
            <a:off x="1484310" y="231274"/>
            <a:ext cx="10018713" cy="117241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Acknowledgement Number</a:t>
            </a:r>
            <a:endParaRPr/>
          </a:p>
        </p:txBody>
      </p:sp>
      <p:sp>
        <p:nvSpPr>
          <p:cNvPr id="192" name="Google Shape;192;p60"/>
          <p:cNvSpPr txBox="1"/>
          <p:nvPr>
            <p:ph idx="1" type="body"/>
          </p:nvPr>
        </p:nvSpPr>
        <p:spPr>
          <a:xfrm>
            <a:off x="1564209" y="1220914"/>
            <a:ext cx="10018713" cy="2356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495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</a:rPr>
              <a:t>If receiving host TCP receives uncorrupted data, then…</a:t>
            </a:r>
            <a:endParaRPr sz="16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95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800"/>
              <a:buChar char="•"/>
            </a:pPr>
            <a:r>
              <a:rPr lang="en-US" sz="2800">
                <a:solidFill>
                  <a:srgbClr val="000000"/>
                </a:solidFill>
              </a:rPr>
              <a:t>It is acknowledged using the acknowledgement number</a:t>
            </a:r>
            <a:endParaRPr sz="2800"/>
          </a:p>
          <a:p>
            <a:pPr indent="-2717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800"/>
              <a:buNone/>
            </a:pPr>
            <a:r>
              <a:t/>
            </a:r>
            <a:endParaRPr sz="2800"/>
          </a:p>
          <a:p>
            <a:pPr indent="-44958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B5982"/>
              </a:buClr>
              <a:buSzPts val="2800"/>
              <a:buChar char="•"/>
            </a:pPr>
            <a:r>
              <a:rPr lang="en-US" sz="2800"/>
              <a:t>The value of the acknowledgment field in a segment defines the </a:t>
            </a:r>
            <a:r>
              <a:rPr b="1" lang="en-US" sz="2800">
                <a:solidFill>
                  <a:srgbClr val="FF6600"/>
                </a:solidFill>
              </a:rPr>
              <a:t>number of the next byte </a:t>
            </a:r>
            <a:r>
              <a:rPr lang="en-US" sz="2800"/>
              <a:t>the receiver expects to receive. </a:t>
            </a:r>
            <a:endParaRPr/>
          </a:p>
        </p:txBody>
      </p:sp>
      <p:sp>
        <p:nvSpPr>
          <p:cNvPr id="193" name="Google Shape;193;p60"/>
          <p:cNvSpPr txBox="1"/>
          <p:nvPr/>
        </p:nvSpPr>
        <p:spPr>
          <a:xfrm>
            <a:off x="1484310" y="3208421"/>
            <a:ext cx="10480427" cy="20721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For example if the sender receives </a:t>
            </a:r>
            <a:r>
              <a:rPr b="1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1001</a:t>
            </a:r>
            <a:r>
              <a:rPr b="0" i="0" lang="en-US" sz="2800" u="none" cap="none" strike="noStrike">
                <a:solidFill>
                  <a:srgbClr val="FF6600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r>
              <a:rPr b="0" i="0" lang="en-US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as the acknowledgement number. </a:t>
            </a:r>
            <a:endParaRPr b="0" i="0" sz="2800" u="none" cap="none" strike="noStrike">
              <a:solidFill>
                <a:srgbClr val="3366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94335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</a:pPr>
            <a:r>
              <a:rPr b="0" i="0" lang="en-US" sz="28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What does it mean?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60"/>
          <p:cNvSpPr txBox="1"/>
          <p:nvPr/>
        </p:nvSpPr>
        <p:spPr>
          <a:xfrm>
            <a:off x="1898318" y="5106601"/>
            <a:ext cx="4745788" cy="156966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Received all data up to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1000, tells the sender that it ready to receive the next  data from 1001 byte number.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195;p60"/>
          <p:cNvSpPr txBox="1"/>
          <p:nvPr/>
        </p:nvSpPr>
        <p:spPr>
          <a:xfrm>
            <a:off x="7551317" y="5066192"/>
            <a:ext cx="4413419" cy="120032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rgbClr val="800000"/>
                </a:solidFill>
                <a:latin typeface="Corbel"/>
                <a:ea typeface="Corbel"/>
                <a:cs typeface="Corbel"/>
                <a:sym typeface="Corbel"/>
              </a:rPr>
              <a:t>Note :This does not indicate receiver has received 1000 bytes of data.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cp06" id="200" name="Google Shape;200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58450" y="1524001"/>
            <a:ext cx="9208655" cy="463645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1" name="Google Shape;201;p59"/>
          <p:cNvGrpSpPr/>
          <p:nvPr/>
        </p:nvGrpSpPr>
        <p:grpSpPr>
          <a:xfrm>
            <a:off x="7052227" y="2423540"/>
            <a:ext cx="4064000" cy="3352800"/>
            <a:chOff x="3456" y="1584"/>
            <a:chExt cx="1920" cy="2112"/>
          </a:xfrm>
        </p:grpSpPr>
        <p:sp>
          <p:nvSpPr>
            <p:cNvPr id="202" name="Google Shape;202;p59"/>
            <p:cNvSpPr/>
            <p:nvPr/>
          </p:nvSpPr>
          <p:spPr>
            <a:xfrm>
              <a:off x="3840" y="1584"/>
              <a:ext cx="1440" cy="1344"/>
            </a:xfrm>
            <a:prstGeom prst="rect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59"/>
            <p:cNvSpPr/>
            <p:nvPr/>
          </p:nvSpPr>
          <p:spPr>
            <a:xfrm>
              <a:off x="3456" y="3264"/>
              <a:ext cx="1920" cy="432"/>
            </a:xfrm>
            <a:prstGeom prst="rect">
              <a:avLst/>
            </a:prstGeom>
            <a:noFill/>
            <a:ln cap="flat" cmpd="sng" w="57150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04" name="Google Shape;204;p59"/>
          <p:cNvSpPr txBox="1"/>
          <p:nvPr/>
        </p:nvSpPr>
        <p:spPr>
          <a:xfrm>
            <a:off x="3265049" y="3101406"/>
            <a:ext cx="4064000" cy="400110"/>
          </a:xfrm>
          <a:prstGeom prst="rect">
            <a:avLst/>
          </a:prstGeom>
          <a:solidFill>
            <a:srgbClr val="800080"/>
          </a:solidFill>
          <a:ln cap="flat" cmpd="sng" w="57150">
            <a:solidFill>
              <a:srgbClr val="CC99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Expectational Acknowledgement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59"/>
          <p:cNvSpPr txBox="1"/>
          <p:nvPr/>
        </p:nvSpPr>
        <p:spPr>
          <a:xfrm>
            <a:off x="1484310" y="231275"/>
            <a:ext cx="10018713" cy="7593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Acknowledgement Number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61"/>
          <p:cNvSpPr txBox="1"/>
          <p:nvPr>
            <p:ph type="title"/>
          </p:nvPr>
        </p:nvSpPr>
        <p:spPr>
          <a:xfrm>
            <a:off x="609600" y="277814"/>
            <a:ext cx="10972800" cy="11398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-US"/>
              <a:t>Acknowledgement Number</a:t>
            </a:r>
            <a:endParaRPr/>
          </a:p>
        </p:txBody>
      </p:sp>
      <p:sp>
        <p:nvSpPr>
          <p:cNvPr id="211" name="Google Shape;211;p61"/>
          <p:cNvSpPr txBox="1"/>
          <p:nvPr>
            <p:ph idx="1" type="body"/>
          </p:nvPr>
        </p:nvSpPr>
        <p:spPr>
          <a:xfrm>
            <a:off x="1219201" y="1373335"/>
            <a:ext cx="10972799" cy="140176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2800"/>
              <a:t>The acknowledgment number is </a:t>
            </a:r>
            <a:r>
              <a:rPr b="1" lang="en-US" sz="2800">
                <a:solidFill>
                  <a:srgbClr val="FF6600"/>
                </a:solidFill>
              </a:rPr>
              <a:t>cumulative</a:t>
            </a:r>
            <a:r>
              <a:rPr lang="en-US" sz="2800"/>
              <a:t>.</a:t>
            </a:r>
            <a:endParaRPr/>
          </a:p>
          <a:p>
            <a:pPr indent="-44958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Char char="•"/>
            </a:pPr>
            <a:r>
              <a:rPr lang="en-US" sz="2800"/>
              <a:t>Receiver acknowledges multiple data segments in one acknowledgement. 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grpSp>
        <p:nvGrpSpPr>
          <p:cNvPr id="212" name="Google Shape;212;p61"/>
          <p:cNvGrpSpPr/>
          <p:nvPr/>
        </p:nvGrpSpPr>
        <p:grpSpPr>
          <a:xfrm>
            <a:off x="609600" y="2931180"/>
            <a:ext cx="7670800" cy="2326620"/>
            <a:chOff x="609600" y="2931180"/>
            <a:chExt cx="7670800" cy="2326620"/>
          </a:xfrm>
        </p:grpSpPr>
        <p:pic>
          <p:nvPicPr>
            <p:cNvPr id="213" name="Google Shape;213;p6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09600" y="3454400"/>
              <a:ext cx="7670800" cy="1803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4" name="Google Shape;214;p61"/>
            <p:cNvSpPr/>
            <p:nvPr/>
          </p:nvSpPr>
          <p:spPr>
            <a:xfrm>
              <a:off x="1219201" y="2931180"/>
              <a:ext cx="1402948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FF6600"/>
                  </a:solidFill>
                  <a:latin typeface="Arial"/>
                  <a:ea typeface="Arial"/>
                  <a:cs typeface="Arial"/>
                  <a:sym typeface="Arial"/>
                </a:rPr>
                <a:t>Sender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5" name="Google Shape;215;p61"/>
          <p:cNvGrpSpPr/>
          <p:nvPr/>
        </p:nvGrpSpPr>
        <p:grpSpPr>
          <a:xfrm>
            <a:off x="5435600" y="4961445"/>
            <a:ext cx="6146800" cy="1629597"/>
            <a:chOff x="5435600" y="4961445"/>
            <a:chExt cx="6146800" cy="1629597"/>
          </a:xfrm>
        </p:grpSpPr>
        <p:sp>
          <p:nvSpPr>
            <p:cNvPr id="216" name="Google Shape;216;p61"/>
            <p:cNvSpPr/>
            <p:nvPr/>
          </p:nvSpPr>
          <p:spPr>
            <a:xfrm>
              <a:off x="9476510" y="4961445"/>
              <a:ext cx="1685077" cy="523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r>
                <a:rPr b="1" i="0" lang="en-US" sz="2800" u="none" cap="none" strike="noStrike">
                  <a:solidFill>
                    <a:srgbClr val="FF6600"/>
                  </a:solidFill>
                  <a:latin typeface="Arial"/>
                  <a:ea typeface="Arial"/>
                  <a:cs typeface="Arial"/>
                  <a:sym typeface="Arial"/>
                </a:rPr>
                <a:t>Receiver</a:t>
              </a:r>
              <a:endParaRPr b="0" i="0" sz="2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7" name="Google Shape;217;p6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5435600" y="5549642"/>
              <a:ext cx="6146800" cy="1041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2"/>
          <p:cNvSpPr txBox="1"/>
          <p:nvPr>
            <p:ph type="title"/>
          </p:nvPr>
        </p:nvSpPr>
        <p:spPr>
          <a:xfrm>
            <a:off x="1176837" y="166438"/>
            <a:ext cx="10018713" cy="11323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Header Length</a:t>
            </a:r>
            <a:endParaRPr/>
          </a:p>
        </p:txBody>
      </p:sp>
      <p:sp>
        <p:nvSpPr>
          <p:cNvPr id="223" name="Google Shape;223;p62"/>
          <p:cNvSpPr txBox="1"/>
          <p:nvPr>
            <p:ph idx="1" type="body"/>
          </p:nvPr>
        </p:nvSpPr>
        <p:spPr>
          <a:xfrm>
            <a:off x="1176837" y="4090737"/>
            <a:ext cx="10018713" cy="20186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94335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</a:pPr>
            <a:r>
              <a:rPr lang="en-US" sz="3200"/>
              <a:t>Header Length :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 Indicates the number of 4-byte words</a:t>
            </a:r>
            <a:endParaRPr/>
          </a:p>
          <a:p>
            <a:pPr indent="-394335" lvl="1" marL="9144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▪"/>
            </a:pPr>
            <a:r>
              <a:rPr lang="en-US" sz="2800"/>
              <a:t> The length of the header can be between 20 and 60 bytes</a:t>
            </a:r>
            <a:endParaRPr/>
          </a:p>
          <a:p>
            <a:pPr indent="-228600" lvl="0" marL="45720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2800"/>
          </a:p>
        </p:txBody>
      </p:sp>
      <p:pic>
        <p:nvPicPr>
          <p:cNvPr id="224" name="Google Shape;224;p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89842" y="1298743"/>
            <a:ext cx="7931631" cy="2591468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62"/>
          <p:cNvSpPr/>
          <p:nvPr/>
        </p:nvSpPr>
        <p:spPr>
          <a:xfrm>
            <a:off x="2789842" y="2378242"/>
            <a:ext cx="1127105" cy="509337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62"/>
          <p:cNvSpPr/>
          <p:nvPr/>
        </p:nvSpPr>
        <p:spPr>
          <a:xfrm>
            <a:off x="8185755" y="5150521"/>
            <a:ext cx="629633" cy="52688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62"/>
          <p:cNvSpPr/>
          <p:nvPr/>
        </p:nvSpPr>
        <p:spPr>
          <a:xfrm>
            <a:off x="9209692" y="5167223"/>
            <a:ext cx="629633" cy="526884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FF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>
    <p:push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