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110" autoAdjust="0"/>
  </p:normalViewPr>
  <p:slideViewPr>
    <p:cSldViewPr snapToGrid="0">
      <p:cViewPr varScale="1">
        <p:scale>
          <a:sx n="102" d="100"/>
          <a:sy n="102" d="100"/>
        </p:scale>
        <p:origin x="8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1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0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4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4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8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07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8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28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5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1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8689-3251-4F0C-AFE7-2B7713F7C43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35D7-A5A0-41E1-A50A-AEEF4B6DD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Attention based Encoder Decoder Calculations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CMR@BRACU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51451"/>
              </p:ext>
            </p:extLst>
          </p:nvPr>
        </p:nvGraphicFramePr>
        <p:xfrm>
          <a:off x="331076" y="513855"/>
          <a:ext cx="5272770" cy="6282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2770">
                  <a:extLst>
                    <a:ext uri="{9D8B030D-6E8A-4147-A177-3AD203B41FA5}">
                      <a16:colId xmlns:a16="http://schemas.microsoft.com/office/drawing/2014/main" val="2310360513"/>
                    </a:ext>
                  </a:extLst>
                </a:gridCol>
              </a:tblGrid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Lets                        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3345830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[1.87, 0.09]        [-0.78, 0.27]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520597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Positional 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843271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+[0.0,1,0]      +[-0.9,0.4]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451423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[1.87,1.09]      [-1.68,0.67] ………………….(1)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61963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 smtClean="0"/>
                        <a:t>Attention</a:t>
                      </a:r>
                      <a:r>
                        <a:rPr lang="en-US" baseline="0" dirty="0" smtClean="0"/>
                        <a:t> calculation in encoder (Lets go)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891812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Q=1.1  0.6     K = -1.7  0.5     V = 1.5  -1.0</a:t>
                      </a:r>
                    </a:p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    -2.8  2.4           -1.5  0.9           -0.3 -0.2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674754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QL</a:t>
                      </a:r>
                      <a:r>
                        <a:rPr lang="en-US" baseline="0" dirty="0"/>
                        <a:t> = Lets X Q  KL = Lets X K  VL = Lets X V</a:t>
                      </a:r>
                    </a:p>
                    <a:p>
                      <a:r>
                        <a:rPr lang="en-US" baseline="0" dirty="0"/>
                        <a:t>QG = go X Q    KG = go X K    VG = go X 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009319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QL = [-1.0, 3.7] KL = [-4.7,1.9] VL = [2.5,-2.1]</a:t>
                      </a:r>
                    </a:p>
                    <a:p>
                      <a:r>
                        <a:rPr lang="en-US" dirty="0"/>
                        <a:t>QG =[-3.7, 0.6] KG = [1.9,-0.2] VG = [-2.7,1.5]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398659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 err="1"/>
                        <a:t>QLxKL</a:t>
                      </a:r>
                      <a:r>
                        <a:rPr lang="en-US" dirty="0"/>
                        <a:t> = 11.7 </a:t>
                      </a:r>
                      <a:r>
                        <a:rPr lang="en-US" dirty="0" err="1"/>
                        <a:t>QLxKG</a:t>
                      </a:r>
                      <a:r>
                        <a:rPr lang="en-US" baseline="0" dirty="0"/>
                        <a:t> = -2.6  </a:t>
                      </a:r>
                      <a:r>
                        <a:rPr lang="en-US" baseline="0" dirty="0" err="1"/>
                        <a:t>QGxKL</a:t>
                      </a:r>
                      <a:r>
                        <a:rPr lang="en-US" baseline="0" dirty="0"/>
                        <a:t> = 18.5 </a:t>
                      </a:r>
                      <a:r>
                        <a:rPr lang="en-US" baseline="0" dirty="0" err="1"/>
                        <a:t>QGxKG</a:t>
                      </a:r>
                      <a:r>
                        <a:rPr lang="en-US" baseline="0" dirty="0"/>
                        <a:t> = -7.2</a:t>
                      </a:r>
                    </a:p>
                    <a:p>
                      <a:r>
                        <a:rPr lang="en-US" baseline="0" dirty="0" err="1"/>
                        <a:t>Softmax</a:t>
                      </a:r>
                      <a:r>
                        <a:rPr lang="en-US" baseline="0" dirty="0"/>
                        <a:t>(11.7,-2.6)                 </a:t>
                      </a:r>
                      <a:r>
                        <a:rPr lang="en-US" baseline="0" dirty="0" err="1"/>
                        <a:t>Softmax</a:t>
                      </a:r>
                      <a:r>
                        <a:rPr lang="en-US" baseline="0" dirty="0"/>
                        <a:t>(18.5.-7.2)</a:t>
                      </a:r>
                    </a:p>
                    <a:p>
                      <a:r>
                        <a:rPr lang="en-US" baseline="0" dirty="0"/>
                        <a:t>   1.0, 0.0                                       1.0, 0.0</a:t>
                      </a:r>
                    </a:p>
                    <a:p>
                      <a:r>
                        <a:rPr lang="en-US" baseline="0" dirty="0"/>
                        <a:t>VLx1.0 + VGx0                         VLx1.0 + VGx0.0</a:t>
                      </a:r>
                    </a:p>
                    <a:p>
                      <a:r>
                        <a:rPr lang="en-US" baseline="0" dirty="0"/>
                        <a:t>  [2.5, -2.1]                                 [2,5, -2.1]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309383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260425"/>
              </p:ext>
            </p:extLst>
          </p:nvPr>
        </p:nvGraphicFramePr>
        <p:xfrm>
          <a:off x="6224632" y="224715"/>
          <a:ext cx="459716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7168">
                  <a:extLst>
                    <a:ext uri="{9D8B030D-6E8A-4147-A177-3AD203B41FA5}">
                      <a16:colId xmlns:a16="http://schemas.microsoft.com/office/drawing/2014/main" val="357350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  (1)  [1.87,1.09]      [-1.68,0.67]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3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 [2.5, -2.1]                      + [2.5, -2.1]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6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  [4.37, -1.01]                  [0.82, -1.43]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5259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55010"/>
              </p:ext>
            </p:extLst>
          </p:nvPr>
        </p:nvGraphicFramePr>
        <p:xfrm>
          <a:off x="5746459" y="2129018"/>
          <a:ext cx="6157519" cy="332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7519">
                  <a:extLst>
                    <a:ext uri="{9D8B030D-6E8A-4147-A177-3AD203B41FA5}">
                      <a16:colId xmlns:a16="http://schemas.microsoft.com/office/drawing/2014/main" val="2224938403"/>
                    </a:ext>
                  </a:extLst>
                </a:gridCol>
              </a:tblGrid>
              <a:tr h="307307">
                <a:tc>
                  <a:txBody>
                    <a:bodyPr/>
                    <a:lstStyle/>
                    <a:p>
                      <a:r>
                        <a:rPr lang="en-US" dirty="0" smtClean="0"/>
                        <a:t>Attention calculation in decoder (EOS)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990110"/>
                  </a:ext>
                </a:extLst>
              </a:tr>
              <a:tr h="307307">
                <a:tc>
                  <a:txBody>
                    <a:bodyPr/>
                    <a:lstStyle/>
                    <a:p>
                      <a:r>
                        <a:rPr lang="en-US" dirty="0"/>
                        <a:t>EOS [2.70, -1.34] + positional encoding [0.0, 1.0] = [2.70,-0.34]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97439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Q=0.4  0.4     K = 0.4  -0.7     V = -1.1  -0.7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-0.3  0.1           -0.4  0.3            -0.4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 1.3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90251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dirty="0"/>
                        <a:t>QE</a:t>
                      </a:r>
                      <a:r>
                        <a:rPr lang="en-US" baseline="0" dirty="0"/>
                        <a:t> = EOSXQ     KE = EOSXK      VE = EOSXV</a:t>
                      </a:r>
                    </a:p>
                    <a:p>
                      <a:r>
                        <a:rPr lang="en-US" baseline="0" dirty="0"/>
                        <a:t>QE = [1,2,1.0]   KE = [1.2, -1.8] VE = [-2.8, -2.3]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02514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dirty="0"/>
                        <a:t>QEXKE = -0.4 </a:t>
                      </a:r>
                      <a:r>
                        <a:rPr lang="en-US" dirty="0" err="1"/>
                        <a:t>Softmax</a:t>
                      </a:r>
                      <a:r>
                        <a:rPr lang="en-US" dirty="0"/>
                        <a:t>(-0.4) = 1.0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EOS[2.70, -0.34] + VE X 1.0 = [-0.1,</a:t>
                      </a:r>
                      <a:r>
                        <a:rPr lang="en-US" baseline="0" dirty="0"/>
                        <a:t> -2.6]……………….(2)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3911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415868" y="1744910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DDA64-95E0-B6CF-C819-35010BE33119}"/>
              </a:ext>
            </a:extLst>
          </p:cNvPr>
          <p:cNvSpPr txBox="1"/>
          <p:nvPr/>
        </p:nvSpPr>
        <p:spPr>
          <a:xfrm>
            <a:off x="2538248" y="130119"/>
            <a:ext cx="1006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Encoder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919" y="5646656"/>
            <a:ext cx="4429125" cy="114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07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302315"/>
              </p:ext>
            </p:extLst>
          </p:nvPr>
        </p:nvGraphicFramePr>
        <p:xfrm>
          <a:off x="572939" y="403969"/>
          <a:ext cx="7908909" cy="6264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09">
                  <a:extLst>
                    <a:ext uri="{9D8B030D-6E8A-4147-A177-3AD203B41FA5}">
                      <a16:colId xmlns:a16="http://schemas.microsoft.com/office/drawing/2014/main" val="1805001726"/>
                    </a:ext>
                  </a:extLst>
                </a:gridCol>
              </a:tblGrid>
              <a:tr h="620859">
                <a:tc>
                  <a:txBody>
                    <a:bodyPr/>
                    <a:lstStyle/>
                    <a:p>
                      <a:r>
                        <a:rPr lang="en-US" dirty="0"/>
                        <a:t>Decoder</a:t>
                      </a:r>
                      <a:r>
                        <a:rPr lang="en-US" baseline="0" dirty="0"/>
                        <a:t> Encoder cross </a:t>
                      </a:r>
                      <a:r>
                        <a:rPr lang="en-US" baseline="0" dirty="0" smtClean="0"/>
                        <a:t>attention calculation (EOS, Lets, go)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14561"/>
                  </a:ext>
                </a:extLst>
              </a:tr>
              <a:tr h="6765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036424"/>
                  </a:ext>
                </a:extLst>
              </a:tr>
              <a:tr h="8223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Q=1.5  -0.3     K = -1.1  0.3     V = 1.1  0.6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0.3  -1.0           -0.3  -0.8           -1.2 -0.5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534654"/>
                  </a:ext>
                </a:extLst>
              </a:tr>
              <a:tr h="82232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QE = EOS X Q  KL = Lets X K  KG = go X K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VL = Lets X V   VG = go X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37897"/>
                  </a:ext>
                </a:extLst>
              </a:tr>
              <a:tr h="822329">
                <a:tc>
                  <a:txBody>
                    <a:bodyPr/>
                    <a:lstStyle/>
                    <a:p>
                      <a:r>
                        <a:rPr lang="en-US" dirty="0"/>
                        <a:t>QE = [-0.9, 2.6] KL = [-4.5,2.1] VL = [6.0,</a:t>
                      </a:r>
                      <a:r>
                        <a:rPr lang="en-US" baseline="0" dirty="0"/>
                        <a:t> 3.1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KG = [-0.5,1.4] VG = [2.6,1.2]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915119"/>
                  </a:ext>
                </a:extLst>
              </a:tr>
              <a:tr h="1879609">
                <a:tc>
                  <a:txBody>
                    <a:bodyPr/>
                    <a:lstStyle/>
                    <a:p>
                      <a:r>
                        <a:rPr lang="en-US" dirty="0" err="1"/>
                        <a:t>QExKL</a:t>
                      </a:r>
                      <a:r>
                        <a:rPr lang="en-US" dirty="0"/>
                        <a:t> = 9.5          </a:t>
                      </a:r>
                      <a:r>
                        <a:rPr lang="en-US" dirty="0" err="1"/>
                        <a:t>QExKG</a:t>
                      </a:r>
                      <a:r>
                        <a:rPr lang="en-US" baseline="0" dirty="0"/>
                        <a:t> = 4.1  </a:t>
                      </a:r>
                    </a:p>
                    <a:p>
                      <a:r>
                        <a:rPr lang="en-US" baseline="0" dirty="0" err="1"/>
                        <a:t>Softmax</a:t>
                      </a:r>
                      <a:r>
                        <a:rPr lang="en-US" baseline="0" dirty="0"/>
                        <a:t>(9.5,4.1)                 </a:t>
                      </a:r>
                    </a:p>
                    <a:p>
                      <a:r>
                        <a:rPr lang="en-US" baseline="0" dirty="0"/>
                        <a:t>   1.0, 0.0                               </a:t>
                      </a:r>
                    </a:p>
                    <a:p>
                      <a:r>
                        <a:rPr lang="en-US" baseline="0" dirty="0"/>
                        <a:t>VLx1.0 + VGx0                         </a:t>
                      </a:r>
                    </a:p>
                    <a:p>
                      <a:r>
                        <a:rPr lang="en-US" baseline="0" dirty="0"/>
                        <a:t>  [6.0, 3.1]                            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94390"/>
                  </a:ext>
                </a:extLst>
              </a:tr>
              <a:tr h="620859">
                <a:tc>
                  <a:txBody>
                    <a:bodyPr/>
                    <a:lstStyle/>
                    <a:p>
                      <a:r>
                        <a:rPr lang="en-US" dirty="0"/>
                        <a:t>From (2) EOS [-0.1,</a:t>
                      </a:r>
                      <a:r>
                        <a:rPr lang="en-US" baseline="0" dirty="0"/>
                        <a:t> -2.6] + [6.0.3.1] = [5.9,0.5] ………(3)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938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0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8" y="1466317"/>
            <a:ext cx="7419975" cy="37902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073" y="2324515"/>
            <a:ext cx="3691899" cy="31954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6874" y="452487"/>
            <a:ext cx="6928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Generating first token in decoder after processing EOS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280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817879"/>
              </p:ext>
            </p:extLst>
          </p:nvPr>
        </p:nvGraphicFramePr>
        <p:xfrm>
          <a:off x="360728" y="761612"/>
          <a:ext cx="6434356" cy="3328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34356">
                  <a:extLst>
                    <a:ext uri="{9D8B030D-6E8A-4147-A177-3AD203B41FA5}">
                      <a16:colId xmlns:a16="http://schemas.microsoft.com/office/drawing/2014/main" val="2224938403"/>
                    </a:ext>
                  </a:extLst>
                </a:gridCol>
              </a:tblGrid>
              <a:tr h="307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Attention calculation in decoder (</a:t>
                      </a:r>
                      <a:r>
                        <a:rPr lang="en-US" dirty="0" err="1" smtClean="0"/>
                        <a:t>Vamos</a:t>
                      </a:r>
                      <a:r>
                        <a:rPr lang="en-US" dirty="0" smtClean="0"/>
                        <a:t>, EOS)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61545"/>
                  </a:ext>
                </a:extLst>
              </a:tr>
              <a:tr h="30730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Vamos</a:t>
                      </a:r>
                      <a:r>
                        <a:rPr lang="en-US" dirty="0"/>
                        <a:t> [-0.86,2.37] + positional encoding [-0.9,0.4] = [-0.86,2.37]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597439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Q=0.4  0.4     K = 0.4  -0.7     V = -1.1  -0.7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   -0.3  0.1           -0.4  0.3            -0.4 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 1.3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90251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baseline="0" dirty="0"/>
                        <a:t>KE = EOSXK      VE = EOSXV   QV = </a:t>
                      </a:r>
                      <a:r>
                        <a:rPr lang="en-US" baseline="0" dirty="0" err="1"/>
                        <a:t>Vamos</a:t>
                      </a:r>
                      <a:r>
                        <a:rPr lang="en-US" baseline="0" dirty="0"/>
                        <a:t> X Q   VV = </a:t>
                      </a:r>
                      <a:r>
                        <a:rPr lang="en-US" baseline="0" dirty="0" err="1"/>
                        <a:t>vamos</a:t>
                      </a:r>
                      <a:r>
                        <a:rPr lang="en-US" baseline="0" dirty="0"/>
                        <a:t> X V</a:t>
                      </a:r>
                    </a:p>
                    <a:p>
                      <a:r>
                        <a:rPr lang="en-US" baseline="0" dirty="0"/>
                        <a:t>KE = [1.2, -1.8] VE = [-2.8, -2.3] QV = [-1.3, -0.1] VV = [0.0, 3.7]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02514"/>
                  </a:ext>
                </a:extLst>
              </a:tr>
              <a:tr h="768269">
                <a:tc>
                  <a:txBody>
                    <a:bodyPr/>
                    <a:lstStyle/>
                    <a:p>
                      <a:r>
                        <a:rPr lang="en-US" dirty="0"/>
                        <a:t>QVXKE = -1.1  QVXKV = 1.4 </a:t>
                      </a:r>
                    </a:p>
                    <a:p>
                      <a:r>
                        <a:rPr lang="en-US" dirty="0" err="1"/>
                        <a:t>Softmax</a:t>
                      </a:r>
                      <a:r>
                        <a:rPr lang="en-US" dirty="0"/>
                        <a:t>(-1.1, -1.4) = 0.1,0.9</a:t>
                      </a:r>
                    </a:p>
                    <a:p>
                      <a:r>
                        <a:rPr lang="en-US" dirty="0" err="1"/>
                        <a:t>varmos</a:t>
                      </a:r>
                      <a:r>
                        <a:rPr lang="en-US" dirty="0"/>
                        <a:t>[-0.86, 2.37] + VE X 0.1</a:t>
                      </a:r>
                      <a:r>
                        <a:rPr lang="en-US" baseline="0" dirty="0"/>
                        <a:t> + VVX0.9</a:t>
                      </a:r>
                      <a:r>
                        <a:rPr lang="en-US" dirty="0"/>
                        <a:t> = [-1.2,</a:t>
                      </a:r>
                      <a:r>
                        <a:rPr lang="en-US" baseline="0" dirty="0"/>
                        <a:t> 5.5] ……………….(4)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83911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718021" y="276836"/>
            <a:ext cx="97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Decoder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78989"/>
              </p:ext>
            </p:extLst>
          </p:nvPr>
        </p:nvGraphicFramePr>
        <p:xfrm>
          <a:off x="6761527" y="441440"/>
          <a:ext cx="5251507" cy="498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1507">
                  <a:extLst>
                    <a:ext uri="{9D8B030D-6E8A-4147-A177-3AD203B41FA5}">
                      <a16:colId xmlns:a16="http://schemas.microsoft.com/office/drawing/2014/main" val="3508618978"/>
                    </a:ext>
                  </a:extLst>
                </a:gridCol>
              </a:tblGrid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Decoder</a:t>
                      </a:r>
                      <a:r>
                        <a:rPr lang="en-US" baseline="0" dirty="0"/>
                        <a:t> Encoder cross </a:t>
                      </a:r>
                      <a:r>
                        <a:rPr lang="en-US" baseline="0" dirty="0" smtClean="0"/>
                        <a:t>attention (</a:t>
                      </a:r>
                      <a:r>
                        <a:rPr lang="en-US" baseline="0" dirty="0" err="1" smtClean="0"/>
                        <a:t>Vamos</a:t>
                      </a:r>
                      <a:r>
                        <a:rPr lang="en-US" baseline="0" dirty="0" smtClean="0"/>
                        <a:t>, Lets, go)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003341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29699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Q=1.5  -0.3     K = -1.1  0.3     V = 1.1  0.6</a:t>
                      </a:r>
                    </a:p>
                    <a:p>
                      <a:r>
                        <a:rPr lang="en-US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     0.3  -1.0           -0.3  -0.8           -1.2 -0.5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2931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 QV = </a:t>
                      </a:r>
                      <a:r>
                        <a:rPr lang="en-US" baseline="0" dirty="0" err="1"/>
                        <a:t>vamos</a:t>
                      </a:r>
                      <a:r>
                        <a:rPr lang="en-US" baseline="0" dirty="0"/>
                        <a:t> X Q  KL = Lets X K  KG = go X K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VL = Lets X V   VG = go X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368995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QV = [-0.1, -5.1] KL = [-4.5,2.1] VL = [6.0,</a:t>
                      </a:r>
                      <a:r>
                        <a:rPr lang="en-US" baseline="0" dirty="0"/>
                        <a:t> 3.1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KG = [-0.5,1.4] VG = [2.6,1.2]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188051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 err="1"/>
                        <a:t>QVxKL</a:t>
                      </a:r>
                      <a:r>
                        <a:rPr lang="en-US" dirty="0"/>
                        <a:t> = -10.3         </a:t>
                      </a:r>
                      <a:r>
                        <a:rPr lang="en-US" dirty="0" err="1"/>
                        <a:t>QVxKG</a:t>
                      </a:r>
                      <a:r>
                        <a:rPr lang="en-US" baseline="0" dirty="0"/>
                        <a:t> = -7.1  </a:t>
                      </a:r>
                    </a:p>
                    <a:p>
                      <a:r>
                        <a:rPr lang="en-US" baseline="0" dirty="0" err="1"/>
                        <a:t>Softmax</a:t>
                      </a:r>
                      <a:r>
                        <a:rPr lang="en-US" baseline="0" dirty="0"/>
                        <a:t>(-10.3,-7.1)                 </a:t>
                      </a:r>
                    </a:p>
                    <a:p>
                      <a:r>
                        <a:rPr lang="en-US" baseline="0" dirty="0"/>
                        <a:t>   0.0, 1.0                               </a:t>
                      </a:r>
                    </a:p>
                    <a:p>
                      <a:r>
                        <a:rPr lang="en-US" baseline="0" dirty="0"/>
                        <a:t>VLx0.0 + VGx1.0                         </a:t>
                      </a:r>
                    </a:p>
                    <a:p>
                      <a:r>
                        <a:rPr lang="en-US" baseline="0" dirty="0"/>
                        <a:t>  [2.6,1.2]                                    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360573"/>
                  </a:ext>
                </a:extLst>
              </a:tr>
              <a:tr h="483261">
                <a:tc>
                  <a:txBody>
                    <a:bodyPr/>
                    <a:lstStyle/>
                    <a:p>
                      <a:r>
                        <a:rPr lang="en-US" dirty="0"/>
                        <a:t>From (4) </a:t>
                      </a:r>
                      <a:r>
                        <a:rPr lang="en-US" dirty="0" err="1"/>
                        <a:t>Vamos</a:t>
                      </a:r>
                      <a:r>
                        <a:rPr lang="en-US" dirty="0"/>
                        <a:t> [-1.2,5.5</a:t>
                      </a:r>
                      <a:r>
                        <a:rPr lang="en-US" baseline="0" dirty="0"/>
                        <a:t>] + [2.6,1.2] = [1.4,6.7] ………(5)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9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4" y="1"/>
            <a:ext cx="6634031" cy="42699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6890" y="1819231"/>
            <a:ext cx="38576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7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397614"/>
            <a:ext cx="10774837" cy="603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7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737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Attention based Encoder Decoder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Attention based Encoder Decoder</dc:title>
  <dc:creator>rahman.mofizur@bracu.ac.bd</dc:creator>
  <cp:lastModifiedBy>rahman.mofizur@bracu.ac.bd</cp:lastModifiedBy>
  <cp:revision>20</cp:revision>
  <dcterms:created xsi:type="dcterms:W3CDTF">2025-09-07T08:32:06Z</dcterms:created>
  <dcterms:modified xsi:type="dcterms:W3CDTF">2025-09-08T07:40:17Z</dcterms:modified>
</cp:coreProperties>
</file>