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F983-C42E-97D1-E6DC-147DD1BE3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017F0-4926-A831-9482-F3935CBF0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2826-6FF7-96EE-7600-05F3DFAC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F5BC-952D-E906-5526-6467FF20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0441E-9A53-0722-2E19-5EC899D2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2ECC-CC9D-8456-3C71-4C752607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80A1D-C684-B43D-AEE2-B68CFF953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B61DA-9DE6-DAA5-56F6-A5145D68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C397-BA1B-9B0C-ECC4-66BA4F5A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A5F7-86F9-EF03-FFBD-C67F9753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7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06DE4-52CE-3974-8DFF-A06B2D5D4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86BDC-BF58-41CF-FF63-E94AF02A9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DB298-E6F4-0DFF-FD8F-83E17664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5BA18-8F6F-D9AD-DA34-A337FB70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0DFD-CB87-1D56-A704-68DFCF74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8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BC86-F980-55FA-949A-9EE10F2D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E175-2061-B870-BF2E-96B95E09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B47B-C1F9-63FE-0B47-724BEFD7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022A-9956-6228-2835-BD2E604E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16DC-A7F5-70F9-79D8-82D08E75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6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317A-DBA5-8318-852C-23277F23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EC4CC-4F50-2E39-6162-F1C27D049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9675-C44B-09A9-F91F-AED0AB30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FD3A-8246-B2E4-D321-E6F53530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D7186-42FF-95E4-8D65-62F1090E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A673-9CB8-63B2-E691-EC410534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33BE-0639-B1DC-53C8-D06BC9EC5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58DF1-7255-5C45-57A1-10EBD605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7CB2-5B74-8A84-72E0-6FD56F3B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992EB-8DA1-3B8D-BE32-C102F97B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53CDF-1CAC-279A-3AF9-4E1B32CB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5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3A26-E2F4-F481-51BC-2C601A29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C1F6C-15F1-C989-9267-5025CDBC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266C2-0807-C517-5579-755ACB5E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82ECB-8C0E-AE7C-5DC7-A1B539DE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24FB5-6FD2-5191-7BA1-AB57108D4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BF864-81ED-BB54-5CF3-AC3B6069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68C5E-91B0-C295-7593-A86EE242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81713-5CF3-C2A8-5A14-72BD6DBBC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79D8-8862-8F22-4A12-9301F563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1C735-BD51-3D5F-3697-1AF2CF86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C0D581-91BA-037F-D0D2-DBEBCCC7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E3609-4E86-0619-BF03-508F6463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0CD75-EAF0-8601-2C66-3CABA031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4D814-54A1-F8D6-BB25-82767317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1A37A-EB60-1285-90B6-2DF58A597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CAF6-5C7F-6F33-5D65-B62F1882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7FE7-1239-0BA5-910F-83E820956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F7418-6532-CE7E-E022-4C08E67ED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63EE0-B74C-0350-AD01-8BC77E6C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40B9-521A-D73B-4440-0C2E3B7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44F2-C9DF-EFB1-6240-C1CE047A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FA11-F74D-F85E-782F-84BE18FA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8A48D-6670-BC4B-A330-2B768C2A2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BF7B1-76E9-5679-B402-83A39536F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9812A-5294-8C39-A538-81DE0AA6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9DD11-0541-69B4-10BC-B4DB681A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C355C-7A3F-3959-8ECC-A189286B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9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6B7FE-E021-2380-8CCC-3ED89BC7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204AB-B823-5739-77DB-87E75961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6952D-4BB7-7452-A412-B8E72D2EF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90B2-2EF2-4595-9EFD-133B01CC4299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A5FC-9F60-03D8-1DCD-5E34E177D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8988A-8D1F-ECA8-E895-DCDC5FC1A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D83B5-E923-43DC-85E8-D3958AAA1E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4805-2217-A714-95CE-C6C1A089F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 by Step Procedure for Decision Tree Construction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7282E-F682-C9B6-4398-EDB87EB0B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CF451-7DD8-191F-4171-42E322E01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B8F7-2C0F-0A99-EAE9-3C28EB8F73D1}"/>
              </a:ext>
            </a:extLst>
          </p:cNvPr>
          <p:cNvSpPr txBox="1"/>
          <p:nvPr/>
        </p:nvSpPr>
        <p:spPr>
          <a:xfrm>
            <a:off x="794479" y="914400"/>
            <a:ext cx="1097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Info(D) = Info(3P,1N) = - (3/4) log2(3/4) – (1/4) log2(1/4) = 0.811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Info(Loves Popcorn) = (2/4) [-1/2 log2(1/2)-1/2 log2(1/2)] </a:t>
            </a:r>
          </a:p>
          <a:p>
            <a:endParaRPr lang="en-US" sz="2400" dirty="0"/>
          </a:p>
          <a:p>
            <a:r>
              <a:rPr lang="en-US" sz="2400" dirty="0"/>
              <a:t>                                                                                          +(2/4) [-2/2 log2(2/2)-0/2 log2(0/2)]</a:t>
            </a:r>
          </a:p>
          <a:p>
            <a:r>
              <a:rPr lang="en-US" sz="2400" dirty="0"/>
              <a:t>                                     = 0.50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Info Gain(Loves Popcorn) = 0.811 – 0.50 = 0.311</a:t>
            </a:r>
          </a:p>
        </p:txBody>
      </p:sp>
    </p:spTree>
    <p:extLst>
      <p:ext uri="{BB962C8B-B14F-4D97-AF65-F5344CB8AC3E}">
        <p14:creationId xmlns:p14="http://schemas.microsoft.com/office/powerpoint/2010/main" val="119811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9DAD5-0E7D-5338-37FC-298C27CA8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967" y="0"/>
            <a:ext cx="6769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6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94D6E-6E23-B006-755D-D22E21F1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7DB98-975A-0113-A268-084C8057DE89}"/>
              </a:ext>
            </a:extLst>
          </p:cNvPr>
          <p:cNvSpPr txBox="1"/>
          <p:nvPr/>
        </p:nvSpPr>
        <p:spPr>
          <a:xfrm>
            <a:off x="794479" y="149904"/>
            <a:ext cx="109728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Info(D) = Info(3P,1N) = - (3/4) log2(3/4) – (1/4) log2(1/4) = 0.811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Info(Age&lt;12.5) = (1/4) [-0/1 log2(0/1)-1/1 log2(1/1)] </a:t>
            </a:r>
          </a:p>
          <a:p>
            <a:endParaRPr lang="en-US" sz="2400" dirty="0"/>
          </a:p>
          <a:p>
            <a:r>
              <a:rPr lang="en-US" sz="2400" dirty="0"/>
              <a:t>                                                                                          +(3/4) [-3/3 log2(3/3)-0/3 log2(0/3)]</a:t>
            </a:r>
          </a:p>
          <a:p>
            <a:r>
              <a:rPr lang="en-US" sz="2400" dirty="0"/>
              <a:t>                                     = 0.00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Info Gain(Age&lt;12.5) = 0.811 – 0.00 = 0.811</a:t>
            </a:r>
          </a:p>
          <a:p>
            <a:endParaRPr lang="en-US" sz="2400" dirty="0"/>
          </a:p>
          <a:p>
            <a:r>
              <a:rPr lang="en-US" sz="2400" dirty="0"/>
              <a:t>Info gain of other mid points are less than 0.811</a:t>
            </a:r>
          </a:p>
          <a:p>
            <a:endParaRPr lang="en-US" sz="2400" dirty="0"/>
          </a:p>
          <a:p>
            <a:r>
              <a:rPr lang="en-US" sz="2400" dirty="0"/>
              <a:t>Info Gain(Loves Popcorn) = 0.811 – 0.50 = 0.311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52C4771-E5CB-FB19-25C4-20863C87C04D}"/>
              </a:ext>
            </a:extLst>
          </p:cNvPr>
          <p:cNvCxnSpPr/>
          <p:nvPr/>
        </p:nvCxnSpPr>
        <p:spPr>
          <a:xfrm>
            <a:off x="7090348" y="4467069"/>
            <a:ext cx="0" cy="1978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45F05-530A-8FED-55D7-A45A678AA437}"/>
              </a:ext>
            </a:extLst>
          </p:cNvPr>
          <p:cNvSpPr txBox="1"/>
          <p:nvPr/>
        </p:nvSpPr>
        <p:spPr>
          <a:xfrm>
            <a:off x="7809869" y="4939256"/>
            <a:ext cx="2353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Age&lt;12.5 is the winner</a:t>
            </a:r>
          </a:p>
        </p:txBody>
      </p:sp>
    </p:spTree>
    <p:extLst>
      <p:ext uri="{BB962C8B-B14F-4D97-AF65-F5344CB8AC3E}">
        <p14:creationId xmlns:p14="http://schemas.microsoft.com/office/powerpoint/2010/main" val="187751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E2B3C7-931E-047E-20C1-60DDCF896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4" y="0"/>
            <a:ext cx="8689939" cy="66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20346-B530-C5B0-78AB-46E5601B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623" y="0"/>
            <a:ext cx="75912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5FB851-14CC-DFC8-161B-C77D25FDCD05}"/>
              </a:ext>
            </a:extLst>
          </p:cNvPr>
          <p:cNvSpPr txBox="1"/>
          <p:nvPr/>
        </p:nvSpPr>
        <p:spPr>
          <a:xfrm>
            <a:off x="5856160" y="3822495"/>
            <a:ext cx="102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P, 4N</a:t>
            </a:r>
          </a:p>
        </p:txBody>
      </p:sp>
    </p:spTree>
    <p:extLst>
      <p:ext uri="{BB962C8B-B14F-4D97-AF65-F5344CB8AC3E}">
        <p14:creationId xmlns:p14="http://schemas.microsoft.com/office/powerpoint/2010/main" val="288520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0E7D5D-5781-BD40-D157-1E94E2F30094}"/>
                  </a:ext>
                </a:extLst>
              </p:cNvPr>
              <p:cNvSpPr txBox="1"/>
              <p:nvPr/>
            </p:nvSpPr>
            <p:spPr>
              <a:xfrm>
                <a:off x="794479" y="914400"/>
                <a:ext cx="10897535" cy="415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Info(D) = Info(3P,4N) = - (3/7) log2(3/7) – (4/7) log2(4/7)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0.985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Info(Loves Popcorn) = (4/7) [-1/4 log2(1/4)-3/4 log2(3/4)]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                                                                                      +(3/7) [-2/3 log2(2/3)-1/3 log2(1/3)]</a:t>
                </a:r>
              </a:p>
              <a:p>
                <a:r>
                  <a:rPr lang="en-US" sz="2400" dirty="0"/>
                  <a:t>                                     = 0.857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Info Gain(Loves Popcorn) = 0.985 – 0.857 = 0.128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0E7D5D-5781-BD40-D157-1E94E2F30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9" y="914400"/>
                <a:ext cx="10897535" cy="4154984"/>
              </a:xfrm>
              <a:prstGeom prst="rect">
                <a:avLst/>
              </a:prstGeom>
              <a:blipFill>
                <a:blip r:embed="rId2"/>
                <a:stretch>
                  <a:fillRect l="-839" t="-1173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14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46437-E30C-AE05-CC80-C8779C3F1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40" y="0"/>
            <a:ext cx="947092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468A14-8E8F-091B-FC3E-CDAA0E5D0429}"/>
              </a:ext>
            </a:extLst>
          </p:cNvPr>
          <p:cNvSpPr txBox="1"/>
          <p:nvPr/>
        </p:nvSpPr>
        <p:spPr>
          <a:xfrm>
            <a:off x="5436440" y="74959"/>
            <a:ext cx="102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P, 4N</a:t>
            </a:r>
          </a:p>
        </p:txBody>
      </p:sp>
    </p:spTree>
    <p:extLst>
      <p:ext uri="{BB962C8B-B14F-4D97-AF65-F5344CB8AC3E}">
        <p14:creationId xmlns:p14="http://schemas.microsoft.com/office/powerpoint/2010/main" val="23088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715CF-3F71-370F-1403-FAAC266C6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FEE442-52B6-D8C6-83F4-3510475D764F}"/>
                  </a:ext>
                </a:extLst>
              </p:cNvPr>
              <p:cNvSpPr txBox="1"/>
              <p:nvPr/>
            </p:nvSpPr>
            <p:spPr>
              <a:xfrm>
                <a:off x="794479" y="914400"/>
                <a:ext cx="109728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Info(D) = Info(3P,4N) = - (3/7) log2(3/7) – (4/7) log2(4/7)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0.985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Info(Loves Soda) = (4/7) [-3/4 log2(3/4)-1/4 log2(1/4)]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                                                                                      +(3/7) [-0/3 log2(0/3)-3/3 log2(3/3)]</a:t>
                </a:r>
              </a:p>
              <a:p>
                <a:r>
                  <a:rPr lang="en-US" sz="2400" dirty="0"/>
                  <a:t>                                     = 0.464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Info Gain(Loves Soda) = 0.985 – 0.464 = 0.521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FEE442-52B6-D8C6-83F4-3510475D7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9" y="914400"/>
                <a:ext cx="10972800" cy="4154984"/>
              </a:xfrm>
              <a:prstGeom prst="rect">
                <a:avLst/>
              </a:prstGeom>
              <a:blipFill>
                <a:blip r:embed="rId2"/>
                <a:stretch>
                  <a:fillRect l="-833" t="-1173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95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AD985-5D1E-28F1-F135-7C7A5CF4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604" y="0"/>
            <a:ext cx="78627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612CEB-9CE0-64AD-FD7C-645EDD33F8B8}"/>
              </a:ext>
            </a:extLst>
          </p:cNvPr>
          <p:cNvSpPr txBox="1"/>
          <p:nvPr/>
        </p:nvSpPr>
        <p:spPr>
          <a:xfrm>
            <a:off x="6845513" y="2383439"/>
            <a:ext cx="102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P, 4N</a:t>
            </a:r>
          </a:p>
        </p:txBody>
      </p:sp>
    </p:spTree>
    <p:extLst>
      <p:ext uri="{BB962C8B-B14F-4D97-AF65-F5344CB8AC3E}">
        <p14:creationId xmlns:p14="http://schemas.microsoft.com/office/powerpoint/2010/main" val="23442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420CD-2639-42D0-CE39-C94E4EEA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FD533E-D0CB-FD3F-A0FA-232591746610}"/>
                  </a:ext>
                </a:extLst>
              </p:cNvPr>
              <p:cNvSpPr txBox="1"/>
              <p:nvPr/>
            </p:nvSpPr>
            <p:spPr>
              <a:xfrm>
                <a:off x="794479" y="914400"/>
                <a:ext cx="1097280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Info(D) = Info(3P,4N) = - (3/7) log2(3/7) – (4/7) log2(4/7)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0.985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Info(Age&lt;36.5) = (4/7) [-2/4 log2(2/4)-2/4 log2(2/4)]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                                                                                      +(3/7) [-1/3 log2(1/3)-2/3 log2(2/3)]</a:t>
                </a:r>
              </a:p>
              <a:p>
                <a:r>
                  <a:rPr lang="en-US" sz="2400" dirty="0"/>
                  <a:t>                                     = 0.965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Info </a:t>
                </a:r>
                <a:r>
                  <a:rPr lang="en-US" sz="2400" dirty="0" smtClean="0"/>
                  <a:t>Gain(Age&lt;36.5) </a:t>
                </a:r>
                <a:r>
                  <a:rPr lang="en-US" sz="2400" dirty="0"/>
                  <a:t>= 0.985 – 0.965 = 0.02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FD533E-D0CB-FD3F-A0FA-232591746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79" y="914400"/>
                <a:ext cx="10972800" cy="4154984"/>
              </a:xfrm>
              <a:prstGeom prst="rect">
                <a:avLst/>
              </a:prstGeom>
              <a:blipFill>
                <a:blip r:embed="rId2"/>
                <a:stretch>
                  <a:fillRect l="-833" t="-1173" b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61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ABFD1D-07D3-E34C-2E06-0A8643139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22" y="341194"/>
            <a:ext cx="6630034" cy="6284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E103E6-6163-C88A-AB6E-43ED62EE12C6}"/>
              </a:ext>
            </a:extLst>
          </p:cNvPr>
          <p:cNvSpPr txBox="1"/>
          <p:nvPr/>
        </p:nvSpPr>
        <p:spPr>
          <a:xfrm>
            <a:off x="6250206" y="2488367"/>
            <a:ext cx="3278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 Gain(Loves Popcorn) = 0.128</a:t>
            </a:r>
          </a:p>
          <a:p>
            <a:r>
              <a:rPr lang="en-US" dirty="0"/>
              <a:t>Info Gain (Loves Soda) =0.521</a:t>
            </a:r>
          </a:p>
          <a:p>
            <a:r>
              <a:rPr lang="en-US" dirty="0"/>
              <a:t>Info Gain (Age &lt;15) = 0.291  </a:t>
            </a:r>
          </a:p>
        </p:txBody>
      </p:sp>
    </p:spTree>
    <p:extLst>
      <p:ext uri="{BB962C8B-B14F-4D97-AF65-F5344CB8AC3E}">
        <p14:creationId xmlns:p14="http://schemas.microsoft.com/office/powerpoint/2010/main" val="19732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7722F-6E18-3A0D-50F1-736BFA33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64" y="0"/>
            <a:ext cx="776490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D82F36-D8ED-EBD6-4F38-AA8F96E6000E}"/>
              </a:ext>
            </a:extLst>
          </p:cNvPr>
          <p:cNvSpPr/>
          <p:nvPr/>
        </p:nvSpPr>
        <p:spPr>
          <a:xfrm>
            <a:off x="6096000" y="2668249"/>
            <a:ext cx="1758846" cy="4946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762458-F796-4E77-E17D-9459A748837C}"/>
              </a:ext>
            </a:extLst>
          </p:cNvPr>
          <p:cNvSpPr txBox="1"/>
          <p:nvPr/>
        </p:nvSpPr>
        <p:spPr>
          <a:xfrm>
            <a:off x="6096000" y="2773182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Loves Soda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9CE745-D44B-240F-D030-B865FB006FC8}"/>
              </a:ext>
            </a:extLst>
          </p:cNvPr>
          <p:cNvCxnSpPr/>
          <p:nvPr/>
        </p:nvCxnSpPr>
        <p:spPr>
          <a:xfrm flipH="1">
            <a:off x="5336498" y="3162925"/>
            <a:ext cx="759502" cy="266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0B69D-0CA6-0B65-98CA-E706643BCD5C}"/>
              </a:ext>
            </a:extLst>
          </p:cNvPr>
          <p:cNvCxnSpPr/>
          <p:nvPr/>
        </p:nvCxnSpPr>
        <p:spPr>
          <a:xfrm>
            <a:off x="7854846" y="3162925"/>
            <a:ext cx="389744" cy="53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1FBBA8F-8217-26E3-B2A6-998714FCAAAD}"/>
              </a:ext>
            </a:extLst>
          </p:cNvPr>
          <p:cNvSpPr/>
          <p:nvPr/>
        </p:nvSpPr>
        <p:spPr>
          <a:xfrm>
            <a:off x="8244590" y="3582651"/>
            <a:ext cx="914400" cy="539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9EC0D0-D397-1B0C-ABA9-42DE362371C0}"/>
              </a:ext>
            </a:extLst>
          </p:cNvPr>
          <p:cNvSpPr txBox="1"/>
          <p:nvPr/>
        </p:nvSpPr>
        <p:spPr>
          <a:xfrm>
            <a:off x="8439462" y="3732552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63A127-3877-AEE1-9FC8-B0C0ED51770C}"/>
              </a:ext>
            </a:extLst>
          </p:cNvPr>
          <p:cNvSpPr txBox="1"/>
          <p:nvPr/>
        </p:nvSpPr>
        <p:spPr>
          <a:xfrm>
            <a:off x="7854849" y="2368447"/>
            <a:ext cx="76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3P, 4N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29BD99-E983-AF1B-B4F7-A438D3C02452}"/>
              </a:ext>
            </a:extLst>
          </p:cNvPr>
          <p:cNvSpPr txBox="1"/>
          <p:nvPr/>
        </p:nvSpPr>
        <p:spPr>
          <a:xfrm>
            <a:off x="9069052" y="3477722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N</a:t>
            </a:r>
          </a:p>
        </p:txBody>
      </p:sp>
    </p:spTree>
    <p:extLst>
      <p:ext uri="{BB962C8B-B14F-4D97-AF65-F5344CB8AC3E}">
        <p14:creationId xmlns:p14="http://schemas.microsoft.com/office/powerpoint/2010/main" val="20661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Step by Step Procedure for Decision Tree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Procedure for Decision Tree Construction</dc:title>
  <dc:creator>Administrator</dc:creator>
  <cp:lastModifiedBy>rahman.mofizur@bracu.ac.bd</cp:lastModifiedBy>
  <cp:revision>3</cp:revision>
  <dcterms:created xsi:type="dcterms:W3CDTF">2025-02-18T17:24:01Z</dcterms:created>
  <dcterms:modified xsi:type="dcterms:W3CDTF">2025-02-19T05:58:15Z</dcterms:modified>
</cp:coreProperties>
</file>