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B42-503A-B20B-7EA3-C78EBAAD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65D3A-FE7D-C031-A9ED-AE9D5E585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8677-7928-4F72-A35D-3544A88F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11C-1BC9-E20D-6DAA-CB12AC41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709B-67DE-7273-FCCA-3FBFB22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C367-C6C1-A286-E1FB-B85A6CC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F407-8B56-3850-065F-FD7AB116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922F-1A9B-4605-F611-3BD649FE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DA93-DD29-270A-606F-901D10D3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2961-F4A5-873A-23FA-8467CC93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6B9FF-9355-BE19-E4B8-922D416C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F40D-85CD-2B8F-D127-44D3968B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920E-8071-CADC-6FD9-99C5B0F0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5495-D0F4-6C91-57A6-0C909D3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4C63-513D-4147-7A1C-2DC10670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06AF-698C-C7EC-2B07-AFCB1BFA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8B71-9784-DE6F-345F-74B42461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4E59-B883-FE25-565D-EE25C95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31FA-0D89-5438-62D1-174E641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4C82-A644-E6C6-75E9-20D91147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D7B6-2B5D-4854-B4C0-EF808FBA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2F8D-0A01-785D-C419-43C5ED3C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D04C1-B7FE-BE47-CA8A-B374639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582C-CD69-1C37-8871-451EC9CD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D2D9-D3C9-0E81-F403-F0C814AB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4E2-C7F6-C1A7-2217-EA75ACCB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7366-D3D9-F504-690A-0B0F2DF1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94989-C1E7-BDBB-17ED-749720A6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FB36-79D2-7E73-8CEB-EE1FD648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C7C26-F2EE-2497-D077-85AD165B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DE310-04EA-A059-D04B-41A0918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D1D7-0060-9181-5824-D87516F2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114D-29C0-3FDE-FDA5-8F0516D3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1D9C-AB42-747B-DBB4-C47DFF9E8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8D32F-1834-70F7-2F58-BAE15FDFA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7B040-6A26-206C-9883-E625A99C5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FFC03-5383-B68C-6768-4CD8FBA8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FD8D-37E0-A88E-255B-6B35D42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48FE-EAC0-8190-7038-A81BEE17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AAB3-D4E7-ECBE-9D60-EA5766B0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06118-461D-3180-B67F-E0CED4A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C6147-2A76-26B5-06E6-40615312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A6C80-DCD3-ADF0-9C35-231BB9B2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5BCFB-A469-2379-8034-517266A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80F06-6D16-019A-7BCE-32823E2C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CE4F-B421-C417-D30A-A174274B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5DC1-C01E-5A3F-95B9-40FE18F9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9D5C-B08E-46FC-A003-C5A6FCAB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4D818-826A-B5F7-4241-EC1C7ECE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FCF7-32CB-98F1-CC6A-4A92B77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9485-60D8-F631-989E-FE91BE48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A906-3212-0EB2-FC51-05B1957A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D1E9-ACBB-8A3B-78BA-08B9A044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92A9D-837E-B323-78B8-1537AF7B8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380C-7C8E-0580-C375-768DA7AE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25E6-5654-E75B-BECE-DF44635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423A-C015-5B08-1240-79718A9B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AB6E5-D01F-7357-C244-F955AE4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3C523-AAD9-2E58-1E60-93A45EBD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ED957-653A-B179-F027-3E439960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E659-6717-DB2D-076E-A729513CE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F1AC-3A77-4728-8E70-9F0DEF571AF7}" type="datetimeFigureOut">
              <a:rPr lang="en-US" smtClean="0"/>
              <a:t>24-Jun-25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A560-0DEE-8265-417A-6E74C4D6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FF43-F34E-AB41-08CD-177FB8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4750-66EC-4564-88B4-CF4C72375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6224-DDF6-8587-A034-CD7C92595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missing values using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426B5-AE27-AD61-FF3D-30F5A947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5E68CF-361A-2EE7-3B2D-45C17D6F0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1703"/>
              </p:ext>
            </p:extLst>
          </p:nvPr>
        </p:nvGraphicFramePr>
        <p:xfrm>
          <a:off x="2032000" y="719666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938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44199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9461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941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346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1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612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D9AA15-36D2-C302-8CD7-4F8439812607}"/>
              </a:ext>
            </a:extLst>
          </p:cNvPr>
          <p:cNvSpPr txBox="1"/>
          <p:nvPr/>
        </p:nvSpPr>
        <p:spPr>
          <a:xfrm>
            <a:off x="1499016" y="3567659"/>
            <a:ext cx="5523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guess for Block Arteries = No (most frequent)</a:t>
            </a:r>
          </a:p>
          <a:p>
            <a:r>
              <a:rPr lang="en-US" sz="2000" dirty="0"/>
              <a:t>Initial guess for Weight = Avg(125,210) = 167.5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1D3B7-68C3-1A59-6BC1-27B138945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73069"/>
              </p:ext>
            </p:extLst>
          </p:nvPr>
        </p:nvGraphicFramePr>
        <p:xfrm>
          <a:off x="1374931" y="441507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36938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44199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9461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941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3469103"/>
                    </a:ext>
                  </a:extLst>
                </a:gridCol>
              </a:tblGrid>
              <a:tr h="301982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17682"/>
                  </a:ext>
                </a:extLst>
              </a:tr>
              <a:tr h="174958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26293"/>
                  </a:ext>
                </a:extLst>
              </a:tr>
              <a:tr h="174958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8617"/>
                  </a:ext>
                </a:extLst>
              </a:tr>
              <a:tr h="174958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4488"/>
                  </a:ext>
                </a:extLst>
              </a:tr>
              <a:tr h="174958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6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9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3BCD5-84CD-D42A-86AD-99172D6E942B}"/>
              </a:ext>
            </a:extLst>
          </p:cNvPr>
          <p:cNvSpPr txBox="1"/>
          <p:nvPr/>
        </p:nvSpPr>
        <p:spPr>
          <a:xfrm>
            <a:off x="809469" y="719528"/>
            <a:ext cx="100285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Build a Random Forest using the data and run every example through each of the decision tree</a:t>
            </a:r>
          </a:p>
          <a:p>
            <a:endParaRPr lang="en-US" sz="2000" dirty="0"/>
          </a:p>
          <a:p>
            <a:r>
              <a:rPr lang="en-US" sz="2000" dirty="0"/>
              <a:t>Suppose in 1</a:t>
            </a:r>
            <a:r>
              <a:rPr lang="en-US" sz="2000" baseline="30000" dirty="0"/>
              <a:t>st</a:t>
            </a:r>
            <a:r>
              <a:rPr lang="en-US" sz="2000" dirty="0"/>
              <a:t> tree example 3 and 4 end up together in a leaf</a:t>
            </a:r>
          </a:p>
          <a:p>
            <a:endParaRPr lang="en-US" sz="2000" dirty="0"/>
          </a:p>
          <a:p>
            <a:r>
              <a:rPr lang="en-US" sz="2000" dirty="0"/>
              <a:t>Suppose in 2nd tree example 2, 3 and 4 end up together in a leaf</a:t>
            </a:r>
          </a:p>
          <a:p>
            <a:endParaRPr lang="en-US" sz="2000" dirty="0"/>
          </a:p>
          <a:p>
            <a:r>
              <a:rPr lang="en-US" sz="2000" dirty="0"/>
              <a:t>Suppose in 3rd tree example 3 and 4 end up together in a leaf</a:t>
            </a:r>
          </a:p>
          <a:p>
            <a:endParaRPr lang="en-US" sz="2000" dirty="0"/>
          </a:p>
          <a:p>
            <a:r>
              <a:rPr lang="en-US" sz="2000" dirty="0"/>
              <a:t>and so on</a:t>
            </a:r>
          </a:p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FC70C8-13A2-C3A1-AF85-D4C865CAF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28517"/>
              </p:ext>
            </p:extLst>
          </p:nvPr>
        </p:nvGraphicFramePr>
        <p:xfrm>
          <a:off x="2428407" y="3575446"/>
          <a:ext cx="5471410" cy="31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82">
                  <a:extLst>
                    <a:ext uri="{9D8B030D-6E8A-4147-A177-3AD203B41FA5}">
                      <a16:colId xmlns:a16="http://schemas.microsoft.com/office/drawing/2014/main" val="2263609141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111283272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449643698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1406521931"/>
                    </a:ext>
                  </a:extLst>
                </a:gridCol>
                <a:gridCol w="1094282">
                  <a:extLst>
                    <a:ext uri="{9D8B030D-6E8A-4147-A177-3AD203B41FA5}">
                      <a16:colId xmlns:a16="http://schemas.microsoft.com/office/drawing/2014/main" val="2909539417"/>
                    </a:ext>
                  </a:extLst>
                </a:gridCol>
              </a:tblGrid>
              <a:tr h="634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25035"/>
                  </a:ext>
                </a:extLst>
              </a:tr>
              <a:tr h="634020"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51964"/>
                  </a:ext>
                </a:extLst>
              </a:tr>
              <a:tr h="634020"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00977"/>
                  </a:ext>
                </a:extLst>
              </a:tr>
              <a:tr h="634020"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86770"/>
                  </a:ext>
                </a:extLst>
              </a:tr>
              <a:tr h="634020"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EB7B-03FD-1694-5F13-D52DEE230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01171"/>
              </p:ext>
            </p:extLst>
          </p:nvPr>
        </p:nvGraphicFramePr>
        <p:xfrm>
          <a:off x="838200" y="1645745"/>
          <a:ext cx="4513290" cy="19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658">
                  <a:extLst>
                    <a:ext uri="{9D8B030D-6E8A-4147-A177-3AD203B41FA5}">
                      <a16:colId xmlns:a16="http://schemas.microsoft.com/office/drawing/2014/main" val="368639595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332911943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1969531675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3023295876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1898865289"/>
                    </a:ext>
                  </a:extLst>
                </a:gridCol>
              </a:tblGrid>
              <a:tr h="390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20947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2893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6482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2760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521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4373C3B-1882-89C8-E3FA-2F936FE79248}"/>
              </a:ext>
            </a:extLst>
          </p:cNvPr>
          <p:cNvSpPr txBox="1"/>
          <p:nvPr/>
        </p:nvSpPr>
        <p:spPr>
          <a:xfrm>
            <a:off x="1184223" y="869430"/>
            <a:ext cx="593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running through 10 trees the proximity matrix looks like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6D8D6-5F63-02CF-4670-4BC7907E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41299"/>
              </p:ext>
            </p:extLst>
          </p:nvPr>
        </p:nvGraphicFramePr>
        <p:xfrm>
          <a:off x="838200" y="4268995"/>
          <a:ext cx="4513290" cy="1951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658">
                  <a:extLst>
                    <a:ext uri="{9D8B030D-6E8A-4147-A177-3AD203B41FA5}">
                      <a16:colId xmlns:a16="http://schemas.microsoft.com/office/drawing/2014/main" val="2925598468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2177980641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2642971843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23362318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416287408"/>
                    </a:ext>
                  </a:extLst>
                </a:gridCol>
              </a:tblGrid>
              <a:tr h="390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64067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4844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34731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6966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r>
                        <a:rPr lang="en-US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9B6D6-BCD4-F034-516F-A034049C5DCE}"/>
              </a:ext>
            </a:extLst>
          </p:cNvPr>
          <p:cNvSpPr txBox="1"/>
          <p:nvPr/>
        </p:nvSpPr>
        <p:spPr>
          <a:xfrm>
            <a:off x="1184223" y="3822494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Dividing by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FC11C-674B-63A1-AD10-1694B72F5A86}"/>
              </a:ext>
            </a:extLst>
          </p:cNvPr>
          <p:cNvSpPr txBox="1"/>
          <p:nvPr/>
        </p:nvSpPr>
        <p:spPr>
          <a:xfrm>
            <a:off x="5861154" y="4601954"/>
            <a:ext cx="61894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frequency of Yes = 1/3 x  {0.1/(0.1+0.1+0.8)} = 0.03</a:t>
            </a:r>
          </a:p>
          <a:p>
            <a:endParaRPr lang="en-US" dirty="0"/>
          </a:p>
          <a:p>
            <a:r>
              <a:rPr lang="en-US" dirty="0"/>
              <a:t>Weighted frequency of No = 2/3 x{(0.1+0.8)/(0.1+0.1+0.8)} = 0.6</a:t>
            </a:r>
          </a:p>
          <a:p>
            <a:endParaRPr lang="en-US" dirty="0"/>
          </a:p>
          <a:p>
            <a:r>
              <a:rPr lang="en-US" dirty="0"/>
              <a:t>The missing value is “No”</a:t>
            </a:r>
          </a:p>
          <a:p>
            <a:endParaRPr lang="en-US" dirty="0"/>
          </a:p>
          <a:p>
            <a:r>
              <a:rPr lang="en-US" dirty="0"/>
              <a:t>Weighted avg weight = 125x{0.1/(0.1+0.1+0.8)} + </a:t>
            </a:r>
          </a:p>
          <a:p>
            <a:r>
              <a:rPr lang="en-US" dirty="0"/>
              <a:t>180x{0.1/(0.1+0.1+0.8)} + 210x{0.8/(0.1+0.1+0.8)} = 198.5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EB32A0-0290-DBE3-3D1A-AF17E359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75812"/>
              </p:ext>
            </p:extLst>
          </p:nvPr>
        </p:nvGraphicFramePr>
        <p:xfrm>
          <a:off x="6445770" y="1360935"/>
          <a:ext cx="4721900" cy="297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80">
                  <a:extLst>
                    <a:ext uri="{9D8B030D-6E8A-4147-A177-3AD203B41FA5}">
                      <a16:colId xmlns:a16="http://schemas.microsoft.com/office/drawing/2014/main" val="1327084996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319632811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0954909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403547193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2153802559"/>
                    </a:ext>
                  </a:extLst>
                </a:gridCol>
              </a:tblGrid>
              <a:tr h="1142427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2217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51745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98544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8163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7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EF2778-B16E-F92A-ACBA-742B6A2E9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32939"/>
              </p:ext>
            </p:extLst>
          </p:nvPr>
        </p:nvGraphicFramePr>
        <p:xfrm>
          <a:off x="838200" y="596445"/>
          <a:ext cx="4721900" cy="297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80">
                  <a:extLst>
                    <a:ext uri="{9D8B030D-6E8A-4147-A177-3AD203B41FA5}">
                      <a16:colId xmlns:a16="http://schemas.microsoft.com/office/drawing/2014/main" val="95340034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896997761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4195257180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2423974885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4018739480"/>
                    </a:ext>
                  </a:extLst>
                </a:gridCol>
              </a:tblGrid>
              <a:tr h="1142427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Blood Circulation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Blocked 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22254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84869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14795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03596"/>
                  </a:ext>
                </a:extLst>
              </a:tr>
              <a:tr h="447291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6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884BDE-4647-CF7B-2822-69C0FFBEA8B5}"/>
              </a:ext>
            </a:extLst>
          </p:cNvPr>
          <p:cNvSpPr txBox="1"/>
          <p:nvPr/>
        </p:nvSpPr>
        <p:spPr>
          <a:xfrm>
            <a:off x="6250898" y="1079292"/>
            <a:ext cx="5436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random forest, run all the examples through the </a:t>
            </a:r>
          </a:p>
          <a:p>
            <a:r>
              <a:rPr lang="en-US" dirty="0"/>
              <a:t>all the trees, build the proximity table and update the </a:t>
            </a:r>
          </a:p>
          <a:p>
            <a:r>
              <a:rPr lang="en-US" dirty="0"/>
              <a:t>missing values</a:t>
            </a:r>
          </a:p>
          <a:p>
            <a:endParaRPr lang="en-US" dirty="0"/>
          </a:p>
          <a:p>
            <a:r>
              <a:rPr lang="en-US" dirty="0"/>
              <a:t>This procedure will continue until the values converge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6B80C-1AD3-E561-0EC0-43E3E3D9FB94}"/>
              </a:ext>
            </a:extLst>
          </p:cNvPr>
          <p:cNvSpPr txBox="1"/>
          <p:nvPr/>
        </p:nvSpPr>
        <p:spPr>
          <a:xfrm>
            <a:off x="1049311" y="4182256"/>
            <a:ext cx="7977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No, No, No, ??, </a:t>
            </a:r>
          </a:p>
          <a:p>
            <a:endParaRPr lang="en-US" dirty="0"/>
          </a:p>
          <a:p>
            <a:r>
              <a:rPr lang="en-US" dirty="0"/>
              <a:t>Assume No, No, No, ??, No and No, No, No, ??, yes</a:t>
            </a:r>
          </a:p>
          <a:p>
            <a:endParaRPr lang="en-US" dirty="0"/>
          </a:p>
          <a:p>
            <a:r>
              <a:rPr lang="en-US" dirty="0"/>
              <a:t>Find missing values separately  and classify both examples using the random forest.</a:t>
            </a:r>
          </a:p>
          <a:p>
            <a:endParaRPr lang="en-US" dirty="0"/>
          </a:p>
          <a:p>
            <a:r>
              <a:rPr lang="en-US" dirty="0"/>
              <a:t>If more trees predict yes then class is yes</a:t>
            </a:r>
          </a:p>
          <a:p>
            <a:r>
              <a:rPr lang="en-US" dirty="0"/>
              <a:t>If more trees predict no then class is no</a:t>
            </a:r>
          </a:p>
        </p:txBody>
      </p:sp>
    </p:spTree>
    <p:extLst>
      <p:ext uri="{BB962C8B-B14F-4D97-AF65-F5344CB8AC3E}">
        <p14:creationId xmlns:p14="http://schemas.microsoft.com/office/powerpoint/2010/main" val="365202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429</Words>
  <Application>Microsoft Office PowerPoint</Application>
  <PresentationFormat>Widescreen</PresentationFormat>
  <Paragraphs>189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Finding missing values using Random Forest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2025-06-24T16:18:20Z</dcterms:created>
  <dcterms:modified xsi:type="dcterms:W3CDTF">2025-06-24T17:23:34Z</dcterms:modified>
</cp:coreProperties>
</file>