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8521" autoAdjust="0"/>
  </p:normalViewPr>
  <p:slideViewPr>
    <p:cSldViewPr snapToGrid="0">
      <p:cViewPr varScale="1">
        <p:scale>
          <a:sx n="64" d="100"/>
          <a:sy n="64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8A37-6FD1-9DC8-05A1-558BD5D5C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FDB2C-C2B3-8AFD-B6DF-01C694A75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356F-4AAC-AAB1-F6CC-291D62B3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F8A7-097C-42B2-9F96-BDEE81BECF1C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A2A76-2021-ED0C-F257-B7DDB1DA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72DF-EE8C-6FFF-87F3-C960D81B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B514-D9C5-4849-98F9-287364BD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9466-73A2-A779-8120-1274EA15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DA49D-2A87-64F9-5969-80978C0C0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FD3B0-1394-2721-3687-78DC0946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F8A7-097C-42B2-9F96-BDEE81BECF1C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63403-1DCF-E6AE-D04D-DCE2DB57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8E535-915D-CC39-EC13-340FD4D58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B514-D9C5-4849-98F9-287364BD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2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2D5238-1568-8A29-6DFF-54CC8A557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4CFFE-0D67-9DD3-9865-E175603DD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E2AA3-9159-870B-5137-B157C79D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F8A7-097C-42B2-9F96-BDEE81BECF1C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926D6-3193-D2D9-0DB7-2E72CA23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B6ADC-20B2-2EBF-9755-E563A4E0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B514-D9C5-4849-98F9-287364BD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0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342E-D26A-CDC0-90C7-7B8673BD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5D59D-3F58-9089-CCEF-DFD1E18D3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28B45-07AD-B001-08DE-594146CAE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F8A7-097C-42B2-9F96-BDEE81BECF1C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A8CE6-CB3A-815B-74C9-816A2573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9C714-B009-7E7A-7B46-ED2A8270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B514-D9C5-4849-98F9-287364BD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4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5C4B6-0DD0-523B-090C-BE8D3A1B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74FBE-C112-1D07-9C91-B74EF3A2F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96D43-4199-07D0-D4A5-71E1C261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F8A7-097C-42B2-9F96-BDEE81BECF1C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DFCD3-6EE2-D3A3-51AD-1A6E49D5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4D5B9-F409-AEBD-CF1C-83BA81DF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B514-D9C5-4849-98F9-287364BD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9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E785-3F07-49CD-EA7D-AFBD5BED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A25CF-7FFC-65D4-0EAD-CF81829F0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6E7AD-448A-37FE-AFB4-254C611F9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64794-10BF-9FB6-F480-4630EAE2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F8A7-097C-42B2-9F96-BDEE81BECF1C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E3383-C83C-21FF-41F3-EFD65FD9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8CE2A-BE0C-1554-E72A-4A95E9E4D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B514-D9C5-4849-98F9-287364BD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7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EBAA-3ABB-1C43-05DF-B5432265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78C74-2F9B-AC7B-7E05-2F993E85C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AB154-61A9-4496-0B7E-0ED8D096B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23510-6BF2-05F9-C1F7-F419CC866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B9914-7F5F-AD57-3486-5B8B859DD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4FBC30-3811-FCC8-CC66-64F22A94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F8A7-097C-42B2-9F96-BDEE81BECF1C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0B11A-74E9-BE6F-CEC1-30B5E59B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E3CAE-51C8-8418-8F9D-86E42253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B514-D9C5-4849-98F9-287364BD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2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92DC-DC1F-946A-8021-F4B1A8F2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DD59C-D829-A9D3-E04F-FF64B590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F8A7-097C-42B2-9F96-BDEE81BECF1C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A4092-9235-4138-D061-2BE35A0B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BC187-6A16-90E2-CD49-7402A68C9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B514-D9C5-4849-98F9-287364BD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6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5171D-805B-6730-1636-29F95BBE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F8A7-097C-42B2-9F96-BDEE81BECF1C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94273-1547-932E-0F88-AD4D6F22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52E99-3F65-81E3-8234-6C5A705B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B514-D9C5-4849-98F9-287364BD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1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8D94-37F3-EE64-03F3-80C0AB2E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328B-40F0-D7B7-E242-32913B47E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8ECF9-A630-C63A-796A-F01188C6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E67A0-587A-604B-A8D6-788F54A4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F8A7-097C-42B2-9F96-BDEE81BECF1C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22846-9FB4-A769-CF56-8AF0CB09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E6C4F-8D71-5B4E-EBEF-68974BFB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B514-D9C5-4849-98F9-287364BD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7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98F5-D79C-93C8-7BA5-8E7C6D1A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2C4F3-8FFF-EA9B-35CC-92EEB4F7B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6FF66-249F-AE12-BADD-A4C26923D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03239-42AA-5076-CC02-CDD753298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F8A7-097C-42B2-9F96-BDEE81BECF1C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2FF5F-A1C0-1CFB-856E-6E0BD638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853FC-1112-2B48-AE66-48197FE6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B514-D9C5-4849-98F9-287364BD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0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E46024-8C35-EF0B-0F3A-2A01734FC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C7EE3-DEB5-9ECA-2A9B-DAF59A323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CDC32-66EA-B49D-48D9-13F9BD1B3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4F8A7-097C-42B2-9F96-BDEE81BECF1C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085A0-5429-C673-E5C3-ADF9ECBDF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8DF6E-FE62-C940-91A1-6646C6A6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BB514-D9C5-4849-98F9-287364BD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0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4A77-BEDA-E72A-0E28-AD7CFEA63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 part 1</a:t>
            </a:r>
          </a:p>
        </p:txBody>
      </p:sp>
    </p:spTree>
    <p:extLst>
      <p:ext uri="{BB962C8B-B14F-4D97-AF65-F5344CB8AC3E}">
        <p14:creationId xmlns:p14="http://schemas.microsoft.com/office/powerpoint/2010/main" val="557921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5AE581-914C-E604-DC68-0981CAC72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56" y="3040215"/>
            <a:ext cx="4306122" cy="11870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4F8663-F15F-0BBA-E1B1-A42A10892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24" y="543501"/>
            <a:ext cx="7505700" cy="1630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58811F-5F36-2B77-79CB-CFFA070E7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50" y="5167876"/>
            <a:ext cx="5731915" cy="1262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BBB0F5-D112-DFBA-CA2A-3CE84D5D7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6454" y="4144781"/>
            <a:ext cx="4147653" cy="8949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54243" y="2173768"/>
            <a:ext cx="9977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update any parameter w, we will use gradient descent approach.  </a:t>
            </a:r>
          </a:p>
          <a:p>
            <a:r>
              <a:rPr lang="en-US" sz="2400" dirty="0" smtClean="0"/>
              <a:t>We need to take gradient of the Loss function with respect to the parameter w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775554" y="4227226"/>
            <a:ext cx="25219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z = w1 x1 + w2 x2 + b</a:t>
            </a:r>
          </a:p>
          <a:p>
            <a:endParaRPr lang="en-US" dirty="0"/>
          </a:p>
          <a:p>
            <a:r>
              <a:rPr lang="en-US" dirty="0" smtClean="0"/>
              <a:t>w1 = w1 – </a:t>
            </a:r>
            <a:r>
              <a:rPr lang="hy-AM" dirty="0" smtClean="0"/>
              <a:t>ղ</a:t>
            </a:r>
            <a:r>
              <a:rPr lang="en-US" dirty="0" smtClean="0"/>
              <a:t> (</a:t>
            </a:r>
            <a:r>
              <a:rPr lang="cy-GB" dirty="0" smtClean="0"/>
              <a:t>ŷ</a:t>
            </a:r>
            <a:r>
              <a:rPr lang="en-US" dirty="0" smtClean="0"/>
              <a:t> – y) x1</a:t>
            </a:r>
          </a:p>
          <a:p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2 </a:t>
            </a:r>
            <a:r>
              <a:rPr lang="en-US" dirty="0"/>
              <a:t>= w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hy-AM" dirty="0"/>
              <a:t>ղ</a:t>
            </a:r>
            <a:r>
              <a:rPr lang="en-US" dirty="0"/>
              <a:t> (</a:t>
            </a:r>
            <a:r>
              <a:rPr lang="cy-GB" dirty="0"/>
              <a:t>ŷ</a:t>
            </a:r>
            <a:r>
              <a:rPr lang="en-US" dirty="0"/>
              <a:t> – y) </a:t>
            </a:r>
            <a:r>
              <a:rPr lang="en-US" dirty="0" smtClean="0"/>
              <a:t>x2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b  </a:t>
            </a:r>
            <a:r>
              <a:rPr lang="en-US" dirty="0"/>
              <a:t>– </a:t>
            </a:r>
            <a:r>
              <a:rPr lang="hy-AM" dirty="0"/>
              <a:t>ղ</a:t>
            </a:r>
            <a:r>
              <a:rPr lang="en-US" dirty="0"/>
              <a:t> (</a:t>
            </a:r>
            <a:r>
              <a:rPr lang="cy-GB" dirty="0"/>
              <a:t>ŷ</a:t>
            </a:r>
            <a:r>
              <a:rPr lang="en-US" dirty="0"/>
              <a:t> – y)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27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78BE85-A060-CFDA-34DB-5A3EB16BF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39" y="245183"/>
            <a:ext cx="10105209" cy="25610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373B55-99CD-8384-1D8D-FB8BC0C17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526021"/>
            <a:ext cx="8991600" cy="1905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FBF80D-A071-74E8-4373-B09BFF2A0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37" y="2714625"/>
            <a:ext cx="106013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2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2053652" y="764498"/>
            <a:ext cx="14991" cy="2623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068643" y="3387777"/>
            <a:ext cx="3972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728210" y="989351"/>
            <a:ext cx="2608288" cy="1753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93298" y="869430"/>
            <a:ext cx="16193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62334" y="2278505"/>
            <a:ext cx="1377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</a:t>
            </a:r>
            <a:r>
              <a:rPr lang="en-US" dirty="0" err="1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endParaRPr lang="en-US" dirty="0" smtClean="0"/>
          </a:p>
          <a:p>
            <a:r>
              <a:rPr lang="en-US" dirty="0" smtClean="0"/>
              <a:t>B </a:t>
            </a:r>
            <a:r>
              <a:rPr lang="en-US" dirty="0" err="1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smtClean="0"/>
              <a:t> </a:t>
            </a:r>
          </a:p>
          <a:p>
            <a:r>
              <a:rPr lang="en-US" dirty="0" smtClean="0"/>
              <a:t>B </a:t>
            </a:r>
            <a:r>
              <a:rPr lang="en-US" dirty="0" err="1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52669" y="367259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49311" y="206975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20525" y="1813810"/>
            <a:ext cx="2573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dirty="0" smtClean="0"/>
              <a:t> = w1 x1 + w2 x2 + b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z</a:t>
            </a:r>
            <a:r>
              <a:rPr lang="en-US" dirty="0" smtClean="0"/>
              <a:t> = &lt;w1, w2&gt; &lt;x1, x2&gt; + b</a:t>
            </a:r>
          </a:p>
          <a:p>
            <a:r>
              <a:rPr lang="en-US" dirty="0" smtClean="0"/>
              <a:t>   = </a:t>
            </a:r>
            <a:r>
              <a:rPr lang="en-US" b="1" dirty="0" err="1" smtClean="0"/>
              <a:t>w.x</a:t>
            </a:r>
            <a:r>
              <a:rPr lang="en-US" b="1" dirty="0" smtClean="0"/>
              <a:t> </a:t>
            </a:r>
            <a:r>
              <a:rPr lang="en-US" dirty="0" smtClean="0"/>
              <a:t> + b </a:t>
            </a:r>
          </a:p>
          <a:p>
            <a:endParaRPr lang="en-US" dirty="0"/>
          </a:p>
          <a:p>
            <a:r>
              <a:rPr lang="en-US" dirty="0" smtClean="0"/>
              <a:t>Where </a:t>
            </a:r>
            <a:r>
              <a:rPr lang="en-US" b="1" dirty="0" smtClean="0"/>
              <a:t>w</a:t>
            </a:r>
            <a:r>
              <a:rPr lang="en-US" dirty="0" smtClean="0"/>
              <a:t> = &lt;w1, w2&gt;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x </a:t>
            </a:r>
            <a:r>
              <a:rPr lang="en-US" dirty="0" smtClean="0"/>
              <a:t>= &lt;x1, x2&gt;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50383" y="4497049"/>
            <a:ext cx="68571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insert x1 and x2 values for  any object of class A, z will be positive</a:t>
            </a:r>
          </a:p>
          <a:p>
            <a:endParaRPr lang="en-US" dirty="0" smtClean="0"/>
          </a:p>
          <a:p>
            <a:r>
              <a:rPr lang="en-US" dirty="0"/>
              <a:t>If we insert x1 and x2 values for  any object of class </a:t>
            </a:r>
            <a:r>
              <a:rPr lang="en-US" dirty="0" smtClean="0"/>
              <a:t>B, </a:t>
            </a:r>
            <a:r>
              <a:rPr lang="en-US" dirty="0"/>
              <a:t>z will be </a:t>
            </a:r>
            <a:r>
              <a:rPr lang="en-US" dirty="0" smtClean="0"/>
              <a:t>negative</a:t>
            </a:r>
          </a:p>
          <a:p>
            <a:endParaRPr lang="en-US" dirty="0"/>
          </a:p>
          <a:p>
            <a:r>
              <a:rPr lang="en-US" dirty="0" smtClean="0"/>
              <a:t>We can say that if z&gt;0 class is A otherwise class is B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6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D03F45-BEA0-8677-F2CB-773943A21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95" y="1090615"/>
            <a:ext cx="5966085" cy="14127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E13601-F7D9-84AE-AFED-AA69252FF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184" y="2058482"/>
            <a:ext cx="3837494" cy="8336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2C752E-E427-CC3E-0795-F31D9A921AF2}"/>
              </a:ext>
            </a:extLst>
          </p:cNvPr>
          <p:cNvSpPr txBox="1"/>
          <p:nvPr/>
        </p:nvSpPr>
        <p:spPr>
          <a:xfrm>
            <a:off x="2647950" y="715797"/>
            <a:ext cx="5516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</a:t>
            </a:r>
            <a:r>
              <a:rPr lang="en-US" sz="2400" dirty="0" smtClean="0"/>
              <a:t>w1x1+w2x2+w3x3</a:t>
            </a:r>
            <a:r>
              <a:rPr lang="en-US" sz="2400" dirty="0"/>
              <a:t>+…………………+</a:t>
            </a:r>
            <a:r>
              <a:rPr lang="en-US" sz="2400" dirty="0" err="1"/>
              <a:t>wnxn+b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4B81EF-8785-C38F-426A-D2B7B7519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950" y="2951734"/>
            <a:ext cx="6896100" cy="2333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F737BD-8573-4F11-EB3A-DA5880FD0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053" y="1601352"/>
            <a:ext cx="4483933" cy="12768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33534" y="76083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Z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47950" y="344775"/>
            <a:ext cx="335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n feature vectors or attributes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68852" y="3222885"/>
            <a:ext cx="2521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z&gt;0  then Ϭ(z) &gt; 0.5</a:t>
            </a:r>
          </a:p>
          <a:p>
            <a:endParaRPr lang="en-US" dirty="0"/>
          </a:p>
          <a:p>
            <a:r>
              <a:rPr lang="en-US" dirty="0" smtClean="0"/>
              <a:t>If z &lt;= 0  then Ϭ(z) &lt;= 0.5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93889" y="5891134"/>
            <a:ext cx="6586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Ϭ(z) denotes the probability of belonging to a class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596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F757EA-531E-B47A-2318-271207261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6" y="497487"/>
            <a:ext cx="7049043" cy="36397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E80721-6049-A159-BB81-33ECECE59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842" y="1128325"/>
            <a:ext cx="5562600" cy="18547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90155" y="3013025"/>
            <a:ext cx="4390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Derivative of Ϭ(z) = </a:t>
            </a:r>
            <a:r>
              <a:rPr lang="en-US" sz="2400" dirty="0"/>
              <a:t>Ϭ(z</a:t>
            </a:r>
            <a:r>
              <a:rPr lang="en-US" sz="2400" dirty="0" smtClean="0"/>
              <a:t>) ( 1- </a:t>
            </a:r>
            <a:r>
              <a:rPr lang="en-US" sz="2400" dirty="0"/>
              <a:t>Ϭ(z</a:t>
            </a:r>
            <a:r>
              <a:rPr lang="en-US" sz="2400" dirty="0" smtClean="0"/>
              <a:t>))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0143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FD4ED9-282F-E238-0836-AC61DB917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96" y="287939"/>
            <a:ext cx="8305800" cy="326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4AC676-65D9-99D1-267D-E2AC24CC7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2998033"/>
            <a:ext cx="8544253" cy="385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8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DA62F9-61B9-D16F-D0E9-7BADD50B1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50" y="422215"/>
            <a:ext cx="8829675" cy="2828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700250-C011-F53E-F9E1-020BEF74A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95" y="3611627"/>
            <a:ext cx="7368088" cy="17328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155E44-9031-3309-986F-B088F182EE1A}"/>
              </a:ext>
            </a:extLst>
          </p:cNvPr>
          <p:cNvSpPr txBox="1"/>
          <p:nvPr/>
        </p:nvSpPr>
        <p:spPr>
          <a:xfrm>
            <a:off x="4367048" y="2806256"/>
            <a:ext cx="3319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Scaling input 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742286-BD2C-EA4D-AE8F-28BBF1045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037" y="5263562"/>
            <a:ext cx="85439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7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FB759A-20EE-1580-AA09-ABF75FA6B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880900"/>
            <a:ext cx="8724900" cy="3028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1799AC-B800-5786-D6C2-E997B5A68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34" y="4034000"/>
            <a:ext cx="4171950" cy="1943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78AA3-76D9-D3CB-49E2-7A3A02C964F6}"/>
              </a:ext>
            </a:extLst>
          </p:cNvPr>
          <p:cNvSpPr txBox="1"/>
          <p:nvPr/>
        </p:nvSpPr>
        <p:spPr>
          <a:xfrm>
            <a:off x="5439103" y="4792717"/>
            <a:ext cx="2363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  = Ϭ (XW + b)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1131B8-106F-2DE3-0C73-26F85B748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531" y="5727481"/>
            <a:ext cx="4248150" cy="952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DB6E19-BC54-F4D8-F86C-22D171AEF90E}"/>
              </a:ext>
            </a:extLst>
          </p:cNvPr>
          <p:cNvSpPr txBox="1"/>
          <p:nvPr/>
        </p:nvSpPr>
        <p:spPr>
          <a:xfrm>
            <a:off x="2380603" y="236479"/>
            <a:ext cx="6628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Processing multiple examples in matrix form</a:t>
            </a:r>
          </a:p>
        </p:txBody>
      </p:sp>
    </p:spTree>
    <p:extLst>
      <p:ext uri="{BB962C8B-B14F-4D97-AF65-F5344CB8AC3E}">
        <p14:creationId xmlns:p14="http://schemas.microsoft.com/office/powerpoint/2010/main" val="2485849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30140F-8DC8-00D5-A250-26573E7EE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28" y="1980507"/>
            <a:ext cx="10152993" cy="26937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3E3063-E29B-6AB3-3F6B-97DF47523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300" y="5329413"/>
            <a:ext cx="3790950" cy="96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1C5CFB-1AEF-F4F5-44C7-F094FFA00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113" y="5390388"/>
            <a:ext cx="5286375" cy="11820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56222" y="599607"/>
            <a:ext cx="106465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derive the parameters w1, w2, w3, ……. </a:t>
            </a:r>
            <a:r>
              <a:rPr lang="en-US" sz="2400" dirty="0"/>
              <a:t>a</a:t>
            </a:r>
            <a:r>
              <a:rPr lang="en-US" sz="2400" dirty="0" smtClean="0"/>
              <a:t>nd b, we will define a Loss function. </a:t>
            </a:r>
          </a:p>
          <a:p>
            <a:r>
              <a:rPr lang="en-US" sz="2400" dirty="0" smtClean="0"/>
              <a:t>We will start with some random values of w1, w2, w3, …… and b and iteratively </a:t>
            </a:r>
          </a:p>
          <a:p>
            <a:r>
              <a:rPr lang="en-US" sz="2400" dirty="0" smtClean="0"/>
              <a:t>update the values using gradient descent until </a:t>
            </a:r>
            <a:r>
              <a:rPr lang="en-US" sz="2400" dirty="0" smtClean="0"/>
              <a:t>the </a:t>
            </a:r>
            <a:r>
              <a:rPr lang="en-US" sz="2400" dirty="0" smtClean="0"/>
              <a:t>loss function becomes minimum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0346" y="4912968"/>
            <a:ext cx="7018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every example x maximize P(y = 1|x) or P( y = 0 |x)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09728" y="5625890"/>
            <a:ext cx="1380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Maximize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269423" y="5501904"/>
            <a:ext cx="1380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Maximize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592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3A1276-20D3-BC75-9AA4-18B67F2C1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75" y="325651"/>
            <a:ext cx="6353175" cy="1140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972E7C-BBBF-B31C-44F8-71962DA8D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15" y="1741585"/>
            <a:ext cx="7067550" cy="13484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1F0E83-A66F-14F5-4DDF-A8F330861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31" y="3090041"/>
            <a:ext cx="7919059" cy="20179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315985-622F-9B8A-ED70-7AE1D41C3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614" y="5188821"/>
            <a:ext cx="75819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0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347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Logistic Regression part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part 1</dc:title>
  <dc:creator>Administrator</dc:creator>
  <cp:lastModifiedBy>rahman.mofizur@bracu.ac.bd</cp:lastModifiedBy>
  <cp:revision>9</cp:revision>
  <dcterms:created xsi:type="dcterms:W3CDTF">2025-03-05T00:18:46Z</dcterms:created>
  <dcterms:modified xsi:type="dcterms:W3CDTF">2025-07-14T06:43:24Z</dcterms:modified>
</cp:coreProperties>
</file>