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D987-6BDE-7D2C-7F90-9A7180361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C698C-9FCC-30EE-9548-1281AC993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FF2B-B471-B3C6-7F6C-5971EEE3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965D-01FF-0E6E-713A-1A0BE4AD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098F-B31D-D9C1-570D-3193883B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6EEC-76D5-1C9F-6A00-28B3435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4404E-F132-DCA0-0025-DCF09854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48FC-1AB3-76C1-A385-BFA3FE29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100B-3C85-9961-3FB1-3DD9EC60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81E41-B54E-FE06-79E1-2879B9D4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6BE12-6A40-62A7-DE7E-45BD43B05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2913E-CE50-3AA5-0035-E44F03F65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145A-4EB0-0F89-450F-50B5178F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59E0-2A15-318E-FBE0-1A7C4D05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CD6C-09D4-7771-8063-C78BA33F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0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47E9-C668-FAEC-62ED-46774C4A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3FB5-3D38-F14C-97CC-29D2D9BB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D8C6-4BF7-9D83-77AA-D9637910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B632-6AD9-FC0C-08BF-70B3BC47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0C00-99A5-5BFC-7942-07A0D5F3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84D1-788F-E5D8-64FA-FA38D006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6662-8BD0-109B-761D-3E36E783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6013-C7EE-538F-9535-2872B3F7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7584-4E18-493F-CEFD-32FDADB1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9E5B-9311-B38C-8E4A-E262EB67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28B1-2134-0727-C569-476B3EDB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6061-4D74-5304-FBEE-5FC3DE0CD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658F3-84BE-E544-666A-3C0520A15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D723B-F6C7-D1C0-4C4B-551B2931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96907-BF70-91C6-E8FC-E1FECF40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7B9E2-DA4D-EF57-E708-A967649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1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3A13-98DF-9695-A793-4E190B4D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92FF8-625B-E532-F354-C899F647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7DB9D-FB51-A59D-B912-09D5ABDFA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2277B-F62A-331E-643B-F6EFD682E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420AE-86E6-7BCE-98FC-B59E9B2C3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CB000-993A-E576-4646-0507CA8B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B25C8-5558-945A-F15E-311401E2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B0796-B221-D790-C110-EB57A4DF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3FE0-09DC-D94C-4FAD-0D4BF0B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33A3-EBAF-C22F-A884-FB291E85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47B50-6011-26FC-135A-D5C28E1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62A2-E811-3D11-7A5F-A8B55655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3258C-067F-B2E2-2DC0-994A635E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25051-0F61-0111-45F0-09D8395D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453FE-0710-249F-9F11-310A1631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4D18-9E6E-3047-7504-F1896D5B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EB6D-51A8-DD8F-A20F-4900F455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D7EDB-73F3-138D-F0EE-3633261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0417F-66AA-2D28-6907-49F17A58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C8D17-1540-317C-DB7B-1B605F9E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25DCC-145A-F21B-C09F-FF53807D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11D8-E9A2-6D91-CE52-DE232F60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1BFB1-4406-CD84-270F-6EE684C7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9CD0-DC19-FB46-AE00-9055408B4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98F37-CA0D-1DA7-7338-BC4D0EF3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43297-FCB3-5BA9-0C1A-81281CEA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29016-56BC-930E-5AD6-231679F0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5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FD2C9-F33B-463B-102E-4A9231EA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AE294-695F-20A2-F840-2A12CD1D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1563D-D773-D1B8-FAE9-C4AC77564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E100A-22E5-4440-8316-2CF61998397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0BFFE-C709-C2F4-2D16-5D4ABA1E0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D14-27FA-EB04-53B7-B97903663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CF26F-136E-475C-8AA7-C6122F1BA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53F9-AF9B-E6DA-BE43-D5FCB5282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by Step Procedure for Regression Tree 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D9040-F98E-26A9-4488-5CDD348E8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2D9685-253B-7E36-A5D0-EBB4B6E43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43013"/>
              </p:ext>
            </p:extLst>
          </p:nvPr>
        </p:nvGraphicFramePr>
        <p:xfrm>
          <a:off x="437213" y="397260"/>
          <a:ext cx="2635772" cy="4159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427">
                  <a:extLst>
                    <a:ext uri="{9D8B030D-6E8A-4147-A177-3AD203B41FA5}">
                      <a16:colId xmlns:a16="http://schemas.microsoft.com/office/drawing/2014/main" val="1065026215"/>
                    </a:ext>
                  </a:extLst>
                </a:gridCol>
                <a:gridCol w="609427">
                  <a:extLst>
                    <a:ext uri="{9D8B030D-6E8A-4147-A177-3AD203B41FA5}">
                      <a16:colId xmlns:a16="http://schemas.microsoft.com/office/drawing/2014/main" val="528942784"/>
                    </a:ext>
                  </a:extLst>
                </a:gridCol>
                <a:gridCol w="1416918">
                  <a:extLst>
                    <a:ext uri="{9D8B030D-6E8A-4147-A177-3AD203B41FA5}">
                      <a16:colId xmlns:a16="http://schemas.microsoft.com/office/drawing/2014/main" val="2022514471"/>
                    </a:ext>
                  </a:extLst>
                </a:gridCol>
              </a:tblGrid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Dosage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Drug Effectiveness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377317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69139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16764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38412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908063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687106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69700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907101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590259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45646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1D3296-87C4-72CA-2091-D9B738D4FC1C}"/>
              </a:ext>
            </a:extLst>
          </p:cNvPr>
          <p:cNvSpPr/>
          <p:nvPr/>
        </p:nvSpPr>
        <p:spPr>
          <a:xfrm>
            <a:off x="5621310" y="1109272"/>
            <a:ext cx="2413417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2DF6D-FF31-B9F5-EFF7-7CA9C9178BB9}"/>
              </a:ext>
            </a:extLst>
          </p:cNvPr>
          <p:cNvSpPr txBox="1"/>
          <p:nvPr/>
        </p:nvSpPr>
        <p:spPr>
          <a:xfrm>
            <a:off x="6175945" y="1289157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ED8F95-F85A-9F42-93FB-5B910E7A5695}"/>
              </a:ext>
            </a:extLst>
          </p:cNvPr>
          <p:cNvCxnSpPr>
            <a:stCxn id="5" idx="2"/>
          </p:cNvCxnSpPr>
          <p:nvPr/>
        </p:nvCxnSpPr>
        <p:spPr>
          <a:xfrm flipH="1">
            <a:off x="5231567" y="2023672"/>
            <a:ext cx="1596452" cy="158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DB378-98B3-90AC-0DDF-CC089425C326}"/>
              </a:ext>
            </a:extLst>
          </p:cNvPr>
          <p:cNvCxnSpPr>
            <a:stCxn id="5" idx="2"/>
          </p:cNvCxnSpPr>
          <p:nvPr/>
        </p:nvCxnSpPr>
        <p:spPr>
          <a:xfrm>
            <a:off x="6828019" y="2023672"/>
            <a:ext cx="1656414" cy="140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930533-98F3-9E2A-CEB8-8DBF008847C9}"/>
              </a:ext>
            </a:extLst>
          </p:cNvPr>
          <p:cNvSpPr txBox="1"/>
          <p:nvPr/>
        </p:nvSpPr>
        <p:spPr>
          <a:xfrm>
            <a:off x="5441430" y="25932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2D38C-66F6-8644-D104-81C1ED3B445B}"/>
              </a:ext>
            </a:extLst>
          </p:cNvPr>
          <p:cNvSpPr txBox="1"/>
          <p:nvPr/>
        </p:nvSpPr>
        <p:spPr>
          <a:xfrm>
            <a:off x="7899816" y="25932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8E9B-FE6C-361E-3E01-6E8ADCB020AF}"/>
              </a:ext>
            </a:extLst>
          </p:cNvPr>
          <p:cNvSpPr txBox="1"/>
          <p:nvPr/>
        </p:nvSpPr>
        <p:spPr>
          <a:xfrm>
            <a:off x="4362138" y="392742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4,6,20,25,40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168C7-1EAD-512F-AC8D-4016D90DC3B5}"/>
              </a:ext>
            </a:extLst>
          </p:cNvPr>
          <p:cNvSpPr txBox="1"/>
          <p:nvPr/>
        </p:nvSpPr>
        <p:spPr>
          <a:xfrm>
            <a:off x="7899816" y="3927423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10,15,30,35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67F24-EFE0-477A-DE60-0DACD2AAEB95}"/>
              </a:ext>
            </a:extLst>
          </p:cNvPr>
          <p:cNvSpPr txBox="1"/>
          <p:nvPr/>
        </p:nvSpPr>
        <p:spPr>
          <a:xfrm>
            <a:off x="3627620" y="4691921"/>
            <a:ext cx="3524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D.E = (0+2+100+100+0)/5</a:t>
            </a:r>
          </a:p>
          <a:p>
            <a:r>
              <a:rPr lang="en-US" dirty="0"/>
              <a:t>                         = 40.4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F7C5C-EB0D-53EC-7DC6-290A83341F7A}"/>
              </a:ext>
            </a:extLst>
          </p:cNvPr>
          <p:cNvSpPr txBox="1"/>
          <p:nvPr/>
        </p:nvSpPr>
        <p:spPr>
          <a:xfrm>
            <a:off x="7899816" y="4841823"/>
            <a:ext cx="3291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D.E = (3+100+20+10)/4</a:t>
            </a:r>
          </a:p>
          <a:p>
            <a:r>
              <a:rPr lang="en-US" dirty="0"/>
              <a:t>                        = 33.25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849D1-1649-DCC7-95B8-E418D5327410}"/>
              </a:ext>
            </a:extLst>
          </p:cNvPr>
          <p:cNvSpPr txBox="1"/>
          <p:nvPr/>
        </p:nvSpPr>
        <p:spPr>
          <a:xfrm>
            <a:off x="854439" y="5711252"/>
            <a:ext cx="7630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SSR (Gender) = (0-40.4)^2+(2-40.4)^2+(100-40.4)^2+(100-40.4)^2+(0-40.4)^2</a:t>
            </a:r>
          </a:p>
          <a:p>
            <a:r>
              <a:rPr lang="en-US" dirty="0"/>
              <a:t>                                         +(3-33.25)^2+(100-33.25)^2+(20-33.25)^2+(10-33.25)^2</a:t>
            </a:r>
          </a:p>
          <a:p>
            <a:r>
              <a:rPr lang="en-US" dirty="0"/>
              <a:t>                        =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17929.95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05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17F440-6D8E-CCE2-04B9-E9B3762ED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47014"/>
              </p:ext>
            </p:extLst>
          </p:nvPr>
        </p:nvGraphicFramePr>
        <p:xfrm>
          <a:off x="437213" y="397260"/>
          <a:ext cx="2635772" cy="4159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427">
                  <a:extLst>
                    <a:ext uri="{9D8B030D-6E8A-4147-A177-3AD203B41FA5}">
                      <a16:colId xmlns:a16="http://schemas.microsoft.com/office/drawing/2014/main" val="1065026215"/>
                    </a:ext>
                  </a:extLst>
                </a:gridCol>
                <a:gridCol w="609427">
                  <a:extLst>
                    <a:ext uri="{9D8B030D-6E8A-4147-A177-3AD203B41FA5}">
                      <a16:colId xmlns:a16="http://schemas.microsoft.com/office/drawing/2014/main" val="528942784"/>
                    </a:ext>
                  </a:extLst>
                </a:gridCol>
                <a:gridCol w="1416918">
                  <a:extLst>
                    <a:ext uri="{9D8B030D-6E8A-4147-A177-3AD203B41FA5}">
                      <a16:colId xmlns:a16="http://schemas.microsoft.com/office/drawing/2014/main" val="2022514471"/>
                    </a:ext>
                  </a:extLst>
                </a:gridCol>
              </a:tblGrid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Dosage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Drug Effectiveness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377317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69139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16764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38412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908063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687106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69700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907101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590259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45646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D5C251-33FF-D99A-D26A-5AD9B439C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6522"/>
              </p:ext>
            </p:extLst>
          </p:nvPr>
        </p:nvGraphicFramePr>
        <p:xfrm>
          <a:off x="3887452" y="89948"/>
          <a:ext cx="909399" cy="4467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399">
                  <a:extLst>
                    <a:ext uri="{9D8B030D-6E8A-4147-A177-3AD203B41FA5}">
                      <a16:colId xmlns:a16="http://schemas.microsoft.com/office/drawing/2014/main" val="1097272248"/>
                    </a:ext>
                  </a:extLst>
                </a:gridCol>
              </a:tblGrid>
              <a:tr h="832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Threshold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02532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654961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215776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917829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162226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82411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99190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6209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87021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8C9DAF5-BEFB-AB7E-1431-39597E50448B}"/>
              </a:ext>
            </a:extLst>
          </p:cNvPr>
          <p:cNvSpPr/>
          <p:nvPr/>
        </p:nvSpPr>
        <p:spPr>
          <a:xfrm>
            <a:off x="8109678" y="854439"/>
            <a:ext cx="2143593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44F3E-92EB-367E-BF32-3A888CD43AB5}"/>
              </a:ext>
            </a:extLst>
          </p:cNvPr>
          <p:cNvSpPr txBox="1"/>
          <p:nvPr/>
        </p:nvSpPr>
        <p:spPr>
          <a:xfrm>
            <a:off x="8469443" y="1079294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Dosage&lt;22.5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9D138E-02F8-0651-39F2-B90CFC6FC2A8}"/>
              </a:ext>
            </a:extLst>
          </p:cNvPr>
          <p:cNvCxnSpPr>
            <a:stCxn id="8" idx="2"/>
          </p:cNvCxnSpPr>
          <p:nvPr/>
        </p:nvCxnSpPr>
        <p:spPr>
          <a:xfrm flipH="1">
            <a:off x="7689954" y="1768839"/>
            <a:ext cx="1491521" cy="151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F18B9D-E163-E5B0-0F83-9422528673DA}"/>
              </a:ext>
            </a:extLst>
          </p:cNvPr>
          <p:cNvCxnSpPr>
            <a:stCxn id="8" idx="2"/>
          </p:cNvCxnSpPr>
          <p:nvPr/>
        </p:nvCxnSpPr>
        <p:spPr>
          <a:xfrm>
            <a:off x="9181475" y="1768839"/>
            <a:ext cx="1446551" cy="140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B91A63-AB0C-B59A-E427-C3A3F17499DB}"/>
              </a:ext>
            </a:extLst>
          </p:cNvPr>
          <p:cNvSpPr txBox="1"/>
          <p:nvPr/>
        </p:nvSpPr>
        <p:spPr>
          <a:xfrm>
            <a:off x="6535711" y="3582649"/>
            <a:ext cx="1895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4,6,10,15,20</a:t>
            </a:r>
          </a:p>
          <a:p>
            <a:endParaRPr lang="en-US" dirty="0"/>
          </a:p>
          <a:p>
            <a:r>
              <a:rPr lang="en-US" dirty="0"/>
              <a:t>Predicted D.E = 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F0B8B-DC3B-AB4B-3BE8-FF88A15DB44C}"/>
              </a:ext>
            </a:extLst>
          </p:cNvPr>
          <p:cNvSpPr txBox="1"/>
          <p:nvPr/>
        </p:nvSpPr>
        <p:spPr>
          <a:xfrm>
            <a:off x="9865659" y="3582649"/>
            <a:ext cx="207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25,30,35,40</a:t>
            </a:r>
          </a:p>
          <a:p>
            <a:endParaRPr lang="en-US" dirty="0"/>
          </a:p>
          <a:p>
            <a:r>
              <a:rPr lang="en-US" dirty="0"/>
              <a:t>Predicted D.E = 32.5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C1739-E5E9-80D7-EBE0-614EF4312953}"/>
              </a:ext>
            </a:extLst>
          </p:cNvPr>
          <p:cNvSpPr txBox="1"/>
          <p:nvPr/>
        </p:nvSpPr>
        <p:spPr>
          <a:xfrm>
            <a:off x="243592" y="5474756"/>
            <a:ext cx="10384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SSR (Dosage&lt;22.5) = (0-41)^2+(2-41)^2+(3-41)^2+(100-41)^2+(100-41)^2</a:t>
            </a:r>
          </a:p>
          <a:p>
            <a:r>
              <a:rPr lang="en-US"/>
              <a:t>                                         +(100-32.5)^2+(20-32.5)^2+(10-32.5)^2+(0-32.5)^2</a:t>
            </a:r>
          </a:p>
          <a:p>
            <a:r>
              <a:rPr lang="en-US"/>
              <a:t>                        = </a:t>
            </a: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17883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8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529A0C-7D03-37FC-8D3B-CD3A467F2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09450"/>
              </p:ext>
            </p:extLst>
          </p:nvPr>
        </p:nvGraphicFramePr>
        <p:xfrm>
          <a:off x="437213" y="397260"/>
          <a:ext cx="2635772" cy="4159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427">
                  <a:extLst>
                    <a:ext uri="{9D8B030D-6E8A-4147-A177-3AD203B41FA5}">
                      <a16:colId xmlns:a16="http://schemas.microsoft.com/office/drawing/2014/main" val="1065026215"/>
                    </a:ext>
                  </a:extLst>
                </a:gridCol>
                <a:gridCol w="609427">
                  <a:extLst>
                    <a:ext uri="{9D8B030D-6E8A-4147-A177-3AD203B41FA5}">
                      <a16:colId xmlns:a16="http://schemas.microsoft.com/office/drawing/2014/main" val="528942784"/>
                    </a:ext>
                  </a:extLst>
                </a:gridCol>
                <a:gridCol w="1416918">
                  <a:extLst>
                    <a:ext uri="{9D8B030D-6E8A-4147-A177-3AD203B41FA5}">
                      <a16:colId xmlns:a16="http://schemas.microsoft.com/office/drawing/2014/main" val="2022514471"/>
                    </a:ext>
                  </a:extLst>
                </a:gridCol>
              </a:tblGrid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Dosage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Drug Effectiveness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377317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69139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16764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38412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908063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687106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69700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907101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590259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4564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4EFA48-B9D5-6E0B-0E61-C8AECBB0F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257590"/>
              </p:ext>
            </p:extLst>
          </p:nvPr>
        </p:nvGraphicFramePr>
        <p:xfrm>
          <a:off x="3887452" y="89948"/>
          <a:ext cx="909399" cy="4467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399">
                  <a:extLst>
                    <a:ext uri="{9D8B030D-6E8A-4147-A177-3AD203B41FA5}">
                      <a16:colId xmlns:a16="http://schemas.microsoft.com/office/drawing/2014/main" val="1097272248"/>
                    </a:ext>
                  </a:extLst>
                </a:gridCol>
              </a:tblGrid>
              <a:tr h="832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Threshold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02532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654961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215776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917829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162226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82411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99190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6209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8702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D8243C-7E5F-A0CE-9C1E-FFE55C732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67371"/>
              </p:ext>
            </p:extLst>
          </p:nvPr>
        </p:nvGraphicFramePr>
        <p:xfrm>
          <a:off x="5568950" y="397259"/>
          <a:ext cx="1054100" cy="4189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414829825"/>
                    </a:ext>
                  </a:extLst>
                </a:gridCol>
              </a:tblGrid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SSR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557175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16485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570770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14670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445234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12355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3244969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17177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334002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17883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010582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14709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848509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74819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16485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28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529A0C-7D03-37FC-8D3B-CD3A467F2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09450"/>
              </p:ext>
            </p:extLst>
          </p:nvPr>
        </p:nvGraphicFramePr>
        <p:xfrm>
          <a:off x="437213" y="397260"/>
          <a:ext cx="2635772" cy="4159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427">
                  <a:extLst>
                    <a:ext uri="{9D8B030D-6E8A-4147-A177-3AD203B41FA5}">
                      <a16:colId xmlns:a16="http://schemas.microsoft.com/office/drawing/2014/main" val="1065026215"/>
                    </a:ext>
                  </a:extLst>
                </a:gridCol>
                <a:gridCol w="609427">
                  <a:extLst>
                    <a:ext uri="{9D8B030D-6E8A-4147-A177-3AD203B41FA5}">
                      <a16:colId xmlns:a16="http://schemas.microsoft.com/office/drawing/2014/main" val="528942784"/>
                    </a:ext>
                  </a:extLst>
                </a:gridCol>
                <a:gridCol w="1416918">
                  <a:extLst>
                    <a:ext uri="{9D8B030D-6E8A-4147-A177-3AD203B41FA5}">
                      <a16:colId xmlns:a16="http://schemas.microsoft.com/office/drawing/2014/main" val="2022514471"/>
                    </a:ext>
                  </a:extLst>
                </a:gridCol>
              </a:tblGrid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Dosage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Drug Effectiveness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377317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69139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16764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38412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908063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687106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69700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907101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590259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4564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4EFA48-B9D5-6E0B-0E61-C8AECBB0F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257590"/>
              </p:ext>
            </p:extLst>
          </p:nvPr>
        </p:nvGraphicFramePr>
        <p:xfrm>
          <a:off x="3887452" y="89948"/>
          <a:ext cx="909399" cy="4467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399">
                  <a:extLst>
                    <a:ext uri="{9D8B030D-6E8A-4147-A177-3AD203B41FA5}">
                      <a16:colId xmlns:a16="http://schemas.microsoft.com/office/drawing/2014/main" val="1097272248"/>
                    </a:ext>
                  </a:extLst>
                </a:gridCol>
              </a:tblGrid>
              <a:tr h="832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Threshold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02532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654961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215776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917829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162226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82411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99190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6209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8702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D8243C-7E5F-A0CE-9C1E-FFE55C732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62573"/>
              </p:ext>
            </p:extLst>
          </p:nvPr>
        </p:nvGraphicFramePr>
        <p:xfrm>
          <a:off x="5313318" y="397259"/>
          <a:ext cx="1054100" cy="4189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414829825"/>
                    </a:ext>
                  </a:extLst>
                </a:gridCol>
              </a:tblGrid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SSR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557175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16485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570770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14670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445234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12355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3244969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17177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334002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17883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010582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14709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848509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74819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16485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354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B91A63-AB0C-B59A-E427-C3A3F17499DB}"/>
              </a:ext>
            </a:extLst>
          </p:cNvPr>
          <p:cNvSpPr txBox="1"/>
          <p:nvPr/>
        </p:nvSpPr>
        <p:spPr>
          <a:xfrm>
            <a:off x="6535711" y="3582649"/>
            <a:ext cx="207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4,6,10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Predicted D.E = </a:t>
            </a:r>
            <a:r>
              <a:rPr lang="en-US" dirty="0" smtClean="0"/>
              <a:t>1.67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689954" y="854439"/>
            <a:ext cx="4053142" cy="3651540"/>
            <a:chOff x="7689954" y="854439"/>
            <a:chExt cx="4053142" cy="36515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C9DAF5-BEFB-AB7E-1431-39597E50448B}"/>
                </a:ext>
              </a:extLst>
            </p:cNvPr>
            <p:cNvSpPr/>
            <p:nvPr/>
          </p:nvSpPr>
          <p:spPr>
            <a:xfrm>
              <a:off x="8109678" y="854439"/>
              <a:ext cx="2143593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A44F3E-92EB-367E-BF32-3A888CD43AB5}"/>
                </a:ext>
              </a:extLst>
            </p:cNvPr>
            <p:cNvSpPr txBox="1"/>
            <p:nvPr/>
          </p:nvSpPr>
          <p:spPr>
            <a:xfrm>
              <a:off x="8469443" y="1079294"/>
              <a:ext cx="1396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Dosage&lt;12.5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49D138E-02F8-0651-39F2-B90CFC6FC2A8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7689954" y="1768839"/>
              <a:ext cx="1491521" cy="1514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F18B9D-E163-E5B0-0F83-9422528673DA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9181475" y="1768839"/>
              <a:ext cx="1446551" cy="1409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CF0B8B-DC3B-AB4B-3BE8-FF88A15DB44C}"/>
                </a:ext>
              </a:extLst>
            </p:cNvPr>
            <p:cNvSpPr txBox="1"/>
            <p:nvPr/>
          </p:nvSpPr>
          <p:spPr>
            <a:xfrm>
              <a:off x="9865659" y="3582649"/>
              <a:ext cx="18774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15,20,25,30,35,40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Predicted D.E = </a:t>
              </a:r>
              <a:r>
                <a:rPr lang="en-US" dirty="0" smtClean="0"/>
                <a:t>55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262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529A0C-7D03-37FC-8D3B-CD3A467F2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895971"/>
              </p:ext>
            </p:extLst>
          </p:nvPr>
        </p:nvGraphicFramePr>
        <p:xfrm>
          <a:off x="437213" y="397260"/>
          <a:ext cx="2635772" cy="4159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427">
                  <a:extLst>
                    <a:ext uri="{9D8B030D-6E8A-4147-A177-3AD203B41FA5}">
                      <a16:colId xmlns:a16="http://schemas.microsoft.com/office/drawing/2014/main" val="1065026215"/>
                    </a:ext>
                  </a:extLst>
                </a:gridCol>
                <a:gridCol w="609427">
                  <a:extLst>
                    <a:ext uri="{9D8B030D-6E8A-4147-A177-3AD203B41FA5}">
                      <a16:colId xmlns:a16="http://schemas.microsoft.com/office/drawing/2014/main" val="528942784"/>
                    </a:ext>
                  </a:extLst>
                </a:gridCol>
                <a:gridCol w="1416918">
                  <a:extLst>
                    <a:ext uri="{9D8B030D-6E8A-4147-A177-3AD203B41FA5}">
                      <a16:colId xmlns:a16="http://schemas.microsoft.com/office/drawing/2014/main" val="2022514471"/>
                    </a:ext>
                  </a:extLst>
                </a:gridCol>
              </a:tblGrid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Dosage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Drug Effectiveness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377317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69139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16764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38412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908063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687106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69700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907101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590259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4564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4EFA48-B9D5-6E0B-0E61-C8AECBB0F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72789"/>
              </p:ext>
            </p:extLst>
          </p:nvPr>
        </p:nvGraphicFramePr>
        <p:xfrm>
          <a:off x="3887452" y="89948"/>
          <a:ext cx="909399" cy="4467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399">
                  <a:extLst>
                    <a:ext uri="{9D8B030D-6E8A-4147-A177-3AD203B41FA5}">
                      <a16:colId xmlns:a16="http://schemas.microsoft.com/office/drawing/2014/main" val="1097272248"/>
                    </a:ext>
                  </a:extLst>
                </a:gridCol>
              </a:tblGrid>
              <a:tr h="832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Threshold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02532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654961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215776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917829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162226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82411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99190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6209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8702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D8243C-7E5F-A0CE-9C1E-FFE55C732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9722"/>
              </p:ext>
            </p:extLst>
          </p:nvPr>
        </p:nvGraphicFramePr>
        <p:xfrm>
          <a:off x="5568950" y="397259"/>
          <a:ext cx="1054100" cy="4189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414829825"/>
                    </a:ext>
                  </a:extLst>
                </a:gridCol>
              </a:tblGrid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SSR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557175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570770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445234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3244969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9920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334002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6275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010582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848509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74819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3547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8C9DAF5-BEFB-AB7E-1431-39597E50448B}"/>
              </a:ext>
            </a:extLst>
          </p:cNvPr>
          <p:cNvSpPr/>
          <p:nvPr/>
        </p:nvSpPr>
        <p:spPr>
          <a:xfrm>
            <a:off x="8109678" y="854439"/>
            <a:ext cx="2143593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44F3E-92EB-367E-BF32-3A888CD43AB5}"/>
              </a:ext>
            </a:extLst>
          </p:cNvPr>
          <p:cNvSpPr txBox="1"/>
          <p:nvPr/>
        </p:nvSpPr>
        <p:spPr>
          <a:xfrm>
            <a:off x="8469443" y="1079294"/>
            <a:ext cx="13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Dosage&lt;12.5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9D138E-02F8-0651-39F2-B90CFC6FC2A8}"/>
              </a:ext>
            </a:extLst>
          </p:cNvPr>
          <p:cNvCxnSpPr>
            <a:stCxn id="5" idx="2"/>
          </p:cNvCxnSpPr>
          <p:nvPr/>
        </p:nvCxnSpPr>
        <p:spPr>
          <a:xfrm flipH="1">
            <a:off x="7689954" y="1768839"/>
            <a:ext cx="1491521" cy="151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F18B9D-E163-E5B0-0F83-9422528673DA}"/>
              </a:ext>
            </a:extLst>
          </p:cNvPr>
          <p:cNvCxnSpPr>
            <a:stCxn id="5" idx="2"/>
          </p:cNvCxnSpPr>
          <p:nvPr/>
        </p:nvCxnSpPr>
        <p:spPr>
          <a:xfrm>
            <a:off x="9181475" y="1768839"/>
            <a:ext cx="1446551" cy="140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91A63-AB0C-B59A-E427-C3A3F17499DB}"/>
              </a:ext>
            </a:extLst>
          </p:cNvPr>
          <p:cNvSpPr txBox="1"/>
          <p:nvPr/>
        </p:nvSpPr>
        <p:spPr>
          <a:xfrm>
            <a:off x="6535711" y="3582649"/>
            <a:ext cx="207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4,6,10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Predicted D.E = </a:t>
            </a:r>
            <a:r>
              <a:rPr lang="en-US" dirty="0" smtClean="0"/>
              <a:t>1.67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CF0B8B-DC3B-AB4B-3BE8-FF88A15DB44C}"/>
              </a:ext>
            </a:extLst>
          </p:cNvPr>
          <p:cNvSpPr txBox="1"/>
          <p:nvPr/>
        </p:nvSpPr>
        <p:spPr>
          <a:xfrm>
            <a:off x="8064993" y="4919085"/>
            <a:ext cx="201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  15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Predicted D.E =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340948" y="3177915"/>
            <a:ext cx="2363372" cy="634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36370" y="3385697"/>
            <a:ext cx="144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Dosage &lt;17.5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" idx="2"/>
          </p:cNvCxnSpPr>
          <p:nvPr/>
        </p:nvCxnSpPr>
        <p:spPr>
          <a:xfrm flipH="1">
            <a:off x="9003323" y="3812345"/>
            <a:ext cx="1519311" cy="111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</p:cNvCxnSpPr>
          <p:nvPr/>
        </p:nvCxnSpPr>
        <p:spPr>
          <a:xfrm>
            <a:off x="10522634" y="3812345"/>
            <a:ext cx="1069144" cy="111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260287" y="4994028"/>
            <a:ext cx="1894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20.25,30,35,40</a:t>
            </a:r>
          </a:p>
          <a:p>
            <a:r>
              <a:rPr lang="en-US" dirty="0" smtClean="0"/>
              <a:t>Predicted D.E = 46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2782" y="513857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SSR (</a:t>
            </a:r>
            <a:r>
              <a:rPr lang="en-US" dirty="0" smtClean="0"/>
              <a:t>Dosage&lt;17.5</a:t>
            </a:r>
            <a:r>
              <a:rPr lang="en-US" dirty="0"/>
              <a:t>) = </a:t>
            </a:r>
            <a:r>
              <a:rPr lang="en-US" dirty="0" smtClean="0"/>
              <a:t>(100-100)^</a:t>
            </a:r>
            <a:r>
              <a:rPr lang="en-US" dirty="0"/>
              <a:t>2</a:t>
            </a:r>
            <a:r>
              <a:rPr lang="en-US" dirty="0" smtClean="0"/>
              <a:t>+</a:t>
            </a:r>
          </a:p>
          <a:p>
            <a:r>
              <a:rPr lang="en-US" dirty="0" smtClean="0"/>
              <a:t>(100-46)^</a:t>
            </a:r>
            <a:r>
              <a:rPr lang="en-US" dirty="0"/>
              <a:t>2</a:t>
            </a:r>
            <a:r>
              <a:rPr lang="en-US" dirty="0" smtClean="0"/>
              <a:t>+(100-46)^</a:t>
            </a:r>
            <a:r>
              <a:rPr lang="en-US" dirty="0"/>
              <a:t>2</a:t>
            </a:r>
            <a:r>
              <a:rPr lang="en-US" dirty="0" smtClean="0"/>
              <a:t>+(20-46)^</a:t>
            </a:r>
            <a:r>
              <a:rPr lang="en-US" dirty="0"/>
              <a:t>2+(</a:t>
            </a:r>
            <a:r>
              <a:rPr lang="en-US" dirty="0" smtClean="0"/>
              <a:t>10-46)^</a:t>
            </a:r>
            <a:r>
              <a:rPr lang="en-US" dirty="0"/>
              <a:t>2</a:t>
            </a:r>
          </a:p>
          <a:p>
            <a:r>
              <a:rPr lang="en-US" dirty="0"/>
              <a:t>                                         </a:t>
            </a:r>
            <a:r>
              <a:rPr lang="en-US" dirty="0" smtClean="0"/>
              <a:t>+(0-45)^2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9920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SSR(Dosage&lt;22.5) = (100-100)^2+(100-100)^2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+(100-32.5)^2+(20-32.5)^2+(10-32.5)^2+(0-32.5)^2 = 6275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7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29A0C-7D03-37FC-8D3B-CD3A467F2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19586"/>
              </p:ext>
            </p:extLst>
          </p:nvPr>
        </p:nvGraphicFramePr>
        <p:xfrm>
          <a:off x="437213" y="397260"/>
          <a:ext cx="2635772" cy="4159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427">
                  <a:extLst>
                    <a:ext uri="{9D8B030D-6E8A-4147-A177-3AD203B41FA5}">
                      <a16:colId xmlns:a16="http://schemas.microsoft.com/office/drawing/2014/main" val="1065026215"/>
                    </a:ext>
                  </a:extLst>
                </a:gridCol>
                <a:gridCol w="609427">
                  <a:extLst>
                    <a:ext uri="{9D8B030D-6E8A-4147-A177-3AD203B41FA5}">
                      <a16:colId xmlns:a16="http://schemas.microsoft.com/office/drawing/2014/main" val="528942784"/>
                    </a:ext>
                  </a:extLst>
                </a:gridCol>
                <a:gridCol w="1416918">
                  <a:extLst>
                    <a:ext uri="{9D8B030D-6E8A-4147-A177-3AD203B41FA5}">
                      <a16:colId xmlns:a16="http://schemas.microsoft.com/office/drawing/2014/main" val="2022514471"/>
                    </a:ext>
                  </a:extLst>
                </a:gridCol>
              </a:tblGrid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Dosage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Drug Effectiveness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377317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769139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816764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2238412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3908063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687106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697005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4907101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0590259"/>
                  </a:ext>
                </a:extLst>
              </a:tr>
              <a:tr h="415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rgbClr val="FF0000"/>
                          </a:solidFill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4564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4EFA48-B9D5-6E0B-0E61-C8AECBB0F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93082"/>
              </p:ext>
            </p:extLst>
          </p:nvPr>
        </p:nvGraphicFramePr>
        <p:xfrm>
          <a:off x="3887452" y="89948"/>
          <a:ext cx="909399" cy="44670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399">
                  <a:extLst>
                    <a:ext uri="{9D8B030D-6E8A-4147-A177-3AD203B41FA5}">
                      <a16:colId xmlns:a16="http://schemas.microsoft.com/office/drawing/2014/main" val="1097272248"/>
                    </a:ext>
                  </a:extLst>
                </a:gridCol>
              </a:tblGrid>
              <a:tr h="832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Threshold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002532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654961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5215776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917829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1162226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82411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299190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62097"/>
                  </a:ext>
                </a:extLst>
              </a:tr>
              <a:tr h="454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37.5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387021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D8243C-7E5F-A0CE-9C1E-FFE55C732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95327"/>
              </p:ext>
            </p:extLst>
          </p:nvPr>
        </p:nvGraphicFramePr>
        <p:xfrm>
          <a:off x="5568950" y="397259"/>
          <a:ext cx="1054100" cy="4189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414829825"/>
                    </a:ext>
                  </a:extLst>
                </a:gridCol>
              </a:tblGrid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SSR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557175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570770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445234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3244969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9920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334002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6275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010582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848509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3748198"/>
                  </a:ext>
                </a:extLst>
              </a:tr>
              <a:tr h="465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3547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30936" y="480681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SSR(Dosage&lt;27.5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 = (100-100)^2+(100-100)^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2+(100-100)^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2+(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20-10)^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2+(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10-10)^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2+(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0-10)^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2 =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200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SSR(32.5) = (100-105)^2+(100-105)^2+(100-105)^2+(20-105)^2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+(10-5)^2+(0-10)^2 = 7425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SSR(37.5) = (100-66)^2+(100-66)^2+(100-66)^2+(20-66)^2+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(10-66)^2+(0-66)^2 = 13076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91A63-AB0C-B59A-E427-C3A3F17499DB}"/>
              </a:ext>
            </a:extLst>
          </p:cNvPr>
          <p:cNvSpPr txBox="1"/>
          <p:nvPr/>
        </p:nvSpPr>
        <p:spPr>
          <a:xfrm>
            <a:off x="6535711" y="3582649"/>
            <a:ext cx="2070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4,6,10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Predicted D.E = </a:t>
            </a:r>
            <a:r>
              <a:rPr lang="en-US" dirty="0" smtClean="0"/>
              <a:t>1.67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689954" y="854439"/>
            <a:ext cx="4053142" cy="3651540"/>
            <a:chOff x="7689954" y="854439"/>
            <a:chExt cx="4053142" cy="36515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C9DAF5-BEFB-AB7E-1431-39597E50448B}"/>
                </a:ext>
              </a:extLst>
            </p:cNvPr>
            <p:cNvSpPr/>
            <p:nvPr/>
          </p:nvSpPr>
          <p:spPr>
            <a:xfrm>
              <a:off x="8109678" y="854439"/>
              <a:ext cx="2143593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A44F3E-92EB-367E-BF32-3A888CD43AB5}"/>
                </a:ext>
              </a:extLst>
            </p:cNvPr>
            <p:cNvSpPr txBox="1"/>
            <p:nvPr/>
          </p:nvSpPr>
          <p:spPr>
            <a:xfrm>
              <a:off x="8469443" y="1079294"/>
              <a:ext cx="1396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Dosage&lt;12.5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49D138E-02F8-0651-39F2-B90CFC6FC2A8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7689954" y="1768839"/>
              <a:ext cx="1491521" cy="1514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F18B9D-E163-E5B0-0F83-9422528673DA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9181475" y="1768839"/>
              <a:ext cx="1446551" cy="1409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F0B8B-DC3B-AB4B-3BE8-FF88A15DB44C}"/>
                </a:ext>
              </a:extLst>
            </p:cNvPr>
            <p:cNvSpPr txBox="1"/>
            <p:nvPr/>
          </p:nvSpPr>
          <p:spPr>
            <a:xfrm>
              <a:off x="9865659" y="3582649"/>
              <a:ext cx="187743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15,20,25,30,35,40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Predicted D.E = </a:t>
              </a:r>
              <a:r>
                <a:rPr lang="en-US" dirty="0" smtClean="0"/>
                <a:t>55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4271" y="4586993"/>
            <a:ext cx="20288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Dosage &lt;27.5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>
            <a:off x="9065342" y="4956325"/>
            <a:ext cx="1663342" cy="64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2"/>
          </p:cNvCxnSpPr>
          <p:nvPr/>
        </p:nvCxnSpPr>
        <p:spPr>
          <a:xfrm>
            <a:off x="10728684" y="4956325"/>
            <a:ext cx="863548" cy="85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82113" y="5692881"/>
            <a:ext cx="201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15,20,25</a:t>
            </a:r>
          </a:p>
          <a:p>
            <a:r>
              <a:rPr lang="en-US" dirty="0" smtClean="0"/>
              <a:t>Predicted D.E = 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264874" y="5781369"/>
            <a:ext cx="1895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30,35,40</a:t>
            </a:r>
          </a:p>
          <a:p>
            <a:r>
              <a:rPr lang="en-US" dirty="0" smtClean="0"/>
              <a:t>Predicted D.E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4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595</Words>
  <Application>Microsoft Office PowerPoint</Application>
  <PresentationFormat>Widescreen</PresentationFormat>
  <Paragraphs>310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Step by Step Procedure for Regression Tree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by Step Procedure for Regression Tree Construction</dc:title>
  <dc:creator>Administrator</dc:creator>
  <cp:lastModifiedBy>rahman.mofizur@bracu.ac.bd</cp:lastModifiedBy>
  <cp:revision>14</cp:revision>
  <dcterms:created xsi:type="dcterms:W3CDTF">2025-02-18T17:41:22Z</dcterms:created>
  <dcterms:modified xsi:type="dcterms:W3CDTF">2025-10-16T09:06:14Z</dcterms:modified>
</cp:coreProperties>
</file>