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  <p:sldMasterId id="2147483652" r:id="rId3"/>
  </p:sldMasterIdLst>
  <p:notesMasterIdLst>
    <p:notesMasterId r:id="rId5"/>
  </p:notesMasterIdLst>
  <p:sldIdLst>
    <p:sldId id="256" r:id="rId4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x="12192000" cy="6858000"/>
  <p:notesSz cx="6858000" cy="9144000"/>
  <p:embeddedFontLst>
    <p:embeddedFont>
      <p:font typeface="Calibri" panose="020F0502020204030204"/>
      <p:regular r:id="rId40"/>
    </p:embeddedFont>
    <p:embeddedFont>
      <p:font typeface="Teko"/>
      <p:regular r:id="rId41"/>
      <p:bold r:id="rId42"/>
    </p:embeddedFont>
    <p:embeddedFont>
      <p:font typeface="Quintessential" panose="03020500000000020000"/>
      <p:regular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E69FED8-679E-4B67-ACAA-6816C7EA2232}" styleName="Table_0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BF1E8"/>
          </a:solidFill>
        </a:fill>
      </a:tcStyle>
    </a:wholeTbl>
    <a:band1H>
      <a:tcTxStyle/>
      <a:tcStyle>
        <a:tcBdr/>
        <a:fill>
          <a:solidFill>
            <a:srgbClr val="D4E2CE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D4E2CE"/>
          </a:solidFill>
        </a:fill>
      </a:tcStyle>
    </a:band1V>
    <a:band2V>
      <a:tcTxStyle/>
      <a:tcStyle>
        <a:tcBdr/>
      </a:tcStyle>
    </a:band2V>
    <a:la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6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53FC599-FF9E-41FE-95C6-56B2CE73C9C4}" styleName="Table_1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tcBdr/>
        <a:fill>
          <a:solidFill>
            <a:srgbClr val="CDD4EA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CDD4EA"/>
          </a:solidFill>
        </a:fill>
      </a:tcStyle>
    </a:band1V>
    <a:band2V>
      <a:tcTxStyle/>
      <a:tcStyle>
        <a:tcBdr/>
      </a:tcStyle>
    </a:band2V>
    <a:la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B4403043-4766-440B-9265-F36BE5E26478}" styleName="Table_2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BF1E8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BF1E8"/>
          </a:solidFill>
        </a:fill>
      </a:tcStyle>
    </a:band1V>
    <a:band2V>
      <a:tcTxStyle/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accent6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6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EB86A3-107A-488A-9694-0B9BE40F596F}" styleName="Table_3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FFF4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F4E6"/>
          </a:solidFill>
        </a:fill>
      </a:tcStyle>
    </a:band1V>
    <a:band2V>
      <a:tcTxStyle/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4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0ECECB58-AC6C-4778-81B4-E22B65B163E7}" styleName="Table_4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CECE7"/>
          </a:solidFill>
        </a:fill>
      </a:tcStyle>
    </a:wholeTbl>
    <a:band1H>
      <a:tcTxStyle/>
      <a:tcStyle>
        <a:tcBdr/>
        <a:fill>
          <a:solidFill>
            <a:srgbClr val="F8D6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8D6CC"/>
          </a:solidFill>
        </a:fill>
      </a:tcStyle>
    </a:band1V>
    <a:band2V>
      <a:tcTxStyle/>
      <a:tcStyle>
        <a:tcBdr/>
      </a:tcStyle>
    </a:band2V>
    <a:la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2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C807D378-B52E-45EE-AF18-3E35322AC3E1}" styleName="Table_5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E6E6E6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E6E6E6"/>
          </a:solidFill>
        </a:fill>
      </a:tcStyle>
    </a:band1V>
    <a:band2V>
      <a:tcTxStyle/>
      <a:tcStyle>
        <a:tcBdr/>
      </a:tcStyle>
    </a:band2V>
    <a:la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 b="on">
        <a:font>
          <a:latin typeface="Calibri"/>
          <a:ea typeface="Calibri"/>
          <a:cs typeface="Calibri"/>
        </a:font>
        <a:schemeClr val="dk1"/>
      </a:tcTxStyle>
      <a:tcStyle>
        <a:tcBdr/>
      </a:tcStyle>
    </a:seCell>
    <a:swCell>
      <a:tcTxStyle b="on">
        <a:font>
          <a:latin typeface="Calibri"/>
          <a:ea typeface="Calibri"/>
          <a:cs typeface="Calibri"/>
        </a:font>
        <a:schemeClr val="dk1"/>
      </a:tcTxStyle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w="254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97DAA4BB-5454-46F6-959F-72522980ADB7}" styleName="Table_6">
    <a:wholeTbl>
      <a:tcTxStyle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>
                  <a:alpha val="0"/>
                </a:srgbClr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rgbClr val="FCECE7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CECE7"/>
          </a:solidFill>
        </a:fill>
      </a:tcStyle>
    </a:band1V>
    <a:band2V>
      <a:tcTxStyle/>
      <a:tcStyle>
        <a:tcBdr/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ap="flat" cmpd="sng">
              <a:solidFill>
                <a:schemeClr val="accent2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l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>
        <a:font>
          <a:latin typeface="Calibri"/>
          <a:ea typeface="Calibri"/>
          <a:cs typeface="Calibri"/>
        </a:font>
        <a:schemeClr val="lt1"/>
      </a:tcTxStyle>
      <a:tcStyle>
        <a:tcBdr/>
        <a:fill>
          <a:solidFill>
            <a:schemeClr val="accent2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3" Type="http://schemas.openxmlformats.org/officeDocument/2006/relationships/font" Target="fonts/font4.fntdata"/><Relationship Id="rId42" Type="http://schemas.openxmlformats.org/officeDocument/2006/relationships/font" Target="fonts/font3.fntdata"/><Relationship Id="rId41" Type="http://schemas.openxmlformats.org/officeDocument/2006/relationships/font" Target="fonts/font2.fntdata"/><Relationship Id="rId40" Type="http://schemas.openxmlformats.org/officeDocument/2006/relationships/font" Target="fonts/font1.fntdata"/><Relationship Id="rId4" Type="http://schemas.openxmlformats.org/officeDocument/2006/relationships/slide" Target="slides/slide1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5" name="Google Shape;5;n"/>
          <p:cNvSpPr/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</a:fld>
            <a:endParaRPr sz="12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11" name="Google Shape;111;p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15" name="Google Shape;315;p1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1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25" name="Google Shape;325;p1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5f7c6facac_0_5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36" name="Google Shape;336;g15f7c6facac_0_5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g15f7c6facac_0_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57" name="Google Shape;357;g15f7c6facac_0_81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22" name="Shape 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3" name="Google Shape;723;g15f7c6facac_0_4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724" name="Google Shape;724;g15f7c6facac_0_44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52" name="Shape 7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3" name="Google Shape;753;g15f7c6facac_0_47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754" name="Google Shape;754;g15f7c6facac_0_476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1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796" name="Google Shape;796;p1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51" name="Shape 1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2" name="Google Shape;1152;p1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153" name="Google Shape;1153;p1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08" name="Shape 15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9" name="Google Shape;1509;p1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10" name="Google Shape;1510;p1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17" name="Shape 1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8" name="Google Shape;1518;p2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19" name="Google Shape;1519;p2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23" name="Google Shape;123;p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62" name="Shape 15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3" name="Google Shape;1563;p2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564" name="Google Shape;1564;p2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11" name="Shape 1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2" name="Google Shape;1612;p2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13" name="Google Shape;1613;p2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34" name="Shape 1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5" name="Google Shape;1635;p2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36" name="Google Shape;1636;p2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58" name="Shape 1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9" name="Google Shape;1659;p2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60" name="Google Shape;1660;p2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82" name="Shape 16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3" name="Google Shape;1683;p25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684" name="Google Shape;1684;p25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6" name="Shape 1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7" name="Google Shape;1707;p2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08" name="Google Shape;1708;p2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0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1" name="Google Shape;1731;g15f7c6facac_0_540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32" name="Google Shape;1732;g15f7c6facac_0_54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9" name="Shape 1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" name="Google Shape;1740;p2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41" name="Google Shape;1741;p2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1" name="Shape 1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2" name="Google Shape;1762;p3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63" name="Google Shape;1763;p3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70" name="Shape 1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" name="Google Shape;1771;p33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72" name="Google Shape;1772;p33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15fa93876aa_0_31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49" name="Google Shape;149;g15fa93876aa_0_3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44" name="Shape 18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5" name="Google Shape;1845;p34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46" name="Google Shape;1846;p34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53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4" name="Google Shape;1854;p38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55" name="Google Shape;1855;p38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62" name="Shape 18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3" name="Google Shape;1863;p39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864" name="Google Shape;1864;p39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15fa93876aa_0_6:notes"/>
          <p:cNvSpPr txBox="1"/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175" name="Google Shape;175;g15fa93876aa_0_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6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01" name="Google Shape;201;p6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0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35" name="Google Shape;235;p10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11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67" name="Google Shape;267;p11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2:notes"/>
          <p:cNvSpPr txBox="1"/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295" name="Google Shape;295;p12:notes"/>
          <p:cNvSpPr/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5f7c6facac_0_7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</a:p>
        </p:txBody>
      </p:sp>
      <p:sp>
        <p:nvSpPr>
          <p:cNvPr id="305" name="Google Shape;305;g15f7c6facac_0_72:notes"/>
          <p:cNvSpPr/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3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4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5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5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5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5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matchingName="Content with Caption">
  <p:cSld name="OBJECT_WITH_CAPTION_TEXT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5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52"/>
          <p:cNvSpPr txBox="1"/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86" name="Google Shape;86;p52"/>
          <p:cNvSpPr txBox="1"/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7" name="Google Shape;87;p5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5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5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matchingName="Picture with Caption">
  <p:cSld name="PICTURE_WITH_CAPTION_TEXT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53"/>
          <p:cNvSpPr/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93" name="Google Shape;93;p53"/>
          <p:cNvSpPr txBox="1"/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53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5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matchingName="Title and Vertical Text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5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54"/>
          <p:cNvSpPr txBox="1"/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5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5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5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matchingName="Vertical Title and Text">
  <p:cSld name="VERTICAL_TITLE_AND_VERTICAL_TEX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5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55"/>
          <p:cNvSpPr txBox="1"/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5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5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48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48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5" name="Google Shape;25;p48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4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7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1" name="Google Shape;31;p47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7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47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matchingName="Title and Content">
  <p:cSld name="OBJEC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4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45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45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4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4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44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4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matchingName="Two Content">
  <p:cSld name="TWO_OBJECTS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4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6"/>
          <p:cNvSpPr txBox="1"/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46"/>
          <p:cNvSpPr txBox="1"/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46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4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4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2"/>
          <p:cNvSpPr txBox="1"/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60" name="Google Shape;60;p42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4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49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9"/>
          <p:cNvSpPr txBox="1"/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6" name="Google Shape;66;p49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matchingName="Comparison">
  <p:cSld name="TWO_OBJECTS_WITH_TEXT"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5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50"/>
          <p:cNvSpPr txBox="1"/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72" name="Google Shape;72;p50"/>
          <p:cNvSpPr txBox="1"/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3" name="Google Shape;73;p50"/>
          <p:cNvSpPr txBox="1"/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/>
        </p:txBody>
      </p:sp>
      <p:sp>
        <p:nvSpPr>
          <p:cNvPr id="74" name="Google Shape;74;p50"/>
          <p:cNvSpPr txBox="1"/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5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5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5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4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2.xml"/><Relationship Id="rId8" Type="http://schemas.openxmlformats.org/officeDocument/2006/relationships/slideLayout" Target="../slideLayouts/slideLayout11.xml"/><Relationship Id="rId7" Type="http://schemas.openxmlformats.org/officeDocument/2006/relationships/slideLayout" Target="../slideLayouts/slideLayout10.xml"/><Relationship Id="rId6" Type="http://schemas.openxmlformats.org/officeDocument/2006/relationships/slideLayout" Target="../slideLayouts/slideLayout9.xml"/><Relationship Id="rId5" Type="http://schemas.openxmlformats.org/officeDocument/2006/relationships/slideLayout" Target="../slideLayouts/slideLayout8.xml"/><Relationship Id="rId4" Type="http://schemas.openxmlformats.org/officeDocument/2006/relationships/slideLayout" Target="../slideLayouts/slideLayout7.xml"/><Relationship Id="rId3" Type="http://schemas.openxmlformats.org/officeDocument/2006/relationships/slideLayout" Target="../slideLayouts/slideLayout6.xml"/><Relationship Id="rId2" Type="http://schemas.openxmlformats.org/officeDocument/2006/relationships/slideLayout" Target="../slideLayouts/slideLayout5.xml"/><Relationship Id="rId12" Type="http://schemas.openxmlformats.org/officeDocument/2006/relationships/theme" Target="../theme/theme2.xml"/><Relationship Id="rId11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3.xml"/><Relationship Id="rId1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11" name="Google Shape;11;p41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2" name="Google Shape;12;p41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3" name="Google Shape;13;p4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14" name="Google Shape;14;p4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C0C0C"/>
        </a:solidFill>
        <a:effectLst/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4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/>
        </p:txBody>
      </p:sp>
      <p:sp>
        <p:nvSpPr>
          <p:cNvPr id="36" name="Google Shape;36;p40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7" name="Google Shape;37;p40"/>
          <p:cNvSpPr txBox="1"/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8" name="Google Shape;38;p4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/>
        </p:txBody>
      </p:sp>
      <p:sp>
        <p:nvSpPr>
          <p:cNvPr id="39" name="Google Shape;39;p4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3" r:id="rId1"/>
    <p:sldLayoutId id="2147483654" r:id="rId2"/>
    <p:sldLayoutId id="2147483655" r:id="rId3"/>
    <p:sldLayoutId id="2147483656" r:id="rId4"/>
    <p:sldLayoutId id="2147483657" r:id="rId5"/>
    <p:sldLayoutId id="2147483658" r:id="rId6"/>
    <p:sldLayoutId id="2147483659" r:id="rId7"/>
    <p:sldLayoutId id="2147483660" r:id="rId8"/>
    <p:sldLayoutId id="2147483661" r:id="rId9"/>
    <p:sldLayoutId id="2147483662" r:id="rId10"/>
    <p:sldLayoutId id="2147483663" r:id="rId1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12.xml"/><Relationship Id="rId6" Type="http://schemas.openxmlformats.org/officeDocument/2006/relationships/slideLayout" Target="../slideLayouts/slideLayout4.xml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jpeg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3.xml"/><Relationship Id="rId3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1" Type="http://schemas.openxmlformats.org/officeDocument/2006/relationships/image" Target="../media/image2.jpeg"/></Relationships>
</file>

<file path=ppt/slides/_rels/slide1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4.xml"/><Relationship Id="rId8" Type="http://schemas.openxmlformats.org/officeDocument/2006/relationships/slideLayout" Target="../slideLayouts/slideLayout5.xml"/><Relationship Id="rId7" Type="http://schemas.openxmlformats.org/officeDocument/2006/relationships/image" Target="../media/image13.png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2.jpeg"/></Relationships>
</file>

<file path=ppt/slides/_rels/slide1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.jpe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0" Type="http://schemas.openxmlformats.org/officeDocument/2006/relationships/notesSlide" Target="../notesSlides/notesSlide15.xml"/><Relationship Id="rId1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19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.jpeg"/><Relationship Id="rId7" Type="http://schemas.openxmlformats.org/officeDocument/2006/relationships/image" Target="../media/image20.png"/><Relationship Id="rId6" Type="http://schemas.openxmlformats.org/officeDocument/2006/relationships/image" Target="../media/image19.png"/><Relationship Id="rId5" Type="http://schemas.openxmlformats.org/officeDocument/2006/relationships/image" Target="../media/image18.png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0" Type="http://schemas.openxmlformats.org/officeDocument/2006/relationships/notesSlide" Target="../notesSlides/notesSlide19.xml"/><Relationship Id="rId1" Type="http://schemas.openxmlformats.org/officeDocument/2006/relationships/image" Target="../media/image1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5.xml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0" Type="http://schemas.openxmlformats.org/officeDocument/2006/relationships/notesSlide" Target="../notesSlides/notesSlide20.xml"/><Relationship Id="rId1" Type="http://schemas.openxmlformats.org/officeDocument/2006/relationships/image" Target="../media/image2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5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27.xml"/><Relationship Id="rId7" Type="http://schemas.openxmlformats.org/officeDocument/2006/relationships/slideLayout" Target="../slideLayouts/slideLayout4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2.jpe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29.xml.rels><?xml version="1.0" encoding="UTF-8" standalone="yes"?>
<Relationships xmlns="http://schemas.openxmlformats.org/package/2006/relationships"><Relationship Id="rId9" Type="http://schemas.openxmlformats.org/officeDocument/2006/relationships/image" Target="../media/image37.png"/><Relationship Id="rId8" Type="http://schemas.openxmlformats.org/officeDocument/2006/relationships/image" Target="../media/image36.png"/><Relationship Id="rId7" Type="http://schemas.openxmlformats.org/officeDocument/2006/relationships/image" Target="../media/image35.png"/><Relationship Id="rId6" Type="http://schemas.openxmlformats.org/officeDocument/2006/relationships/image" Target="../media/image34.png"/><Relationship Id="rId5" Type="http://schemas.openxmlformats.org/officeDocument/2006/relationships/image" Target="../media/image33.png"/><Relationship Id="rId42" Type="http://schemas.openxmlformats.org/officeDocument/2006/relationships/notesSlide" Target="../notesSlides/notesSlide29.xml"/><Relationship Id="rId41" Type="http://schemas.openxmlformats.org/officeDocument/2006/relationships/slideLayout" Target="../slideLayouts/slideLayout4.xml"/><Relationship Id="rId40" Type="http://schemas.openxmlformats.org/officeDocument/2006/relationships/image" Target="../media/image67.png"/><Relationship Id="rId4" Type="http://schemas.openxmlformats.org/officeDocument/2006/relationships/image" Target="../media/image32.png"/><Relationship Id="rId39" Type="http://schemas.openxmlformats.org/officeDocument/2006/relationships/image" Target="../media/image66.png"/><Relationship Id="rId38" Type="http://schemas.openxmlformats.org/officeDocument/2006/relationships/image" Target="../media/image2.jpeg"/><Relationship Id="rId37" Type="http://schemas.openxmlformats.org/officeDocument/2006/relationships/image" Target="../media/image65.png"/><Relationship Id="rId36" Type="http://schemas.openxmlformats.org/officeDocument/2006/relationships/image" Target="../media/image64.png"/><Relationship Id="rId35" Type="http://schemas.openxmlformats.org/officeDocument/2006/relationships/image" Target="../media/image63.png"/><Relationship Id="rId34" Type="http://schemas.openxmlformats.org/officeDocument/2006/relationships/image" Target="../media/image62.png"/><Relationship Id="rId33" Type="http://schemas.openxmlformats.org/officeDocument/2006/relationships/image" Target="../media/image61.png"/><Relationship Id="rId32" Type="http://schemas.openxmlformats.org/officeDocument/2006/relationships/image" Target="../media/image60.png"/><Relationship Id="rId31" Type="http://schemas.openxmlformats.org/officeDocument/2006/relationships/image" Target="../media/image59.png"/><Relationship Id="rId30" Type="http://schemas.openxmlformats.org/officeDocument/2006/relationships/image" Target="../media/image58.png"/><Relationship Id="rId3" Type="http://schemas.openxmlformats.org/officeDocument/2006/relationships/image" Target="../media/image31.png"/><Relationship Id="rId29" Type="http://schemas.openxmlformats.org/officeDocument/2006/relationships/image" Target="../media/image57.png"/><Relationship Id="rId28" Type="http://schemas.openxmlformats.org/officeDocument/2006/relationships/image" Target="../media/image56.png"/><Relationship Id="rId27" Type="http://schemas.openxmlformats.org/officeDocument/2006/relationships/image" Target="../media/image55.png"/><Relationship Id="rId26" Type="http://schemas.openxmlformats.org/officeDocument/2006/relationships/image" Target="../media/image54.png"/><Relationship Id="rId25" Type="http://schemas.openxmlformats.org/officeDocument/2006/relationships/image" Target="../media/image53.png"/><Relationship Id="rId24" Type="http://schemas.openxmlformats.org/officeDocument/2006/relationships/image" Target="../media/image52.png"/><Relationship Id="rId23" Type="http://schemas.openxmlformats.org/officeDocument/2006/relationships/image" Target="../media/image51.png"/><Relationship Id="rId22" Type="http://schemas.openxmlformats.org/officeDocument/2006/relationships/image" Target="../media/image50.png"/><Relationship Id="rId21" Type="http://schemas.openxmlformats.org/officeDocument/2006/relationships/image" Target="../media/image49.png"/><Relationship Id="rId20" Type="http://schemas.openxmlformats.org/officeDocument/2006/relationships/image" Target="../media/image48.png"/><Relationship Id="rId2" Type="http://schemas.openxmlformats.org/officeDocument/2006/relationships/image" Target="../media/image30.png"/><Relationship Id="rId19" Type="http://schemas.openxmlformats.org/officeDocument/2006/relationships/image" Target="../media/image47.png"/><Relationship Id="rId18" Type="http://schemas.openxmlformats.org/officeDocument/2006/relationships/image" Target="../media/image46.png"/><Relationship Id="rId17" Type="http://schemas.openxmlformats.org/officeDocument/2006/relationships/image" Target="../media/image45.png"/><Relationship Id="rId16" Type="http://schemas.openxmlformats.org/officeDocument/2006/relationships/image" Target="../media/image44.png"/><Relationship Id="rId15" Type="http://schemas.openxmlformats.org/officeDocument/2006/relationships/image" Target="../media/image43.png"/><Relationship Id="rId14" Type="http://schemas.openxmlformats.org/officeDocument/2006/relationships/image" Target="../media/image42.png"/><Relationship Id="rId13" Type="http://schemas.openxmlformats.org/officeDocument/2006/relationships/image" Target="../media/image41.png"/><Relationship Id="rId12" Type="http://schemas.openxmlformats.org/officeDocument/2006/relationships/image" Target="../media/image40.png"/><Relationship Id="rId11" Type="http://schemas.openxmlformats.org/officeDocument/2006/relationships/image" Target="../media/image39.png"/><Relationship Id="rId10" Type="http://schemas.openxmlformats.org/officeDocument/2006/relationships/image" Target="../media/image38.png"/><Relationship Id="rId1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0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1.xml"/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2.jpeg"/></Relationships>
</file>

<file path=ppt/slides/_rels/slide3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32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2.jpeg"/><Relationship Id="rId1" Type="http://schemas.openxmlformats.org/officeDocument/2006/relationships/image" Target="../media/image6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5.xml"/><Relationship Id="rId3" Type="http://schemas.openxmlformats.org/officeDocument/2006/relationships/slideLayout" Target="../slideLayouts/slideLayout5.xml"/><Relationship Id="rId2" Type="http://schemas.openxmlformats.org/officeDocument/2006/relationships/image" Target="../media/image3.jpeg"/><Relationship Id="rId1" Type="http://schemas.openxmlformats.org/officeDocument/2006/relationships/image" Target="../media/image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EFEF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4" name="Google Shape;114;p1"/>
          <p:cNvPicPr preferRelativeResize="0"/>
          <p:nvPr/>
        </p:nvPicPr>
        <p:blipFill rotWithShape="1">
          <a:blip r:embed="rId1"/>
          <a:srcRect l="18825" t="7867" r="15666" b="1"/>
          <a:stretch>
            <a:fillRect/>
          </a:stretch>
        </p:blipFill>
        <p:spPr>
          <a:xfrm>
            <a:off x="0" y="10"/>
            <a:ext cx="8668512" cy="6857990"/>
          </a:xfrm>
          <a:prstGeom prst="rect">
            <a:avLst/>
          </a:prstGeom>
          <a:noFill/>
          <a:ln>
            <a:noFill/>
          </a:ln>
        </p:spPr>
      </p:pic>
      <p:sp>
        <p:nvSpPr>
          <p:cNvPr id="115" name="Google Shape;115;p1"/>
          <p:cNvSpPr/>
          <p:nvPr/>
        </p:nvSpPr>
        <p:spPr>
          <a:xfrm flipH="1">
            <a:off x="2788244" y="0"/>
            <a:ext cx="9403756" cy="685800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30000">
                <a:srgbClr val="000000">
                  <a:alpha val="63137"/>
                </a:srgbClr>
              </a:gs>
              <a:gs pos="58000">
                <a:schemeClr val="dk1"/>
              </a:gs>
              <a:gs pos="100000">
                <a:schemeClr val="dk1"/>
              </a:gs>
            </a:gsLst>
            <a:lin ang="108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" name="Google Shape;116;p1"/>
          <p:cNvSpPr txBox="1"/>
          <p:nvPr>
            <p:ph type="ctrTitle"/>
          </p:nvPr>
        </p:nvSpPr>
        <p:spPr>
          <a:xfrm>
            <a:off x="7848600" y="1122363"/>
            <a:ext cx="4023360" cy="3204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Calibri" panose="020F0502020204030204"/>
              <a:buNone/>
            </a:pPr>
            <a:r>
              <a:rPr lang="en-US" sz="4800" b="1"/>
              <a:t>Introduction to Digital Design in Verilog</a:t>
            </a:r>
            <a:endParaRPr lang="en-US" sz="4800" b="1"/>
          </a:p>
        </p:txBody>
      </p:sp>
      <p:sp>
        <p:nvSpPr>
          <p:cNvPr id="117" name="Google Shape;117;p1"/>
          <p:cNvSpPr txBox="1"/>
          <p:nvPr>
            <p:ph type="subTitle" idx="1"/>
          </p:nvPr>
        </p:nvSpPr>
        <p:spPr>
          <a:xfrm>
            <a:off x="7848600" y="4872922"/>
            <a:ext cx="4023360" cy="14881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b="1"/>
              <a:t>Prepared by</a:t>
            </a:r>
            <a:endParaRPr lang="en-US" sz="2000" b="1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Beig Rajibul Hasan &amp;</a:t>
            </a:r>
            <a:endParaRPr sz="18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Md. Asif Hossain Bhuiyan</a:t>
            </a:r>
            <a:endParaRPr sz="1800"/>
          </a:p>
          <a:p>
            <a:pPr marL="0" lvl="0" indent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</a:pPr>
            <a:r>
              <a:rPr lang="en-US" sz="1800"/>
              <a:t>Lecturer, CSE, BRAC University</a:t>
            </a:r>
            <a:endParaRPr lang="en-US" sz="1800"/>
          </a:p>
        </p:txBody>
      </p:sp>
      <p:sp>
        <p:nvSpPr>
          <p:cNvPr id="118" name="Google Shape;118;p1"/>
          <p:cNvSpPr/>
          <p:nvPr/>
        </p:nvSpPr>
        <p:spPr>
          <a:xfrm rot="5400000">
            <a:off x="81305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9" name="Google Shape;119;p1"/>
          <p:cNvSpPr/>
          <p:nvPr/>
        </p:nvSpPr>
        <p:spPr>
          <a:xfrm>
            <a:off x="7851648" y="4546920"/>
            <a:ext cx="4023360" cy="18288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20" name="Google Shape;120;p1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13"/>
          <p:cNvSpPr txBox="1"/>
          <p:nvPr>
            <p:ph type="title"/>
          </p:nvPr>
        </p:nvSpPr>
        <p:spPr>
          <a:xfrm>
            <a:off x="838200" y="365126"/>
            <a:ext cx="10515600" cy="84907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>
                <a:solidFill>
                  <a:schemeClr val="lt1"/>
                </a:solidFill>
              </a:rPr>
              <a:t>Basic Syntax and Lexical Conventions 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318" name="Google Shape;318;p13"/>
          <p:cNvSpPr txBox="1"/>
          <p:nvPr>
            <p:ph type="body" idx="1"/>
          </p:nvPr>
        </p:nvSpPr>
        <p:spPr>
          <a:xfrm>
            <a:off x="838200" y="1214202"/>
            <a:ext cx="10515600" cy="51421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White space</a:t>
            </a:r>
            <a:endParaRPr lang="en-US" sz="24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	</a:t>
            </a:r>
            <a:r>
              <a:rPr lang="en-US" sz="2000">
                <a:solidFill>
                  <a:schemeClr val="lt1"/>
                </a:solidFill>
              </a:rPr>
              <a:t>- </a:t>
            </a:r>
            <a:r>
              <a:rPr lang="en-US" sz="2000">
                <a:solidFill>
                  <a:schemeClr val="accent6"/>
                </a:solidFill>
              </a:rPr>
              <a:t>White space characters such as </a:t>
            </a:r>
            <a:r>
              <a:rPr lang="en-US" sz="2000" i="1">
                <a:solidFill>
                  <a:schemeClr val="accent6"/>
                </a:solidFill>
              </a:rPr>
              <a:t>SPACE</a:t>
            </a:r>
            <a:r>
              <a:rPr lang="en-US" sz="2000">
                <a:solidFill>
                  <a:schemeClr val="accent6"/>
                </a:solidFill>
              </a:rPr>
              <a:t> and </a:t>
            </a:r>
            <a:r>
              <a:rPr lang="en-US" sz="2000" i="1">
                <a:solidFill>
                  <a:schemeClr val="accent6"/>
                </a:solidFill>
              </a:rPr>
              <a:t>TAB </a:t>
            </a:r>
            <a:r>
              <a:rPr lang="en-US" sz="2000">
                <a:solidFill>
                  <a:schemeClr val="accent6"/>
                </a:solidFill>
              </a:rPr>
              <a:t>are ignored </a:t>
            </a:r>
            <a:r>
              <a:rPr lang="en-US" sz="2000">
                <a:solidFill>
                  <a:schemeClr val="lt1"/>
                </a:solidFill>
              </a:rPr>
              <a:t>by the Verilog compiler. Although multiple statements can be written in a single line, placing each statement in a single line and using </a:t>
            </a:r>
            <a:r>
              <a:rPr lang="en-US" sz="2000" i="1">
                <a:solidFill>
                  <a:schemeClr val="lt1"/>
                </a:solidFill>
              </a:rPr>
              <a:t>indentation </a:t>
            </a:r>
            <a:r>
              <a:rPr lang="en-US" sz="2000">
                <a:solidFill>
                  <a:schemeClr val="lt1"/>
                </a:solidFill>
              </a:rPr>
              <a:t>within blocks of code are good ways to increase readability of the code.</a:t>
            </a:r>
            <a:endParaRPr lang="en-US" sz="20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i="1">
              <a:solidFill>
                <a:schemeClr val="lt1"/>
              </a:solidFill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Number specification</a:t>
            </a:r>
            <a:endParaRPr lang="en-US" sz="24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i="1">
                <a:solidFill>
                  <a:schemeClr val="lt1"/>
                </a:solidFill>
              </a:rPr>
              <a:t>	- </a:t>
            </a:r>
            <a:r>
              <a:rPr lang="en-US" sz="2000">
                <a:solidFill>
                  <a:schemeClr val="lt1"/>
                </a:solidFill>
              </a:rPr>
              <a:t>There are two types of number specifications found in verilog, </a:t>
            </a:r>
            <a:r>
              <a:rPr lang="en-US" sz="2000" i="1">
                <a:solidFill>
                  <a:schemeClr val="lt1"/>
                </a:solidFill>
              </a:rPr>
              <a:t>sized </a:t>
            </a:r>
            <a:r>
              <a:rPr lang="en-US" sz="2000">
                <a:solidFill>
                  <a:schemeClr val="lt1"/>
                </a:solidFill>
              </a:rPr>
              <a:t>and </a:t>
            </a:r>
            <a:r>
              <a:rPr lang="en-US" sz="2000" i="1">
                <a:solidFill>
                  <a:schemeClr val="lt1"/>
                </a:solidFill>
              </a:rPr>
              <a:t>unsized.</a:t>
            </a:r>
            <a:endParaRPr lang="en-US" sz="2000" i="1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i="1">
                <a:solidFill>
                  <a:schemeClr val="lt1"/>
                </a:solidFill>
              </a:rPr>
              <a:t>	- sized </a:t>
            </a:r>
            <a:r>
              <a:rPr lang="en-US" sz="2000">
                <a:solidFill>
                  <a:schemeClr val="lt1"/>
                </a:solidFill>
              </a:rPr>
              <a:t>numbers are represented as: </a:t>
            </a:r>
            <a:r>
              <a:rPr lang="en-US" sz="2000" i="1">
                <a:solidFill>
                  <a:schemeClr val="accent6"/>
                </a:solidFill>
              </a:rPr>
              <a:t>&lt;size&gt; ‘&lt;base format&gt; &lt;number&gt;. </a:t>
            </a:r>
            <a:r>
              <a:rPr lang="en-US" sz="2000">
                <a:solidFill>
                  <a:schemeClr val="lt1"/>
                </a:solidFill>
              </a:rPr>
              <a:t>Supported formats are:</a:t>
            </a:r>
            <a:endParaRPr sz="2000" i="1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	</a:t>
            </a:r>
            <a:endParaRPr lang="en-US" sz="20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			</a:t>
            </a:r>
            <a:endParaRPr lang="en-US"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</p:txBody>
      </p:sp>
      <p:sp>
        <p:nvSpPr>
          <p:cNvPr id="319" name="Google Shape;319;p1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20" name="Google Shape;320;p1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CSE460 : VLSI Design</a:t>
            </a:r>
            <a:r>
              <a:rPr lang="en-US">
                <a:solidFill>
                  <a:srgbClr val="FFFFFF"/>
                </a:solidFill>
              </a:rPr>
              <a:t> 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21" name="Google Shape;321;p13"/>
          <p:cNvGraphicFramePr/>
          <p:nvPr/>
        </p:nvGraphicFramePr>
        <p:xfrm>
          <a:off x="4440211" y="4502149"/>
          <a:ext cx="3311600" cy="3000000"/>
        </p:xfrm>
        <a:graphic>
          <a:graphicData uri="http://schemas.openxmlformats.org/drawingml/2006/table">
            <a:tbl>
              <a:tblPr firstRow="1" bandRow="1">
                <a:noFill/>
                <a:tableStyleId>{B4403043-4766-440B-9265-F36BE5E26478}</a:tableStyleId>
              </a:tblPr>
              <a:tblGrid>
                <a:gridCol w="1655800"/>
                <a:gridCol w="16558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Base format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Illustration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d</a:t>
                      </a:r>
                      <a:endParaRPr sz="1800" i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decimal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b</a:t>
                      </a:r>
                      <a:endParaRPr sz="1800" i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binary 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h</a:t>
                      </a:r>
                      <a:endParaRPr sz="1800" i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hexadecimal 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o </a:t>
                      </a:r>
                      <a:endParaRPr sz="1800" i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octal 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322" name="Google Shape;322;p1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14"/>
          <p:cNvSpPr txBox="1"/>
          <p:nvPr>
            <p:ph type="title"/>
          </p:nvPr>
        </p:nvSpPr>
        <p:spPr>
          <a:xfrm>
            <a:off x="838200" y="136525"/>
            <a:ext cx="10515600" cy="867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>
                <a:solidFill>
                  <a:schemeClr val="lt1"/>
                </a:solidFill>
              </a:rPr>
              <a:t>Basic Syntax and Lexical Conventions 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328" name="Google Shape;328;p14"/>
          <p:cNvSpPr txBox="1"/>
          <p:nvPr>
            <p:ph type="body" idx="1"/>
          </p:nvPr>
        </p:nvSpPr>
        <p:spPr>
          <a:xfrm>
            <a:off x="838200" y="1004342"/>
            <a:ext cx="10515600" cy="53520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None/>
            </a:pPr>
            <a:r>
              <a:rPr lang="en-US" sz="2800">
                <a:solidFill>
                  <a:srgbClr val="FFFFFF"/>
                </a:solidFill>
              </a:rPr>
              <a:t>	</a:t>
            </a:r>
            <a:r>
              <a:rPr lang="en-US" sz="2000">
                <a:solidFill>
                  <a:srgbClr val="FFFFFF"/>
                </a:solidFill>
              </a:rPr>
              <a:t>- If a number is specified </a:t>
            </a:r>
            <a:r>
              <a:rPr lang="en-US" sz="2000">
                <a:solidFill>
                  <a:schemeClr val="accent6"/>
                </a:solidFill>
              </a:rPr>
              <a:t>without a base format, it is treated as a decimal number </a:t>
            </a:r>
            <a:r>
              <a:rPr lang="en-US" sz="2000">
                <a:solidFill>
                  <a:srgbClr val="FFFFFF"/>
                </a:solidFill>
              </a:rPr>
              <a:t>by the Verilog compiler. </a:t>
            </a:r>
            <a:endParaRPr lang="en-US" sz="2000">
              <a:solidFill>
                <a:srgbClr val="FFFFFF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FFFF"/>
              </a:buClr>
              <a:buSzPts val="2000"/>
              <a:buNone/>
            </a:pPr>
            <a:r>
              <a:rPr lang="en-US" sz="2000">
                <a:solidFill>
                  <a:srgbClr val="FFFFFF"/>
                </a:solidFill>
              </a:rPr>
              <a:t>	- </a:t>
            </a:r>
            <a:r>
              <a:rPr lang="en-US" sz="2000" i="1">
                <a:solidFill>
                  <a:srgbClr val="FFFFFF"/>
                </a:solidFill>
              </a:rPr>
              <a:t>unsized </a:t>
            </a:r>
            <a:r>
              <a:rPr lang="en-US" sz="2000">
                <a:solidFill>
                  <a:srgbClr val="FFFFFF"/>
                </a:solidFill>
              </a:rPr>
              <a:t>numbers are specified without a size specification. </a:t>
            </a:r>
            <a:r>
              <a:rPr lang="en-US" sz="2000" i="1">
                <a:solidFill>
                  <a:schemeClr val="accent6"/>
                </a:solidFill>
              </a:rPr>
              <a:t>unsized </a:t>
            </a:r>
            <a:r>
              <a:rPr lang="en-US" sz="2000">
                <a:solidFill>
                  <a:schemeClr val="accent6"/>
                </a:solidFill>
              </a:rPr>
              <a:t>numbers are assigned a specific number of bits which is simulator and machine-specific (at least 32 bits)</a:t>
            </a:r>
            <a:r>
              <a:rPr lang="en-US" sz="2000">
                <a:solidFill>
                  <a:srgbClr val="FFFFFF"/>
                </a:solidFill>
              </a:rPr>
              <a:t>.</a:t>
            </a:r>
            <a:endParaRPr lang="en-US" sz="2000">
              <a:solidFill>
                <a:srgbClr val="FFFFFF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  <a:p>
            <a:pPr marL="228600" lvl="0" indent="-762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Value Set</a:t>
            </a:r>
            <a:endParaRPr lang="en-US" sz="24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solidFill>
                  <a:schemeClr val="lt1"/>
                </a:solidFill>
              </a:rPr>
              <a:t>	</a:t>
            </a:r>
            <a:r>
              <a:rPr lang="en-US" sz="2000">
                <a:solidFill>
                  <a:schemeClr val="lt1"/>
                </a:solidFill>
              </a:rPr>
              <a:t>- Each individual signal/variable in Verilog can be assigned one </a:t>
            </a:r>
            <a:endParaRPr lang="en-US"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	of 4 values:</a:t>
            </a:r>
            <a:endParaRPr lang="en-US"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endParaRPr sz="2400">
              <a:solidFill>
                <a:schemeClr val="lt1"/>
              </a:solidFill>
            </a:endParaRPr>
          </a:p>
        </p:txBody>
      </p:sp>
      <p:sp>
        <p:nvSpPr>
          <p:cNvPr id="329" name="Google Shape;329;p1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30" name="Google Shape;330;p1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CSE460 : VLSI Design</a:t>
            </a:r>
            <a:r>
              <a:rPr lang="en-US">
                <a:solidFill>
                  <a:srgbClr val="FFFFFF"/>
                </a:solidFill>
              </a:rPr>
              <a:t> </a:t>
            </a:r>
            <a:endParaRPr lang="en-US">
              <a:solidFill>
                <a:srgbClr val="FFFFFF"/>
              </a:solidFill>
            </a:endParaRPr>
          </a:p>
        </p:txBody>
      </p:sp>
      <p:graphicFrame>
        <p:nvGraphicFramePr>
          <p:cNvPr id="331" name="Google Shape;331;p14"/>
          <p:cNvGraphicFramePr/>
          <p:nvPr/>
        </p:nvGraphicFramePr>
        <p:xfrm>
          <a:off x="1482777" y="2469338"/>
          <a:ext cx="10005100" cy="3000000"/>
        </p:xfrm>
        <a:graphic>
          <a:graphicData uri="http://schemas.openxmlformats.org/drawingml/2006/table">
            <a:tbl>
              <a:tblPr firstRow="1" bandRow="1">
                <a:noFill/>
                <a:tableStyleId>{053FC599-FF9E-41FE-95C6-56B2CE73C9C4}</a:tableStyleId>
              </a:tblPr>
              <a:tblGrid>
                <a:gridCol w="5019050"/>
                <a:gridCol w="49860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i="1" u="none" strike="noStrike" cap="none"/>
                        <a:t>sized</a:t>
                      </a:r>
                      <a:r>
                        <a:rPr lang="en-US" sz="1800" u="none" strike="noStrike" cap="none"/>
                        <a:t> number representation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i="1" u="none" strike="noStrike" cap="none"/>
                        <a:t>unsized</a:t>
                      </a:r>
                      <a:r>
                        <a:rPr lang="en-US" sz="1800" u="none" strike="noStrike" cap="none"/>
                        <a:t> number representation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5’b10001</a:t>
                      </a:r>
                      <a:r>
                        <a:rPr lang="en-US" sz="1800" u="none" strike="noStrike" cap="none"/>
                        <a:t> </a:t>
                      </a:r>
                      <a:r>
                        <a:rPr lang="en-US" sz="1800" u="none" strike="noStrike" cap="none">
                          <a:solidFill>
                            <a:srgbClr val="548135"/>
                          </a:solidFill>
                        </a:rPr>
                        <a:t>// </a:t>
                      </a:r>
                      <a:r>
                        <a:rPr lang="en-US" sz="1800" i="0" u="none" strike="noStrike" cap="none">
                          <a:solidFill>
                            <a:srgbClr val="548135"/>
                          </a:solidFill>
                        </a:rPr>
                        <a:t>This is a 5-bit </a:t>
                      </a:r>
                      <a:r>
                        <a:rPr lang="en-US" sz="1800" i="1" u="none" strike="noStrike" cap="none">
                          <a:solidFill>
                            <a:srgbClr val="548135"/>
                          </a:solidFill>
                        </a:rPr>
                        <a:t>binary </a:t>
                      </a:r>
                      <a:r>
                        <a:rPr lang="en-US" sz="1800" i="0" u="none" strike="noStrike" cap="none">
                          <a:solidFill>
                            <a:srgbClr val="548135"/>
                          </a:solidFill>
                        </a:rPr>
                        <a:t>number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16</a:t>
                      </a:r>
                      <a:r>
                        <a:rPr lang="en-US" sz="1800" i="0" u="none" strike="noStrike" cap="none">
                          <a:solidFill>
                            <a:schemeClr val="dk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’hff01</a:t>
                      </a:r>
                      <a:r>
                        <a:rPr lang="en-US" sz="1800" i="0" u="none" strike="noStrike" cap="none">
                          <a:solidFill>
                            <a:schemeClr val="lt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r>
                        <a:rPr lang="en-US" sz="1800" i="0" u="none" strike="noStrike" cap="none">
                          <a:solidFill>
                            <a:srgbClr val="548135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// This is a </a:t>
                      </a:r>
                      <a:r>
                        <a:rPr lang="en-US" sz="1800">
                          <a:solidFill>
                            <a:srgbClr val="548135"/>
                          </a:solidFill>
                        </a:rPr>
                        <a:t>16</a:t>
                      </a:r>
                      <a:r>
                        <a:rPr lang="en-US" sz="1800" i="0" u="none" strike="noStrike" cap="none">
                          <a:solidFill>
                            <a:srgbClr val="548135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-bit </a:t>
                      </a:r>
                      <a:r>
                        <a:rPr lang="en-US" sz="1800" i="1" u="none" strike="noStrike" cap="none">
                          <a:solidFill>
                            <a:srgbClr val="548135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hexadecimal</a:t>
                      </a:r>
                      <a:r>
                        <a:rPr lang="en-US" sz="1800" i="0" u="none" strike="noStrike" cap="none">
                          <a:solidFill>
                            <a:srgbClr val="548135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 number</a:t>
                      </a:r>
                      <a:r>
                        <a:rPr lang="en-US" sz="1800" i="0" u="none" strike="noStrike" cap="none">
                          <a:solidFill>
                            <a:schemeClr val="lt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9</a:t>
                      </a:r>
                      <a:r>
                        <a:rPr lang="en-US" sz="1800" i="0" u="none" strike="noStrike" cap="none">
                          <a:solidFill>
                            <a:schemeClr val="dk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’o123</a:t>
                      </a:r>
                      <a:r>
                        <a:rPr lang="en-US" sz="1800" i="0" u="none" strike="noStrike" cap="none">
                          <a:solidFill>
                            <a:schemeClr val="lt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r>
                        <a:rPr lang="en-US" sz="1800" i="0" u="none" strike="noStrike" cap="none">
                          <a:solidFill>
                            <a:srgbClr val="548135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// This is a </a:t>
                      </a:r>
                      <a:r>
                        <a:rPr lang="en-US" sz="1800">
                          <a:solidFill>
                            <a:srgbClr val="548135"/>
                          </a:solidFill>
                        </a:rPr>
                        <a:t>9</a:t>
                      </a:r>
                      <a:r>
                        <a:rPr lang="en-US" sz="1800" i="0" u="none" strike="noStrike" cap="none">
                          <a:solidFill>
                            <a:srgbClr val="548135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-bit </a:t>
                      </a:r>
                      <a:r>
                        <a:rPr lang="en-US" sz="1800" i="1" u="none" strike="noStrike" cap="none">
                          <a:solidFill>
                            <a:srgbClr val="548135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octal</a:t>
                      </a:r>
                      <a:r>
                        <a:rPr lang="en-US" sz="1800" i="0" u="none" strike="noStrike" cap="none">
                          <a:solidFill>
                            <a:srgbClr val="548135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 number</a:t>
                      </a:r>
                      <a:endParaRPr sz="1800" i="0" u="none" strike="noStrike" cap="none">
                        <a:solidFill>
                          <a:schemeClr val="lt1"/>
                        </a:solidFill>
                        <a:latin typeface="Courier New" panose="02070309020205020404"/>
                        <a:ea typeface="Courier New" panose="02070309020205020404"/>
                        <a:cs typeface="Courier New" panose="02070309020205020404"/>
                        <a:sym typeface="Courier New" panose="020703090202050204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4</a:t>
                      </a:r>
                      <a:r>
                        <a:rPr lang="en-US" sz="1800" i="0" u="none" strike="noStrike" cap="none">
                          <a:solidFill>
                            <a:schemeClr val="dk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’d10</a:t>
                      </a:r>
                      <a:r>
                        <a:rPr lang="en-US" sz="1800" i="0" u="none" strike="noStrike" cap="none">
                          <a:solidFill>
                            <a:schemeClr val="lt1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r>
                        <a:rPr lang="en-US" sz="1800" i="0" u="none" strike="noStrike" cap="none">
                          <a:solidFill>
                            <a:srgbClr val="548135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// This is a </a:t>
                      </a:r>
                      <a:r>
                        <a:rPr lang="en-US" sz="1800">
                          <a:solidFill>
                            <a:srgbClr val="548135"/>
                          </a:solidFill>
                        </a:rPr>
                        <a:t>4</a:t>
                      </a:r>
                      <a:r>
                        <a:rPr lang="en-US" sz="1800" i="0" u="none" strike="noStrike" cap="none">
                          <a:solidFill>
                            <a:srgbClr val="548135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-bit </a:t>
                      </a:r>
                      <a:r>
                        <a:rPr lang="en-US" sz="1800" i="1" u="none" strike="noStrike" cap="none">
                          <a:solidFill>
                            <a:srgbClr val="548135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decimal</a:t>
                      </a:r>
                      <a:r>
                        <a:rPr lang="en-US" sz="1800" i="0" u="none" strike="noStrike" cap="none">
                          <a:solidFill>
                            <a:srgbClr val="548135"/>
                          </a:solidFill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 number</a:t>
                      </a:r>
                      <a:endParaRPr sz="1800" i="1" u="none" strike="noStrike" cap="none">
                        <a:solidFill>
                          <a:schemeClr val="lt1"/>
                        </a:solidFill>
                        <a:latin typeface="Courier New" panose="02070309020205020404"/>
                        <a:ea typeface="Courier New" panose="02070309020205020404"/>
                        <a:cs typeface="Courier New" panose="02070309020205020404"/>
                        <a:sym typeface="Courier New" panose="02070309020205020404"/>
                      </a:endParaRPr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1254</a:t>
                      </a:r>
                      <a:r>
                        <a:rPr lang="en-US" sz="1800" u="none" strike="noStrike" cap="none"/>
                        <a:t> </a:t>
                      </a:r>
                      <a:r>
                        <a:rPr lang="en-US" sz="1800" u="none" strike="noStrike" cap="none">
                          <a:solidFill>
                            <a:srgbClr val="548135"/>
                          </a:solidFill>
                        </a:rPr>
                        <a:t>// This is a 32-bit </a:t>
                      </a:r>
                      <a:r>
                        <a:rPr lang="en-US" sz="1800" i="1" u="none" strike="noStrike" cap="none">
                          <a:solidFill>
                            <a:srgbClr val="548135"/>
                          </a:solidFill>
                        </a:rPr>
                        <a:t>decimal</a:t>
                      </a:r>
                      <a:r>
                        <a:rPr lang="en-US" sz="1800" u="none" strike="noStrike" cap="none">
                          <a:solidFill>
                            <a:srgbClr val="548135"/>
                          </a:solidFill>
                        </a:rPr>
                        <a:t> number by default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‘h21ff</a:t>
                      </a:r>
                      <a:r>
                        <a:rPr lang="en-US" sz="1800" u="none" strike="noStrike" cap="none"/>
                        <a:t> </a:t>
                      </a:r>
                      <a:r>
                        <a:rPr lang="en-US" sz="1800" u="none" strike="noStrike" cap="none">
                          <a:solidFill>
                            <a:srgbClr val="548135"/>
                          </a:solidFill>
                        </a:rPr>
                        <a:t>// This is a 32-bit </a:t>
                      </a:r>
                      <a:r>
                        <a:rPr lang="en-US" sz="1800" i="1" u="none" strike="noStrike" cap="none">
                          <a:solidFill>
                            <a:srgbClr val="548135"/>
                          </a:solidFill>
                        </a:rPr>
                        <a:t>hexadecimal</a:t>
                      </a:r>
                      <a:r>
                        <a:rPr lang="en-US" sz="1800" u="none" strike="noStrike" cap="none">
                          <a:solidFill>
                            <a:srgbClr val="548135"/>
                          </a:solidFill>
                        </a:rPr>
                        <a:t> number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‘o345</a:t>
                      </a:r>
                      <a:r>
                        <a:rPr lang="en-US" sz="1800" u="none" strike="noStrike" cap="none"/>
                        <a:t> </a:t>
                      </a:r>
                      <a:r>
                        <a:rPr lang="en-US" sz="1800" u="none" strike="noStrike" cap="none">
                          <a:solidFill>
                            <a:srgbClr val="548135"/>
                          </a:solidFill>
                        </a:rPr>
                        <a:t>// This is a 32-bit </a:t>
                      </a:r>
                      <a:r>
                        <a:rPr lang="en-US" sz="1800" i="1" u="none" strike="noStrike" cap="none">
                          <a:solidFill>
                            <a:srgbClr val="548135"/>
                          </a:solidFill>
                        </a:rPr>
                        <a:t>octal</a:t>
                      </a:r>
                      <a:r>
                        <a:rPr lang="en-US" sz="1800" u="none" strike="noStrike" cap="none">
                          <a:solidFill>
                            <a:srgbClr val="548135"/>
                          </a:solidFill>
                        </a:rPr>
                        <a:t> number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‘b1100</a:t>
                      </a:r>
                      <a:r>
                        <a:rPr lang="en-US" sz="1800" u="none" strike="noStrike" cap="none"/>
                        <a:t> </a:t>
                      </a:r>
                      <a:r>
                        <a:rPr lang="en-US" sz="1800" u="none" strike="noStrike" cap="none">
                          <a:solidFill>
                            <a:srgbClr val="548135"/>
                          </a:solidFill>
                        </a:rPr>
                        <a:t>// This is a 32-bit </a:t>
                      </a:r>
                      <a:r>
                        <a:rPr lang="en-US" sz="1800" i="1" u="none" strike="noStrike" cap="none">
                          <a:solidFill>
                            <a:srgbClr val="548135"/>
                          </a:solidFill>
                        </a:rPr>
                        <a:t>binary</a:t>
                      </a:r>
                      <a:r>
                        <a:rPr lang="en-US" sz="1800" u="none" strike="noStrike" cap="none">
                          <a:solidFill>
                            <a:srgbClr val="548135"/>
                          </a:solidFill>
                        </a:rPr>
                        <a:t> number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</a:tr>
            </a:tbl>
          </a:graphicData>
        </a:graphic>
      </p:graphicFrame>
      <p:graphicFrame>
        <p:nvGraphicFramePr>
          <p:cNvPr id="332" name="Google Shape;332;p14"/>
          <p:cNvGraphicFramePr/>
          <p:nvPr/>
        </p:nvGraphicFramePr>
        <p:xfrm>
          <a:off x="8334531" y="4297554"/>
          <a:ext cx="3153350" cy="3000000"/>
        </p:xfrm>
        <a:graphic>
          <a:graphicData uri="http://schemas.openxmlformats.org/drawingml/2006/table">
            <a:tbl>
              <a:tblPr firstRow="1" bandRow="1">
                <a:noFill/>
                <a:tableStyleId>{3CEB86A3-107A-488A-9694-0B9BE40F596F}</a:tableStyleId>
              </a:tblPr>
              <a:tblGrid>
                <a:gridCol w="1439050"/>
                <a:gridCol w="17143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Value level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Condition in Hardware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800" i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logic 0 / False</a:t>
                      </a:r>
                      <a:endParaRPr sz="1800" i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800" i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logic 1 / True</a:t>
                      </a:r>
                      <a:endParaRPr sz="1800" i="1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x</a:t>
                      </a:r>
                      <a:endParaRPr sz="1800" i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undefined  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z  </a:t>
                      </a:r>
                      <a:endParaRPr sz="1800" i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high impedance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333" name="Google Shape;333;p1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g15f7c6facac_0_52"/>
          <p:cNvSpPr txBox="1"/>
          <p:nvPr>
            <p:ph type="title"/>
          </p:nvPr>
        </p:nvSpPr>
        <p:spPr>
          <a:xfrm>
            <a:off x="838200" y="365125"/>
            <a:ext cx="10515600" cy="102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800"/>
              <a:buFont typeface="Calibri" panose="020F0502020204030204"/>
              <a:buNone/>
            </a:pPr>
            <a:r>
              <a:rPr lang="en-US" sz="3800">
                <a:solidFill>
                  <a:schemeClr val="lt1"/>
                </a:solidFill>
              </a:rPr>
              <a:t>How to assign numerical values to the circuit nodes?</a:t>
            </a:r>
            <a:endParaRPr lang="en-US" sz="3800">
              <a:solidFill>
                <a:schemeClr val="lt1"/>
              </a:solidFill>
            </a:endParaRPr>
          </a:p>
        </p:txBody>
      </p:sp>
      <p:sp>
        <p:nvSpPr>
          <p:cNvPr id="339" name="Google Shape;339;g15f7c6facac_0_52"/>
          <p:cNvSpPr txBox="1"/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40" name="Google Shape;340;g15f7c6facac_0_52"/>
          <p:cNvSpPr txBox="1"/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 panose="020F0502020204030204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CSE460 : VLSI Design</a:t>
            </a:r>
            <a:r>
              <a:rPr lang="en-US" sz="12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en-US" sz="12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41" name="Google Shape;341;g15f7c6facac_0_52"/>
          <p:cNvSpPr txBox="1"/>
          <p:nvPr>
            <p:ph type="body" idx="1"/>
          </p:nvPr>
        </p:nvSpPr>
        <p:spPr>
          <a:xfrm>
            <a:off x="838200" y="1385888"/>
            <a:ext cx="11139000" cy="479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lt1"/>
                </a:solidFill>
              </a:rPr>
              <a:t> Verilog makes use of the reserved keyword </a:t>
            </a:r>
            <a:r>
              <a:rPr lang="en-US" sz="2000" b="1">
                <a:solidFill>
                  <a:schemeClr val="accent1"/>
                </a:solidFill>
              </a:rPr>
              <a:t>assign </a:t>
            </a:r>
            <a:r>
              <a:rPr lang="en-US" sz="2000">
                <a:solidFill>
                  <a:schemeClr val="lt1"/>
                </a:solidFill>
              </a:rPr>
              <a:t>to easily store numerical values in a variable.</a:t>
            </a:r>
            <a:endParaRPr sz="2000" b="1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❖"/>
            </a:pPr>
            <a:r>
              <a:rPr lang="en-US" sz="2000">
                <a:solidFill>
                  <a:schemeClr val="lt1"/>
                </a:solidFill>
              </a:rPr>
              <a:t> The </a:t>
            </a:r>
            <a:r>
              <a:rPr lang="en-US" sz="2000" b="1">
                <a:solidFill>
                  <a:schemeClr val="accent1"/>
                </a:solidFill>
              </a:rPr>
              <a:t>assign </a:t>
            </a:r>
            <a:r>
              <a:rPr lang="en-US" sz="2000">
                <a:solidFill>
                  <a:schemeClr val="lt1"/>
                </a:solidFill>
              </a:rPr>
              <a:t>statements are </a:t>
            </a:r>
            <a:r>
              <a:rPr lang="en-US" sz="2000">
                <a:solidFill>
                  <a:schemeClr val="accent6"/>
                </a:solidFill>
              </a:rPr>
              <a:t>concurrent</a:t>
            </a:r>
            <a:r>
              <a:rPr lang="en-US" sz="2000">
                <a:solidFill>
                  <a:schemeClr val="lt1"/>
                </a:solidFill>
              </a:rPr>
              <a:t>, meaning that they are executed in parallel. </a:t>
            </a:r>
            <a:endParaRPr lang="en-US"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chemeClr val="lt1"/>
              </a:solidFill>
            </a:endParaRPr>
          </a:p>
        </p:txBody>
      </p:sp>
      <p:graphicFrame>
        <p:nvGraphicFramePr>
          <p:cNvPr id="342" name="Google Shape;342;g15f7c6facac_0_52"/>
          <p:cNvGraphicFramePr/>
          <p:nvPr/>
        </p:nvGraphicFramePr>
        <p:xfrm>
          <a:off x="952500" y="2681085"/>
          <a:ext cx="6819900" cy="3000000"/>
        </p:xfrm>
        <a:graphic>
          <a:graphicData uri="http://schemas.openxmlformats.org/drawingml/2006/table">
            <a:tbl>
              <a:tblPr firstRow="1" bandRow="1">
                <a:noFill/>
                <a:tableStyleId>{053FC599-FF9E-41FE-95C6-56B2CE73C9C4}</a:tableStyleId>
              </a:tblPr>
              <a:tblGrid>
                <a:gridCol w="68199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module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in_disp</a:t>
                      </a:r>
                      <a:r>
                        <a:rPr lang="en-US" sz="1800" b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(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out, in</a:t>
                      </a:r>
                      <a:r>
                        <a:rPr lang="en-US" sz="1800" b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);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b="0" u="none" strike="noStrike" cap="none">
                        <a:solidFill>
                          <a:srgbClr val="008000"/>
                        </a:solidFill>
                        <a:latin typeface="Courier New" panose="02070309020205020404"/>
                        <a:ea typeface="Courier New" panose="02070309020205020404"/>
                        <a:cs typeface="Courier New" panose="02070309020205020404"/>
                        <a:sym typeface="Courier New" panose="020703090202050204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8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// This module implements a 1-bit buffer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b="0" u="none" strike="noStrike" cap="none">
                        <a:solidFill>
                          <a:srgbClr val="008000"/>
                        </a:solidFill>
                        <a:latin typeface="Courier New" panose="02070309020205020404"/>
                        <a:ea typeface="Courier New" panose="02070309020205020404"/>
                        <a:cs typeface="Courier New" panose="02070309020205020404"/>
                        <a:sym typeface="Courier New" panose="020703090202050204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  input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in</a:t>
                      </a:r>
                      <a:r>
                        <a:rPr lang="en-US" sz="1800" b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;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  output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out</a:t>
                      </a:r>
                      <a:r>
                        <a:rPr lang="en-US" sz="1800" b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  assign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out = in</a:t>
                      </a:r>
                      <a:r>
                        <a:rPr lang="en-US" sz="1800" b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;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b="0" u="none" strike="noStrike" cap="none">
                        <a:solidFill>
                          <a:srgbClr val="000000"/>
                        </a:solidFill>
                        <a:latin typeface="Courier New" panose="02070309020205020404"/>
                        <a:ea typeface="Courier New" panose="02070309020205020404"/>
                        <a:cs typeface="Courier New" panose="02070309020205020404"/>
                        <a:sym typeface="Courier New" panose="020703090202050204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b="0" u="none" strike="noStrike" cap="none">
                          <a:solidFill>
                            <a:srgbClr val="0000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endmodule</a:t>
                      </a:r>
                      <a:r>
                        <a:rPr lang="en-US" sz="1800" b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endParaRPr sz="1800" b="0" u="none" strike="noStrike" cap="none"/>
                    </a:p>
                  </a:txBody>
                  <a:tcPr marL="91450" marR="91450" marT="45725" marB="45725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pic>
        <p:nvPicPr>
          <p:cNvPr id="343" name="Google Shape;343;g15f7c6facac_0_5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g15f7c6facac_0_52"/>
          <p:cNvSpPr/>
          <p:nvPr/>
        </p:nvSpPr>
        <p:spPr>
          <a:xfrm>
            <a:off x="9204722" y="3246783"/>
            <a:ext cx="1393200" cy="702300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45" name="Google Shape;345;g15f7c6facac_0_52"/>
          <p:cNvCxnSpPr/>
          <p:nvPr/>
        </p:nvCxnSpPr>
        <p:spPr>
          <a:xfrm>
            <a:off x="8588770" y="3608332"/>
            <a:ext cx="615900" cy="0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6" name="Google Shape;346;g15f7c6facac_0_52"/>
          <p:cNvSpPr txBox="1"/>
          <p:nvPr/>
        </p:nvSpPr>
        <p:spPr>
          <a:xfrm>
            <a:off x="8005104" y="3397495"/>
            <a:ext cx="528600" cy="4002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347" name="Google Shape;347;g15f7c6facac_0_52"/>
          <p:cNvCxnSpPr/>
          <p:nvPr/>
        </p:nvCxnSpPr>
        <p:spPr>
          <a:xfrm>
            <a:off x="10597809" y="3598821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348" name="Google Shape;348;g15f7c6facac_0_52"/>
          <p:cNvSpPr txBox="1"/>
          <p:nvPr/>
        </p:nvSpPr>
        <p:spPr>
          <a:xfrm>
            <a:off x="11406818" y="3408277"/>
            <a:ext cx="528600" cy="413400"/>
          </a:xfrm>
          <a:prstGeom prst="rect">
            <a:avLst/>
          </a:prstGeom>
          <a:blipFill rotWithShape="1">
            <a:blip r:embed="rId3"/>
            <a:stretch>
              <a:fillRect r="-459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49" name="Google Shape;349;g15f7c6facac_0_52"/>
          <p:cNvSpPr txBox="1"/>
          <p:nvPr/>
        </p:nvSpPr>
        <p:spPr>
          <a:xfrm>
            <a:off x="9327490" y="3386369"/>
            <a:ext cx="1168200" cy="36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ourier New" panose="02070309020205020404"/>
              <a:buNone/>
            </a:pPr>
            <a:r>
              <a:rPr lang="en-US" sz="180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in_disp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0" name="Google Shape;350;g15f7c6facac_0_52"/>
          <p:cNvSpPr/>
          <p:nvPr/>
        </p:nvSpPr>
        <p:spPr>
          <a:xfrm rot="-5400000" flipH="1">
            <a:off x="9696572" y="4388161"/>
            <a:ext cx="518250" cy="485540"/>
          </a:xfrm>
          <a:prstGeom prst="flowChartMerge">
            <a:avLst/>
          </a:prstGeom>
          <a:noFill/>
          <a:ln w="5715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351" name="Google Shape;351;g15f7c6facac_0_52"/>
          <p:cNvCxnSpPr/>
          <p:nvPr/>
        </p:nvCxnSpPr>
        <p:spPr>
          <a:xfrm rot="10800000">
            <a:off x="8852423" y="4627338"/>
            <a:ext cx="834000" cy="0"/>
          </a:xfrm>
          <a:prstGeom prst="straightConnector1">
            <a:avLst/>
          </a:prstGeom>
          <a:noFill/>
          <a:ln w="57150" cap="flat" cmpd="sng">
            <a:solidFill>
              <a:srgbClr val="C09F9A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2" name="Google Shape;352;g15f7c6facac_0_52"/>
          <p:cNvCxnSpPr/>
          <p:nvPr/>
        </p:nvCxnSpPr>
        <p:spPr>
          <a:xfrm rot="10800000">
            <a:off x="10224027" y="4620713"/>
            <a:ext cx="834000" cy="0"/>
          </a:xfrm>
          <a:prstGeom prst="straightConnector1">
            <a:avLst/>
          </a:prstGeom>
          <a:noFill/>
          <a:ln w="57150" cap="flat" cmpd="sng">
            <a:solidFill>
              <a:srgbClr val="C09F9A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353" name="Google Shape;353;g15f7c6facac_0_52"/>
          <p:cNvSpPr txBox="1"/>
          <p:nvPr/>
        </p:nvSpPr>
        <p:spPr>
          <a:xfrm>
            <a:off x="8250268" y="4437788"/>
            <a:ext cx="528600" cy="40020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354" name="Google Shape;354;g15f7c6facac_0_52"/>
          <p:cNvSpPr txBox="1"/>
          <p:nvPr/>
        </p:nvSpPr>
        <p:spPr>
          <a:xfrm>
            <a:off x="11135148" y="4422071"/>
            <a:ext cx="528600" cy="413400"/>
          </a:xfrm>
          <a:prstGeom prst="rect">
            <a:avLst/>
          </a:prstGeom>
          <a:blipFill rotWithShape="1">
            <a:blip r:embed="rId5"/>
            <a:stretch>
              <a:fillRect r="-580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3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15f7c6facac_0_81"/>
          <p:cNvSpPr/>
          <p:nvPr/>
        </p:nvSpPr>
        <p:spPr>
          <a:xfrm>
            <a:off x="671911" y="3435118"/>
            <a:ext cx="720636" cy="4422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in[0]</a:t>
            </a: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60" name="Google Shape;360;g15f7c6facac_0_81"/>
          <p:cNvSpPr txBox="1"/>
          <p:nvPr>
            <p:ph type="title"/>
          </p:nvPr>
        </p:nvSpPr>
        <p:spPr>
          <a:xfrm>
            <a:off x="860362" y="1270740"/>
            <a:ext cx="4974900" cy="20446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>
                <a:solidFill>
                  <a:schemeClr val="lt1"/>
                </a:solidFill>
              </a:rPr>
              <a:t>Basic Syntax and Lexical Conventions </a:t>
            </a:r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361" name="Google Shape;361;g15f7c6facac_0_81"/>
          <p:cNvGrpSpPr/>
          <p:nvPr/>
        </p:nvGrpSpPr>
        <p:grpSpPr>
          <a:xfrm>
            <a:off x="693198" y="1193309"/>
            <a:ext cx="1291694" cy="429232"/>
            <a:chOff x="2504802" y="1755501"/>
            <a:chExt cx="1598829" cy="531293"/>
          </a:xfrm>
        </p:grpSpPr>
        <p:sp>
          <p:nvSpPr>
            <p:cNvPr id="362" name="Google Shape;362;g15f7c6facac_0_81"/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/>
              <a:ahLst/>
              <a:cxnLst/>
              <a:rect l="l" t="t" r="r" b="b"/>
              <a:pathLst>
                <a:path w="1598614" h="172939" extrusionOk="0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3" name="Google Shape;363;g15f7c6facac_0_81"/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/>
              <a:ahLst/>
              <a:cxnLst/>
              <a:rect l="l" t="t" r="r" b="b"/>
              <a:pathLst>
                <a:path w="1598829" h="172724" extrusionOk="0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364" name="Google Shape;364;g15f7c6facac_0_81"/>
          <p:cNvGrpSpPr/>
          <p:nvPr/>
        </p:nvGrpSpPr>
        <p:grpSpPr>
          <a:xfrm>
            <a:off x="4680733" y="4748284"/>
            <a:ext cx="1330513" cy="1330524"/>
            <a:chOff x="5734037" y="3067039"/>
            <a:chExt cx="724483" cy="724489"/>
          </a:xfrm>
        </p:grpSpPr>
        <p:sp>
          <p:nvSpPr>
            <p:cNvPr id="365" name="Google Shape;365;g15f7c6facac_0_81"/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6" name="Google Shape;366;g15f7c6facac_0_81"/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7" name="Google Shape;367;g15f7c6facac_0_81"/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8" name="Google Shape;368;g15f7c6facac_0_81"/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69" name="Google Shape;369;g15f7c6facac_0_81"/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0" name="Google Shape;370;g15f7c6facac_0_81"/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1" name="Google Shape;371;g15f7c6facac_0_81"/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2" name="Google Shape;372;g15f7c6facac_0_81"/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3" name="Google Shape;373;g15f7c6facac_0_81"/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4" name="Google Shape;374;g15f7c6facac_0_81"/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5" name="Google Shape;375;g15f7c6facac_0_81"/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6" name="Google Shape;376;g15f7c6facac_0_81"/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7" name="Google Shape;377;g15f7c6facac_0_81"/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8" name="Google Shape;378;g15f7c6facac_0_81"/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79" name="Google Shape;379;g15f7c6facac_0_81"/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0" name="Google Shape;380;g15f7c6facac_0_81"/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1" name="Google Shape;381;g15f7c6facac_0_81"/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2" name="Google Shape;382;g15f7c6facac_0_81"/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3" name="Google Shape;383;g15f7c6facac_0_81"/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4" name="Google Shape;384;g15f7c6facac_0_81"/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5" name="Google Shape;385;g15f7c6facac_0_81"/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6" name="Google Shape;386;g15f7c6facac_0_81"/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7" name="Google Shape;387;g15f7c6facac_0_81"/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8" name="Google Shape;388;g15f7c6facac_0_81"/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89" name="Google Shape;389;g15f7c6facac_0_81"/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0" name="Google Shape;390;g15f7c6facac_0_81"/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1" name="Google Shape;391;g15f7c6facac_0_81"/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2" name="Google Shape;392;g15f7c6facac_0_81"/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3" name="Google Shape;393;g15f7c6facac_0_81"/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4" name="Google Shape;394;g15f7c6facac_0_81"/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5" name="Google Shape;395;g15f7c6facac_0_81"/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6" name="Google Shape;396;g15f7c6facac_0_81"/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7" name="Google Shape;397;g15f7c6facac_0_81"/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8" name="Google Shape;398;g15f7c6facac_0_81"/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399" name="Google Shape;399;g15f7c6facac_0_81"/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0" name="Google Shape;400;g15f7c6facac_0_81"/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1" name="Google Shape;401;g15f7c6facac_0_81"/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2" name="Google Shape;402;g15f7c6facac_0_81"/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3" name="Google Shape;403;g15f7c6facac_0_81"/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4" name="Google Shape;404;g15f7c6facac_0_81"/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5" name="Google Shape;405;g15f7c6facac_0_81"/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6" name="Google Shape;406;g15f7c6facac_0_81"/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7" name="Google Shape;407;g15f7c6facac_0_81"/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8" name="Google Shape;408;g15f7c6facac_0_81"/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09" name="Google Shape;409;g15f7c6facac_0_81"/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0" name="Google Shape;410;g15f7c6facac_0_81"/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1" name="Google Shape;411;g15f7c6facac_0_81"/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2" name="Google Shape;412;g15f7c6facac_0_81"/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3" name="Google Shape;413;g15f7c6facac_0_81"/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4" name="Google Shape;414;g15f7c6facac_0_81"/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5" name="Google Shape;415;g15f7c6facac_0_81"/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6" name="Google Shape;416;g15f7c6facac_0_81"/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7" name="Google Shape;417;g15f7c6facac_0_81"/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8" name="Google Shape;418;g15f7c6facac_0_81"/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19" name="Google Shape;419;g15f7c6facac_0_81"/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0" name="Google Shape;420;g15f7c6facac_0_81"/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1" name="Google Shape;421;g15f7c6facac_0_81"/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2" name="Google Shape;422;g15f7c6facac_0_81"/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3" name="Google Shape;423;g15f7c6facac_0_81"/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4" name="Google Shape;424;g15f7c6facac_0_81"/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5" name="Google Shape;425;g15f7c6facac_0_81"/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6" name="Google Shape;426;g15f7c6facac_0_81"/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7" name="Google Shape;427;g15f7c6facac_0_81"/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8" name="Google Shape;428;g15f7c6facac_0_81"/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29" name="Google Shape;429;g15f7c6facac_0_81"/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0" name="Google Shape;430;g15f7c6facac_0_81"/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1" name="Google Shape;431;g15f7c6facac_0_81"/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2" name="Google Shape;432;g15f7c6facac_0_81"/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3" name="Google Shape;433;g15f7c6facac_0_81"/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4" name="Google Shape;434;g15f7c6facac_0_81"/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5" name="Google Shape;435;g15f7c6facac_0_81"/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6" name="Google Shape;436;g15f7c6facac_0_81"/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7" name="Google Shape;437;g15f7c6facac_0_81"/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8" name="Google Shape;438;g15f7c6facac_0_81"/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9" name="Google Shape;439;g15f7c6facac_0_81"/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0" name="Google Shape;440;g15f7c6facac_0_81"/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1" name="Google Shape;441;g15f7c6facac_0_81"/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2" name="Google Shape;442;g15f7c6facac_0_81"/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3" name="Google Shape;443;g15f7c6facac_0_81"/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4" name="Google Shape;444;g15f7c6facac_0_81"/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5" name="Google Shape;445;g15f7c6facac_0_81"/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6" name="Google Shape;446;g15f7c6facac_0_81"/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7" name="Google Shape;447;g15f7c6facac_0_81"/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8" name="Google Shape;448;g15f7c6facac_0_81"/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49" name="Google Shape;449;g15f7c6facac_0_81"/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0" name="Google Shape;450;g15f7c6facac_0_81"/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1" name="Google Shape;451;g15f7c6facac_0_81"/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2" name="Google Shape;452;g15f7c6facac_0_81"/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3" name="Google Shape;453;g15f7c6facac_0_81"/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4" name="Google Shape;454;g15f7c6facac_0_81"/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5" name="Google Shape;455;g15f7c6facac_0_81"/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6" name="Google Shape;456;g15f7c6facac_0_81"/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7" name="Google Shape;457;g15f7c6facac_0_81"/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8" name="Google Shape;458;g15f7c6facac_0_81"/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59" name="Google Shape;459;g15f7c6facac_0_81"/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0" name="Google Shape;460;g15f7c6facac_0_81"/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1" name="Google Shape;461;g15f7c6facac_0_81"/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2" name="Google Shape;462;g15f7c6facac_0_81"/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3" name="Google Shape;463;g15f7c6facac_0_81"/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4" name="Google Shape;464;g15f7c6facac_0_81"/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5" name="Google Shape;465;g15f7c6facac_0_81"/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6" name="Google Shape;466;g15f7c6facac_0_81"/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7" name="Google Shape;467;g15f7c6facac_0_81"/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8" name="Google Shape;468;g15f7c6facac_0_81"/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69" name="Google Shape;469;g15f7c6facac_0_81"/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0" name="Google Shape;470;g15f7c6facac_0_81"/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1" name="Google Shape;471;g15f7c6facac_0_81"/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2" name="Google Shape;472;g15f7c6facac_0_81"/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3" name="Google Shape;473;g15f7c6facac_0_81"/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4" name="Google Shape;474;g15f7c6facac_0_81"/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5" name="Google Shape;475;g15f7c6facac_0_81"/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6" name="Google Shape;476;g15f7c6facac_0_81"/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7" name="Google Shape;477;g15f7c6facac_0_81"/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8" name="Google Shape;478;g15f7c6facac_0_81"/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79" name="Google Shape;479;g15f7c6facac_0_81"/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0" name="Google Shape;480;g15f7c6facac_0_81"/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1" name="Google Shape;481;g15f7c6facac_0_81"/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2" name="Google Shape;482;g15f7c6facac_0_81"/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3" name="Google Shape;483;g15f7c6facac_0_81"/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4" name="Google Shape;484;g15f7c6facac_0_81"/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5" name="Google Shape;485;g15f7c6facac_0_81"/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6" name="Google Shape;486;g15f7c6facac_0_81"/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7" name="Google Shape;487;g15f7c6facac_0_81"/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8" name="Google Shape;488;g15f7c6facac_0_81"/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89" name="Google Shape;489;g15f7c6facac_0_81"/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0" name="Google Shape;490;g15f7c6facac_0_81"/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1" name="Google Shape;491;g15f7c6facac_0_81"/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2" name="Google Shape;492;g15f7c6facac_0_81"/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3" name="Google Shape;493;g15f7c6facac_0_81"/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4" name="Google Shape;494;g15f7c6facac_0_81"/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5" name="Google Shape;495;g15f7c6facac_0_81"/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6" name="Google Shape;496;g15f7c6facac_0_81"/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7" name="Google Shape;497;g15f7c6facac_0_81"/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8" name="Google Shape;498;g15f7c6facac_0_81"/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99" name="Google Shape;499;g15f7c6facac_0_81"/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0" name="Google Shape;500;g15f7c6facac_0_81"/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1" name="Google Shape;501;g15f7c6facac_0_81"/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2" name="Google Shape;502;g15f7c6facac_0_81"/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3" name="Google Shape;503;g15f7c6facac_0_81"/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4" name="Google Shape;504;g15f7c6facac_0_81"/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5" name="Google Shape;505;g15f7c6facac_0_81"/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6" name="Google Shape;506;g15f7c6facac_0_81"/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7" name="Google Shape;507;g15f7c6facac_0_81"/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8" name="Google Shape;508;g15f7c6facac_0_81"/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09" name="Google Shape;509;g15f7c6facac_0_81"/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0" name="Google Shape;510;g15f7c6facac_0_81"/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1" name="Google Shape;511;g15f7c6facac_0_81"/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2" name="Google Shape;512;g15f7c6facac_0_81"/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3" name="Google Shape;513;g15f7c6facac_0_81"/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4" name="Google Shape;514;g15f7c6facac_0_81"/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5" name="Google Shape;515;g15f7c6facac_0_81"/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6" name="Google Shape;516;g15f7c6facac_0_81"/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7" name="Google Shape;517;g15f7c6facac_0_81"/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8" name="Google Shape;518;g15f7c6facac_0_81"/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19" name="Google Shape;519;g15f7c6facac_0_81"/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0" name="Google Shape;520;g15f7c6facac_0_81"/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1" name="Google Shape;521;g15f7c6facac_0_81"/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2" name="Google Shape;522;g15f7c6facac_0_81"/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3" name="Google Shape;523;g15f7c6facac_0_81"/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4" name="Google Shape;524;g15f7c6facac_0_81"/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5" name="Google Shape;525;g15f7c6facac_0_81"/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6" name="Google Shape;526;g15f7c6facac_0_81"/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7" name="Google Shape;527;g15f7c6facac_0_81"/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8" name="Google Shape;528;g15f7c6facac_0_81"/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29" name="Google Shape;529;g15f7c6facac_0_81"/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0" name="Google Shape;530;g15f7c6facac_0_81"/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1" name="Google Shape;531;g15f7c6facac_0_81"/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2" name="Google Shape;532;g15f7c6facac_0_81"/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3" name="Google Shape;533;g15f7c6facac_0_81"/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534" name="Google Shape;534;g15f7c6facac_0_81"/>
          <p:cNvGrpSpPr/>
          <p:nvPr/>
        </p:nvGrpSpPr>
        <p:grpSpPr>
          <a:xfrm>
            <a:off x="4680733" y="4748284"/>
            <a:ext cx="1330513" cy="1330524"/>
            <a:chOff x="5734037" y="3067039"/>
            <a:chExt cx="724483" cy="724489"/>
          </a:xfrm>
        </p:grpSpPr>
        <p:sp>
          <p:nvSpPr>
            <p:cNvPr id="535" name="Google Shape;535;g15f7c6facac_0_81"/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6" name="Google Shape;536;g15f7c6facac_0_81"/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7" name="Google Shape;537;g15f7c6facac_0_81"/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8" name="Google Shape;538;g15f7c6facac_0_81"/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39" name="Google Shape;539;g15f7c6facac_0_81"/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0" name="Google Shape;540;g15f7c6facac_0_81"/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1" name="Google Shape;541;g15f7c6facac_0_81"/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2" name="Google Shape;542;g15f7c6facac_0_81"/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3" name="Google Shape;543;g15f7c6facac_0_81"/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4" name="Google Shape;544;g15f7c6facac_0_81"/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5" name="Google Shape;545;g15f7c6facac_0_81"/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6" name="Google Shape;546;g15f7c6facac_0_81"/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7" name="Google Shape;547;g15f7c6facac_0_81"/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8" name="Google Shape;548;g15f7c6facac_0_81"/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49" name="Google Shape;549;g15f7c6facac_0_81"/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0" name="Google Shape;550;g15f7c6facac_0_81"/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1" name="Google Shape;551;g15f7c6facac_0_81"/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2" name="Google Shape;552;g15f7c6facac_0_81"/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3" name="Google Shape;553;g15f7c6facac_0_81"/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4" name="Google Shape;554;g15f7c6facac_0_81"/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5" name="Google Shape;555;g15f7c6facac_0_81"/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6" name="Google Shape;556;g15f7c6facac_0_81"/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7" name="Google Shape;557;g15f7c6facac_0_81"/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8" name="Google Shape;558;g15f7c6facac_0_81"/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59" name="Google Shape;559;g15f7c6facac_0_81"/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60" name="Google Shape;560;g15f7c6facac_0_81"/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61" name="Google Shape;561;g15f7c6facac_0_81"/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62" name="Google Shape;562;g15f7c6facac_0_81"/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63" name="Google Shape;563;g15f7c6facac_0_81"/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64" name="Google Shape;564;g15f7c6facac_0_81"/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65" name="Google Shape;565;g15f7c6facac_0_81"/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66" name="Google Shape;566;g15f7c6facac_0_81"/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67" name="Google Shape;567;g15f7c6facac_0_81"/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68" name="Google Shape;568;g15f7c6facac_0_81"/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69" name="Google Shape;569;g15f7c6facac_0_81"/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0" name="Google Shape;570;g15f7c6facac_0_81"/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1" name="Google Shape;571;g15f7c6facac_0_81"/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2" name="Google Shape;572;g15f7c6facac_0_81"/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3" name="Google Shape;573;g15f7c6facac_0_81"/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4" name="Google Shape;574;g15f7c6facac_0_81"/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5" name="Google Shape;575;g15f7c6facac_0_81"/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6" name="Google Shape;576;g15f7c6facac_0_81"/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7" name="Google Shape;577;g15f7c6facac_0_81"/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8" name="Google Shape;578;g15f7c6facac_0_81"/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79" name="Google Shape;579;g15f7c6facac_0_81"/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0" name="Google Shape;580;g15f7c6facac_0_81"/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1" name="Google Shape;581;g15f7c6facac_0_81"/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2" name="Google Shape;582;g15f7c6facac_0_81"/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3" name="Google Shape;583;g15f7c6facac_0_81"/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4" name="Google Shape;584;g15f7c6facac_0_81"/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5" name="Google Shape;585;g15f7c6facac_0_81"/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6" name="Google Shape;586;g15f7c6facac_0_81"/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7" name="Google Shape;587;g15f7c6facac_0_81"/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8" name="Google Shape;588;g15f7c6facac_0_81"/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89" name="Google Shape;589;g15f7c6facac_0_81"/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0" name="Google Shape;590;g15f7c6facac_0_81"/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1" name="Google Shape;591;g15f7c6facac_0_81"/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2" name="Google Shape;592;g15f7c6facac_0_81"/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3" name="Google Shape;593;g15f7c6facac_0_81"/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4" name="Google Shape;594;g15f7c6facac_0_81"/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5" name="Google Shape;595;g15f7c6facac_0_81"/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6" name="Google Shape;596;g15f7c6facac_0_81"/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7" name="Google Shape;597;g15f7c6facac_0_81"/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8" name="Google Shape;598;g15f7c6facac_0_81"/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599" name="Google Shape;599;g15f7c6facac_0_81"/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0" name="Google Shape;600;g15f7c6facac_0_81"/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1" name="Google Shape;601;g15f7c6facac_0_81"/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2" name="Google Shape;602;g15f7c6facac_0_81"/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3" name="Google Shape;603;g15f7c6facac_0_81"/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4" name="Google Shape;604;g15f7c6facac_0_81"/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5" name="Google Shape;605;g15f7c6facac_0_81"/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6" name="Google Shape;606;g15f7c6facac_0_81"/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7" name="Google Shape;607;g15f7c6facac_0_81"/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8" name="Google Shape;608;g15f7c6facac_0_81"/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09" name="Google Shape;609;g15f7c6facac_0_81"/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0" name="Google Shape;610;g15f7c6facac_0_81"/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1" name="Google Shape;611;g15f7c6facac_0_81"/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2" name="Google Shape;612;g15f7c6facac_0_81"/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3" name="Google Shape;613;g15f7c6facac_0_81"/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4" name="Google Shape;614;g15f7c6facac_0_81"/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5" name="Google Shape;615;g15f7c6facac_0_81"/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6" name="Google Shape;616;g15f7c6facac_0_81"/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7" name="Google Shape;617;g15f7c6facac_0_81"/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8" name="Google Shape;618;g15f7c6facac_0_81"/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19" name="Google Shape;619;g15f7c6facac_0_81"/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0" name="Google Shape;620;g15f7c6facac_0_81"/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1" name="Google Shape;621;g15f7c6facac_0_81"/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2" name="Google Shape;622;g15f7c6facac_0_81"/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3" name="Google Shape;623;g15f7c6facac_0_81"/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4" name="Google Shape;624;g15f7c6facac_0_81"/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5" name="Google Shape;625;g15f7c6facac_0_81"/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6" name="Google Shape;626;g15f7c6facac_0_81"/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7" name="Google Shape;627;g15f7c6facac_0_81"/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8" name="Google Shape;628;g15f7c6facac_0_81"/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29" name="Google Shape;629;g15f7c6facac_0_81"/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0" name="Google Shape;630;g15f7c6facac_0_81"/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1" name="Google Shape;631;g15f7c6facac_0_81"/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2" name="Google Shape;632;g15f7c6facac_0_81"/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3" name="Google Shape;633;g15f7c6facac_0_81"/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4" name="Google Shape;634;g15f7c6facac_0_81"/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5" name="Google Shape;635;g15f7c6facac_0_81"/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6" name="Google Shape;636;g15f7c6facac_0_81"/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7" name="Google Shape;637;g15f7c6facac_0_81"/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8" name="Google Shape;638;g15f7c6facac_0_81"/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39" name="Google Shape;639;g15f7c6facac_0_81"/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0" name="Google Shape;640;g15f7c6facac_0_81"/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1" name="Google Shape;641;g15f7c6facac_0_81"/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2" name="Google Shape;642;g15f7c6facac_0_81"/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3" name="Google Shape;643;g15f7c6facac_0_81"/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4" name="Google Shape;644;g15f7c6facac_0_81"/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5" name="Google Shape;645;g15f7c6facac_0_81"/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6" name="Google Shape;646;g15f7c6facac_0_81"/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7" name="Google Shape;647;g15f7c6facac_0_81"/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8" name="Google Shape;648;g15f7c6facac_0_81"/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49" name="Google Shape;649;g15f7c6facac_0_81"/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0" name="Google Shape;650;g15f7c6facac_0_81"/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1" name="Google Shape;651;g15f7c6facac_0_81"/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2" name="Google Shape;652;g15f7c6facac_0_81"/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3" name="Google Shape;653;g15f7c6facac_0_81"/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4" name="Google Shape;654;g15f7c6facac_0_81"/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5" name="Google Shape;655;g15f7c6facac_0_81"/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6" name="Google Shape;656;g15f7c6facac_0_81"/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7" name="Google Shape;657;g15f7c6facac_0_81"/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8" name="Google Shape;658;g15f7c6facac_0_81"/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59" name="Google Shape;659;g15f7c6facac_0_81"/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0" name="Google Shape;660;g15f7c6facac_0_81"/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1" name="Google Shape;661;g15f7c6facac_0_81"/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2" name="Google Shape;662;g15f7c6facac_0_81"/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3" name="Google Shape;663;g15f7c6facac_0_81"/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4" name="Google Shape;664;g15f7c6facac_0_81"/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5" name="Google Shape;665;g15f7c6facac_0_81"/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6" name="Google Shape;666;g15f7c6facac_0_81"/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7" name="Google Shape;667;g15f7c6facac_0_81"/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8" name="Google Shape;668;g15f7c6facac_0_81"/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69" name="Google Shape;669;g15f7c6facac_0_81"/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0" name="Google Shape;670;g15f7c6facac_0_81"/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1" name="Google Shape;671;g15f7c6facac_0_81"/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2" name="Google Shape;672;g15f7c6facac_0_81"/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3" name="Google Shape;673;g15f7c6facac_0_81"/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4" name="Google Shape;674;g15f7c6facac_0_81"/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5" name="Google Shape;675;g15f7c6facac_0_81"/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6" name="Google Shape;676;g15f7c6facac_0_81"/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7" name="Google Shape;677;g15f7c6facac_0_81"/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8" name="Google Shape;678;g15f7c6facac_0_81"/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79" name="Google Shape;679;g15f7c6facac_0_81"/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0" name="Google Shape;680;g15f7c6facac_0_81"/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1" name="Google Shape;681;g15f7c6facac_0_81"/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2" name="Google Shape;682;g15f7c6facac_0_81"/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3" name="Google Shape;683;g15f7c6facac_0_81"/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4" name="Google Shape;684;g15f7c6facac_0_81"/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5" name="Google Shape;685;g15f7c6facac_0_81"/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6" name="Google Shape;686;g15f7c6facac_0_81"/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7" name="Google Shape;687;g15f7c6facac_0_81"/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8" name="Google Shape;688;g15f7c6facac_0_81"/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89" name="Google Shape;689;g15f7c6facac_0_81"/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0" name="Google Shape;690;g15f7c6facac_0_81"/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1" name="Google Shape;691;g15f7c6facac_0_81"/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2" name="Google Shape;692;g15f7c6facac_0_81"/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3" name="Google Shape;693;g15f7c6facac_0_81"/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4" name="Google Shape;694;g15f7c6facac_0_81"/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5" name="Google Shape;695;g15f7c6facac_0_81"/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6" name="Google Shape;696;g15f7c6facac_0_81"/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7" name="Google Shape;697;g15f7c6facac_0_81"/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8" name="Google Shape;698;g15f7c6facac_0_81"/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699" name="Google Shape;699;g15f7c6facac_0_81"/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0" name="Google Shape;700;g15f7c6facac_0_81"/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1" name="Google Shape;701;g15f7c6facac_0_81"/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2" name="Google Shape;702;g15f7c6facac_0_81"/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03" name="Google Shape;703;g15f7c6facac_0_81"/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 panose="020F0502020204030204"/>
                <a:buNone/>
              </a:pPr>
              <a:endParaRPr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704" name="Google Shape;704;g15f7c6facac_0_81"/>
          <p:cNvSpPr txBox="1"/>
          <p:nvPr>
            <p:ph type="body" idx="1"/>
          </p:nvPr>
        </p:nvSpPr>
        <p:spPr>
          <a:xfrm>
            <a:off x="6311603" y="421588"/>
            <a:ext cx="5880300" cy="59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Vectors</a:t>
            </a:r>
            <a:endParaRPr lang="en-US" sz="24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	</a:t>
            </a:r>
            <a:r>
              <a:rPr lang="en-US" sz="2000">
                <a:solidFill>
                  <a:schemeClr val="lt1"/>
                </a:solidFill>
              </a:rPr>
              <a:t>- input or output variables can also be declared as vectors (multiple bit widths). If bit width is not specified, the default is scalar (1-bit). </a:t>
            </a:r>
            <a:r>
              <a:rPr lang="en-US">
                <a:solidFill>
                  <a:schemeClr val="lt1"/>
                </a:solidFill>
              </a:rPr>
              <a:t> </a:t>
            </a:r>
            <a:endParaRPr sz="20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	- The multibit variables or vectors in general can be declared in Verilog using the syntax:</a:t>
            </a:r>
            <a:endParaRPr lang="en-US" sz="20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en-US" sz="2000">
                <a:solidFill>
                  <a:schemeClr val="accent6"/>
                </a:solidFill>
              </a:rPr>
              <a:t>&lt;</a:t>
            </a:r>
            <a:r>
              <a:rPr lang="en-US" sz="2000" i="1">
                <a:solidFill>
                  <a:schemeClr val="accent6"/>
                </a:solidFill>
              </a:rPr>
              <a:t>data type&gt; &lt;MSB bit index : LSB bit index&gt;</a:t>
            </a:r>
            <a:r>
              <a:rPr lang="en-US" sz="2000">
                <a:solidFill>
                  <a:schemeClr val="accent6"/>
                </a:solidFill>
              </a:rPr>
              <a:t> </a:t>
            </a:r>
            <a:r>
              <a:rPr lang="en-US" sz="2000" i="1">
                <a:solidFill>
                  <a:schemeClr val="accent6"/>
                </a:solidFill>
              </a:rPr>
              <a:t>&lt;name&gt;</a:t>
            </a:r>
            <a:endParaRPr lang="en-US" sz="2000" i="1">
              <a:solidFill>
                <a:schemeClr val="accent6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705" name="Google Shape;705;g15f7c6facac_0_81"/>
          <p:cNvSpPr txBox="1"/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 panose="020F0502020204030204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CSE460 : VLSI Design</a:t>
            </a:r>
            <a:r>
              <a:rPr lang="en-US" sz="12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en-US" sz="12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06" name="Google Shape;706;g15f7c6facac_0_81"/>
          <p:cNvSpPr txBox="1"/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07" name="Google Shape;707;g15f7c6facac_0_81"/>
          <p:cNvSpPr/>
          <p:nvPr/>
        </p:nvSpPr>
        <p:spPr>
          <a:xfrm>
            <a:off x="6453077" y="3896139"/>
            <a:ext cx="5649300" cy="2477700"/>
          </a:xfrm>
          <a:prstGeom prst="rect">
            <a:avLst/>
          </a:prstGeom>
          <a:solidFill>
            <a:srgbClr val="D0CEC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module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in_disp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out, in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800" b="0" i="0" u="none" strike="noStrike" cap="none">
              <a:solidFill>
                <a:srgbClr val="008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8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This module implements a 3-bit buffer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8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input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[2:0]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output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[2:0]out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assign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out = in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endmodule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708" name="Google Shape;708;g15f7c6facac_0_8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  <p:sp>
        <p:nvSpPr>
          <p:cNvPr id="709" name="Google Shape;709;g15f7c6facac_0_81"/>
          <p:cNvSpPr/>
          <p:nvPr/>
        </p:nvSpPr>
        <p:spPr>
          <a:xfrm>
            <a:off x="2058840" y="3315351"/>
            <a:ext cx="1393200" cy="1458821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10" name="Google Shape;710;g15f7c6facac_0_81"/>
          <p:cNvCxnSpPr/>
          <p:nvPr/>
        </p:nvCxnSpPr>
        <p:spPr>
          <a:xfrm>
            <a:off x="1442888" y="4084695"/>
            <a:ext cx="615900" cy="0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11" name="Google Shape;711;g15f7c6facac_0_81"/>
          <p:cNvCxnSpPr/>
          <p:nvPr/>
        </p:nvCxnSpPr>
        <p:spPr>
          <a:xfrm>
            <a:off x="3452040" y="4084695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12" name="Google Shape;712;g15f7c6facac_0_81"/>
          <p:cNvSpPr txBox="1"/>
          <p:nvPr/>
        </p:nvSpPr>
        <p:spPr>
          <a:xfrm>
            <a:off x="4260936" y="3907860"/>
            <a:ext cx="528600" cy="413400"/>
          </a:xfrm>
          <a:prstGeom prst="rect">
            <a:avLst/>
          </a:prstGeom>
          <a:blipFill rotWithShape="1">
            <a:blip r:embed="rId2"/>
            <a:stretch>
              <a:fillRect r="-4595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713" name="Google Shape;713;g15f7c6facac_0_81"/>
          <p:cNvCxnSpPr/>
          <p:nvPr/>
        </p:nvCxnSpPr>
        <p:spPr>
          <a:xfrm>
            <a:off x="1442888" y="4505975"/>
            <a:ext cx="615900" cy="0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14" name="Google Shape;714;g15f7c6facac_0_81"/>
          <p:cNvCxnSpPr/>
          <p:nvPr/>
        </p:nvCxnSpPr>
        <p:spPr>
          <a:xfrm>
            <a:off x="1442888" y="3621145"/>
            <a:ext cx="615900" cy="0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15" name="Google Shape;715;g15f7c6facac_0_81"/>
          <p:cNvCxnSpPr/>
          <p:nvPr/>
        </p:nvCxnSpPr>
        <p:spPr>
          <a:xfrm>
            <a:off x="3452040" y="3627434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716" name="Google Shape;716;g15f7c6facac_0_81"/>
          <p:cNvCxnSpPr/>
          <p:nvPr/>
        </p:nvCxnSpPr>
        <p:spPr>
          <a:xfrm>
            <a:off x="3452040" y="4521837"/>
            <a:ext cx="731400" cy="0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717" name="Google Shape;717;g15f7c6facac_0_81"/>
          <p:cNvSpPr/>
          <p:nvPr/>
        </p:nvSpPr>
        <p:spPr>
          <a:xfrm>
            <a:off x="609051" y="3903025"/>
            <a:ext cx="850550" cy="4422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in[1]</a:t>
            </a: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8" name="Google Shape;718;g15f7c6facac_0_81"/>
          <p:cNvSpPr/>
          <p:nvPr/>
        </p:nvSpPr>
        <p:spPr>
          <a:xfrm>
            <a:off x="627671" y="4317862"/>
            <a:ext cx="840092" cy="4422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in[2]</a:t>
            </a: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19" name="Google Shape;719;g15f7c6facac_0_81"/>
          <p:cNvSpPr/>
          <p:nvPr/>
        </p:nvSpPr>
        <p:spPr>
          <a:xfrm>
            <a:off x="4220759" y="3397738"/>
            <a:ext cx="786211" cy="4422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out[0]</a:t>
            </a: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0" name="Google Shape;720;g15f7c6facac_0_81"/>
          <p:cNvSpPr/>
          <p:nvPr/>
        </p:nvSpPr>
        <p:spPr>
          <a:xfrm>
            <a:off x="4191930" y="3837154"/>
            <a:ext cx="836079" cy="4422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out[1]</a:t>
            </a: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21" name="Google Shape;721;g15f7c6facac_0_81"/>
          <p:cNvSpPr/>
          <p:nvPr/>
        </p:nvSpPr>
        <p:spPr>
          <a:xfrm>
            <a:off x="4165805" y="4264828"/>
            <a:ext cx="853193" cy="442278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r>
              <a:rPr lang="en-US" sz="18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out[2]</a:t>
            </a: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7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7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7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7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15f7c6facac_0_446"/>
          <p:cNvSpPr/>
          <p:nvPr/>
        </p:nvSpPr>
        <p:spPr>
          <a:xfrm>
            <a:off x="319274" y="1399465"/>
            <a:ext cx="5317800" cy="3768000"/>
          </a:xfrm>
          <a:prstGeom prst="rect">
            <a:avLst/>
          </a:prstGeom>
          <a:solidFill>
            <a:srgbClr val="BFBFBF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module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and_or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x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b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c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d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input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b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c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d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output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800" b="1" i="0" u="none" strike="noStrike" cap="none">
              <a:solidFill>
                <a:srgbClr val="00008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assign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= a &amp; b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assign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 = c | d</a:t>
            </a:r>
            <a:r>
              <a:rPr lang="en-US" sz="1800" b="0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800" b="1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endmodule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27" name="Google Shape;727;g15f7c6facac_0_44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  <p:sp>
        <p:nvSpPr>
          <p:cNvPr id="728" name="Google Shape;728;g15f7c6facac_0_446"/>
          <p:cNvSpPr txBox="1"/>
          <p:nvPr/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CSE460 : VLSI Design</a:t>
            </a:r>
            <a:r>
              <a:rPr lang="en-US"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29" name="Google Shape;729;g15f7c6facac_0_446"/>
          <p:cNvSpPr txBox="1"/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30" name="Google Shape;730;g15f7c6facac_0_446"/>
          <p:cNvSpPr txBox="1"/>
          <p:nvPr/>
        </p:nvSpPr>
        <p:spPr>
          <a:xfrm>
            <a:off x="200464" y="199948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 simple circuit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1" name="Google Shape;731;g15f7c6facac_0_446"/>
          <p:cNvSpPr/>
          <p:nvPr/>
        </p:nvSpPr>
        <p:spPr>
          <a:xfrm>
            <a:off x="9234814" y="2064100"/>
            <a:ext cx="618300" cy="618300"/>
          </a:xfrm>
          <a:prstGeom prst="flowChartDelay">
            <a:avLst/>
          </a:prstGeom>
          <a:noFill/>
          <a:ln w="5715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32" name="Google Shape;732;g15f7c6facac_0_446"/>
          <p:cNvCxnSpPr/>
          <p:nvPr/>
        </p:nvCxnSpPr>
        <p:spPr>
          <a:xfrm>
            <a:off x="8030729" y="2225513"/>
            <a:ext cx="1188600" cy="1380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33" name="Google Shape;733;g15f7c6facac_0_446"/>
          <p:cNvCxnSpPr/>
          <p:nvPr/>
        </p:nvCxnSpPr>
        <p:spPr>
          <a:xfrm>
            <a:off x="8038130" y="2531413"/>
            <a:ext cx="1188600" cy="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34" name="Google Shape;734;g15f7c6facac_0_446"/>
          <p:cNvSpPr txBox="1"/>
          <p:nvPr/>
        </p:nvSpPr>
        <p:spPr>
          <a:xfrm>
            <a:off x="7522467" y="1952255"/>
            <a:ext cx="538200" cy="4308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5" name="Google Shape;735;g15f7c6facac_0_446"/>
          <p:cNvSpPr txBox="1"/>
          <p:nvPr/>
        </p:nvSpPr>
        <p:spPr>
          <a:xfrm>
            <a:off x="7506539" y="2261899"/>
            <a:ext cx="538200" cy="4308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6" name="Google Shape;736;g15f7c6facac_0_446"/>
          <p:cNvSpPr txBox="1"/>
          <p:nvPr/>
        </p:nvSpPr>
        <p:spPr>
          <a:xfrm>
            <a:off x="7524947" y="3120720"/>
            <a:ext cx="538200" cy="43080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7" name="Google Shape;737;g15f7c6facac_0_446"/>
          <p:cNvSpPr txBox="1"/>
          <p:nvPr/>
        </p:nvSpPr>
        <p:spPr>
          <a:xfrm>
            <a:off x="11134460" y="2167698"/>
            <a:ext cx="538200" cy="43080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8" name="Google Shape;738;g15f7c6facac_0_446"/>
          <p:cNvSpPr txBox="1"/>
          <p:nvPr/>
        </p:nvSpPr>
        <p:spPr>
          <a:xfrm>
            <a:off x="11134460" y="3253763"/>
            <a:ext cx="538200" cy="430800"/>
          </a:xfrm>
          <a:prstGeom prst="rect">
            <a:avLst/>
          </a:prstGeom>
          <a:blipFill rotWithShape="1">
            <a:blip r:embed="rId6"/>
            <a:stretch>
              <a:fillRect b="-999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39" name="Google Shape;739;g15f7c6facac_0_446"/>
          <p:cNvSpPr txBox="1"/>
          <p:nvPr/>
        </p:nvSpPr>
        <p:spPr>
          <a:xfrm>
            <a:off x="8914602" y="1385840"/>
            <a:ext cx="1374600" cy="4002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and_or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40" name="Google Shape;740;g15f7c6facac_0_446"/>
          <p:cNvSpPr/>
          <p:nvPr/>
        </p:nvSpPr>
        <p:spPr>
          <a:xfrm>
            <a:off x="8368919" y="1126868"/>
            <a:ext cx="2466000" cy="33123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1" name="Google Shape;741;g15f7c6facac_0_446"/>
          <p:cNvCxnSpPr/>
          <p:nvPr/>
        </p:nvCxnSpPr>
        <p:spPr>
          <a:xfrm rot="10800000" flipH="1">
            <a:off x="9076667" y="3826684"/>
            <a:ext cx="460200" cy="14400"/>
          </a:xfrm>
          <a:prstGeom prst="straightConnector1">
            <a:avLst/>
          </a:prstGeom>
          <a:noFill/>
          <a:ln w="5715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2" name="Google Shape;742;g15f7c6facac_0_446"/>
          <p:cNvCxnSpPr/>
          <p:nvPr/>
        </p:nvCxnSpPr>
        <p:spPr>
          <a:xfrm>
            <a:off x="9464853" y="3222950"/>
            <a:ext cx="388200" cy="258900"/>
          </a:xfrm>
          <a:prstGeom prst="straightConnector1">
            <a:avLst/>
          </a:prstGeom>
          <a:noFill/>
          <a:ln w="5715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3" name="Google Shape;743;g15f7c6facac_0_446"/>
          <p:cNvCxnSpPr/>
          <p:nvPr/>
        </p:nvCxnSpPr>
        <p:spPr>
          <a:xfrm rot="10800000" flipH="1">
            <a:off x="9536741" y="3496088"/>
            <a:ext cx="273300" cy="345000"/>
          </a:xfrm>
          <a:prstGeom prst="straightConnector1">
            <a:avLst/>
          </a:prstGeom>
          <a:noFill/>
          <a:ln w="5715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4" name="Google Shape;744;g15f7c6facac_0_446"/>
          <p:cNvSpPr/>
          <p:nvPr/>
        </p:nvSpPr>
        <p:spPr>
          <a:xfrm>
            <a:off x="8714537" y="3263295"/>
            <a:ext cx="575100" cy="661500"/>
          </a:xfrm>
          <a:prstGeom prst="arc">
            <a:avLst>
              <a:gd name="adj1" fmla="val 16200000"/>
              <a:gd name="adj2" fmla="val 0"/>
            </a:avLst>
          </a:prstGeom>
          <a:noFill/>
          <a:ln w="5715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45" name="Google Shape;745;g15f7c6facac_0_446"/>
          <p:cNvSpPr/>
          <p:nvPr/>
        </p:nvSpPr>
        <p:spPr>
          <a:xfrm rot="10800000" flipH="1">
            <a:off x="8799675" y="3263289"/>
            <a:ext cx="488700" cy="575100"/>
          </a:xfrm>
          <a:prstGeom prst="arc">
            <a:avLst>
              <a:gd name="adj1" fmla="val 16200000"/>
              <a:gd name="adj2" fmla="val 0"/>
            </a:avLst>
          </a:prstGeom>
          <a:noFill/>
          <a:ln w="5715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46" name="Google Shape;746;g15f7c6facac_0_446"/>
          <p:cNvCxnSpPr/>
          <p:nvPr/>
        </p:nvCxnSpPr>
        <p:spPr>
          <a:xfrm rot="10800000" flipH="1">
            <a:off x="9030723" y="3247815"/>
            <a:ext cx="460200" cy="14400"/>
          </a:xfrm>
          <a:prstGeom prst="straightConnector1">
            <a:avLst/>
          </a:prstGeom>
          <a:noFill/>
          <a:ln w="5715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7" name="Google Shape;747;g15f7c6facac_0_446"/>
          <p:cNvCxnSpPr/>
          <p:nvPr/>
        </p:nvCxnSpPr>
        <p:spPr>
          <a:xfrm>
            <a:off x="8027850" y="3410775"/>
            <a:ext cx="1188600" cy="1380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48" name="Google Shape;748;g15f7c6facac_0_446"/>
          <p:cNvCxnSpPr/>
          <p:nvPr/>
        </p:nvCxnSpPr>
        <p:spPr>
          <a:xfrm>
            <a:off x="8034522" y="3677704"/>
            <a:ext cx="1188600" cy="1380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49" name="Google Shape;749;g15f7c6facac_0_446"/>
          <p:cNvSpPr txBox="1"/>
          <p:nvPr/>
        </p:nvSpPr>
        <p:spPr>
          <a:xfrm>
            <a:off x="7531171" y="3462682"/>
            <a:ext cx="538200" cy="43080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750" name="Google Shape;750;g15f7c6facac_0_446"/>
          <p:cNvCxnSpPr/>
          <p:nvPr/>
        </p:nvCxnSpPr>
        <p:spPr>
          <a:xfrm>
            <a:off x="9884952" y="2377033"/>
            <a:ext cx="1280100" cy="1380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1" name="Google Shape;751;g15f7c6facac_0_446"/>
          <p:cNvCxnSpPr/>
          <p:nvPr/>
        </p:nvCxnSpPr>
        <p:spPr>
          <a:xfrm>
            <a:off x="9838292" y="3474794"/>
            <a:ext cx="1280100" cy="1380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7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7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7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7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7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7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7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7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7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6" dur="500"/>
                                        <p:tgtEl>
                                          <p:spTgt spid="7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500"/>
                                        <p:tgtEl>
                                          <p:spTgt spid="7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500"/>
                                        <p:tgtEl>
                                          <p:spTgt spid="7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55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5f7c6facac_0_476"/>
          <p:cNvSpPr txBox="1"/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757" name="Google Shape;757;g15f7c6facac_0_476"/>
          <p:cNvSpPr txBox="1"/>
          <p:nvPr>
            <p:ph type="title" idx="4294967295"/>
          </p:nvPr>
        </p:nvSpPr>
        <p:spPr>
          <a:xfrm>
            <a:off x="431401" y="314561"/>
            <a:ext cx="5877000" cy="7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 panose="020F0502020204030204"/>
              <a:buNone/>
            </a:pPr>
            <a:r>
              <a:rPr lang="en-US" sz="4000">
                <a:solidFill>
                  <a:srgbClr val="FFFFFF"/>
                </a:solidFill>
              </a:rPr>
              <a:t>Another simple circuit</a:t>
            </a:r>
            <a:endParaRPr lang="en-US" sz="4000">
              <a:solidFill>
                <a:srgbClr val="FFFFFF"/>
              </a:solidFill>
            </a:endParaRPr>
          </a:p>
        </p:txBody>
      </p:sp>
      <p:cxnSp>
        <p:nvCxnSpPr>
          <p:cNvPr id="758" name="Google Shape;758;g15f7c6facac_0_476"/>
          <p:cNvCxnSpPr/>
          <p:nvPr/>
        </p:nvCxnSpPr>
        <p:spPr>
          <a:xfrm rot="10800000" flipH="1">
            <a:off x="10057814" y="2239683"/>
            <a:ext cx="460200" cy="14400"/>
          </a:xfrm>
          <a:prstGeom prst="straightConnector1">
            <a:avLst/>
          </a:prstGeom>
          <a:noFill/>
          <a:ln w="5715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59" name="Google Shape;759;g15f7c6facac_0_476"/>
          <p:cNvCxnSpPr/>
          <p:nvPr/>
        </p:nvCxnSpPr>
        <p:spPr>
          <a:xfrm>
            <a:off x="10446000" y="1635949"/>
            <a:ext cx="388200" cy="258900"/>
          </a:xfrm>
          <a:prstGeom prst="straightConnector1">
            <a:avLst/>
          </a:prstGeom>
          <a:noFill/>
          <a:ln w="5715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60" name="Google Shape;760;g15f7c6facac_0_476"/>
          <p:cNvCxnSpPr/>
          <p:nvPr/>
        </p:nvCxnSpPr>
        <p:spPr>
          <a:xfrm rot="10800000" flipH="1">
            <a:off x="10517888" y="1909087"/>
            <a:ext cx="273300" cy="345000"/>
          </a:xfrm>
          <a:prstGeom prst="straightConnector1">
            <a:avLst/>
          </a:prstGeom>
          <a:noFill/>
          <a:ln w="5715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1" name="Google Shape;761;g15f7c6facac_0_476"/>
          <p:cNvSpPr/>
          <p:nvPr/>
        </p:nvSpPr>
        <p:spPr>
          <a:xfrm>
            <a:off x="9695684" y="1676294"/>
            <a:ext cx="575100" cy="661500"/>
          </a:xfrm>
          <a:prstGeom prst="arc">
            <a:avLst>
              <a:gd name="adj1" fmla="val 16200000"/>
              <a:gd name="adj2" fmla="val 0"/>
            </a:avLst>
          </a:prstGeom>
          <a:noFill/>
          <a:ln w="5715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62" name="Google Shape;762;g15f7c6facac_0_476"/>
          <p:cNvSpPr/>
          <p:nvPr/>
        </p:nvSpPr>
        <p:spPr>
          <a:xfrm rot="10800000" flipH="1">
            <a:off x="9780822" y="1676288"/>
            <a:ext cx="488700" cy="575100"/>
          </a:xfrm>
          <a:prstGeom prst="arc">
            <a:avLst>
              <a:gd name="adj1" fmla="val 16200000"/>
              <a:gd name="adj2" fmla="val 0"/>
            </a:avLst>
          </a:prstGeom>
          <a:noFill/>
          <a:ln w="5715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000000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63" name="Google Shape;763;g15f7c6facac_0_476"/>
          <p:cNvSpPr/>
          <p:nvPr/>
        </p:nvSpPr>
        <p:spPr>
          <a:xfrm>
            <a:off x="8227575" y="1789694"/>
            <a:ext cx="359435" cy="359435"/>
          </a:xfrm>
          <a:prstGeom prst="flowChartMerge">
            <a:avLst/>
          </a:prstGeom>
          <a:solidFill>
            <a:schemeClr val="dk1"/>
          </a:solidFill>
          <a:ln w="5715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64" name="Google Shape;764;g15f7c6facac_0_476"/>
          <p:cNvSpPr/>
          <p:nvPr/>
        </p:nvSpPr>
        <p:spPr>
          <a:xfrm>
            <a:off x="8340975" y="2161888"/>
            <a:ext cx="143700" cy="143700"/>
          </a:xfrm>
          <a:prstGeom prst="flowChartConnector">
            <a:avLst/>
          </a:prstGeom>
          <a:solidFill>
            <a:schemeClr val="dk1"/>
          </a:solidFill>
          <a:ln w="5715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765" name="Google Shape;765;g15f7c6facac_0_476"/>
          <p:cNvCxnSpPr/>
          <p:nvPr/>
        </p:nvCxnSpPr>
        <p:spPr>
          <a:xfrm>
            <a:off x="8401827" y="2757289"/>
            <a:ext cx="448200" cy="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66" name="Google Shape;766;g15f7c6facac_0_476"/>
          <p:cNvSpPr/>
          <p:nvPr/>
        </p:nvSpPr>
        <p:spPr>
          <a:xfrm>
            <a:off x="7989597" y="121226"/>
            <a:ext cx="3039600" cy="3253200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767" name="Google Shape;767;g15f7c6facac_0_476"/>
          <p:cNvGraphicFramePr/>
          <p:nvPr/>
        </p:nvGraphicFramePr>
        <p:xfrm>
          <a:off x="8301519" y="346935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{053FC599-FF9E-41FE-95C6-56B2CE73C9C4}</a:tableStyleId>
              </a:tblPr>
              <a:tblGrid>
                <a:gridCol w="648025"/>
                <a:gridCol w="648025"/>
                <a:gridCol w="648025"/>
                <a:gridCol w="648025"/>
              </a:tblGrid>
              <a:tr h="2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x1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x2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x3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2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2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2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2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2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2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2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2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768" name="Google Shape;768;g15f7c6facac_0_476"/>
          <p:cNvSpPr txBox="1"/>
          <p:nvPr>
            <p:ph type="ftr" idx="11"/>
          </p:nvPr>
        </p:nvSpPr>
        <p:spPr>
          <a:xfrm>
            <a:off x="3667125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 panose="020F0502020204030204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CSE460 : VLSI Design</a:t>
            </a:r>
            <a:r>
              <a:rPr lang="en-US" sz="12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en-US" sz="12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69" name="Google Shape;769;g15f7c6facac_0_476"/>
          <p:cNvSpPr txBox="1"/>
          <p:nvPr/>
        </p:nvSpPr>
        <p:spPr>
          <a:xfrm>
            <a:off x="7044193" y="628161"/>
            <a:ext cx="538200" cy="43080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70" name="Google Shape;770;g15f7c6facac_0_476"/>
          <p:cNvSpPr txBox="1"/>
          <p:nvPr/>
        </p:nvSpPr>
        <p:spPr>
          <a:xfrm>
            <a:off x="7051219" y="994970"/>
            <a:ext cx="538200" cy="43080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71" name="Google Shape;771;g15f7c6facac_0_476"/>
          <p:cNvSpPr txBox="1"/>
          <p:nvPr/>
        </p:nvSpPr>
        <p:spPr>
          <a:xfrm>
            <a:off x="7060901" y="2816179"/>
            <a:ext cx="538200" cy="43080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72" name="Google Shape;772;g15f7c6facac_0_476"/>
          <p:cNvSpPr txBox="1"/>
          <p:nvPr/>
        </p:nvSpPr>
        <p:spPr>
          <a:xfrm>
            <a:off x="11342890" y="1678691"/>
            <a:ext cx="538200" cy="430800"/>
          </a:xfrm>
          <a:prstGeom prst="rect">
            <a:avLst/>
          </a:prstGeom>
          <a:blipFill rotWithShape="1">
            <a:blip r:embed="rId4"/>
            <a:stretch>
              <a:fillRect b="-1548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73" name="Google Shape;773;g15f7c6facac_0_476"/>
          <p:cNvSpPr txBox="1"/>
          <p:nvPr/>
        </p:nvSpPr>
        <p:spPr>
          <a:xfrm>
            <a:off x="8447843" y="2217287"/>
            <a:ext cx="538200" cy="430800"/>
          </a:xfrm>
          <a:prstGeom prst="rect">
            <a:avLst/>
          </a:prstGeom>
          <a:blipFill rotWithShape="1">
            <a:blip r:embed="rId5"/>
            <a:stretch>
              <a:fillRect b="-999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74" name="Google Shape;774;g15f7c6facac_0_476"/>
          <p:cNvSpPr txBox="1"/>
          <p:nvPr/>
        </p:nvSpPr>
        <p:spPr>
          <a:xfrm>
            <a:off x="9616897" y="632938"/>
            <a:ext cx="538200" cy="430800"/>
          </a:xfrm>
          <a:prstGeom prst="rect">
            <a:avLst/>
          </a:prstGeom>
          <a:blipFill rotWithShape="1">
            <a:blip r:embed="rId6"/>
            <a:stretch>
              <a:fillRect b="-84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775" name="Google Shape;775;g15f7c6facac_0_476"/>
          <p:cNvSpPr txBox="1"/>
          <p:nvPr/>
        </p:nvSpPr>
        <p:spPr>
          <a:xfrm>
            <a:off x="9616897" y="2940934"/>
            <a:ext cx="538200" cy="43080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776" name="Google Shape;776;g15f7c6facac_0_476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  <p:sp>
        <p:nvSpPr>
          <p:cNvPr id="777" name="Google Shape;777;g15f7c6facac_0_476"/>
          <p:cNvSpPr txBox="1"/>
          <p:nvPr/>
        </p:nvSpPr>
        <p:spPr>
          <a:xfrm>
            <a:off x="8612711" y="228363"/>
            <a:ext cx="1971600" cy="40020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Courier New" panose="02070309020205020404"/>
              <a:buNone/>
            </a:pPr>
            <a:r>
              <a:rPr lang="en-US" sz="2000" b="1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example_ckt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778" name="Google Shape;778;g15f7c6facac_0_476"/>
          <p:cNvCxnSpPr/>
          <p:nvPr/>
        </p:nvCxnSpPr>
        <p:spPr>
          <a:xfrm rot="10800000" flipH="1">
            <a:off x="10011870" y="1660814"/>
            <a:ext cx="460200" cy="14400"/>
          </a:xfrm>
          <a:prstGeom prst="straightConnector1">
            <a:avLst/>
          </a:prstGeom>
          <a:noFill/>
          <a:ln w="5715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79" name="Google Shape;779;g15f7c6facac_0_476"/>
          <p:cNvCxnSpPr/>
          <p:nvPr/>
        </p:nvCxnSpPr>
        <p:spPr>
          <a:xfrm rot="10800000">
            <a:off x="7599047" y="943230"/>
            <a:ext cx="1258500" cy="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0" name="Google Shape;780;g15f7c6facac_0_476"/>
          <p:cNvCxnSpPr/>
          <p:nvPr/>
        </p:nvCxnSpPr>
        <p:spPr>
          <a:xfrm rot="10800000">
            <a:off x="7599047" y="1178826"/>
            <a:ext cx="1258500" cy="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1" name="Google Shape;781;g15f7c6facac_0_476"/>
          <p:cNvCxnSpPr/>
          <p:nvPr/>
        </p:nvCxnSpPr>
        <p:spPr>
          <a:xfrm rot="10800000">
            <a:off x="7599047" y="3038730"/>
            <a:ext cx="1258500" cy="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2" name="Google Shape;782;g15f7c6facac_0_476"/>
          <p:cNvCxnSpPr/>
          <p:nvPr/>
        </p:nvCxnSpPr>
        <p:spPr>
          <a:xfrm>
            <a:off x="10834187" y="1879846"/>
            <a:ext cx="508800" cy="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3" name="Google Shape;783;g15f7c6facac_0_476"/>
          <p:cNvCxnSpPr/>
          <p:nvPr/>
        </p:nvCxnSpPr>
        <p:spPr>
          <a:xfrm>
            <a:off x="9473497" y="1074417"/>
            <a:ext cx="274200" cy="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4" name="Google Shape;784;g15f7c6facac_0_476"/>
          <p:cNvCxnSpPr/>
          <p:nvPr/>
        </p:nvCxnSpPr>
        <p:spPr>
          <a:xfrm>
            <a:off x="9473497" y="2956479"/>
            <a:ext cx="274200" cy="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5" name="Google Shape;785;g15f7c6facac_0_476"/>
          <p:cNvCxnSpPr/>
          <p:nvPr/>
        </p:nvCxnSpPr>
        <p:spPr>
          <a:xfrm>
            <a:off x="8416115" y="1150250"/>
            <a:ext cx="5400" cy="61080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6" name="Google Shape;786;g15f7c6facac_0_476"/>
          <p:cNvCxnSpPr/>
          <p:nvPr/>
        </p:nvCxnSpPr>
        <p:spPr>
          <a:xfrm>
            <a:off x="9725850" y="1056498"/>
            <a:ext cx="5400" cy="73140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7" name="Google Shape;787;g15f7c6facac_0_476"/>
          <p:cNvCxnSpPr/>
          <p:nvPr/>
        </p:nvCxnSpPr>
        <p:spPr>
          <a:xfrm>
            <a:off x="9747905" y="2124978"/>
            <a:ext cx="5400" cy="85950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8" name="Google Shape;788;g15f7c6facac_0_476"/>
          <p:cNvCxnSpPr/>
          <p:nvPr/>
        </p:nvCxnSpPr>
        <p:spPr>
          <a:xfrm>
            <a:off x="9697166" y="1815481"/>
            <a:ext cx="457200" cy="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89" name="Google Shape;789;g15f7c6facac_0_476"/>
          <p:cNvCxnSpPr/>
          <p:nvPr/>
        </p:nvCxnSpPr>
        <p:spPr>
          <a:xfrm>
            <a:off x="9717092" y="2140703"/>
            <a:ext cx="457200" cy="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790" name="Google Shape;790;g15f7c6facac_0_476"/>
          <p:cNvCxnSpPr/>
          <p:nvPr/>
        </p:nvCxnSpPr>
        <p:spPr>
          <a:xfrm>
            <a:off x="8411147" y="2302783"/>
            <a:ext cx="5400" cy="48450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791" name="Google Shape;791;g15f7c6facac_0_476"/>
          <p:cNvSpPr/>
          <p:nvPr/>
        </p:nvSpPr>
        <p:spPr>
          <a:xfrm>
            <a:off x="8855421" y="753143"/>
            <a:ext cx="618300" cy="618300"/>
          </a:xfrm>
          <a:prstGeom prst="flowChartDelay">
            <a:avLst/>
          </a:prstGeom>
          <a:noFill/>
          <a:ln w="5715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92" name="Google Shape;792;g15f7c6facac_0_476"/>
          <p:cNvSpPr/>
          <p:nvPr/>
        </p:nvSpPr>
        <p:spPr>
          <a:xfrm>
            <a:off x="8857593" y="2647366"/>
            <a:ext cx="618300" cy="618300"/>
          </a:xfrm>
          <a:prstGeom prst="flowChartDelay">
            <a:avLst/>
          </a:prstGeom>
          <a:noFill/>
          <a:ln w="5715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Calibri" panose="020F0502020204030204"/>
              <a:buNone/>
            </a:pPr>
            <a:endParaRPr sz="18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93" name="Google Shape;793;g15f7c6facac_0_476"/>
          <p:cNvSpPr txBox="1"/>
          <p:nvPr/>
        </p:nvSpPr>
        <p:spPr>
          <a:xfrm>
            <a:off x="433528" y="1178826"/>
            <a:ext cx="4826100" cy="3406500"/>
          </a:xfrm>
          <a:prstGeom prst="rect">
            <a:avLst/>
          </a:prstGeom>
          <a:solidFill>
            <a:srgbClr val="D0CEC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fontScale="92500"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module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example_ckt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x1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x2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x3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None/>
            </a:pPr>
            <a:endParaRPr sz="1800" b="1" i="0" u="none" strike="noStrike" cap="none">
              <a:solidFill>
                <a:srgbClr val="0000FF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input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x1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x2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x3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output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 panose="020B0604020202020204"/>
              <a:buNone/>
            </a:pPr>
            <a:endParaRPr sz="1800" b="1" i="0" u="none" strike="noStrike" cap="none">
              <a:solidFill>
                <a:srgbClr val="0000FF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wire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g, y, h;</a:t>
            </a:r>
            <a:endParaRPr sz="180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assign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 = x1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&amp;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x2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assign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y = ~x2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assign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h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&amp;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x3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assign 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g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800" b="0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|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h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ct val="1000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endmodule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20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9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9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9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79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9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79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9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79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79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79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79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7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500"/>
                                        <p:tgtEl>
                                          <p:spTgt spid="7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7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500"/>
                                        <p:tgtEl>
                                          <p:spTgt spid="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6" fill="hold">
                      <p:stCondLst>
                        <p:cond delay="indefinite"/>
                      </p:stCondLst>
                      <p:childTnLst>
                        <p:par>
                          <p:cTn id="177" fill="hold">
                            <p:stCondLst>
                              <p:cond delay="0"/>
                            </p:stCondLst>
                            <p:childTnLst>
                              <p:par>
                                <p:cTn id="17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1000"/>
                                        <p:tgtEl>
                                          <p:spTgt spid="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97" name="Shape 7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" name="Google Shape;798;p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799" name="Google Shape;799;p15"/>
          <p:cNvSpPr/>
          <p:nvPr/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00" name="Google Shape;800;p15"/>
          <p:cNvSpPr txBox="1"/>
          <p:nvPr>
            <p:ph type="title"/>
          </p:nvPr>
        </p:nvSpPr>
        <p:spPr>
          <a:xfrm>
            <a:off x="838200" y="1748452"/>
            <a:ext cx="4974771" cy="358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>
                <a:solidFill>
                  <a:schemeClr val="lt1"/>
                </a:solidFill>
              </a:rPr>
              <a:t>Basic Syntax and Lexical Conventions </a:t>
            </a:r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801" name="Google Shape;801;p15"/>
          <p:cNvGrpSpPr/>
          <p:nvPr/>
        </p:nvGrpSpPr>
        <p:grpSpPr>
          <a:xfrm>
            <a:off x="693117" y="1193254"/>
            <a:ext cx="1291642" cy="429215"/>
            <a:chOff x="2504802" y="1755501"/>
            <a:chExt cx="1598829" cy="531293"/>
          </a:xfrm>
        </p:grpSpPr>
        <p:sp>
          <p:nvSpPr>
            <p:cNvPr id="802" name="Google Shape;802;p15"/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/>
              <a:ahLst/>
              <a:cxnLst/>
              <a:rect l="l" t="t" r="r" b="b"/>
              <a:pathLst>
                <a:path w="1598614" h="172939" extrusionOk="0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3" name="Google Shape;803;p15"/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/>
              <a:ahLst/>
              <a:cxnLst/>
              <a:rect l="l" t="t" r="r" b="b"/>
              <a:pathLst>
                <a:path w="1598829" h="172724" extrusionOk="0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804" name="Google Shape;804;p15"/>
          <p:cNvSpPr/>
          <p:nvPr/>
        </p:nvSpPr>
        <p:spPr>
          <a:xfrm>
            <a:off x="4397727" y="421588"/>
            <a:ext cx="1291468" cy="1291468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805" name="Google Shape;805;p15"/>
          <p:cNvSpPr/>
          <p:nvPr/>
        </p:nvSpPr>
        <p:spPr>
          <a:xfrm>
            <a:off x="4397727" y="421588"/>
            <a:ext cx="1291468" cy="1291468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29019"/>
            </a:schemeClr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806" name="Google Shape;806;p15"/>
          <p:cNvGrpSpPr/>
          <p:nvPr/>
        </p:nvGrpSpPr>
        <p:grpSpPr>
          <a:xfrm>
            <a:off x="4680915" y="4748271"/>
            <a:ext cx="1330536" cy="1330521"/>
            <a:chOff x="5734037" y="3067039"/>
            <a:chExt cx="724483" cy="724489"/>
          </a:xfrm>
        </p:grpSpPr>
        <p:sp>
          <p:nvSpPr>
            <p:cNvPr id="807" name="Google Shape;807;p15"/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8" name="Google Shape;808;p15"/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09" name="Google Shape;809;p15"/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0" name="Google Shape;810;p15"/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1" name="Google Shape;811;p15"/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2" name="Google Shape;812;p15"/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3" name="Google Shape;813;p15"/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4" name="Google Shape;814;p15"/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5" name="Google Shape;815;p15"/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6" name="Google Shape;816;p15"/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7" name="Google Shape;817;p15"/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8" name="Google Shape;818;p15"/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19" name="Google Shape;819;p15"/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0" name="Google Shape;820;p15"/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1" name="Google Shape;821;p15"/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2" name="Google Shape;822;p15"/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3" name="Google Shape;823;p15"/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4" name="Google Shape;824;p15"/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5" name="Google Shape;825;p15"/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6" name="Google Shape;826;p15"/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7" name="Google Shape;827;p15"/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8" name="Google Shape;828;p15"/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29" name="Google Shape;829;p15"/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0" name="Google Shape;830;p15"/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1" name="Google Shape;831;p15"/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2" name="Google Shape;832;p15"/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3" name="Google Shape;833;p15"/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4" name="Google Shape;834;p15"/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5" name="Google Shape;835;p15"/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6" name="Google Shape;836;p15"/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7" name="Google Shape;837;p15"/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8" name="Google Shape;838;p15"/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39" name="Google Shape;839;p15"/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0" name="Google Shape;840;p15"/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1" name="Google Shape;841;p15"/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2" name="Google Shape;842;p15"/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3" name="Google Shape;843;p15"/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4" name="Google Shape;844;p15"/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5" name="Google Shape;845;p15"/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6" name="Google Shape;846;p15"/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7" name="Google Shape;847;p15"/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8" name="Google Shape;848;p15"/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49" name="Google Shape;849;p15"/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0" name="Google Shape;850;p15"/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1" name="Google Shape;851;p15"/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2" name="Google Shape;852;p15"/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3" name="Google Shape;853;p15"/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4" name="Google Shape;854;p15"/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5" name="Google Shape;855;p15"/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6" name="Google Shape;856;p15"/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7" name="Google Shape;857;p15"/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8" name="Google Shape;858;p15"/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59" name="Google Shape;859;p15"/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0" name="Google Shape;860;p15"/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1" name="Google Shape;861;p15"/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2" name="Google Shape;862;p15"/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3" name="Google Shape;863;p15"/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4" name="Google Shape;864;p15"/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5" name="Google Shape;865;p15"/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6" name="Google Shape;866;p15"/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7" name="Google Shape;867;p15"/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8" name="Google Shape;868;p15"/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69" name="Google Shape;869;p15"/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0" name="Google Shape;870;p15"/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1" name="Google Shape;871;p15"/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2" name="Google Shape;872;p15"/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3" name="Google Shape;873;p15"/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4" name="Google Shape;874;p15"/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5" name="Google Shape;875;p15"/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6" name="Google Shape;876;p15"/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7" name="Google Shape;877;p15"/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8" name="Google Shape;878;p15"/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79" name="Google Shape;879;p15"/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0" name="Google Shape;880;p15"/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1" name="Google Shape;881;p15"/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2" name="Google Shape;882;p15"/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3" name="Google Shape;883;p15"/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4" name="Google Shape;884;p15"/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5" name="Google Shape;885;p15"/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6" name="Google Shape;886;p15"/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7" name="Google Shape;887;p15"/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8" name="Google Shape;888;p15"/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89" name="Google Shape;889;p15"/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0" name="Google Shape;890;p15"/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1" name="Google Shape;891;p15"/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2" name="Google Shape;892;p15"/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3" name="Google Shape;893;p15"/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4" name="Google Shape;894;p15"/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5" name="Google Shape;895;p15"/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6" name="Google Shape;896;p15"/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7" name="Google Shape;897;p15"/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8" name="Google Shape;898;p15"/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899" name="Google Shape;899;p15"/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0" name="Google Shape;900;p15"/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1" name="Google Shape;901;p15"/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2" name="Google Shape;902;p15"/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3" name="Google Shape;903;p15"/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4" name="Google Shape;904;p15"/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5" name="Google Shape;905;p15"/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6" name="Google Shape;906;p15"/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7" name="Google Shape;907;p15"/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8" name="Google Shape;908;p15"/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09" name="Google Shape;909;p15"/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0" name="Google Shape;910;p15"/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1" name="Google Shape;911;p15"/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2" name="Google Shape;912;p15"/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3" name="Google Shape;913;p15"/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4" name="Google Shape;914;p15"/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5" name="Google Shape;915;p15"/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6" name="Google Shape;916;p15"/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7" name="Google Shape;917;p15"/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8" name="Google Shape;918;p15"/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19" name="Google Shape;919;p15"/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0" name="Google Shape;920;p15"/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1" name="Google Shape;921;p15"/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2" name="Google Shape;922;p15"/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3" name="Google Shape;923;p15"/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4" name="Google Shape;924;p15"/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5" name="Google Shape;925;p15"/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6" name="Google Shape;926;p15"/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7" name="Google Shape;927;p15"/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8" name="Google Shape;928;p15"/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29" name="Google Shape;929;p15"/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0" name="Google Shape;930;p15"/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1" name="Google Shape;931;p15"/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2" name="Google Shape;932;p15"/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3" name="Google Shape;933;p15"/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4" name="Google Shape;934;p15"/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5" name="Google Shape;935;p15"/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6" name="Google Shape;936;p15"/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7" name="Google Shape;937;p15"/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8" name="Google Shape;938;p15"/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39" name="Google Shape;939;p15"/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0" name="Google Shape;940;p15"/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1" name="Google Shape;941;p15"/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2" name="Google Shape;942;p15"/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3" name="Google Shape;943;p15"/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4" name="Google Shape;944;p15"/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5" name="Google Shape;945;p15"/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6" name="Google Shape;946;p15"/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7" name="Google Shape;947;p15"/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8" name="Google Shape;948;p15"/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49" name="Google Shape;949;p15"/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0" name="Google Shape;950;p15"/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1" name="Google Shape;951;p15"/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2" name="Google Shape;952;p15"/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3" name="Google Shape;953;p15"/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4" name="Google Shape;954;p15"/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5" name="Google Shape;955;p15"/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6" name="Google Shape;956;p15"/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7" name="Google Shape;957;p15"/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8" name="Google Shape;958;p15"/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59" name="Google Shape;959;p15"/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0" name="Google Shape;960;p15"/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1" name="Google Shape;961;p15"/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2" name="Google Shape;962;p15"/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3" name="Google Shape;963;p15"/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4" name="Google Shape;964;p15"/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5" name="Google Shape;965;p15"/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6" name="Google Shape;966;p15"/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7" name="Google Shape;967;p15"/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8" name="Google Shape;968;p15"/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69" name="Google Shape;969;p15"/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0" name="Google Shape;970;p15"/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1" name="Google Shape;971;p15"/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2" name="Google Shape;972;p15"/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3" name="Google Shape;973;p15"/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4" name="Google Shape;974;p15"/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5" name="Google Shape;975;p15"/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976" name="Google Shape;976;p15"/>
          <p:cNvGrpSpPr/>
          <p:nvPr/>
        </p:nvGrpSpPr>
        <p:grpSpPr>
          <a:xfrm>
            <a:off x="4680915" y="4748271"/>
            <a:ext cx="1330536" cy="1330521"/>
            <a:chOff x="5734037" y="3067039"/>
            <a:chExt cx="724483" cy="724489"/>
          </a:xfrm>
        </p:grpSpPr>
        <p:sp>
          <p:nvSpPr>
            <p:cNvPr id="977" name="Google Shape;977;p15"/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8" name="Google Shape;978;p15"/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79" name="Google Shape;979;p15"/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0" name="Google Shape;980;p15"/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1" name="Google Shape;981;p15"/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2" name="Google Shape;982;p15"/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3" name="Google Shape;983;p15"/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4" name="Google Shape;984;p15"/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5" name="Google Shape;985;p15"/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6" name="Google Shape;986;p15"/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7" name="Google Shape;987;p15"/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8" name="Google Shape;988;p15"/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89" name="Google Shape;989;p15"/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0" name="Google Shape;990;p15"/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1" name="Google Shape;991;p15"/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2" name="Google Shape;992;p15"/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3" name="Google Shape;993;p15"/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4" name="Google Shape;994;p15"/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5" name="Google Shape;995;p15"/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6" name="Google Shape;996;p15"/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7" name="Google Shape;997;p15"/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8" name="Google Shape;998;p15"/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999" name="Google Shape;999;p15"/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0" name="Google Shape;1000;p15"/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1" name="Google Shape;1001;p15"/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2" name="Google Shape;1002;p15"/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3" name="Google Shape;1003;p15"/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4" name="Google Shape;1004;p15"/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5" name="Google Shape;1005;p15"/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6" name="Google Shape;1006;p15"/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7" name="Google Shape;1007;p15"/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8" name="Google Shape;1008;p15"/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09" name="Google Shape;1009;p15"/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0" name="Google Shape;1010;p15"/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1" name="Google Shape;1011;p15"/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2" name="Google Shape;1012;p15"/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3" name="Google Shape;1013;p15"/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4" name="Google Shape;1014;p15"/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5" name="Google Shape;1015;p15"/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6" name="Google Shape;1016;p15"/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7" name="Google Shape;1017;p15"/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8" name="Google Shape;1018;p15"/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19" name="Google Shape;1019;p15"/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0" name="Google Shape;1020;p15"/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1" name="Google Shape;1021;p15"/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2" name="Google Shape;1022;p15"/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3" name="Google Shape;1023;p15"/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4" name="Google Shape;1024;p15"/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5" name="Google Shape;1025;p15"/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6" name="Google Shape;1026;p15"/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7" name="Google Shape;1027;p15"/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8" name="Google Shape;1028;p15"/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29" name="Google Shape;1029;p15"/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0" name="Google Shape;1030;p15"/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1" name="Google Shape;1031;p15"/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2" name="Google Shape;1032;p15"/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3" name="Google Shape;1033;p15"/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4" name="Google Shape;1034;p15"/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5" name="Google Shape;1035;p15"/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6" name="Google Shape;1036;p15"/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7" name="Google Shape;1037;p15"/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8" name="Google Shape;1038;p15"/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39" name="Google Shape;1039;p15"/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0" name="Google Shape;1040;p15"/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1" name="Google Shape;1041;p15"/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2" name="Google Shape;1042;p15"/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3" name="Google Shape;1043;p15"/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4" name="Google Shape;1044;p15"/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5" name="Google Shape;1045;p15"/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6" name="Google Shape;1046;p15"/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7" name="Google Shape;1047;p15"/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8" name="Google Shape;1048;p15"/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49" name="Google Shape;1049;p15"/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0" name="Google Shape;1050;p15"/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1" name="Google Shape;1051;p15"/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2" name="Google Shape;1052;p15"/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3" name="Google Shape;1053;p15"/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4" name="Google Shape;1054;p15"/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5" name="Google Shape;1055;p15"/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6" name="Google Shape;1056;p15"/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7" name="Google Shape;1057;p15"/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8" name="Google Shape;1058;p15"/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59" name="Google Shape;1059;p15"/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0" name="Google Shape;1060;p15"/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1" name="Google Shape;1061;p15"/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2" name="Google Shape;1062;p15"/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3" name="Google Shape;1063;p15"/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4" name="Google Shape;1064;p15"/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5" name="Google Shape;1065;p15"/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6" name="Google Shape;1066;p15"/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7" name="Google Shape;1067;p15"/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8" name="Google Shape;1068;p15"/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69" name="Google Shape;1069;p15"/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0" name="Google Shape;1070;p15"/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1" name="Google Shape;1071;p15"/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2" name="Google Shape;1072;p15"/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3" name="Google Shape;1073;p15"/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4" name="Google Shape;1074;p15"/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5" name="Google Shape;1075;p15"/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6" name="Google Shape;1076;p15"/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7" name="Google Shape;1077;p15"/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8" name="Google Shape;1078;p15"/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79" name="Google Shape;1079;p15"/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0" name="Google Shape;1080;p15"/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1" name="Google Shape;1081;p15"/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2" name="Google Shape;1082;p15"/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3" name="Google Shape;1083;p15"/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4" name="Google Shape;1084;p15"/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5" name="Google Shape;1085;p15"/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6" name="Google Shape;1086;p15"/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7" name="Google Shape;1087;p15"/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8" name="Google Shape;1088;p15"/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89" name="Google Shape;1089;p15"/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0" name="Google Shape;1090;p15"/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1" name="Google Shape;1091;p15"/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2" name="Google Shape;1092;p15"/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3" name="Google Shape;1093;p15"/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4" name="Google Shape;1094;p15"/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5" name="Google Shape;1095;p15"/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6" name="Google Shape;1096;p15"/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7" name="Google Shape;1097;p15"/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8" name="Google Shape;1098;p15"/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099" name="Google Shape;1099;p15"/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0" name="Google Shape;1100;p15"/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1" name="Google Shape;1101;p15"/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2" name="Google Shape;1102;p15"/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3" name="Google Shape;1103;p15"/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4" name="Google Shape;1104;p15"/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5" name="Google Shape;1105;p15"/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6" name="Google Shape;1106;p15"/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7" name="Google Shape;1107;p15"/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8" name="Google Shape;1108;p15"/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09" name="Google Shape;1109;p15"/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0" name="Google Shape;1110;p15"/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1" name="Google Shape;1111;p15"/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2" name="Google Shape;1112;p15"/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3" name="Google Shape;1113;p15"/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4" name="Google Shape;1114;p15"/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5" name="Google Shape;1115;p15"/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6" name="Google Shape;1116;p15"/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7" name="Google Shape;1117;p15"/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8" name="Google Shape;1118;p15"/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19" name="Google Shape;1119;p15"/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0" name="Google Shape;1120;p15"/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1" name="Google Shape;1121;p15"/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2" name="Google Shape;1122;p15"/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3" name="Google Shape;1123;p15"/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4" name="Google Shape;1124;p15"/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5" name="Google Shape;1125;p15"/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6" name="Google Shape;1126;p15"/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7" name="Google Shape;1127;p15"/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8" name="Google Shape;1128;p15"/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29" name="Google Shape;1129;p15"/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0" name="Google Shape;1130;p15"/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1" name="Google Shape;1131;p15"/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2" name="Google Shape;1132;p15"/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3" name="Google Shape;1133;p15"/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4" name="Google Shape;1134;p15"/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5" name="Google Shape;1135;p15"/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6" name="Google Shape;1136;p15"/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7" name="Google Shape;1137;p15"/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8" name="Google Shape;1138;p15"/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39" name="Google Shape;1139;p15"/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0" name="Google Shape;1140;p15"/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1" name="Google Shape;1141;p15"/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2" name="Google Shape;1142;p15"/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3" name="Google Shape;1143;p15"/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4" name="Google Shape;1144;p15"/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45" name="Google Shape;1145;p15"/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46" name="Google Shape;1146;p15"/>
          <p:cNvSpPr txBox="1"/>
          <p:nvPr>
            <p:ph type="body" idx="1"/>
          </p:nvPr>
        </p:nvSpPr>
        <p:spPr>
          <a:xfrm>
            <a:off x="6477270" y="421588"/>
            <a:ext cx="5396678" cy="595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Nets</a:t>
            </a:r>
            <a:endParaRPr lang="en-US" sz="24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	- </a:t>
            </a:r>
            <a:r>
              <a:rPr lang="en-US" sz="2000">
                <a:solidFill>
                  <a:schemeClr val="accent6"/>
                </a:solidFill>
              </a:rPr>
              <a:t>Nets represent connections between hardware elements</a:t>
            </a:r>
            <a:r>
              <a:rPr lang="en-US" sz="2000">
                <a:solidFill>
                  <a:schemeClr val="lt1"/>
                </a:solidFill>
              </a:rPr>
              <a:t>. Nets are continuously driven by the outputs of the devices they are connected to. </a:t>
            </a:r>
            <a:endParaRPr lang="en-US" sz="20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	- Nets are declared with the keyword </a:t>
            </a:r>
            <a:r>
              <a:rPr lang="en-US" sz="2000" i="1">
                <a:solidFill>
                  <a:schemeClr val="lt1"/>
                </a:solidFill>
              </a:rPr>
              <a:t>wire. </a:t>
            </a:r>
            <a:r>
              <a:rPr lang="en-US" sz="2000">
                <a:solidFill>
                  <a:schemeClr val="lt1"/>
                </a:solidFill>
              </a:rPr>
              <a:t>A net is assigned the value </a:t>
            </a:r>
            <a:r>
              <a:rPr lang="en-US" sz="2000" i="1">
                <a:solidFill>
                  <a:schemeClr val="lt1"/>
                </a:solidFill>
              </a:rPr>
              <a:t>z </a:t>
            </a:r>
            <a:r>
              <a:rPr lang="en-US" sz="2000">
                <a:solidFill>
                  <a:schemeClr val="lt1"/>
                </a:solidFill>
              </a:rPr>
              <a:t>by default.</a:t>
            </a:r>
            <a:endParaRPr lang="en-US" sz="2000">
              <a:solidFill>
                <a:schemeClr val="lt1"/>
              </a:solidFill>
            </a:endParaRPr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lt1"/>
              </a:solidFill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Registers</a:t>
            </a:r>
            <a:endParaRPr lang="en-US" sz="24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	- In verilog </a:t>
            </a:r>
            <a:r>
              <a:rPr lang="en-US" sz="2000">
                <a:solidFill>
                  <a:schemeClr val="accent6"/>
                </a:solidFill>
              </a:rPr>
              <a:t>register means a variable that can hold a value</a:t>
            </a:r>
            <a:r>
              <a:rPr lang="en-US" sz="2000">
                <a:solidFill>
                  <a:schemeClr val="lt1"/>
                </a:solidFill>
              </a:rPr>
              <a:t>. Unlike net, a register doesn’t need a driver.</a:t>
            </a:r>
            <a:endParaRPr lang="en-US" sz="20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	- Registers are declared with the keyword </a:t>
            </a:r>
            <a:r>
              <a:rPr lang="en-US" sz="2000" i="1">
                <a:solidFill>
                  <a:schemeClr val="lt1"/>
                </a:solidFill>
              </a:rPr>
              <a:t>reg. </a:t>
            </a:r>
            <a:r>
              <a:rPr lang="en-US" sz="2000">
                <a:solidFill>
                  <a:schemeClr val="lt1"/>
                </a:solidFill>
              </a:rPr>
              <a:t>The default value of a </a:t>
            </a:r>
            <a:r>
              <a:rPr lang="en-US" sz="2000" i="1">
                <a:solidFill>
                  <a:schemeClr val="lt1"/>
                </a:solidFill>
              </a:rPr>
              <a:t>reg </a:t>
            </a:r>
            <a:r>
              <a:rPr lang="en-US" sz="2000">
                <a:solidFill>
                  <a:schemeClr val="lt1"/>
                </a:solidFill>
              </a:rPr>
              <a:t>data type is </a:t>
            </a:r>
            <a:r>
              <a:rPr lang="en-US" sz="2000" i="1">
                <a:solidFill>
                  <a:schemeClr val="lt1"/>
                </a:solidFill>
              </a:rPr>
              <a:t>x</a:t>
            </a:r>
            <a:r>
              <a:rPr lang="en-US" sz="2000">
                <a:solidFill>
                  <a:schemeClr val="lt1"/>
                </a:solidFill>
              </a:rPr>
              <a:t>.</a:t>
            </a:r>
            <a:endParaRPr lang="en-US" sz="20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  </a:t>
            </a:r>
            <a:endParaRPr lang="en-US" sz="20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147" name="Google Shape;1147;p1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1148" name="Google Shape;1148;p1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149" name="Google Shape;1149;p15"/>
          <p:cNvSpPr/>
          <p:nvPr/>
        </p:nvSpPr>
        <p:spPr>
          <a:xfrm>
            <a:off x="6511921" y="5428209"/>
            <a:ext cx="5355718" cy="945729"/>
          </a:xfrm>
          <a:prstGeom prst="rect">
            <a:avLst/>
          </a:prstGeom>
          <a:solidFill>
            <a:srgbClr val="D0CEC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sz="17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wire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b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700" b="0" i="0" u="none" strike="noStrike" cap="none">
                <a:solidFill>
                  <a:srgbClr val="008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wire declaration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00"/>
              <a:buFont typeface="Arial" panose="020B0604020202020204"/>
              <a:buNone/>
            </a:pPr>
            <a:r>
              <a:rPr lang="en-US" sz="17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reg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clock</a:t>
            </a:r>
            <a:r>
              <a:rPr lang="en-US" sz="17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7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700" b="0" i="0" u="none" strike="noStrike" cap="none">
                <a:solidFill>
                  <a:srgbClr val="008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register declaration</a:t>
            </a:r>
            <a:endParaRPr sz="17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150" name="Google Shape;1150;p1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54" name="Shape 1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5" name="Google Shape;1155;p1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56" name="Google Shape;1156;p16"/>
          <p:cNvSpPr/>
          <p:nvPr/>
        </p:nvSpPr>
        <p:spPr>
          <a:xfrm>
            <a:off x="480284" y="575361"/>
            <a:ext cx="5707277" cy="5707277"/>
          </a:xfrm>
          <a:prstGeom prst="ellipse">
            <a:avLst/>
          </a:prstGeom>
          <a:noFill/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57" name="Google Shape;1157;p16"/>
          <p:cNvSpPr txBox="1"/>
          <p:nvPr>
            <p:ph type="title"/>
          </p:nvPr>
        </p:nvSpPr>
        <p:spPr>
          <a:xfrm>
            <a:off x="838200" y="1748452"/>
            <a:ext cx="4974771" cy="35877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>
                <a:solidFill>
                  <a:schemeClr val="lt1"/>
                </a:solidFill>
              </a:rPr>
              <a:t>Basic Syntax and Lexical Conventions </a:t>
            </a:r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158" name="Google Shape;1158;p16"/>
          <p:cNvGrpSpPr/>
          <p:nvPr/>
        </p:nvGrpSpPr>
        <p:grpSpPr>
          <a:xfrm>
            <a:off x="693117" y="1193254"/>
            <a:ext cx="1291642" cy="429215"/>
            <a:chOff x="2504802" y="1755501"/>
            <a:chExt cx="1598829" cy="531293"/>
          </a:xfrm>
        </p:grpSpPr>
        <p:sp>
          <p:nvSpPr>
            <p:cNvPr id="1159" name="Google Shape;1159;p16"/>
            <p:cNvSpPr/>
            <p:nvPr/>
          </p:nvSpPr>
          <p:spPr>
            <a:xfrm>
              <a:off x="2504802" y="2113855"/>
              <a:ext cx="1598614" cy="172939"/>
            </a:xfrm>
            <a:custGeom>
              <a:avLst/>
              <a:gdLst/>
              <a:ahLst/>
              <a:cxnLst/>
              <a:rect l="l" t="t" r="r" b="b"/>
              <a:pathLst>
                <a:path w="1598614" h="172939" extrusionOk="0">
                  <a:moveTo>
                    <a:pt x="1248648" y="172939"/>
                  </a:moveTo>
                  <a:cubicBezTo>
                    <a:pt x="1194229" y="172939"/>
                    <a:pt x="1146046" y="142180"/>
                    <a:pt x="1123031" y="92708"/>
                  </a:cubicBezTo>
                  <a:cubicBezTo>
                    <a:pt x="1104962" y="53775"/>
                    <a:pt x="1067105" y="29469"/>
                    <a:pt x="1024085" y="29469"/>
                  </a:cubicBezTo>
                  <a:cubicBezTo>
                    <a:pt x="981066" y="29469"/>
                    <a:pt x="943208" y="53775"/>
                    <a:pt x="925140" y="92708"/>
                  </a:cubicBezTo>
                  <a:cubicBezTo>
                    <a:pt x="902124" y="142180"/>
                    <a:pt x="853942" y="172939"/>
                    <a:pt x="799522" y="172939"/>
                  </a:cubicBezTo>
                  <a:cubicBezTo>
                    <a:pt x="799522" y="172939"/>
                    <a:pt x="799522" y="172939"/>
                    <a:pt x="799522" y="172939"/>
                  </a:cubicBezTo>
                  <a:cubicBezTo>
                    <a:pt x="744887" y="172939"/>
                    <a:pt x="696920" y="142180"/>
                    <a:pt x="673905" y="92708"/>
                  </a:cubicBezTo>
                  <a:cubicBezTo>
                    <a:pt x="655836" y="53775"/>
                    <a:pt x="617979" y="29469"/>
                    <a:pt x="574959" y="29469"/>
                  </a:cubicBezTo>
                  <a:cubicBezTo>
                    <a:pt x="531939" y="29469"/>
                    <a:pt x="494082" y="53775"/>
                    <a:pt x="476014" y="92708"/>
                  </a:cubicBezTo>
                  <a:cubicBezTo>
                    <a:pt x="452998" y="142180"/>
                    <a:pt x="405031" y="172939"/>
                    <a:pt x="350396" y="172939"/>
                  </a:cubicBezTo>
                  <a:cubicBezTo>
                    <a:pt x="295976" y="172939"/>
                    <a:pt x="247794" y="142180"/>
                    <a:pt x="224778" y="92708"/>
                  </a:cubicBezTo>
                  <a:cubicBezTo>
                    <a:pt x="206710" y="53775"/>
                    <a:pt x="168853" y="29469"/>
                    <a:pt x="125833" y="29469"/>
                  </a:cubicBezTo>
                  <a:cubicBezTo>
                    <a:pt x="82813" y="29469"/>
                    <a:pt x="44956" y="53775"/>
                    <a:pt x="26887" y="92708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268" y="30759"/>
                    <a:pt x="969235" y="0"/>
                    <a:pt x="1023870" y="0"/>
                  </a:cubicBezTo>
                  <a:cubicBezTo>
                    <a:pt x="1078505" y="0"/>
                    <a:pt x="1126472" y="30759"/>
                    <a:pt x="1149488" y="80232"/>
                  </a:cubicBezTo>
                  <a:cubicBezTo>
                    <a:pt x="1167556" y="119165"/>
                    <a:pt x="1205414" y="143471"/>
                    <a:pt x="1248433" y="143471"/>
                  </a:cubicBezTo>
                  <a:cubicBezTo>
                    <a:pt x="1291453" y="143471"/>
                    <a:pt x="1329311" y="119165"/>
                    <a:pt x="1347379" y="80232"/>
                  </a:cubicBezTo>
                  <a:cubicBezTo>
                    <a:pt x="1370394" y="30759"/>
                    <a:pt x="1418361" y="0"/>
                    <a:pt x="1472997" y="0"/>
                  </a:cubicBezTo>
                  <a:cubicBezTo>
                    <a:pt x="1527632" y="0"/>
                    <a:pt x="1575814" y="30759"/>
                    <a:pt x="1598614" y="80232"/>
                  </a:cubicBezTo>
                  <a:lnTo>
                    <a:pt x="1571942" y="92708"/>
                  </a:lnTo>
                  <a:cubicBezTo>
                    <a:pt x="1553874" y="53775"/>
                    <a:pt x="1515801" y="29469"/>
                    <a:pt x="1472997" y="29469"/>
                  </a:cubicBezTo>
                  <a:cubicBezTo>
                    <a:pt x="1429977" y="29469"/>
                    <a:pt x="1392119" y="53775"/>
                    <a:pt x="1374051" y="92708"/>
                  </a:cubicBezTo>
                  <a:cubicBezTo>
                    <a:pt x="1351251" y="142180"/>
                    <a:pt x="1303069" y="172939"/>
                    <a:pt x="1248648" y="1729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0" name="Google Shape;1160;p16"/>
            <p:cNvSpPr/>
            <p:nvPr/>
          </p:nvSpPr>
          <p:spPr>
            <a:xfrm>
              <a:off x="2504802" y="1755501"/>
              <a:ext cx="1598829" cy="172724"/>
            </a:xfrm>
            <a:custGeom>
              <a:avLst/>
              <a:gdLst/>
              <a:ahLst/>
              <a:cxnLst/>
              <a:rect l="l" t="t" r="r" b="b"/>
              <a:pathLst>
                <a:path w="1598829" h="172724" extrusionOk="0">
                  <a:moveTo>
                    <a:pt x="1248648" y="172724"/>
                  </a:moveTo>
                  <a:cubicBezTo>
                    <a:pt x="1194229" y="172724"/>
                    <a:pt x="1146046" y="141965"/>
                    <a:pt x="1123031" y="92492"/>
                  </a:cubicBezTo>
                  <a:cubicBezTo>
                    <a:pt x="1104962" y="53560"/>
                    <a:pt x="1067105" y="29253"/>
                    <a:pt x="1024085" y="29253"/>
                  </a:cubicBezTo>
                  <a:cubicBezTo>
                    <a:pt x="981066" y="29253"/>
                    <a:pt x="943208" y="53560"/>
                    <a:pt x="925140" y="92492"/>
                  </a:cubicBezTo>
                  <a:cubicBezTo>
                    <a:pt x="902124" y="141965"/>
                    <a:pt x="853942" y="172724"/>
                    <a:pt x="799522" y="172724"/>
                  </a:cubicBezTo>
                  <a:cubicBezTo>
                    <a:pt x="799522" y="172724"/>
                    <a:pt x="799522" y="172724"/>
                    <a:pt x="799522" y="172724"/>
                  </a:cubicBezTo>
                  <a:cubicBezTo>
                    <a:pt x="744887" y="172724"/>
                    <a:pt x="696920" y="141965"/>
                    <a:pt x="673905" y="92492"/>
                  </a:cubicBezTo>
                  <a:cubicBezTo>
                    <a:pt x="655836" y="53560"/>
                    <a:pt x="617979" y="29253"/>
                    <a:pt x="574959" y="29253"/>
                  </a:cubicBezTo>
                  <a:cubicBezTo>
                    <a:pt x="531939" y="29253"/>
                    <a:pt x="494082" y="53560"/>
                    <a:pt x="476014" y="92492"/>
                  </a:cubicBezTo>
                  <a:cubicBezTo>
                    <a:pt x="452998" y="141965"/>
                    <a:pt x="405031" y="172724"/>
                    <a:pt x="350396" y="172724"/>
                  </a:cubicBezTo>
                  <a:cubicBezTo>
                    <a:pt x="295976" y="172724"/>
                    <a:pt x="247794" y="141965"/>
                    <a:pt x="224778" y="92492"/>
                  </a:cubicBezTo>
                  <a:cubicBezTo>
                    <a:pt x="206710" y="53560"/>
                    <a:pt x="168853" y="29253"/>
                    <a:pt x="125833" y="29253"/>
                  </a:cubicBezTo>
                  <a:cubicBezTo>
                    <a:pt x="82813" y="29253"/>
                    <a:pt x="44956" y="53560"/>
                    <a:pt x="26887" y="92492"/>
                  </a:cubicBezTo>
                  <a:lnTo>
                    <a:pt x="0" y="80232"/>
                  </a:lnTo>
                  <a:cubicBezTo>
                    <a:pt x="23016" y="30759"/>
                    <a:pt x="70983" y="0"/>
                    <a:pt x="125618" y="0"/>
                  </a:cubicBezTo>
                  <a:cubicBezTo>
                    <a:pt x="180253" y="0"/>
                    <a:pt x="228220" y="30759"/>
                    <a:pt x="251235" y="80232"/>
                  </a:cubicBezTo>
                  <a:cubicBezTo>
                    <a:pt x="269304" y="119165"/>
                    <a:pt x="307376" y="143471"/>
                    <a:pt x="350181" y="143471"/>
                  </a:cubicBezTo>
                  <a:cubicBezTo>
                    <a:pt x="393201" y="143471"/>
                    <a:pt x="431058" y="119165"/>
                    <a:pt x="449126" y="80232"/>
                  </a:cubicBezTo>
                  <a:cubicBezTo>
                    <a:pt x="472142" y="30759"/>
                    <a:pt x="520324" y="0"/>
                    <a:pt x="574744" y="0"/>
                  </a:cubicBezTo>
                  <a:cubicBezTo>
                    <a:pt x="629164" y="0"/>
                    <a:pt x="677346" y="30759"/>
                    <a:pt x="700362" y="80232"/>
                  </a:cubicBezTo>
                  <a:cubicBezTo>
                    <a:pt x="718430" y="119165"/>
                    <a:pt x="756287" y="143471"/>
                    <a:pt x="799307" y="143471"/>
                  </a:cubicBezTo>
                  <a:lnTo>
                    <a:pt x="799307" y="143471"/>
                  </a:lnTo>
                  <a:cubicBezTo>
                    <a:pt x="842327" y="143471"/>
                    <a:pt x="880184" y="119165"/>
                    <a:pt x="898253" y="80232"/>
                  </a:cubicBezTo>
                  <a:cubicBezTo>
                    <a:pt x="921483" y="30759"/>
                    <a:pt x="969450" y="0"/>
                    <a:pt x="1024085" y="0"/>
                  </a:cubicBezTo>
                  <a:cubicBezTo>
                    <a:pt x="1078720" y="0"/>
                    <a:pt x="1126688" y="30759"/>
                    <a:pt x="1149703" y="80232"/>
                  </a:cubicBezTo>
                  <a:cubicBezTo>
                    <a:pt x="1167771" y="119165"/>
                    <a:pt x="1205629" y="143471"/>
                    <a:pt x="1248648" y="143471"/>
                  </a:cubicBezTo>
                  <a:cubicBezTo>
                    <a:pt x="1291668" y="143471"/>
                    <a:pt x="1329526" y="119165"/>
                    <a:pt x="1347594" y="80232"/>
                  </a:cubicBezTo>
                  <a:cubicBezTo>
                    <a:pt x="1370610" y="30759"/>
                    <a:pt x="1418792" y="0"/>
                    <a:pt x="1473212" y="0"/>
                  </a:cubicBezTo>
                  <a:cubicBezTo>
                    <a:pt x="1527847" y="0"/>
                    <a:pt x="1576029" y="30759"/>
                    <a:pt x="1598829" y="80232"/>
                  </a:cubicBezTo>
                  <a:lnTo>
                    <a:pt x="1572157" y="92492"/>
                  </a:lnTo>
                  <a:cubicBezTo>
                    <a:pt x="1554089" y="53560"/>
                    <a:pt x="1516016" y="29253"/>
                    <a:pt x="1473212" y="29253"/>
                  </a:cubicBezTo>
                  <a:cubicBezTo>
                    <a:pt x="1430192" y="29253"/>
                    <a:pt x="1392335" y="53560"/>
                    <a:pt x="1374266" y="92492"/>
                  </a:cubicBezTo>
                  <a:cubicBezTo>
                    <a:pt x="1351251" y="141965"/>
                    <a:pt x="1303069" y="172724"/>
                    <a:pt x="1248648" y="17272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161" name="Google Shape;1161;p16"/>
          <p:cNvSpPr/>
          <p:nvPr/>
        </p:nvSpPr>
        <p:spPr>
          <a:xfrm>
            <a:off x="4397727" y="421588"/>
            <a:ext cx="1291468" cy="1291468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162" name="Google Shape;1162;p16"/>
          <p:cNvSpPr/>
          <p:nvPr/>
        </p:nvSpPr>
        <p:spPr>
          <a:xfrm>
            <a:off x="4397727" y="421588"/>
            <a:ext cx="1291468" cy="1291468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29019"/>
            </a:schemeClr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pSp>
        <p:nvGrpSpPr>
          <p:cNvPr id="1163" name="Google Shape;1163;p16"/>
          <p:cNvGrpSpPr/>
          <p:nvPr/>
        </p:nvGrpSpPr>
        <p:grpSpPr>
          <a:xfrm>
            <a:off x="4680915" y="4748271"/>
            <a:ext cx="1330536" cy="1330521"/>
            <a:chOff x="5734037" y="3067039"/>
            <a:chExt cx="724483" cy="724489"/>
          </a:xfrm>
        </p:grpSpPr>
        <p:sp>
          <p:nvSpPr>
            <p:cNvPr id="1164" name="Google Shape;1164;p16"/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5" name="Google Shape;1165;p16"/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6" name="Google Shape;1166;p16"/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7" name="Google Shape;1167;p16"/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8" name="Google Shape;1168;p16"/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69" name="Google Shape;1169;p16"/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0" name="Google Shape;1170;p16"/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1" name="Google Shape;1171;p16"/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2" name="Google Shape;1172;p16"/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3" name="Google Shape;1173;p16"/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4" name="Google Shape;1174;p16"/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5" name="Google Shape;1175;p16"/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6" name="Google Shape;1176;p16"/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7" name="Google Shape;1177;p16"/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8" name="Google Shape;1178;p16"/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79" name="Google Shape;1179;p16"/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0" name="Google Shape;1180;p16"/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1" name="Google Shape;1181;p16"/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2" name="Google Shape;1182;p16"/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3" name="Google Shape;1183;p16"/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4" name="Google Shape;1184;p16"/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5" name="Google Shape;1185;p16"/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6" name="Google Shape;1186;p16"/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7" name="Google Shape;1187;p16"/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8" name="Google Shape;1188;p16"/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89" name="Google Shape;1189;p16"/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0" name="Google Shape;1190;p16"/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1" name="Google Shape;1191;p16"/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2" name="Google Shape;1192;p16"/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3" name="Google Shape;1193;p16"/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4" name="Google Shape;1194;p16"/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5" name="Google Shape;1195;p16"/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6" name="Google Shape;1196;p16"/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7" name="Google Shape;1197;p16"/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8" name="Google Shape;1198;p16"/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199" name="Google Shape;1199;p16"/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0" name="Google Shape;1200;p16"/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1" name="Google Shape;1201;p16"/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2" name="Google Shape;1202;p16"/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3" name="Google Shape;1203;p16"/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4" name="Google Shape;1204;p16"/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5" name="Google Shape;1205;p16"/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6" name="Google Shape;1206;p16"/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7" name="Google Shape;1207;p16"/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8" name="Google Shape;1208;p16"/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09" name="Google Shape;1209;p16"/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0" name="Google Shape;1210;p16"/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1" name="Google Shape;1211;p16"/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2" name="Google Shape;1212;p16"/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3" name="Google Shape;1213;p16"/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4" name="Google Shape;1214;p16"/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5" name="Google Shape;1215;p16"/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6" name="Google Shape;1216;p16"/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7" name="Google Shape;1217;p16"/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8" name="Google Shape;1218;p16"/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19" name="Google Shape;1219;p16"/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0" name="Google Shape;1220;p16"/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1" name="Google Shape;1221;p16"/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2" name="Google Shape;1222;p16"/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3" name="Google Shape;1223;p16"/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4" name="Google Shape;1224;p16"/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5" name="Google Shape;1225;p16"/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6" name="Google Shape;1226;p16"/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7" name="Google Shape;1227;p16"/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8" name="Google Shape;1228;p16"/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29" name="Google Shape;1229;p16"/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0" name="Google Shape;1230;p16"/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1" name="Google Shape;1231;p16"/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2" name="Google Shape;1232;p16"/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3" name="Google Shape;1233;p16"/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4" name="Google Shape;1234;p16"/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5" name="Google Shape;1235;p16"/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6" name="Google Shape;1236;p16"/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7" name="Google Shape;1237;p16"/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8" name="Google Shape;1238;p16"/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39" name="Google Shape;1239;p16"/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0" name="Google Shape;1240;p16"/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1" name="Google Shape;1241;p16"/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2" name="Google Shape;1242;p16"/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3" name="Google Shape;1243;p16"/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4" name="Google Shape;1244;p16"/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5" name="Google Shape;1245;p16"/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6" name="Google Shape;1246;p16"/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7" name="Google Shape;1247;p16"/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8" name="Google Shape;1248;p16"/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49" name="Google Shape;1249;p16"/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0" name="Google Shape;1250;p16"/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1" name="Google Shape;1251;p16"/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2" name="Google Shape;1252;p16"/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3" name="Google Shape;1253;p16"/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4" name="Google Shape;1254;p16"/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5" name="Google Shape;1255;p16"/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6" name="Google Shape;1256;p16"/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7" name="Google Shape;1257;p16"/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8" name="Google Shape;1258;p16"/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59" name="Google Shape;1259;p16"/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0" name="Google Shape;1260;p16"/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1" name="Google Shape;1261;p16"/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2" name="Google Shape;1262;p16"/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3" name="Google Shape;1263;p16"/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4" name="Google Shape;1264;p16"/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5" name="Google Shape;1265;p16"/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6" name="Google Shape;1266;p16"/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7" name="Google Shape;1267;p16"/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8" name="Google Shape;1268;p16"/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69" name="Google Shape;1269;p16"/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0" name="Google Shape;1270;p16"/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1" name="Google Shape;1271;p16"/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2" name="Google Shape;1272;p16"/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3" name="Google Shape;1273;p16"/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4" name="Google Shape;1274;p16"/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5" name="Google Shape;1275;p16"/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6" name="Google Shape;1276;p16"/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7" name="Google Shape;1277;p16"/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8" name="Google Shape;1278;p16"/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79" name="Google Shape;1279;p16"/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0" name="Google Shape;1280;p16"/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1" name="Google Shape;1281;p16"/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2" name="Google Shape;1282;p16"/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3" name="Google Shape;1283;p16"/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4" name="Google Shape;1284;p16"/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5" name="Google Shape;1285;p16"/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6" name="Google Shape;1286;p16"/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7" name="Google Shape;1287;p16"/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8" name="Google Shape;1288;p16"/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89" name="Google Shape;1289;p16"/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0" name="Google Shape;1290;p16"/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1" name="Google Shape;1291;p16"/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2" name="Google Shape;1292;p16"/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3" name="Google Shape;1293;p16"/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4" name="Google Shape;1294;p16"/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5" name="Google Shape;1295;p16"/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6" name="Google Shape;1296;p16"/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7" name="Google Shape;1297;p16"/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8" name="Google Shape;1298;p16"/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299" name="Google Shape;1299;p16"/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0" name="Google Shape;1300;p16"/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1" name="Google Shape;1301;p16"/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2" name="Google Shape;1302;p16"/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3" name="Google Shape;1303;p16"/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4" name="Google Shape;1304;p16"/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5" name="Google Shape;1305;p16"/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6" name="Google Shape;1306;p16"/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7" name="Google Shape;1307;p16"/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8" name="Google Shape;1308;p16"/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09" name="Google Shape;1309;p16"/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0" name="Google Shape;1310;p16"/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1" name="Google Shape;1311;p16"/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2" name="Google Shape;1312;p16"/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3" name="Google Shape;1313;p16"/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4" name="Google Shape;1314;p16"/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5" name="Google Shape;1315;p16"/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6" name="Google Shape;1316;p16"/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7" name="Google Shape;1317;p16"/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8" name="Google Shape;1318;p16"/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19" name="Google Shape;1319;p16"/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0" name="Google Shape;1320;p16"/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1" name="Google Shape;1321;p16"/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2" name="Google Shape;1322;p16"/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3" name="Google Shape;1323;p16"/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4" name="Google Shape;1324;p16"/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5" name="Google Shape;1325;p16"/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6" name="Google Shape;1326;p16"/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7" name="Google Shape;1327;p16"/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8" name="Google Shape;1328;p16"/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9" name="Google Shape;1329;p16"/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0" name="Google Shape;1330;p16"/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1" name="Google Shape;1331;p16"/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2" name="Google Shape;1332;p16"/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grpSp>
        <p:nvGrpSpPr>
          <p:cNvPr id="1333" name="Google Shape;1333;p16"/>
          <p:cNvGrpSpPr/>
          <p:nvPr/>
        </p:nvGrpSpPr>
        <p:grpSpPr>
          <a:xfrm>
            <a:off x="4680915" y="4748271"/>
            <a:ext cx="1330536" cy="1330521"/>
            <a:chOff x="5734037" y="3067039"/>
            <a:chExt cx="724483" cy="724489"/>
          </a:xfrm>
        </p:grpSpPr>
        <p:sp>
          <p:nvSpPr>
            <p:cNvPr id="1334" name="Google Shape;1334;p16"/>
            <p:cNvSpPr/>
            <p:nvPr/>
          </p:nvSpPr>
          <p:spPr>
            <a:xfrm>
              <a:off x="5734038" y="3067039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5" name="Google Shape;1335;p16"/>
            <p:cNvSpPr/>
            <p:nvPr/>
          </p:nvSpPr>
          <p:spPr>
            <a:xfrm>
              <a:off x="5793283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6" name="Google Shape;1336;p16"/>
            <p:cNvSpPr/>
            <p:nvPr/>
          </p:nvSpPr>
          <p:spPr>
            <a:xfrm>
              <a:off x="5852433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7" name="Google Shape;1337;p16"/>
            <p:cNvSpPr/>
            <p:nvPr/>
          </p:nvSpPr>
          <p:spPr>
            <a:xfrm>
              <a:off x="5911678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8" name="Google Shape;1338;p16"/>
            <p:cNvSpPr/>
            <p:nvPr/>
          </p:nvSpPr>
          <p:spPr>
            <a:xfrm>
              <a:off x="5970828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9" name="Google Shape;1339;p16"/>
            <p:cNvSpPr/>
            <p:nvPr/>
          </p:nvSpPr>
          <p:spPr>
            <a:xfrm>
              <a:off x="6030074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0" name="Google Shape;1340;p16"/>
            <p:cNvSpPr/>
            <p:nvPr/>
          </p:nvSpPr>
          <p:spPr>
            <a:xfrm>
              <a:off x="6089224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1" name="Google Shape;1341;p16"/>
            <p:cNvSpPr/>
            <p:nvPr/>
          </p:nvSpPr>
          <p:spPr>
            <a:xfrm>
              <a:off x="5734038" y="3126284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2" name="Google Shape;1342;p16"/>
            <p:cNvSpPr/>
            <p:nvPr/>
          </p:nvSpPr>
          <p:spPr>
            <a:xfrm>
              <a:off x="5793283" y="312628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3" name="Google Shape;1343;p16"/>
            <p:cNvSpPr/>
            <p:nvPr/>
          </p:nvSpPr>
          <p:spPr>
            <a:xfrm>
              <a:off x="5852433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4" name="Google Shape;1344;p16"/>
            <p:cNvSpPr/>
            <p:nvPr/>
          </p:nvSpPr>
          <p:spPr>
            <a:xfrm>
              <a:off x="5911678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5" name="Google Shape;1345;p16"/>
            <p:cNvSpPr/>
            <p:nvPr/>
          </p:nvSpPr>
          <p:spPr>
            <a:xfrm>
              <a:off x="5970828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6" name="Google Shape;1346;p16"/>
            <p:cNvSpPr/>
            <p:nvPr/>
          </p:nvSpPr>
          <p:spPr>
            <a:xfrm>
              <a:off x="6030073" y="312628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7" name="Google Shape;1347;p16"/>
            <p:cNvSpPr/>
            <p:nvPr/>
          </p:nvSpPr>
          <p:spPr>
            <a:xfrm>
              <a:off x="6089224" y="312628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8" name="Google Shape;1348;p16"/>
            <p:cNvSpPr/>
            <p:nvPr/>
          </p:nvSpPr>
          <p:spPr>
            <a:xfrm>
              <a:off x="5734038" y="318543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9" name="Google Shape;1349;p16"/>
            <p:cNvSpPr/>
            <p:nvPr/>
          </p:nvSpPr>
          <p:spPr>
            <a:xfrm>
              <a:off x="5793283" y="318543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0" name="Google Shape;1350;p16"/>
            <p:cNvSpPr/>
            <p:nvPr/>
          </p:nvSpPr>
          <p:spPr>
            <a:xfrm>
              <a:off x="5852433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1" name="Google Shape;1351;p16"/>
            <p:cNvSpPr/>
            <p:nvPr/>
          </p:nvSpPr>
          <p:spPr>
            <a:xfrm>
              <a:off x="5911678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2" name="Google Shape;1352;p16"/>
            <p:cNvSpPr/>
            <p:nvPr/>
          </p:nvSpPr>
          <p:spPr>
            <a:xfrm>
              <a:off x="5970828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3" name="Google Shape;1353;p16"/>
            <p:cNvSpPr/>
            <p:nvPr/>
          </p:nvSpPr>
          <p:spPr>
            <a:xfrm>
              <a:off x="6030074" y="318543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4" name="Google Shape;1354;p16"/>
            <p:cNvSpPr/>
            <p:nvPr/>
          </p:nvSpPr>
          <p:spPr>
            <a:xfrm>
              <a:off x="6089224" y="318543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5" name="Google Shape;1355;p16"/>
            <p:cNvSpPr/>
            <p:nvPr/>
          </p:nvSpPr>
          <p:spPr>
            <a:xfrm>
              <a:off x="5734038" y="3244679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6" name="Google Shape;1356;p16"/>
            <p:cNvSpPr/>
            <p:nvPr/>
          </p:nvSpPr>
          <p:spPr>
            <a:xfrm>
              <a:off x="5793283" y="3244677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7" name="Google Shape;1357;p16"/>
            <p:cNvSpPr/>
            <p:nvPr/>
          </p:nvSpPr>
          <p:spPr>
            <a:xfrm>
              <a:off x="5852433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8" name="Google Shape;1358;p16"/>
            <p:cNvSpPr/>
            <p:nvPr/>
          </p:nvSpPr>
          <p:spPr>
            <a:xfrm>
              <a:off x="5911678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9" name="Google Shape;1359;p16"/>
            <p:cNvSpPr/>
            <p:nvPr/>
          </p:nvSpPr>
          <p:spPr>
            <a:xfrm>
              <a:off x="5970828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0" name="Google Shape;1360;p16"/>
            <p:cNvSpPr/>
            <p:nvPr/>
          </p:nvSpPr>
          <p:spPr>
            <a:xfrm>
              <a:off x="6030073" y="324467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1" name="Google Shape;1361;p16"/>
            <p:cNvSpPr/>
            <p:nvPr/>
          </p:nvSpPr>
          <p:spPr>
            <a:xfrm>
              <a:off x="6089224" y="3244677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2" name="Google Shape;1362;p16"/>
            <p:cNvSpPr/>
            <p:nvPr/>
          </p:nvSpPr>
          <p:spPr>
            <a:xfrm>
              <a:off x="5734038" y="3303829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3" name="Google Shape;1363;p16"/>
            <p:cNvSpPr/>
            <p:nvPr/>
          </p:nvSpPr>
          <p:spPr>
            <a:xfrm>
              <a:off x="5793283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4" name="Google Shape;1364;p16"/>
            <p:cNvSpPr/>
            <p:nvPr/>
          </p:nvSpPr>
          <p:spPr>
            <a:xfrm>
              <a:off x="5852433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5" name="Google Shape;1365;p16"/>
            <p:cNvSpPr/>
            <p:nvPr/>
          </p:nvSpPr>
          <p:spPr>
            <a:xfrm>
              <a:off x="5911678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6" name="Google Shape;1366;p16"/>
            <p:cNvSpPr/>
            <p:nvPr/>
          </p:nvSpPr>
          <p:spPr>
            <a:xfrm>
              <a:off x="5970828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7" name="Google Shape;1367;p16"/>
            <p:cNvSpPr/>
            <p:nvPr/>
          </p:nvSpPr>
          <p:spPr>
            <a:xfrm>
              <a:off x="6030073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8" name="Google Shape;1368;p16"/>
            <p:cNvSpPr/>
            <p:nvPr/>
          </p:nvSpPr>
          <p:spPr>
            <a:xfrm>
              <a:off x="6089224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9" name="Google Shape;1369;p16"/>
            <p:cNvSpPr/>
            <p:nvPr/>
          </p:nvSpPr>
          <p:spPr>
            <a:xfrm>
              <a:off x="5734038" y="3363074"/>
              <a:ext cx="14192" cy="14097"/>
            </a:xfrm>
            <a:custGeom>
              <a:avLst/>
              <a:gdLst/>
              <a:ahLst/>
              <a:cxnLst/>
              <a:rect l="l" t="t" r="r" b="b"/>
              <a:pathLst>
                <a:path w="14192" h="14097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0" name="Google Shape;1370;p16"/>
            <p:cNvSpPr/>
            <p:nvPr/>
          </p:nvSpPr>
          <p:spPr>
            <a:xfrm>
              <a:off x="5793283" y="336307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1" name="Google Shape;1371;p16"/>
            <p:cNvSpPr/>
            <p:nvPr/>
          </p:nvSpPr>
          <p:spPr>
            <a:xfrm>
              <a:off x="5852433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2" name="Google Shape;1372;p16"/>
            <p:cNvSpPr/>
            <p:nvPr/>
          </p:nvSpPr>
          <p:spPr>
            <a:xfrm>
              <a:off x="5911678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3" name="Google Shape;1373;p16"/>
            <p:cNvSpPr/>
            <p:nvPr/>
          </p:nvSpPr>
          <p:spPr>
            <a:xfrm>
              <a:off x="5970828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4" name="Google Shape;1374;p16"/>
            <p:cNvSpPr/>
            <p:nvPr/>
          </p:nvSpPr>
          <p:spPr>
            <a:xfrm>
              <a:off x="6030073" y="33630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5" name="Google Shape;1375;p16"/>
            <p:cNvSpPr/>
            <p:nvPr/>
          </p:nvSpPr>
          <p:spPr>
            <a:xfrm>
              <a:off x="6089224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6" name="Google Shape;1376;p16"/>
            <p:cNvSpPr/>
            <p:nvPr/>
          </p:nvSpPr>
          <p:spPr>
            <a:xfrm>
              <a:off x="5734038" y="3422225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7" name="Google Shape;1377;p16"/>
            <p:cNvSpPr/>
            <p:nvPr/>
          </p:nvSpPr>
          <p:spPr>
            <a:xfrm>
              <a:off x="5793283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8" name="Google Shape;1378;p16"/>
            <p:cNvSpPr/>
            <p:nvPr/>
          </p:nvSpPr>
          <p:spPr>
            <a:xfrm>
              <a:off x="5852433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9" name="Google Shape;1379;p16"/>
            <p:cNvSpPr/>
            <p:nvPr/>
          </p:nvSpPr>
          <p:spPr>
            <a:xfrm>
              <a:off x="5911678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0" name="Google Shape;1380;p16"/>
            <p:cNvSpPr/>
            <p:nvPr/>
          </p:nvSpPr>
          <p:spPr>
            <a:xfrm>
              <a:off x="5970828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1" name="Google Shape;1381;p16"/>
            <p:cNvSpPr/>
            <p:nvPr/>
          </p:nvSpPr>
          <p:spPr>
            <a:xfrm>
              <a:off x="6030073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2" name="Google Shape;1382;p16"/>
            <p:cNvSpPr/>
            <p:nvPr/>
          </p:nvSpPr>
          <p:spPr>
            <a:xfrm>
              <a:off x="6089224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3" name="Google Shape;1383;p16"/>
            <p:cNvSpPr/>
            <p:nvPr/>
          </p:nvSpPr>
          <p:spPr>
            <a:xfrm>
              <a:off x="6148469" y="3067039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4" name="Google Shape;1384;p16"/>
            <p:cNvSpPr/>
            <p:nvPr/>
          </p:nvSpPr>
          <p:spPr>
            <a:xfrm>
              <a:off x="620762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5" name="Google Shape;1385;p16"/>
            <p:cNvSpPr/>
            <p:nvPr/>
          </p:nvSpPr>
          <p:spPr>
            <a:xfrm>
              <a:off x="6266865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6" name="Google Shape;1386;p16"/>
            <p:cNvSpPr/>
            <p:nvPr/>
          </p:nvSpPr>
          <p:spPr>
            <a:xfrm>
              <a:off x="6326014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7" name="Google Shape;1387;p16"/>
            <p:cNvSpPr/>
            <p:nvPr/>
          </p:nvSpPr>
          <p:spPr>
            <a:xfrm>
              <a:off x="638526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048" y="0"/>
                    <a:pt x="6953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8" name="Google Shape;1388;p16"/>
            <p:cNvSpPr/>
            <p:nvPr/>
          </p:nvSpPr>
          <p:spPr>
            <a:xfrm>
              <a:off x="6444410" y="3067039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9" name="Google Shape;1389;p16"/>
            <p:cNvSpPr/>
            <p:nvPr/>
          </p:nvSpPr>
          <p:spPr>
            <a:xfrm>
              <a:off x="6148469" y="3126281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0" name="Google Shape;1390;p16"/>
            <p:cNvSpPr/>
            <p:nvPr/>
          </p:nvSpPr>
          <p:spPr>
            <a:xfrm>
              <a:off x="6207620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1" name="Google Shape;1391;p16"/>
            <p:cNvSpPr/>
            <p:nvPr/>
          </p:nvSpPr>
          <p:spPr>
            <a:xfrm>
              <a:off x="6266865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2" name="Google Shape;1392;p16"/>
            <p:cNvSpPr/>
            <p:nvPr/>
          </p:nvSpPr>
          <p:spPr>
            <a:xfrm>
              <a:off x="6326014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3" name="Google Shape;1393;p16"/>
            <p:cNvSpPr/>
            <p:nvPr/>
          </p:nvSpPr>
          <p:spPr>
            <a:xfrm>
              <a:off x="6385260" y="3126281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4" name="Google Shape;1394;p16"/>
            <p:cNvSpPr/>
            <p:nvPr/>
          </p:nvSpPr>
          <p:spPr>
            <a:xfrm>
              <a:off x="6444410" y="3126283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5" name="Google Shape;1395;p16"/>
            <p:cNvSpPr/>
            <p:nvPr/>
          </p:nvSpPr>
          <p:spPr>
            <a:xfrm>
              <a:off x="6148469" y="3185433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6" name="Google Shape;1396;p16"/>
            <p:cNvSpPr/>
            <p:nvPr/>
          </p:nvSpPr>
          <p:spPr>
            <a:xfrm>
              <a:off x="6207620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7" name="Google Shape;1397;p16"/>
            <p:cNvSpPr/>
            <p:nvPr/>
          </p:nvSpPr>
          <p:spPr>
            <a:xfrm>
              <a:off x="6266865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8" name="Google Shape;1398;p16"/>
            <p:cNvSpPr/>
            <p:nvPr/>
          </p:nvSpPr>
          <p:spPr>
            <a:xfrm>
              <a:off x="6326014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9" name="Google Shape;1399;p16"/>
            <p:cNvSpPr/>
            <p:nvPr/>
          </p:nvSpPr>
          <p:spPr>
            <a:xfrm>
              <a:off x="6385260" y="318543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0" name="Google Shape;1400;p16"/>
            <p:cNvSpPr/>
            <p:nvPr/>
          </p:nvSpPr>
          <p:spPr>
            <a:xfrm>
              <a:off x="6444410" y="3185432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1" name="Google Shape;1401;p16"/>
            <p:cNvSpPr/>
            <p:nvPr/>
          </p:nvSpPr>
          <p:spPr>
            <a:xfrm>
              <a:off x="6148469" y="3244676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2" name="Google Shape;1402;p16"/>
            <p:cNvSpPr/>
            <p:nvPr/>
          </p:nvSpPr>
          <p:spPr>
            <a:xfrm>
              <a:off x="6207620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3" name="Google Shape;1403;p16"/>
            <p:cNvSpPr/>
            <p:nvPr/>
          </p:nvSpPr>
          <p:spPr>
            <a:xfrm>
              <a:off x="6266865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4" name="Google Shape;1404;p16"/>
            <p:cNvSpPr/>
            <p:nvPr/>
          </p:nvSpPr>
          <p:spPr>
            <a:xfrm>
              <a:off x="6326014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5" name="Google Shape;1405;p16"/>
            <p:cNvSpPr/>
            <p:nvPr/>
          </p:nvSpPr>
          <p:spPr>
            <a:xfrm>
              <a:off x="6385260" y="3244676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6" name="Google Shape;1406;p16"/>
            <p:cNvSpPr/>
            <p:nvPr/>
          </p:nvSpPr>
          <p:spPr>
            <a:xfrm>
              <a:off x="6444410" y="324467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7" name="Google Shape;1407;p16"/>
            <p:cNvSpPr/>
            <p:nvPr/>
          </p:nvSpPr>
          <p:spPr>
            <a:xfrm>
              <a:off x="6148469" y="3303829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8" name="Google Shape;1408;p16"/>
            <p:cNvSpPr/>
            <p:nvPr/>
          </p:nvSpPr>
          <p:spPr>
            <a:xfrm>
              <a:off x="620762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9" name="Google Shape;1409;p16"/>
            <p:cNvSpPr/>
            <p:nvPr/>
          </p:nvSpPr>
          <p:spPr>
            <a:xfrm>
              <a:off x="6266865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0" name="Google Shape;1410;p16"/>
            <p:cNvSpPr/>
            <p:nvPr/>
          </p:nvSpPr>
          <p:spPr>
            <a:xfrm>
              <a:off x="6326014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1" name="Google Shape;1411;p16"/>
            <p:cNvSpPr/>
            <p:nvPr/>
          </p:nvSpPr>
          <p:spPr>
            <a:xfrm>
              <a:off x="638526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2" name="Google Shape;1412;p16"/>
            <p:cNvSpPr/>
            <p:nvPr/>
          </p:nvSpPr>
          <p:spPr>
            <a:xfrm>
              <a:off x="6444410" y="3303829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3" name="Google Shape;1413;p16"/>
            <p:cNvSpPr/>
            <p:nvPr/>
          </p:nvSpPr>
          <p:spPr>
            <a:xfrm>
              <a:off x="6148469" y="3363072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4" name="Google Shape;1414;p16"/>
            <p:cNvSpPr/>
            <p:nvPr/>
          </p:nvSpPr>
          <p:spPr>
            <a:xfrm>
              <a:off x="6207620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5" name="Google Shape;1415;p16"/>
            <p:cNvSpPr/>
            <p:nvPr/>
          </p:nvSpPr>
          <p:spPr>
            <a:xfrm>
              <a:off x="6266865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6" name="Google Shape;1416;p16"/>
            <p:cNvSpPr/>
            <p:nvPr/>
          </p:nvSpPr>
          <p:spPr>
            <a:xfrm>
              <a:off x="6326014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7" name="Google Shape;1417;p16"/>
            <p:cNvSpPr/>
            <p:nvPr/>
          </p:nvSpPr>
          <p:spPr>
            <a:xfrm>
              <a:off x="6385260" y="3363072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8" name="Google Shape;1418;p16"/>
            <p:cNvSpPr/>
            <p:nvPr/>
          </p:nvSpPr>
          <p:spPr>
            <a:xfrm>
              <a:off x="6444410" y="3363074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9" name="Google Shape;1419;p16"/>
            <p:cNvSpPr/>
            <p:nvPr/>
          </p:nvSpPr>
          <p:spPr>
            <a:xfrm>
              <a:off x="6148469" y="342222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0" name="Google Shape;1420;p16"/>
            <p:cNvSpPr/>
            <p:nvPr/>
          </p:nvSpPr>
          <p:spPr>
            <a:xfrm>
              <a:off x="6207620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1" name="Google Shape;1421;p16"/>
            <p:cNvSpPr/>
            <p:nvPr/>
          </p:nvSpPr>
          <p:spPr>
            <a:xfrm>
              <a:off x="6266865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2" name="Google Shape;1422;p16"/>
            <p:cNvSpPr/>
            <p:nvPr/>
          </p:nvSpPr>
          <p:spPr>
            <a:xfrm>
              <a:off x="6326014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3" name="Google Shape;1423;p16"/>
            <p:cNvSpPr/>
            <p:nvPr/>
          </p:nvSpPr>
          <p:spPr>
            <a:xfrm>
              <a:off x="6385260" y="342222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4" name="Google Shape;1424;p16"/>
            <p:cNvSpPr/>
            <p:nvPr/>
          </p:nvSpPr>
          <p:spPr>
            <a:xfrm>
              <a:off x="6444410" y="342222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5" name="Google Shape;1425;p16"/>
            <p:cNvSpPr/>
            <p:nvPr/>
          </p:nvSpPr>
          <p:spPr>
            <a:xfrm>
              <a:off x="5734038" y="348137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9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1049"/>
                    <a:pt x="0" y="7049"/>
                  </a:cubicBezTo>
                  <a:cubicBezTo>
                    <a:pt x="0" y="3048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6" name="Google Shape;1426;p16"/>
            <p:cNvSpPr/>
            <p:nvPr/>
          </p:nvSpPr>
          <p:spPr>
            <a:xfrm>
              <a:off x="5793283" y="34813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7" name="Google Shape;1427;p16"/>
            <p:cNvSpPr/>
            <p:nvPr/>
          </p:nvSpPr>
          <p:spPr>
            <a:xfrm>
              <a:off x="5852433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8" name="Google Shape;1428;p16"/>
            <p:cNvSpPr/>
            <p:nvPr/>
          </p:nvSpPr>
          <p:spPr>
            <a:xfrm>
              <a:off x="591167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9" name="Google Shape;1429;p16"/>
            <p:cNvSpPr/>
            <p:nvPr/>
          </p:nvSpPr>
          <p:spPr>
            <a:xfrm>
              <a:off x="597082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0" name="Google Shape;1430;p16"/>
            <p:cNvSpPr/>
            <p:nvPr/>
          </p:nvSpPr>
          <p:spPr>
            <a:xfrm>
              <a:off x="6030074" y="3481374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1" name="Google Shape;1431;p16"/>
            <p:cNvSpPr/>
            <p:nvPr/>
          </p:nvSpPr>
          <p:spPr>
            <a:xfrm>
              <a:off x="6089224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2" name="Google Shape;1432;p16"/>
            <p:cNvSpPr/>
            <p:nvPr/>
          </p:nvSpPr>
          <p:spPr>
            <a:xfrm>
              <a:off x="5734038" y="354062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3" name="Google Shape;1433;p16"/>
            <p:cNvSpPr/>
            <p:nvPr/>
          </p:nvSpPr>
          <p:spPr>
            <a:xfrm>
              <a:off x="5793283" y="3540620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4" name="Google Shape;1434;p16"/>
            <p:cNvSpPr/>
            <p:nvPr/>
          </p:nvSpPr>
          <p:spPr>
            <a:xfrm>
              <a:off x="5852433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5" name="Google Shape;1435;p16"/>
            <p:cNvSpPr/>
            <p:nvPr/>
          </p:nvSpPr>
          <p:spPr>
            <a:xfrm>
              <a:off x="5911678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6" name="Google Shape;1436;p16"/>
            <p:cNvSpPr/>
            <p:nvPr/>
          </p:nvSpPr>
          <p:spPr>
            <a:xfrm>
              <a:off x="5970828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7" name="Google Shape;1437;p16"/>
            <p:cNvSpPr/>
            <p:nvPr/>
          </p:nvSpPr>
          <p:spPr>
            <a:xfrm>
              <a:off x="6030074" y="3540620"/>
              <a:ext cx="14097" cy="14097"/>
            </a:xfrm>
            <a:custGeom>
              <a:avLst/>
              <a:gdLst/>
              <a:ahLst/>
              <a:cxnLst/>
              <a:rect l="l" t="t" r="r" b="b"/>
              <a:pathLst>
                <a:path w="14097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8" name="Google Shape;1438;p16"/>
            <p:cNvSpPr/>
            <p:nvPr/>
          </p:nvSpPr>
          <p:spPr>
            <a:xfrm>
              <a:off x="6089224" y="354062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9" name="Google Shape;1439;p16"/>
            <p:cNvSpPr/>
            <p:nvPr/>
          </p:nvSpPr>
          <p:spPr>
            <a:xfrm>
              <a:off x="5734038" y="359977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0" name="Google Shape;1440;p16"/>
            <p:cNvSpPr/>
            <p:nvPr/>
          </p:nvSpPr>
          <p:spPr>
            <a:xfrm>
              <a:off x="5793283" y="359977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1" name="Google Shape;1441;p16"/>
            <p:cNvSpPr/>
            <p:nvPr/>
          </p:nvSpPr>
          <p:spPr>
            <a:xfrm>
              <a:off x="5852433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2" name="Google Shape;1442;p16"/>
            <p:cNvSpPr/>
            <p:nvPr/>
          </p:nvSpPr>
          <p:spPr>
            <a:xfrm>
              <a:off x="5911678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3" name="Google Shape;1443;p16"/>
            <p:cNvSpPr/>
            <p:nvPr/>
          </p:nvSpPr>
          <p:spPr>
            <a:xfrm>
              <a:off x="5970828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4" name="Google Shape;1444;p16"/>
            <p:cNvSpPr/>
            <p:nvPr/>
          </p:nvSpPr>
          <p:spPr>
            <a:xfrm>
              <a:off x="6030073" y="359977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5" name="Google Shape;1445;p16"/>
            <p:cNvSpPr/>
            <p:nvPr/>
          </p:nvSpPr>
          <p:spPr>
            <a:xfrm>
              <a:off x="6089224" y="359977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6" name="Google Shape;1446;p16"/>
            <p:cNvSpPr/>
            <p:nvPr/>
          </p:nvSpPr>
          <p:spPr>
            <a:xfrm>
              <a:off x="5734037" y="3659014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7" name="Google Shape;1447;p16"/>
            <p:cNvSpPr/>
            <p:nvPr/>
          </p:nvSpPr>
          <p:spPr>
            <a:xfrm>
              <a:off x="5793282" y="365901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8" name="Google Shape;1448;p16"/>
            <p:cNvSpPr/>
            <p:nvPr/>
          </p:nvSpPr>
          <p:spPr>
            <a:xfrm>
              <a:off x="5852432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49" name="Google Shape;1449;p16"/>
            <p:cNvSpPr/>
            <p:nvPr/>
          </p:nvSpPr>
          <p:spPr>
            <a:xfrm>
              <a:off x="5911678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0" name="Google Shape;1450;p16"/>
            <p:cNvSpPr/>
            <p:nvPr/>
          </p:nvSpPr>
          <p:spPr>
            <a:xfrm>
              <a:off x="5970828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1" name="Google Shape;1451;p16"/>
            <p:cNvSpPr/>
            <p:nvPr/>
          </p:nvSpPr>
          <p:spPr>
            <a:xfrm>
              <a:off x="6030073" y="365901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2" name="Google Shape;1452;p16"/>
            <p:cNvSpPr/>
            <p:nvPr/>
          </p:nvSpPr>
          <p:spPr>
            <a:xfrm>
              <a:off x="6089224" y="365901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3" name="Google Shape;1453;p16"/>
            <p:cNvSpPr/>
            <p:nvPr/>
          </p:nvSpPr>
          <p:spPr>
            <a:xfrm>
              <a:off x="5734039" y="3718165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4" name="Google Shape;1454;p16"/>
            <p:cNvSpPr/>
            <p:nvPr/>
          </p:nvSpPr>
          <p:spPr>
            <a:xfrm>
              <a:off x="5793284" y="371816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5" name="Google Shape;1455;p16"/>
            <p:cNvSpPr/>
            <p:nvPr/>
          </p:nvSpPr>
          <p:spPr>
            <a:xfrm>
              <a:off x="5852434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6" name="Google Shape;1456;p16"/>
            <p:cNvSpPr/>
            <p:nvPr/>
          </p:nvSpPr>
          <p:spPr>
            <a:xfrm>
              <a:off x="5911679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7" name="Google Shape;1457;p16"/>
            <p:cNvSpPr/>
            <p:nvPr/>
          </p:nvSpPr>
          <p:spPr>
            <a:xfrm>
              <a:off x="5970829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8" name="Google Shape;1458;p16"/>
            <p:cNvSpPr/>
            <p:nvPr/>
          </p:nvSpPr>
          <p:spPr>
            <a:xfrm>
              <a:off x="6030074" y="3718165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59" name="Google Shape;1459;p16"/>
            <p:cNvSpPr/>
            <p:nvPr/>
          </p:nvSpPr>
          <p:spPr>
            <a:xfrm>
              <a:off x="6089225" y="3718165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0" name="Google Shape;1460;p16"/>
            <p:cNvSpPr/>
            <p:nvPr/>
          </p:nvSpPr>
          <p:spPr>
            <a:xfrm>
              <a:off x="5734040" y="3777410"/>
              <a:ext cx="14192" cy="14096"/>
            </a:xfrm>
            <a:custGeom>
              <a:avLst/>
              <a:gdLst/>
              <a:ahLst/>
              <a:cxnLst/>
              <a:rect l="l" t="t" r="r" b="b"/>
              <a:pathLst>
                <a:path w="14192" h="14096" extrusionOk="0">
                  <a:moveTo>
                    <a:pt x="14192" y="7048"/>
                  </a:moveTo>
                  <a:cubicBezTo>
                    <a:pt x="14192" y="10954"/>
                    <a:pt x="11049" y="14097"/>
                    <a:pt x="7144" y="14097"/>
                  </a:cubicBezTo>
                  <a:cubicBezTo>
                    <a:pt x="3239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192" y="3143"/>
                    <a:pt x="14192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1" name="Google Shape;1461;p16"/>
            <p:cNvSpPr/>
            <p:nvPr/>
          </p:nvSpPr>
          <p:spPr>
            <a:xfrm>
              <a:off x="5793285" y="377741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2" name="Google Shape;1462;p16"/>
            <p:cNvSpPr/>
            <p:nvPr/>
          </p:nvSpPr>
          <p:spPr>
            <a:xfrm>
              <a:off x="5852436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3" name="Google Shape;1463;p16"/>
            <p:cNvSpPr/>
            <p:nvPr/>
          </p:nvSpPr>
          <p:spPr>
            <a:xfrm>
              <a:off x="5911683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4" name="Google Shape;1464;p16"/>
            <p:cNvSpPr/>
            <p:nvPr/>
          </p:nvSpPr>
          <p:spPr>
            <a:xfrm>
              <a:off x="5970835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5" name="Google Shape;1465;p16"/>
            <p:cNvSpPr/>
            <p:nvPr/>
          </p:nvSpPr>
          <p:spPr>
            <a:xfrm>
              <a:off x="6030082" y="3777410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9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9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6" name="Google Shape;1466;p16"/>
            <p:cNvSpPr/>
            <p:nvPr/>
          </p:nvSpPr>
          <p:spPr>
            <a:xfrm>
              <a:off x="6089231" y="3777408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7" name="Google Shape;1467;p16"/>
            <p:cNvSpPr/>
            <p:nvPr/>
          </p:nvSpPr>
          <p:spPr>
            <a:xfrm>
              <a:off x="6148476" y="3481374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8" name="Google Shape;1468;p16"/>
            <p:cNvSpPr/>
            <p:nvPr/>
          </p:nvSpPr>
          <p:spPr>
            <a:xfrm>
              <a:off x="6207627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69" name="Google Shape;1469;p16"/>
            <p:cNvSpPr/>
            <p:nvPr/>
          </p:nvSpPr>
          <p:spPr>
            <a:xfrm>
              <a:off x="6266872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0" name="Google Shape;1470;p16"/>
            <p:cNvSpPr/>
            <p:nvPr/>
          </p:nvSpPr>
          <p:spPr>
            <a:xfrm>
              <a:off x="6326022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1" name="Google Shape;1471;p16"/>
            <p:cNvSpPr/>
            <p:nvPr/>
          </p:nvSpPr>
          <p:spPr>
            <a:xfrm>
              <a:off x="6385268" y="348137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9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9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2" name="Google Shape;1472;p16"/>
            <p:cNvSpPr/>
            <p:nvPr/>
          </p:nvSpPr>
          <p:spPr>
            <a:xfrm>
              <a:off x="6444417" y="3481373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9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9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9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3" name="Google Shape;1473;p16"/>
            <p:cNvSpPr/>
            <p:nvPr/>
          </p:nvSpPr>
          <p:spPr>
            <a:xfrm>
              <a:off x="6148476" y="3540622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4" name="Google Shape;1474;p16"/>
            <p:cNvSpPr/>
            <p:nvPr/>
          </p:nvSpPr>
          <p:spPr>
            <a:xfrm>
              <a:off x="6207627" y="3540623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5" name="Google Shape;1475;p16"/>
            <p:cNvSpPr/>
            <p:nvPr/>
          </p:nvSpPr>
          <p:spPr>
            <a:xfrm>
              <a:off x="6266872" y="35406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6" name="Google Shape;1476;p16"/>
            <p:cNvSpPr/>
            <p:nvPr/>
          </p:nvSpPr>
          <p:spPr>
            <a:xfrm>
              <a:off x="6326022" y="354062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7" name="Google Shape;1477;p16"/>
            <p:cNvSpPr/>
            <p:nvPr/>
          </p:nvSpPr>
          <p:spPr>
            <a:xfrm>
              <a:off x="6385268" y="354063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8" name="Google Shape;1478;p16"/>
            <p:cNvSpPr/>
            <p:nvPr/>
          </p:nvSpPr>
          <p:spPr>
            <a:xfrm>
              <a:off x="6444417" y="3540631"/>
              <a:ext cx="14096" cy="14097"/>
            </a:xfrm>
            <a:custGeom>
              <a:avLst/>
              <a:gdLst/>
              <a:ahLst/>
              <a:cxnLst/>
              <a:rect l="l" t="t" r="r" b="b"/>
              <a:pathLst>
                <a:path w="14096" h="14097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79" name="Google Shape;1479;p16"/>
            <p:cNvSpPr/>
            <p:nvPr/>
          </p:nvSpPr>
          <p:spPr>
            <a:xfrm>
              <a:off x="6148476" y="3599781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0" name="Google Shape;1480;p16"/>
            <p:cNvSpPr/>
            <p:nvPr/>
          </p:nvSpPr>
          <p:spPr>
            <a:xfrm>
              <a:off x="6207627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1" name="Google Shape;1481;p16"/>
            <p:cNvSpPr/>
            <p:nvPr/>
          </p:nvSpPr>
          <p:spPr>
            <a:xfrm>
              <a:off x="6266872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2" name="Google Shape;1482;p16"/>
            <p:cNvSpPr/>
            <p:nvPr/>
          </p:nvSpPr>
          <p:spPr>
            <a:xfrm>
              <a:off x="6326022" y="3599781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3" name="Google Shape;1483;p16"/>
            <p:cNvSpPr/>
            <p:nvPr/>
          </p:nvSpPr>
          <p:spPr>
            <a:xfrm>
              <a:off x="6385268" y="3599780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4" name="Google Shape;1484;p16"/>
            <p:cNvSpPr/>
            <p:nvPr/>
          </p:nvSpPr>
          <p:spPr>
            <a:xfrm>
              <a:off x="6444417" y="3599782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5" name="Google Shape;1485;p16"/>
            <p:cNvSpPr/>
            <p:nvPr/>
          </p:nvSpPr>
          <p:spPr>
            <a:xfrm>
              <a:off x="6148476" y="3659026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6" name="Google Shape;1486;p16"/>
            <p:cNvSpPr/>
            <p:nvPr/>
          </p:nvSpPr>
          <p:spPr>
            <a:xfrm>
              <a:off x="6207627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7" name="Google Shape;1487;p16"/>
            <p:cNvSpPr/>
            <p:nvPr/>
          </p:nvSpPr>
          <p:spPr>
            <a:xfrm>
              <a:off x="6266872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8" name="Google Shape;1488;p16"/>
            <p:cNvSpPr/>
            <p:nvPr/>
          </p:nvSpPr>
          <p:spPr>
            <a:xfrm>
              <a:off x="6326022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89" name="Google Shape;1489;p16"/>
            <p:cNvSpPr/>
            <p:nvPr/>
          </p:nvSpPr>
          <p:spPr>
            <a:xfrm>
              <a:off x="6385268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0" name="Google Shape;1490;p16"/>
            <p:cNvSpPr/>
            <p:nvPr/>
          </p:nvSpPr>
          <p:spPr>
            <a:xfrm>
              <a:off x="6444417" y="365902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1" name="Google Shape;1491;p16"/>
            <p:cNvSpPr/>
            <p:nvPr/>
          </p:nvSpPr>
          <p:spPr>
            <a:xfrm>
              <a:off x="6148476" y="3718177"/>
              <a:ext cx="14097" cy="14096"/>
            </a:xfrm>
            <a:custGeom>
              <a:avLst/>
              <a:gdLst/>
              <a:ahLst/>
              <a:cxnLst/>
              <a:rect l="l" t="t" r="r" b="b"/>
              <a:pathLst>
                <a:path w="14097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2" name="Google Shape;1492;p16"/>
            <p:cNvSpPr/>
            <p:nvPr/>
          </p:nvSpPr>
          <p:spPr>
            <a:xfrm>
              <a:off x="6207627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3" name="Google Shape;1493;p16"/>
            <p:cNvSpPr/>
            <p:nvPr/>
          </p:nvSpPr>
          <p:spPr>
            <a:xfrm>
              <a:off x="6266872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9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9" y="0"/>
                  </a:cubicBezTo>
                  <a:cubicBezTo>
                    <a:pt x="10859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4" name="Google Shape;1494;p16"/>
            <p:cNvSpPr/>
            <p:nvPr/>
          </p:nvSpPr>
          <p:spPr>
            <a:xfrm>
              <a:off x="6326022" y="3718177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5" name="Google Shape;1495;p16"/>
            <p:cNvSpPr/>
            <p:nvPr/>
          </p:nvSpPr>
          <p:spPr>
            <a:xfrm>
              <a:off x="6385268" y="3718172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858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6" name="Google Shape;1496;p16"/>
            <p:cNvSpPr/>
            <p:nvPr/>
          </p:nvSpPr>
          <p:spPr>
            <a:xfrm>
              <a:off x="6444417" y="3718176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54"/>
                    <a:pt x="10954" y="14097"/>
                    <a:pt x="7048" y="14097"/>
                  </a:cubicBezTo>
                  <a:cubicBezTo>
                    <a:pt x="3143" y="14097"/>
                    <a:pt x="0" y="10954"/>
                    <a:pt x="0" y="7048"/>
                  </a:cubicBezTo>
                  <a:cubicBezTo>
                    <a:pt x="0" y="3143"/>
                    <a:pt x="3143" y="0"/>
                    <a:pt x="7048" y="0"/>
                  </a:cubicBezTo>
                  <a:cubicBezTo>
                    <a:pt x="10954" y="0"/>
                    <a:pt x="14097" y="3143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7" name="Google Shape;1497;p16"/>
            <p:cNvSpPr/>
            <p:nvPr/>
          </p:nvSpPr>
          <p:spPr>
            <a:xfrm>
              <a:off x="6148472" y="3777419"/>
              <a:ext cx="14097" cy="14099"/>
            </a:xfrm>
            <a:custGeom>
              <a:avLst/>
              <a:gdLst/>
              <a:ahLst/>
              <a:cxnLst/>
              <a:rect l="l" t="t" r="r" b="b"/>
              <a:pathLst>
                <a:path w="14097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8" name="Google Shape;1498;p16"/>
            <p:cNvSpPr/>
            <p:nvPr/>
          </p:nvSpPr>
          <p:spPr>
            <a:xfrm>
              <a:off x="6207622" y="377741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99" name="Google Shape;1499;p16"/>
            <p:cNvSpPr/>
            <p:nvPr/>
          </p:nvSpPr>
          <p:spPr>
            <a:xfrm>
              <a:off x="6266868" y="377741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9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9" y="2"/>
                  </a:cubicBezTo>
                  <a:cubicBezTo>
                    <a:pt x="10859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0" name="Google Shape;1500;p16"/>
            <p:cNvSpPr/>
            <p:nvPr/>
          </p:nvSpPr>
          <p:spPr>
            <a:xfrm>
              <a:off x="6326024" y="3777383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954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1" name="Google Shape;1501;p16"/>
            <p:cNvSpPr/>
            <p:nvPr/>
          </p:nvSpPr>
          <p:spPr>
            <a:xfrm>
              <a:off x="6385287" y="3777429"/>
              <a:ext cx="14096" cy="14099"/>
            </a:xfrm>
            <a:custGeom>
              <a:avLst/>
              <a:gdLst/>
              <a:ahLst/>
              <a:cxnLst/>
              <a:rect l="l" t="t" r="r" b="b"/>
              <a:pathLst>
                <a:path w="14096" h="14099" extrusionOk="0">
                  <a:moveTo>
                    <a:pt x="14097" y="7051"/>
                  </a:moveTo>
                  <a:cubicBezTo>
                    <a:pt x="14097" y="10956"/>
                    <a:pt x="10954" y="14099"/>
                    <a:pt x="7048" y="14099"/>
                  </a:cubicBezTo>
                  <a:cubicBezTo>
                    <a:pt x="3143" y="14099"/>
                    <a:pt x="0" y="10956"/>
                    <a:pt x="0" y="7051"/>
                  </a:cubicBezTo>
                  <a:cubicBezTo>
                    <a:pt x="0" y="3145"/>
                    <a:pt x="3143" y="2"/>
                    <a:pt x="7048" y="2"/>
                  </a:cubicBezTo>
                  <a:cubicBezTo>
                    <a:pt x="10858" y="-93"/>
                    <a:pt x="14097" y="3145"/>
                    <a:pt x="14097" y="7051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02" name="Google Shape;1502;p16"/>
            <p:cNvSpPr/>
            <p:nvPr/>
          </p:nvSpPr>
          <p:spPr>
            <a:xfrm>
              <a:off x="6444424" y="3777424"/>
              <a:ext cx="14096" cy="14096"/>
            </a:xfrm>
            <a:custGeom>
              <a:avLst/>
              <a:gdLst/>
              <a:ahLst/>
              <a:cxnLst/>
              <a:rect l="l" t="t" r="r" b="b"/>
              <a:pathLst>
                <a:path w="14096" h="14096" extrusionOk="0">
                  <a:moveTo>
                    <a:pt x="14097" y="7048"/>
                  </a:moveTo>
                  <a:cubicBezTo>
                    <a:pt x="14097" y="10941"/>
                    <a:pt x="10941" y="14097"/>
                    <a:pt x="7048" y="14097"/>
                  </a:cubicBezTo>
                  <a:cubicBezTo>
                    <a:pt x="3156" y="14097"/>
                    <a:pt x="0" y="10941"/>
                    <a:pt x="0" y="7048"/>
                  </a:cubicBezTo>
                  <a:cubicBezTo>
                    <a:pt x="0" y="3156"/>
                    <a:pt x="3156" y="0"/>
                    <a:pt x="7048" y="0"/>
                  </a:cubicBezTo>
                  <a:cubicBezTo>
                    <a:pt x="10941" y="0"/>
                    <a:pt x="14097" y="3156"/>
                    <a:pt x="14097" y="7048"/>
                  </a:cubicBezTo>
                  <a:close/>
                </a:path>
              </a:pathLst>
            </a:custGeom>
            <a:solidFill>
              <a:schemeClr val="lt1">
                <a:alpha val="60000"/>
              </a:schemeClr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503" name="Google Shape;1503;p16"/>
          <p:cNvSpPr txBox="1"/>
          <p:nvPr>
            <p:ph type="body" idx="1"/>
          </p:nvPr>
        </p:nvSpPr>
        <p:spPr>
          <a:xfrm>
            <a:off x="6311603" y="421588"/>
            <a:ext cx="5880396" cy="59523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Vectors</a:t>
            </a:r>
            <a:endParaRPr lang="en-US" sz="24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	</a:t>
            </a:r>
            <a:r>
              <a:rPr lang="en-US" sz="2000">
                <a:solidFill>
                  <a:schemeClr val="lt1"/>
                </a:solidFill>
              </a:rPr>
              <a:t>- </a:t>
            </a:r>
            <a:r>
              <a:rPr lang="en-US" sz="2000" i="1">
                <a:solidFill>
                  <a:schemeClr val="lt1"/>
                </a:solidFill>
              </a:rPr>
              <a:t>wire </a:t>
            </a:r>
            <a:r>
              <a:rPr lang="en-US" sz="2000">
                <a:solidFill>
                  <a:schemeClr val="lt1"/>
                </a:solidFill>
              </a:rPr>
              <a:t>or </a:t>
            </a:r>
            <a:r>
              <a:rPr lang="en-US" sz="2000" i="1">
                <a:solidFill>
                  <a:schemeClr val="lt1"/>
                </a:solidFill>
              </a:rPr>
              <a:t>reg </a:t>
            </a:r>
            <a:r>
              <a:rPr lang="en-US" sz="2000">
                <a:solidFill>
                  <a:schemeClr val="lt1"/>
                </a:solidFill>
              </a:rPr>
              <a:t>type data types can also be declared as vectors (multiple bit widths). If bit width is not specified, the default is scalar (1-bit). </a:t>
            </a:r>
            <a:r>
              <a:rPr lang="en-US">
                <a:solidFill>
                  <a:schemeClr val="lt1"/>
                </a:solidFill>
              </a:rPr>
              <a:t> </a:t>
            </a:r>
            <a:endParaRPr sz="20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	- The multibit nets/registers or vectors in general can be declared in Verilog using the syntax:</a:t>
            </a:r>
            <a:endParaRPr lang="en-US" sz="20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&lt;</a:t>
            </a:r>
            <a:r>
              <a:rPr lang="en-US" sz="2000" i="1">
                <a:solidFill>
                  <a:schemeClr val="lt1"/>
                </a:solidFill>
              </a:rPr>
              <a:t>data type&gt; &lt;MSB bit index : LSB bit index&gt;</a:t>
            </a:r>
            <a:r>
              <a:rPr lang="en-US" sz="2000">
                <a:solidFill>
                  <a:schemeClr val="lt1"/>
                </a:solidFill>
              </a:rPr>
              <a:t> </a:t>
            </a:r>
            <a:r>
              <a:rPr lang="en-US" sz="2000" i="1">
                <a:solidFill>
                  <a:schemeClr val="lt1"/>
                </a:solidFill>
              </a:rPr>
              <a:t>&lt;name&gt;</a:t>
            </a:r>
            <a:endParaRPr lang="en-US" sz="2000" i="1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endParaRPr>
              <a:solidFill>
                <a:schemeClr val="lt1"/>
              </a:solidFill>
            </a:endParaRPr>
          </a:p>
        </p:txBody>
      </p:sp>
      <p:sp>
        <p:nvSpPr>
          <p:cNvPr id="1504" name="Google Shape;1504;p1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1505" name="Google Shape;1505;p1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506" name="Google Shape;1506;p16"/>
          <p:cNvSpPr/>
          <p:nvPr/>
        </p:nvSpPr>
        <p:spPr>
          <a:xfrm>
            <a:off x="6221953" y="3657601"/>
            <a:ext cx="5880396" cy="2716338"/>
          </a:xfrm>
          <a:prstGeom prst="rect">
            <a:avLst/>
          </a:prstGeom>
          <a:solidFill>
            <a:srgbClr val="D0CEC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module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example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b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input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b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output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wire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US" sz="1800" b="0" i="0" u="none" strike="noStrike" cap="none">
                <a:solidFill>
                  <a:srgbClr val="FF8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US" sz="1800" b="0" i="0" u="none" strike="noStrike" cap="none">
                <a:solidFill>
                  <a:srgbClr val="FF8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in1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in2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800" b="0" i="0" u="none" strike="noStrike" cap="none">
                <a:solidFill>
                  <a:srgbClr val="008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8-bit wire type variables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reg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US" sz="1800" b="0" i="0" u="none" strike="noStrike" cap="none">
                <a:solidFill>
                  <a:srgbClr val="FF8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US" sz="1800" b="0" i="0" u="none" strike="noStrike" cap="none">
                <a:solidFill>
                  <a:srgbClr val="FF8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31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base_clk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800" b="0" i="0" u="none" strike="noStrike" cap="none">
                <a:solidFill>
                  <a:srgbClr val="008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32-bit reg type variable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assign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 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in1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US" sz="1800" b="0" i="0" u="none" strike="noStrike" cap="none">
                <a:solidFill>
                  <a:srgbClr val="FF8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*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in2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US" sz="1800" b="0" i="0" u="none" strike="noStrike" cap="none">
                <a:solidFill>
                  <a:srgbClr val="FF8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endmodule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6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507" name="Google Shape;1507;p1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11" name="Shape 1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2" name="Google Shape;1512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>
                <a:solidFill>
                  <a:schemeClr val="lt1"/>
                </a:solidFill>
              </a:rPr>
              <a:t>Verilog Representations of Digital Circuits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1513" name="Google Shape;1513;p19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Verilog allows designers to describe a digital circuit in several ways. Among them two fundamental representations are: </a:t>
            </a:r>
            <a:r>
              <a:rPr lang="en-US" sz="2000" i="1">
                <a:solidFill>
                  <a:schemeClr val="lt1"/>
                </a:solidFill>
              </a:rPr>
              <a:t>structural representation</a:t>
            </a:r>
            <a:r>
              <a:rPr lang="en-US" sz="2000">
                <a:solidFill>
                  <a:schemeClr val="lt1"/>
                </a:solidFill>
              </a:rPr>
              <a:t> and </a:t>
            </a:r>
            <a:r>
              <a:rPr lang="en-US" sz="2000" i="1">
                <a:solidFill>
                  <a:schemeClr val="lt1"/>
                </a:solidFill>
              </a:rPr>
              <a:t>behavioral representation</a:t>
            </a:r>
            <a:r>
              <a:rPr lang="en-US" sz="2000">
                <a:solidFill>
                  <a:schemeClr val="lt1"/>
                </a:solidFill>
              </a:rPr>
              <a:t>. </a:t>
            </a:r>
            <a:endParaRPr lang="en-US" sz="200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Structural representation</a:t>
            </a:r>
            <a:endParaRPr lang="en-US" sz="24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solidFill>
                  <a:schemeClr val="lt1"/>
                </a:solidFill>
              </a:rPr>
              <a:t>    </a:t>
            </a:r>
            <a:r>
              <a:rPr lang="en-US" sz="2000">
                <a:solidFill>
                  <a:schemeClr val="lt1"/>
                </a:solidFill>
              </a:rPr>
              <a:t>- Structural representation is to use Verilog's </a:t>
            </a:r>
            <a:r>
              <a:rPr lang="en-US" sz="2000">
                <a:solidFill>
                  <a:schemeClr val="accent6"/>
                </a:solidFill>
              </a:rPr>
              <a:t>gate-level primitives to describe the digital circuit</a:t>
            </a:r>
            <a:r>
              <a:rPr lang="en-US" sz="2000">
                <a:solidFill>
                  <a:schemeClr val="lt1"/>
                </a:solidFill>
              </a:rPr>
              <a:t>. Various gate-level primitives are included in Verilog such as: </a:t>
            </a:r>
            <a:r>
              <a:rPr lang="en-US" sz="2000" i="1">
                <a:solidFill>
                  <a:schemeClr val="lt1"/>
                </a:solidFill>
              </a:rPr>
              <a:t>and</a:t>
            </a:r>
            <a:r>
              <a:rPr lang="en-US" sz="2000">
                <a:solidFill>
                  <a:schemeClr val="lt1"/>
                </a:solidFill>
              </a:rPr>
              <a:t> gate, </a:t>
            </a:r>
            <a:r>
              <a:rPr lang="en-US" sz="2000" i="1">
                <a:solidFill>
                  <a:schemeClr val="lt1"/>
                </a:solidFill>
              </a:rPr>
              <a:t>or</a:t>
            </a:r>
            <a:r>
              <a:rPr lang="en-US" sz="2000">
                <a:solidFill>
                  <a:schemeClr val="lt1"/>
                </a:solidFill>
              </a:rPr>
              <a:t> gate, </a:t>
            </a:r>
            <a:r>
              <a:rPr lang="en-US" sz="2000" i="1">
                <a:solidFill>
                  <a:schemeClr val="lt1"/>
                </a:solidFill>
              </a:rPr>
              <a:t>not</a:t>
            </a:r>
            <a:r>
              <a:rPr lang="en-US" sz="2000">
                <a:solidFill>
                  <a:schemeClr val="lt1"/>
                </a:solidFill>
              </a:rPr>
              <a:t> gate, </a:t>
            </a:r>
            <a:r>
              <a:rPr lang="en-US" sz="2000" i="1">
                <a:solidFill>
                  <a:schemeClr val="lt1"/>
                </a:solidFill>
              </a:rPr>
              <a:t>nand</a:t>
            </a:r>
            <a:r>
              <a:rPr lang="en-US" sz="2000">
                <a:solidFill>
                  <a:schemeClr val="lt1"/>
                </a:solidFill>
              </a:rPr>
              <a:t> gate, </a:t>
            </a:r>
            <a:r>
              <a:rPr lang="en-US" sz="2000" i="1">
                <a:solidFill>
                  <a:schemeClr val="lt1"/>
                </a:solidFill>
              </a:rPr>
              <a:t>nor</a:t>
            </a:r>
            <a:r>
              <a:rPr lang="en-US" sz="2000">
                <a:solidFill>
                  <a:schemeClr val="lt1"/>
                </a:solidFill>
              </a:rPr>
              <a:t> gate etc.</a:t>
            </a:r>
            <a:endParaRPr lang="en-US" sz="200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Behavioral representation</a:t>
            </a:r>
            <a:endParaRPr lang="en-US" sz="24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None/>
            </a:pPr>
            <a:r>
              <a:rPr lang="en-US" sz="2400">
                <a:solidFill>
                  <a:schemeClr val="lt1"/>
                </a:solidFill>
              </a:rPr>
              <a:t>    </a:t>
            </a:r>
            <a:r>
              <a:rPr lang="en-US" sz="2000">
                <a:solidFill>
                  <a:schemeClr val="lt1"/>
                </a:solidFill>
              </a:rPr>
              <a:t>- Using gate-level primitives can be tedious while designing larger circuits. Instead, the designers use </a:t>
            </a:r>
            <a:r>
              <a:rPr lang="en-US" sz="2000">
                <a:solidFill>
                  <a:schemeClr val="accent6"/>
                </a:solidFill>
              </a:rPr>
              <a:t>more abstract expressions and programming constructs </a:t>
            </a:r>
            <a:r>
              <a:rPr lang="en-US" sz="2000">
                <a:solidFill>
                  <a:schemeClr val="lt1"/>
                </a:solidFill>
              </a:rPr>
              <a:t>to describe the circuit. This is called the behavioral representation of the digital circuit. </a:t>
            </a:r>
            <a:endParaRPr lang="en-US" sz="2000">
              <a:solidFill>
                <a:schemeClr val="lt1"/>
              </a:solidFill>
            </a:endParaRPr>
          </a:p>
        </p:txBody>
      </p:sp>
      <p:sp>
        <p:nvSpPr>
          <p:cNvPr id="1514" name="Google Shape;1514;p1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15" name="Google Shape;1515;p1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 lang="en-US">
              <a:solidFill>
                <a:schemeClr val="lt1"/>
              </a:solidFill>
            </a:endParaRPr>
          </a:p>
        </p:txBody>
      </p:sp>
      <p:pic>
        <p:nvPicPr>
          <p:cNvPr id="1516" name="Google Shape;1516;p1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20" name="Shape 1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1" name="Google Shape;1521;p2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22" name="Google Shape;1522;p20"/>
          <p:cNvSpPr txBox="1"/>
          <p:nvPr>
            <p:ph type="title" idx="4294967295"/>
          </p:nvPr>
        </p:nvSpPr>
        <p:spPr>
          <a:xfrm>
            <a:off x="431401" y="314561"/>
            <a:ext cx="5876925" cy="77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 panose="020F0502020204030204"/>
              <a:buNone/>
            </a:pPr>
            <a:r>
              <a:rPr lang="en-US" sz="4000">
                <a:solidFill>
                  <a:srgbClr val="FFFFFF"/>
                </a:solidFill>
              </a:rPr>
              <a:t>Structural representation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523" name="Google Shape;1523;p20"/>
          <p:cNvSpPr txBox="1"/>
          <p:nvPr>
            <p:ph type="body" idx="4294967295"/>
          </p:nvPr>
        </p:nvSpPr>
        <p:spPr>
          <a:xfrm>
            <a:off x="431401" y="1179037"/>
            <a:ext cx="4826000" cy="3195637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 b="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module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example_ckt</a:t>
            </a:r>
            <a:r>
              <a:rPr lang="en-US" sz="1800" b="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US" sz="1800" b="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x1</a:t>
            </a:r>
            <a:r>
              <a:rPr lang="en-US" sz="1800" b="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x2</a:t>
            </a:r>
            <a:r>
              <a:rPr lang="en-US" sz="1800" b="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x3</a:t>
            </a:r>
            <a:r>
              <a:rPr lang="en-US" sz="1800" b="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lang="en-US" sz="18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 b="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input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x1</a:t>
            </a:r>
            <a:r>
              <a:rPr lang="en-US" sz="1800" b="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x2</a:t>
            </a:r>
            <a:r>
              <a:rPr lang="en-US" sz="1800" b="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x3</a:t>
            </a:r>
            <a:r>
              <a:rPr lang="en-US" sz="1800" b="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lang="en-US" sz="18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 b="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output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</a:t>
            </a:r>
            <a:r>
              <a:rPr lang="en-US" sz="1800" b="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lang="en-US" sz="18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 b="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wire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g</a:t>
            </a:r>
            <a:r>
              <a:rPr lang="en-US" sz="1800" b="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</a:t>
            </a:r>
            <a:r>
              <a:rPr lang="en-US" sz="1800" b="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h</a:t>
            </a:r>
            <a:r>
              <a:rPr lang="en-US" sz="1800" b="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lang="en-US" sz="18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 b="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and</a:t>
            </a:r>
            <a:r>
              <a:rPr lang="en-US" sz="1800" b="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</a:t>
            </a:r>
            <a:r>
              <a:rPr lang="en-US" sz="1800" b="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x1</a:t>
            </a:r>
            <a:r>
              <a:rPr lang="en-US" sz="1800" b="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x2</a:t>
            </a:r>
            <a:r>
              <a:rPr lang="en-US" sz="1800" b="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lang="en-US" sz="18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 b="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not</a:t>
            </a:r>
            <a:r>
              <a:rPr lang="en-US" sz="1800" b="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y</a:t>
            </a:r>
            <a:r>
              <a:rPr lang="en-US" sz="1800" b="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x2</a:t>
            </a:r>
            <a:r>
              <a:rPr lang="en-US" sz="1800" b="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lang="en-US" sz="18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 b="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and</a:t>
            </a:r>
            <a:r>
              <a:rPr lang="en-US" sz="1800" b="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h</a:t>
            </a:r>
            <a:r>
              <a:rPr lang="en-US" sz="1800" b="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</a:t>
            </a:r>
            <a:r>
              <a:rPr lang="en-US" sz="1800" b="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x3</a:t>
            </a:r>
            <a:r>
              <a:rPr lang="en-US" sz="1800" b="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lang="en-US" sz="18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 b="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or</a:t>
            </a:r>
            <a:r>
              <a:rPr lang="en-US" sz="1800" b="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US" sz="1800" b="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g</a:t>
            </a:r>
            <a:r>
              <a:rPr lang="en-US" sz="1800" b="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h</a:t>
            </a:r>
            <a:r>
              <a:rPr lang="en-US" sz="1800" b="1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lang="en-US" sz="1800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None/>
            </a:pPr>
            <a:r>
              <a:rPr lang="en-US" sz="1800" b="1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endmodule</a:t>
            </a:r>
            <a:r>
              <a:rPr lang="en-US" sz="1800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2000"/>
          </a:p>
        </p:txBody>
      </p:sp>
      <p:cxnSp>
        <p:nvCxnSpPr>
          <p:cNvPr id="1524" name="Google Shape;1524;p20"/>
          <p:cNvCxnSpPr/>
          <p:nvPr/>
        </p:nvCxnSpPr>
        <p:spPr>
          <a:xfrm rot="10800000" flipH="1">
            <a:off x="10057814" y="2239706"/>
            <a:ext cx="460073" cy="14377"/>
          </a:xfrm>
          <a:prstGeom prst="straightConnector1">
            <a:avLst/>
          </a:prstGeom>
          <a:noFill/>
          <a:ln w="5715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25" name="Google Shape;1525;p20"/>
          <p:cNvCxnSpPr/>
          <p:nvPr/>
        </p:nvCxnSpPr>
        <p:spPr>
          <a:xfrm>
            <a:off x="10446000" y="1635949"/>
            <a:ext cx="388187" cy="258790"/>
          </a:xfrm>
          <a:prstGeom prst="straightConnector1">
            <a:avLst/>
          </a:prstGeom>
          <a:noFill/>
          <a:ln w="5715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26" name="Google Shape;1526;p20"/>
          <p:cNvCxnSpPr/>
          <p:nvPr/>
        </p:nvCxnSpPr>
        <p:spPr>
          <a:xfrm rot="10800000" flipH="1">
            <a:off x="10517888" y="1909028"/>
            <a:ext cx="273168" cy="345059"/>
          </a:xfrm>
          <a:prstGeom prst="straightConnector1">
            <a:avLst/>
          </a:prstGeom>
          <a:noFill/>
          <a:ln w="5715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27" name="Google Shape;1527;p20"/>
          <p:cNvSpPr/>
          <p:nvPr/>
        </p:nvSpPr>
        <p:spPr>
          <a:xfrm>
            <a:off x="9695684" y="1676294"/>
            <a:ext cx="575094" cy="661358"/>
          </a:xfrm>
          <a:prstGeom prst="arc">
            <a:avLst>
              <a:gd name="adj1" fmla="val 16200000"/>
              <a:gd name="adj2" fmla="val 0"/>
            </a:avLst>
          </a:prstGeom>
          <a:noFill/>
          <a:ln w="5715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28" name="Google Shape;1528;p20"/>
          <p:cNvSpPr/>
          <p:nvPr/>
        </p:nvSpPr>
        <p:spPr>
          <a:xfrm rot="10800000" flipH="1">
            <a:off x="9780822" y="1676295"/>
            <a:ext cx="488830" cy="575093"/>
          </a:xfrm>
          <a:prstGeom prst="arc">
            <a:avLst>
              <a:gd name="adj1" fmla="val 16200000"/>
              <a:gd name="adj2" fmla="val 0"/>
            </a:avLst>
          </a:prstGeom>
          <a:noFill/>
          <a:ln w="5715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29" name="Google Shape;1529;p20"/>
          <p:cNvSpPr/>
          <p:nvPr/>
        </p:nvSpPr>
        <p:spPr>
          <a:xfrm>
            <a:off x="8227575" y="1789694"/>
            <a:ext cx="359435" cy="359435"/>
          </a:xfrm>
          <a:prstGeom prst="flowChartMerge">
            <a:avLst/>
          </a:prstGeom>
          <a:solidFill>
            <a:schemeClr val="dk1"/>
          </a:solidFill>
          <a:ln w="5715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30" name="Google Shape;1530;p20"/>
          <p:cNvSpPr/>
          <p:nvPr/>
        </p:nvSpPr>
        <p:spPr>
          <a:xfrm>
            <a:off x="8340975" y="2161888"/>
            <a:ext cx="143775" cy="143776"/>
          </a:xfrm>
          <a:prstGeom prst="flowChartConnector">
            <a:avLst/>
          </a:prstGeom>
          <a:solidFill>
            <a:schemeClr val="dk1"/>
          </a:solidFill>
          <a:ln w="5715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531" name="Google Shape;1531;p20"/>
          <p:cNvCxnSpPr/>
          <p:nvPr/>
        </p:nvCxnSpPr>
        <p:spPr>
          <a:xfrm>
            <a:off x="8401827" y="2757289"/>
            <a:ext cx="448284" cy="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32" name="Google Shape;1532;p20"/>
          <p:cNvSpPr txBox="1"/>
          <p:nvPr/>
        </p:nvSpPr>
        <p:spPr>
          <a:xfrm>
            <a:off x="433530" y="1179037"/>
            <a:ext cx="4826000" cy="3195637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module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example_ckt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x1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x2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x3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input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x1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x2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x3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output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wire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g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h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and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x1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x2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not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y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x2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and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h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x3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or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g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h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endmodule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20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33" name="Google Shape;1533;p20"/>
          <p:cNvSpPr txBox="1"/>
          <p:nvPr/>
        </p:nvSpPr>
        <p:spPr>
          <a:xfrm>
            <a:off x="433528" y="1179037"/>
            <a:ext cx="4826000" cy="3195637"/>
          </a:xfrm>
          <a:prstGeom prst="rect">
            <a:avLst/>
          </a:prstGeom>
          <a:solidFill>
            <a:srgbClr val="AEABA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module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example_ckt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x1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x2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x3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input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x1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x2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x3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output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wire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g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h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and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x1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x2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not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y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x2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and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h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x3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or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g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h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endmodule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20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34" name="Google Shape;1534;p20"/>
          <p:cNvSpPr txBox="1"/>
          <p:nvPr/>
        </p:nvSpPr>
        <p:spPr>
          <a:xfrm>
            <a:off x="433528" y="1178826"/>
            <a:ext cx="4826000" cy="3195637"/>
          </a:xfrm>
          <a:prstGeom prst="rect">
            <a:avLst/>
          </a:prstGeom>
          <a:solidFill>
            <a:srgbClr val="D0CECE"/>
          </a:solidFill>
          <a:ln w="12700" cap="flat" cmpd="sng">
            <a:solidFill>
              <a:srgbClr val="0070C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 lnSpcReduction="20000"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module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example_ckt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x1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x2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x3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input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x1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x2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x3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output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endParaRPr sz="1800" b="1" i="0" u="none" strike="noStrike" cap="none">
              <a:solidFill>
                <a:srgbClr val="0000FF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wire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g, y, h;</a:t>
            </a: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00000"/>
              </a:solidFill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and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g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x1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x2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not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y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x2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and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h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x3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or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g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h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endmodule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20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35" name="Google Shape;1535;p20"/>
          <p:cNvSpPr/>
          <p:nvPr/>
        </p:nvSpPr>
        <p:spPr>
          <a:xfrm>
            <a:off x="7989597" y="121226"/>
            <a:ext cx="3039460" cy="3253282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1536" name="Google Shape;1536;p20"/>
          <p:cNvGraphicFramePr/>
          <p:nvPr/>
        </p:nvGraphicFramePr>
        <p:xfrm>
          <a:off x="8301519" y="3469353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{0ECECB58-AC6C-4778-81B4-E22B65B163E7}</a:tableStyleId>
              </a:tblPr>
              <a:tblGrid>
                <a:gridCol w="648025"/>
                <a:gridCol w="648025"/>
                <a:gridCol w="648025"/>
                <a:gridCol w="648025"/>
              </a:tblGrid>
              <a:tr h="2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x1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x2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x3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2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2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2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2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2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2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2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2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1537" name="Google Shape;1537;p20"/>
          <p:cNvSpPr txBox="1"/>
          <p:nvPr>
            <p:ph type="ftr" idx="11"/>
          </p:nvPr>
        </p:nvSpPr>
        <p:spPr>
          <a:xfrm>
            <a:off x="3667125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1538" name="Google Shape;1538;p20"/>
          <p:cNvSpPr txBox="1"/>
          <p:nvPr/>
        </p:nvSpPr>
        <p:spPr>
          <a:xfrm>
            <a:off x="7044193" y="628161"/>
            <a:ext cx="538162" cy="430887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39" name="Google Shape;1539;p20"/>
          <p:cNvSpPr txBox="1"/>
          <p:nvPr/>
        </p:nvSpPr>
        <p:spPr>
          <a:xfrm>
            <a:off x="7051219" y="994970"/>
            <a:ext cx="538162" cy="43088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0" name="Google Shape;1540;p20"/>
          <p:cNvSpPr txBox="1"/>
          <p:nvPr/>
        </p:nvSpPr>
        <p:spPr>
          <a:xfrm>
            <a:off x="7060901" y="2816179"/>
            <a:ext cx="538162" cy="43088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1" name="Google Shape;1541;p20"/>
          <p:cNvSpPr txBox="1"/>
          <p:nvPr/>
        </p:nvSpPr>
        <p:spPr>
          <a:xfrm>
            <a:off x="11342890" y="1678691"/>
            <a:ext cx="538162" cy="430887"/>
          </a:xfrm>
          <a:prstGeom prst="rect">
            <a:avLst/>
          </a:prstGeom>
          <a:blipFill rotWithShape="1">
            <a:blip r:embed="rId4"/>
            <a:stretch>
              <a:fillRect b="-154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2" name="Google Shape;1542;p20"/>
          <p:cNvSpPr txBox="1"/>
          <p:nvPr/>
        </p:nvSpPr>
        <p:spPr>
          <a:xfrm>
            <a:off x="8447843" y="2217287"/>
            <a:ext cx="538162" cy="430887"/>
          </a:xfrm>
          <a:prstGeom prst="rect">
            <a:avLst/>
          </a:prstGeom>
          <a:blipFill rotWithShape="1">
            <a:blip r:embed="rId5"/>
            <a:stretch>
              <a:fillRect b="-999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3" name="Google Shape;1543;p20"/>
          <p:cNvSpPr txBox="1"/>
          <p:nvPr/>
        </p:nvSpPr>
        <p:spPr>
          <a:xfrm>
            <a:off x="9616897" y="632938"/>
            <a:ext cx="538162" cy="430887"/>
          </a:xfrm>
          <a:prstGeom prst="rect">
            <a:avLst/>
          </a:prstGeom>
          <a:blipFill rotWithShape="1">
            <a:blip r:embed="rId6"/>
            <a:stretch>
              <a:fillRect b="-844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44" name="Google Shape;1544;p20"/>
          <p:cNvSpPr txBox="1"/>
          <p:nvPr/>
        </p:nvSpPr>
        <p:spPr>
          <a:xfrm>
            <a:off x="9616897" y="2940934"/>
            <a:ext cx="538162" cy="430887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545" name="Google Shape;1545;p20"/>
          <p:cNvPicPr preferRelativeResize="0"/>
          <p:nvPr/>
        </p:nvPicPr>
        <p:blipFill rotWithShape="1">
          <a:blip r:embed="rId8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  <p:sp>
        <p:nvSpPr>
          <p:cNvPr id="1546" name="Google Shape;1546;p20"/>
          <p:cNvSpPr txBox="1"/>
          <p:nvPr/>
        </p:nvSpPr>
        <p:spPr>
          <a:xfrm>
            <a:off x="8612711" y="228363"/>
            <a:ext cx="1971675" cy="40011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example_ckt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547" name="Google Shape;1547;p20"/>
          <p:cNvCxnSpPr/>
          <p:nvPr/>
        </p:nvCxnSpPr>
        <p:spPr>
          <a:xfrm rot="10800000" flipH="1">
            <a:off x="10011870" y="1660837"/>
            <a:ext cx="460073" cy="14377"/>
          </a:xfrm>
          <a:prstGeom prst="straightConnector1">
            <a:avLst/>
          </a:prstGeom>
          <a:noFill/>
          <a:ln w="5715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8" name="Google Shape;1548;p20"/>
          <p:cNvCxnSpPr/>
          <p:nvPr/>
        </p:nvCxnSpPr>
        <p:spPr>
          <a:xfrm rot="10800000">
            <a:off x="7599063" y="943230"/>
            <a:ext cx="1258484" cy="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49" name="Google Shape;1549;p20"/>
          <p:cNvCxnSpPr/>
          <p:nvPr/>
        </p:nvCxnSpPr>
        <p:spPr>
          <a:xfrm rot="10800000">
            <a:off x="7599063" y="1178826"/>
            <a:ext cx="1258484" cy="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0" name="Google Shape;1550;p20"/>
          <p:cNvCxnSpPr/>
          <p:nvPr/>
        </p:nvCxnSpPr>
        <p:spPr>
          <a:xfrm rot="10800000">
            <a:off x="7599063" y="3038730"/>
            <a:ext cx="1258484" cy="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1" name="Google Shape;1551;p20"/>
          <p:cNvCxnSpPr/>
          <p:nvPr/>
        </p:nvCxnSpPr>
        <p:spPr>
          <a:xfrm>
            <a:off x="10834187" y="1879846"/>
            <a:ext cx="508703" cy="1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2" name="Google Shape;1552;p20"/>
          <p:cNvCxnSpPr/>
          <p:nvPr/>
        </p:nvCxnSpPr>
        <p:spPr>
          <a:xfrm>
            <a:off x="9473497" y="1074417"/>
            <a:ext cx="274320" cy="1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3" name="Google Shape;1553;p20"/>
          <p:cNvCxnSpPr/>
          <p:nvPr/>
        </p:nvCxnSpPr>
        <p:spPr>
          <a:xfrm>
            <a:off x="9473497" y="2956479"/>
            <a:ext cx="274320" cy="1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4" name="Google Shape;1554;p20"/>
          <p:cNvCxnSpPr/>
          <p:nvPr/>
        </p:nvCxnSpPr>
        <p:spPr>
          <a:xfrm>
            <a:off x="8416115" y="1150250"/>
            <a:ext cx="5466" cy="610868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5" name="Google Shape;1555;p20"/>
          <p:cNvCxnSpPr/>
          <p:nvPr/>
        </p:nvCxnSpPr>
        <p:spPr>
          <a:xfrm>
            <a:off x="9725850" y="1056498"/>
            <a:ext cx="5466" cy="73152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6" name="Google Shape;1556;p20"/>
          <p:cNvCxnSpPr/>
          <p:nvPr/>
        </p:nvCxnSpPr>
        <p:spPr>
          <a:xfrm>
            <a:off x="9747905" y="2124978"/>
            <a:ext cx="5466" cy="859536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7" name="Google Shape;1557;p20"/>
          <p:cNvCxnSpPr/>
          <p:nvPr/>
        </p:nvCxnSpPr>
        <p:spPr>
          <a:xfrm>
            <a:off x="9697166" y="1815481"/>
            <a:ext cx="457200" cy="1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8" name="Google Shape;1558;p20"/>
          <p:cNvCxnSpPr/>
          <p:nvPr/>
        </p:nvCxnSpPr>
        <p:spPr>
          <a:xfrm>
            <a:off x="9717092" y="2140703"/>
            <a:ext cx="457200" cy="1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59" name="Google Shape;1559;p20"/>
          <p:cNvCxnSpPr/>
          <p:nvPr/>
        </p:nvCxnSpPr>
        <p:spPr>
          <a:xfrm>
            <a:off x="8411147" y="2302783"/>
            <a:ext cx="5466" cy="484632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60" name="Google Shape;1560;p20"/>
          <p:cNvSpPr/>
          <p:nvPr/>
        </p:nvSpPr>
        <p:spPr>
          <a:xfrm>
            <a:off x="8855421" y="792899"/>
            <a:ext cx="618226" cy="618226"/>
          </a:xfrm>
          <a:prstGeom prst="flowChartDelay">
            <a:avLst/>
          </a:prstGeom>
          <a:noFill/>
          <a:ln w="5715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61" name="Google Shape;1561;p20"/>
          <p:cNvSpPr/>
          <p:nvPr/>
        </p:nvSpPr>
        <p:spPr>
          <a:xfrm>
            <a:off x="8857593" y="2647366"/>
            <a:ext cx="618226" cy="618226"/>
          </a:xfrm>
          <a:prstGeom prst="flowChartDelay">
            <a:avLst/>
          </a:prstGeom>
          <a:noFill/>
          <a:ln w="5715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9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6" name="Google Shape;126;p9"/>
          <p:cNvSpPr txBox="1"/>
          <p:nvPr>
            <p:ph type="title"/>
          </p:nvPr>
        </p:nvSpPr>
        <p:spPr>
          <a:xfrm>
            <a:off x="1143000" y="1518413"/>
            <a:ext cx="3342900" cy="3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>
                <a:solidFill>
                  <a:schemeClr val="lt1"/>
                </a:solidFill>
              </a:rPr>
              <a:t>Lab Policy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127" name="Google Shape;127;p9"/>
          <p:cNvSpPr/>
          <p:nvPr/>
        </p:nvSpPr>
        <p:spPr>
          <a:xfrm>
            <a:off x="0" y="355862"/>
            <a:ext cx="1170294" cy="274629"/>
          </a:xfrm>
          <a:custGeom>
            <a:avLst/>
            <a:gdLst/>
            <a:ahLst/>
            <a:cxnLst/>
            <a:rect l="l" t="t" r="r" b="b"/>
            <a:pathLst>
              <a:path w="1170294" h="274629" extrusionOk="0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8" name="Google Shape;128;p9"/>
          <p:cNvSpPr/>
          <p:nvPr/>
        </p:nvSpPr>
        <p:spPr>
          <a:xfrm>
            <a:off x="0" y="790894"/>
            <a:ext cx="1170294" cy="274629"/>
          </a:xfrm>
          <a:custGeom>
            <a:avLst/>
            <a:gdLst/>
            <a:ahLst/>
            <a:cxnLst/>
            <a:rect l="l" t="t" r="r" b="b"/>
            <a:pathLst>
              <a:path w="1170294" h="274629" extrusionOk="0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29" name="Google Shape;129;p9"/>
          <p:cNvSpPr txBox="1"/>
          <p:nvPr>
            <p:ph type="body" idx="1"/>
          </p:nvPr>
        </p:nvSpPr>
        <p:spPr>
          <a:xfrm>
            <a:off x="6202025" y="1907525"/>
            <a:ext cx="4258500" cy="28188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Attendance (All 6) - 5%</a:t>
            </a:r>
            <a:endParaRPr sz="2400">
              <a:solidFill>
                <a:schemeClr val="lt1"/>
              </a:solidFill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Lab Report - 10%</a:t>
            </a:r>
            <a:endParaRPr sz="2400">
              <a:solidFill>
                <a:schemeClr val="lt1"/>
              </a:solidFill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Lab test - 10%</a:t>
            </a:r>
            <a:endParaRPr sz="2400">
              <a:solidFill>
                <a:schemeClr val="lt1"/>
              </a:solidFill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 b="1">
                <a:solidFill>
                  <a:schemeClr val="lt1"/>
                </a:solidFill>
              </a:rPr>
              <a:t>Total - 25%</a:t>
            </a:r>
            <a:endParaRPr sz="2400" b="1">
              <a:solidFill>
                <a:schemeClr val="lt1"/>
              </a:solidFill>
            </a:endParaRPr>
          </a:p>
        </p:txBody>
      </p:sp>
      <p:grpSp>
        <p:nvGrpSpPr>
          <p:cNvPr id="130" name="Google Shape;130;p9"/>
          <p:cNvGrpSpPr/>
          <p:nvPr/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</p:grpSpPr>
        <p:sp>
          <p:nvSpPr>
            <p:cNvPr id="131" name="Google Shape;131;p9"/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/>
              <a:ahLst/>
              <a:cxnLst/>
              <a:rect l="l" t="t" r="r" b="b"/>
              <a:pathLst>
                <a:path w="112966" h="112966" extrusionOk="0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" name="Google Shape;132;p9"/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/>
              <a:ahLst/>
              <a:cxnLst/>
              <a:rect l="l" t="t" r="r" b="b"/>
              <a:pathLst>
                <a:path w="230314" h="230314" extrusionOk="0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3" name="Google Shape;133;p9"/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/>
              <a:ahLst/>
              <a:cxnLst/>
              <a:rect l="l" t="t" r="r" b="b"/>
              <a:pathLst>
                <a:path w="294131" h="294131" extrusionOk="0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4" name="Google Shape;134;p9"/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/>
              <a:ahLst/>
              <a:cxnLst/>
              <a:rect l="l" t="t" r="r" b="b"/>
              <a:pathLst>
                <a:path w="337184" h="337280" extrusionOk="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5" name="Google Shape;135;p9"/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/>
              <a:ahLst/>
              <a:cxnLst/>
              <a:rect l="l" t="t" r="r" b="b"/>
              <a:pathLst>
                <a:path w="364617" h="364617" extrusionOk="0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6" name="Google Shape;136;p9"/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/>
              <a:ahLst/>
              <a:cxnLst/>
              <a:rect l="l" t="t" r="r" b="b"/>
              <a:pathLst>
                <a:path w="380238" h="380238" extrusionOk="0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7" name="Google Shape;137;p9"/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/>
              <a:ahLst/>
              <a:cxnLst/>
              <a:rect l="l" t="t" r="r" b="b"/>
              <a:pathLst>
                <a:path w="385191" h="385191" extrusionOk="0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8" name="Google Shape;138;p9"/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/>
              <a:ahLst/>
              <a:cxnLst/>
              <a:rect l="l" t="t" r="r" b="b"/>
              <a:pathLst>
                <a:path w="379761" h="380237" extrusionOk="0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9" name="Google Shape;139;p9"/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/>
              <a:ahLst/>
              <a:cxnLst/>
              <a:rect l="l" t="t" r="r" b="b"/>
              <a:pathLst>
                <a:path w="364807" h="364807" extrusionOk="0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0" name="Google Shape;140;p9"/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/>
              <a:ahLst/>
              <a:cxnLst/>
              <a:rect l="l" t="t" r="r" b="b"/>
              <a:pathLst>
                <a:path w="1275308" h="1260376" extrusionOk="0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1" name="Google Shape;141;p9"/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/>
              <a:ahLst/>
              <a:cxnLst/>
              <a:rect l="l" t="t" r="r" b="b"/>
              <a:pathLst>
                <a:path w="1065858" h="1060662" extrusionOk="0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2" name="Google Shape;142;p9"/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/>
              <a:ahLst/>
              <a:cxnLst/>
              <a:rect l="l" t="t" r="r" b="b"/>
              <a:pathLst>
                <a:path w="818022" h="818022" extrusionOk="0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43" name="Google Shape;143;p9"/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/>
              <a:ahLst/>
              <a:cxnLst/>
              <a:rect l="l" t="t" r="r" b="b"/>
              <a:pathLst>
                <a:path w="112871" h="112871" extrusionOk="0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44" name="Google Shape;144;p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45" name="Google Shape;145;p9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CSE460 : VLSI Design</a:t>
            </a:r>
            <a:r>
              <a:rPr lang="en-US">
                <a:solidFill>
                  <a:srgbClr val="FFFFFF"/>
                </a:solidFill>
              </a:rPr>
              <a:t> 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46" name="Google Shape;146;p9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65" name="Shape 1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6" name="Google Shape;1566;p2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567" name="Google Shape;1567;p21"/>
          <p:cNvSpPr txBox="1"/>
          <p:nvPr>
            <p:ph type="title" idx="4294967295"/>
          </p:nvPr>
        </p:nvSpPr>
        <p:spPr>
          <a:xfrm>
            <a:off x="431401" y="214549"/>
            <a:ext cx="5876925" cy="7794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4000"/>
              <a:buFont typeface="Calibri" panose="020F0502020204030204"/>
              <a:buNone/>
            </a:pPr>
            <a:r>
              <a:rPr lang="en-US" sz="4000">
                <a:solidFill>
                  <a:srgbClr val="FFFFFF"/>
                </a:solidFill>
              </a:rPr>
              <a:t>Behavioral representation</a:t>
            </a:r>
            <a:endParaRPr lang="en-US" sz="4000">
              <a:solidFill>
                <a:srgbClr val="FFFFFF"/>
              </a:solidFill>
            </a:endParaRPr>
          </a:p>
        </p:txBody>
      </p:sp>
      <p:sp>
        <p:nvSpPr>
          <p:cNvPr id="1568" name="Google Shape;1568;p21"/>
          <p:cNvSpPr txBox="1"/>
          <p:nvPr/>
        </p:nvSpPr>
        <p:spPr>
          <a:xfrm>
            <a:off x="389390" y="1242283"/>
            <a:ext cx="5662467" cy="2764309"/>
          </a:xfrm>
          <a:prstGeom prst="rect">
            <a:avLst/>
          </a:prstGeom>
          <a:solidFill>
            <a:srgbClr val="D0CEC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module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example_ckt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x1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x2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x3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input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x1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x2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x3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output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457200" marR="0" lvl="1" indent="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assign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 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=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x1 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&amp;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x2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|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(~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x2 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&amp;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x3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00FF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endmodule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1569" name="Google Shape;1569;p21"/>
          <p:cNvGraphicFramePr/>
          <p:nvPr/>
        </p:nvGraphicFramePr>
        <p:xfrm>
          <a:off x="8302514" y="347143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{0ECECB58-AC6C-4778-81B4-E22B65B163E7}</a:tableStyleId>
              </a:tblPr>
              <a:tblGrid>
                <a:gridCol w="648025"/>
                <a:gridCol w="648025"/>
                <a:gridCol w="648025"/>
                <a:gridCol w="648025"/>
              </a:tblGrid>
              <a:tr h="2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x1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x2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x3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f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2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2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2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2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2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2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2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20922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1570" name="Google Shape;1570;p21"/>
          <p:cNvSpPr txBox="1"/>
          <p:nvPr>
            <p:ph type="ftr" idx="11"/>
          </p:nvPr>
        </p:nvSpPr>
        <p:spPr>
          <a:xfrm>
            <a:off x="3667125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 lang="en-US">
              <a:solidFill>
                <a:schemeClr val="lt1"/>
              </a:solidFill>
            </a:endParaRPr>
          </a:p>
        </p:txBody>
      </p:sp>
      <p:pic>
        <p:nvPicPr>
          <p:cNvPr id="1571" name="Google Shape;1571;p2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572" name="Google Shape;1572;p21"/>
          <p:cNvCxnSpPr/>
          <p:nvPr/>
        </p:nvCxnSpPr>
        <p:spPr>
          <a:xfrm rot="10800000" flipH="1">
            <a:off x="10057814" y="2239706"/>
            <a:ext cx="460073" cy="14377"/>
          </a:xfrm>
          <a:prstGeom prst="straightConnector1">
            <a:avLst/>
          </a:prstGeom>
          <a:noFill/>
          <a:ln w="5715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3" name="Google Shape;1573;p21"/>
          <p:cNvCxnSpPr/>
          <p:nvPr/>
        </p:nvCxnSpPr>
        <p:spPr>
          <a:xfrm>
            <a:off x="10446000" y="1635949"/>
            <a:ext cx="388187" cy="258790"/>
          </a:xfrm>
          <a:prstGeom prst="straightConnector1">
            <a:avLst/>
          </a:prstGeom>
          <a:noFill/>
          <a:ln w="5715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74" name="Google Shape;1574;p21"/>
          <p:cNvCxnSpPr/>
          <p:nvPr/>
        </p:nvCxnSpPr>
        <p:spPr>
          <a:xfrm rot="10800000" flipH="1">
            <a:off x="10517888" y="1909028"/>
            <a:ext cx="273168" cy="345059"/>
          </a:xfrm>
          <a:prstGeom prst="straightConnector1">
            <a:avLst/>
          </a:prstGeom>
          <a:noFill/>
          <a:ln w="5715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75" name="Google Shape;1575;p21"/>
          <p:cNvSpPr/>
          <p:nvPr/>
        </p:nvSpPr>
        <p:spPr>
          <a:xfrm>
            <a:off x="9695684" y="1676294"/>
            <a:ext cx="575094" cy="661358"/>
          </a:xfrm>
          <a:prstGeom prst="arc">
            <a:avLst>
              <a:gd name="adj1" fmla="val 16200000"/>
              <a:gd name="adj2" fmla="val 0"/>
            </a:avLst>
          </a:prstGeom>
          <a:noFill/>
          <a:ln w="5715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76" name="Google Shape;1576;p21"/>
          <p:cNvSpPr/>
          <p:nvPr/>
        </p:nvSpPr>
        <p:spPr>
          <a:xfrm rot="10800000" flipH="1">
            <a:off x="9780822" y="1676295"/>
            <a:ext cx="488830" cy="575093"/>
          </a:xfrm>
          <a:prstGeom prst="arc">
            <a:avLst>
              <a:gd name="adj1" fmla="val 16200000"/>
              <a:gd name="adj2" fmla="val 0"/>
            </a:avLst>
          </a:prstGeom>
          <a:noFill/>
          <a:ln w="5715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77" name="Google Shape;1577;p21"/>
          <p:cNvSpPr/>
          <p:nvPr/>
        </p:nvSpPr>
        <p:spPr>
          <a:xfrm>
            <a:off x="8855420" y="2647577"/>
            <a:ext cx="618226" cy="618226"/>
          </a:xfrm>
          <a:prstGeom prst="flowChartDelay">
            <a:avLst/>
          </a:prstGeom>
          <a:solidFill>
            <a:schemeClr val="dk1"/>
          </a:solidFill>
          <a:ln w="5715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78" name="Google Shape;1578;p21"/>
          <p:cNvSpPr/>
          <p:nvPr/>
        </p:nvSpPr>
        <p:spPr>
          <a:xfrm>
            <a:off x="8227575" y="1789694"/>
            <a:ext cx="359435" cy="359435"/>
          </a:xfrm>
          <a:prstGeom prst="flowChartMerge">
            <a:avLst/>
          </a:prstGeom>
          <a:solidFill>
            <a:schemeClr val="dk1"/>
          </a:solidFill>
          <a:ln w="5715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79" name="Google Shape;1579;p21"/>
          <p:cNvSpPr/>
          <p:nvPr/>
        </p:nvSpPr>
        <p:spPr>
          <a:xfrm>
            <a:off x="8340975" y="2161888"/>
            <a:ext cx="143775" cy="143776"/>
          </a:xfrm>
          <a:prstGeom prst="flowChartConnector">
            <a:avLst/>
          </a:prstGeom>
          <a:solidFill>
            <a:schemeClr val="dk1"/>
          </a:solidFill>
          <a:ln w="57150" cap="flat" cmpd="sng">
            <a:solidFill>
              <a:srgbClr val="1F3864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580" name="Google Shape;1580;p21"/>
          <p:cNvCxnSpPr/>
          <p:nvPr/>
        </p:nvCxnSpPr>
        <p:spPr>
          <a:xfrm>
            <a:off x="8401827" y="2757289"/>
            <a:ext cx="448284" cy="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581" name="Google Shape;1581;p21"/>
          <p:cNvSpPr/>
          <p:nvPr/>
        </p:nvSpPr>
        <p:spPr>
          <a:xfrm>
            <a:off x="8857549" y="2647577"/>
            <a:ext cx="618226" cy="618226"/>
          </a:xfrm>
          <a:prstGeom prst="flowChartDelay">
            <a:avLst/>
          </a:prstGeom>
          <a:solidFill>
            <a:schemeClr val="dk1"/>
          </a:solidFill>
          <a:ln w="5715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2" name="Google Shape;1582;p21"/>
          <p:cNvSpPr/>
          <p:nvPr/>
        </p:nvSpPr>
        <p:spPr>
          <a:xfrm>
            <a:off x="8857547" y="2647577"/>
            <a:ext cx="618226" cy="618226"/>
          </a:xfrm>
          <a:prstGeom prst="flowChartDelay">
            <a:avLst/>
          </a:prstGeom>
          <a:solidFill>
            <a:schemeClr val="dk1"/>
          </a:solidFill>
          <a:ln w="5715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3" name="Google Shape;1583;p21"/>
          <p:cNvSpPr/>
          <p:nvPr/>
        </p:nvSpPr>
        <p:spPr>
          <a:xfrm>
            <a:off x="8857547" y="2647366"/>
            <a:ext cx="618226" cy="618226"/>
          </a:xfrm>
          <a:prstGeom prst="flowChartDelay">
            <a:avLst/>
          </a:prstGeom>
          <a:solidFill>
            <a:schemeClr val="dk1"/>
          </a:solidFill>
          <a:ln w="57150" cap="flat" cmpd="sng">
            <a:solidFill>
              <a:srgbClr val="7030A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4" name="Google Shape;1584;p21"/>
          <p:cNvSpPr/>
          <p:nvPr/>
        </p:nvSpPr>
        <p:spPr>
          <a:xfrm>
            <a:off x="7989597" y="121226"/>
            <a:ext cx="3039460" cy="3253282"/>
          </a:xfrm>
          <a:prstGeom prst="rect">
            <a:avLst/>
          </a:prstGeom>
          <a:noFill/>
          <a:ln w="38100" cap="flat" cmpd="sng">
            <a:solidFill>
              <a:schemeClr val="dk2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5" name="Google Shape;1585;p21"/>
          <p:cNvSpPr/>
          <p:nvPr/>
        </p:nvSpPr>
        <p:spPr>
          <a:xfrm>
            <a:off x="8855420" y="2647577"/>
            <a:ext cx="618226" cy="618226"/>
          </a:xfrm>
          <a:prstGeom prst="flowChartDelay">
            <a:avLst/>
          </a:prstGeom>
          <a:solidFill>
            <a:schemeClr val="dk1"/>
          </a:solidFill>
          <a:ln w="5715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6" name="Google Shape;1586;p21"/>
          <p:cNvSpPr/>
          <p:nvPr/>
        </p:nvSpPr>
        <p:spPr>
          <a:xfrm>
            <a:off x="8857549" y="2647577"/>
            <a:ext cx="618226" cy="618226"/>
          </a:xfrm>
          <a:prstGeom prst="flowChartDelay">
            <a:avLst/>
          </a:prstGeom>
          <a:solidFill>
            <a:schemeClr val="dk1"/>
          </a:solidFill>
          <a:ln w="5715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7" name="Google Shape;1587;p21"/>
          <p:cNvSpPr/>
          <p:nvPr/>
        </p:nvSpPr>
        <p:spPr>
          <a:xfrm>
            <a:off x="8857547" y="2647577"/>
            <a:ext cx="618226" cy="618226"/>
          </a:xfrm>
          <a:prstGeom prst="flowChartDelay">
            <a:avLst/>
          </a:prstGeom>
          <a:solidFill>
            <a:schemeClr val="dk1"/>
          </a:solidFill>
          <a:ln w="5715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8" name="Google Shape;1588;p21"/>
          <p:cNvSpPr/>
          <p:nvPr/>
        </p:nvSpPr>
        <p:spPr>
          <a:xfrm>
            <a:off x="8857593" y="2647366"/>
            <a:ext cx="618226" cy="618226"/>
          </a:xfrm>
          <a:prstGeom prst="flowChartDelay">
            <a:avLst/>
          </a:prstGeom>
          <a:noFill/>
          <a:ln w="5715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89" name="Google Shape;1589;p21"/>
          <p:cNvSpPr txBox="1"/>
          <p:nvPr/>
        </p:nvSpPr>
        <p:spPr>
          <a:xfrm>
            <a:off x="7044193" y="628161"/>
            <a:ext cx="538162" cy="430887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90" name="Google Shape;1590;p21"/>
          <p:cNvSpPr txBox="1"/>
          <p:nvPr/>
        </p:nvSpPr>
        <p:spPr>
          <a:xfrm>
            <a:off x="7051219" y="994970"/>
            <a:ext cx="538162" cy="430887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91" name="Google Shape;1591;p21"/>
          <p:cNvSpPr txBox="1"/>
          <p:nvPr/>
        </p:nvSpPr>
        <p:spPr>
          <a:xfrm>
            <a:off x="7060901" y="2816179"/>
            <a:ext cx="538162" cy="430887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92" name="Google Shape;1592;p21"/>
          <p:cNvSpPr txBox="1"/>
          <p:nvPr/>
        </p:nvSpPr>
        <p:spPr>
          <a:xfrm>
            <a:off x="11342890" y="1678691"/>
            <a:ext cx="538162" cy="430887"/>
          </a:xfrm>
          <a:prstGeom prst="rect">
            <a:avLst/>
          </a:prstGeom>
          <a:blipFill rotWithShape="1">
            <a:blip r:embed="rId5"/>
            <a:stretch>
              <a:fillRect b="-15489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93" name="Google Shape;1593;p21"/>
          <p:cNvSpPr txBox="1"/>
          <p:nvPr/>
        </p:nvSpPr>
        <p:spPr>
          <a:xfrm>
            <a:off x="8447843" y="2217287"/>
            <a:ext cx="538162" cy="769441"/>
          </a:xfrm>
          <a:prstGeom prst="rect">
            <a:avLst/>
          </a:prstGeom>
          <a:blipFill rotWithShape="1">
            <a:blip r:embed="rId6"/>
            <a:stretch>
              <a:fillRect l="-1130" r="-1363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94" name="Google Shape;1594;p21"/>
          <p:cNvSpPr txBox="1"/>
          <p:nvPr/>
        </p:nvSpPr>
        <p:spPr>
          <a:xfrm>
            <a:off x="9616897" y="632938"/>
            <a:ext cx="538162" cy="430887"/>
          </a:xfrm>
          <a:prstGeom prst="rect">
            <a:avLst/>
          </a:prstGeom>
          <a:blipFill rotWithShape="1">
            <a:blip r:embed="rId7"/>
            <a:stretch>
              <a:fillRect l="-1132" r="-1249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95" name="Google Shape;1595;p21"/>
          <p:cNvSpPr txBox="1"/>
          <p:nvPr/>
        </p:nvSpPr>
        <p:spPr>
          <a:xfrm>
            <a:off x="9616897" y="2940934"/>
            <a:ext cx="538162" cy="430887"/>
          </a:xfrm>
          <a:prstGeom prst="rect">
            <a:avLst/>
          </a:prstGeom>
          <a:blipFill rotWithShape="1">
            <a:blip r:embed="rId8"/>
            <a:stretch>
              <a:fillRect l="-1130" r="-13632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596" name="Google Shape;1596;p21"/>
          <p:cNvSpPr txBox="1"/>
          <p:nvPr/>
        </p:nvSpPr>
        <p:spPr>
          <a:xfrm>
            <a:off x="8612711" y="228363"/>
            <a:ext cx="1971675" cy="400110"/>
          </a:xfrm>
          <a:prstGeom prst="rect">
            <a:avLst/>
          </a:prstGeom>
          <a:solidFill>
            <a:srgbClr val="F4B081"/>
          </a:solidFill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example_ckt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597" name="Google Shape;1597;p21"/>
          <p:cNvCxnSpPr/>
          <p:nvPr/>
        </p:nvCxnSpPr>
        <p:spPr>
          <a:xfrm rot="10800000" flipH="1">
            <a:off x="10011870" y="1660837"/>
            <a:ext cx="460073" cy="14377"/>
          </a:xfrm>
          <a:prstGeom prst="straightConnector1">
            <a:avLst/>
          </a:prstGeom>
          <a:noFill/>
          <a:ln w="57150" cap="flat" cmpd="sng">
            <a:solidFill>
              <a:srgbClr val="008080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8" name="Google Shape;1598;p21"/>
          <p:cNvCxnSpPr/>
          <p:nvPr/>
        </p:nvCxnSpPr>
        <p:spPr>
          <a:xfrm rot="10800000">
            <a:off x="7599063" y="943230"/>
            <a:ext cx="1258484" cy="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599" name="Google Shape;1599;p21"/>
          <p:cNvCxnSpPr/>
          <p:nvPr/>
        </p:nvCxnSpPr>
        <p:spPr>
          <a:xfrm rot="10800000">
            <a:off x="7599063" y="1178826"/>
            <a:ext cx="1258484" cy="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00" name="Google Shape;1600;p21"/>
          <p:cNvCxnSpPr/>
          <p:nvPr/>
        </p:nvCxnSpPr>
        <p:spPr>
          <a:xfrm rot="10800000">
            <a:off x="7599063" y="3038730"/>
            <a:ext cx="1258484" cy="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01" name="Google Shape;1601;p21"/>
          <p:cNvCxnSpPr/>
          <p:nvPr/>
        </p:nvCxnSpPr>
        <p:spPr>
          <a:xfrm>
            <a:off x="10834187" y="1879846"/>
            <a:ext cx="508703" cy="1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02" name="Google Shape;1602;p21"/>
          <p:cNvCxnSpPr/>
          <p:nvPr/>
        </p:nvCxnSpPr>
        <p:spPr>
          <a:xfrm>
            <a:off x="9473497" y="1074417"/>
            <a:ext cx="274320" cy="1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03" name="Google Shape;1603;p21"/>
          <p:cNvCxnSpPr/>
          <p:nvPr/>
        </p:nvCxnSpPr>
        <p:spPr>
          <a:xfrm>
            <a:off x="9473497" y="2956479"/>
            <a:ext cx="274320" cy="1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04" name="Google Shape;1604;p21"/>
          <p:cNvCxnSpPr/>
          <p:nvPr/>
        </p:nvCxnSpPr>
        <p:spPr>
          <a:xfrm>
            <a:off x="8416115" y="1150250"/>
            <a:ext cx="5466" cy="610868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05" name="Google Shape;1605;p21"/>
          <p:cNvCxnSpPr/>
          <p:nvPr/>
        </p:nvCxnSpPr>
        <p:spPr>
          <a:xfrm>
            <a:off x="9725850" y="1042210"/>
            <a:ext cx="5466" cy="731520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06" name="Google Shape;1606;p21"/>
          <p:cNvCxnSpPr/>
          <p:nvPr/>
        </p:nvCxnSpPr>
        <p:spPr>
          <a:xfrm>
            <a:off x="9747905" y="2124978"/>
            <a:ext cx="5466" cy="859536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07" name="Google Shape;1607;p21"/>
          <p:cNvCxnSpPr/>
          <p:nvPr/>
        </p:nvCxnSpPr>
        <p:spPr>
          <a:xfrm>
            <a:off x="9694711" y="1772621"/>
            <a:ext cx="457200" cy="1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08" name="Google Shape;1608;p21"/>
          <p:cNvCxnSpPr/>
          <p:nvPr/>
        </p:nvCxnSpPr>
        <p:spPr>
          <a:xfrm>
            <a:off x="9717092" y="2140703"/>
            <a:ext cx="457200" cy="1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1609" name="Google Shape;1609;p21"/>
          <p:cNvCxnSpPr/>
          <p:nvPr/>
        </p:nvCxnSpPr>
        <p:spPr>
          <a:xfrm>
            <a:off x="8411147" y="2302783"/>
            <a:ext cx="5466" cy="484632"/>
          </a:xfrm>
          <a:prstGeom prst="straightConnector1">
            <a:avLst/>
          </a:prstGeom>
          <a:noFill/>
          <a:ln w="57150" cap="flat" cmpd="sng">
            <a:solidFill>
              <a:srgbClr val="99663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1610" name="Google Shape;1610;p21"/>
          <p:cNvSpPr/>
          <p:nvPr/>
        </p:nvSpPr>
        <p:spPr>
          <a:xfrm>
            <a:off x="8855421" y="792899"/>
            <a:ext cx="618226" cy="618226"/>
          </a:xfrm>
          <a:prstGeom prst="flowChartDelay">
            <a:avLst/>
          </a:prstGeom>
          <a:solidFill>
            <a:schemeClr val="dk1"/>
          </a:solidFill>
          <a:ln w="57150" cap="flat" cmpd="sng">
            <a:solidFill>
              <a:srgbClr val="5F5F5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4" name="Shape 1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5" name="Google Shape;1615;p22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16" name="Google Shape;1616;p22"/>
          <p:cNvSpPr/>
          <p:nvPr/>
        </p:nvSpPr>
        <p:spPr>
          <a:xfrm>
            <a:off x="4302373" y="798490"/>
            <a:ext cx="914565" cy="914565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17" name="Google Shape;1617;p22"/>
          <p:cNvSpPr/>
          <p:nvPr/>
        </p:nvSpPr>
        <p:spPr>
          <a:xfrm>
            <a:off x="4302373" y="798490"/>
            <a:ext cx="914565" cy="914565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29019"/>
            </a:schemeClr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18" name="Google Shape;1618;p22"/>
          <p:cNvSpPr txBox="1"/>
          <p:nvPr>
            <p:ph type="title"/>
          </p:nvPr>
        </p:nvSpPr>
        <p:spPr>
          <a:xfrm>
            <a:off x="1102367" y="1264801"/>
            <a:ext cx="4114571" cy="429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>
                <a:solidFill>
                  <a:schemeClr val="lt1"/>
                </a:solidFill>
              </a:rPr>
              <a:t>Verilog Operators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19" name="Google Shape;1619;p22"/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</p:grpSpPr>
        <p:sp>
          <p:nvSpPr>
            <p:cNvPr id="1620" name="Google Shape;1620;p22"/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21" name="Google Shape;1621;p22"/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622" name="Google Shape;1622;p22"/>
          <p:cNvSpPr/>
          <p:nvPr/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23" name="Google Shape;1623;p22"/>
          <p:cNvSpPr/>
          <p:nvPr/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29019"/>
            </a:schemeClr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24" name="Google Shape;1624;p22"/>
          <p:cNvSpPr txBox="1"/>
          <p:nvPr>
            <p:ph type="body" idx="1"/>
          </p:nvPr>
        </p:nvSpPr>
        <p:spPr>
          <a:xfrm>
            <a:off x="6234868" y="817628"/>
            <a:ext cx="5217173" cy="540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Verilog supports a large number of operators for carrying out different types of operations. Verilog operators can be broadly classified into the following categories:</a:t>
            </a:r>
            <a:endParaRPr lang="en-US" sz="2000">
              <a:solidFill>
                <a:schemeClr val="lt1"/>
              </a:solidFill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lt1"/>
                </a:solidFill>
              </a:rPr>
              <a:t> Bitwise operators</a:t>
            </a:r>
            <a:endParaRPr lang="en-US" sz="200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lt1"/>
                </a:solidFill>
              </a:rPr>
              <a:t> Logical operators</a:t>
            </a:r>
            <a:endParaRPr lang="en-US" sz="200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lt1"/>
                </a:solidFill>
              </a:rPr>
              <a:t> Arithmetic operators	</a:t>
            </a:r>
            <a:endParaRPr lang="en-US" sz="200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lt1"/>
                </a:solidFill>
              </a:rPr>
              <a:t> Relational operators</a:t>
            </a:r>
            <a:endParaRPr lang="en-US" sz="200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lt1"/>
                </a:solidFill>
              </a:rPr>
              <a:t> Shift operators</a:t>
            </a:r>
            <a:endParaRPr lang="en-US" sz="2000">
              <a:solidFill>
                <a:schemeClr val="lt1"/>
              </a:solidFill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Noto Sans Symbols"/>
              <a:buChar char="❑"/>
            </a:pPr>
            <a:r>
              <a:rPr lang="en-US" sz="2000">
                <a:solidFill>
                  <a:schemeClr val="lt1"/>
                </a:solidFill>
              </a:rPr>
              <a:t> Condition operator</a:t>
            </a:r>
            <a:endParaRPr lang="en-US"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lang="en-US" sz="2000">
              <a:solidFill>
                <a:schemeClr val="lt1"/>
              </a:solidFill>
            </a:endParaRPr>
          </a:p>
        </p:txBody>
      </p:sp>
      <p:sp>
        <p:nvSpPr>
          <p:cNvPr id="1625" name="Google Shape;1625;p2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626" name="Google Shape;1626;p22"/>
          <p:cNvGrpSpPr/>
          <p:nvPr/>
        </p:nvGrpSpPr>
        <p:grpSpPr>
          <a:xfrm>
            <a:off x="10428634" y="5987064"/>
            <a:ext cx="1054466" cy="469689"/>
            <a:chOff x="9841624" y="4115729"/>
            <a:chExt cx="602169" cy="268223"/>
          </a:xfrm>
        </p:grpSpPr>
        <p:sp>
          <p:nvSpPr>
            <p:cNvPr id="1627" name="Google Shape;1627;p22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28" name="Google Shape;1628;p22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29" name="Google Shape;1629;p22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30" name="Google Shape;1630;p22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31" name="Google Shape;1631;p22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632" name="Google Shape;1632;p2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 lang="en-US">
              <a:solidFill>
                <a:schemeClr val="lt1"/>
              </a:solidFill>
            </a:endParaRPr>
          </a:p>
        </p:txBody>
      </p:sp>
      <p:pic>
        <p:nvPicPr>
          <p:cNvPr id="1633" name="Google Shape;1633;p2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37" name="Shape 1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" name="Google Shape;1638;p2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39" name="Google Shape;1639;p23"/>
          <p:cNvSpPr/>
          <p:nvPr/>
        </p:nvSpPr>
        <p:spPr>
          <a:xfrm>
            <a:off x="4302373" y="798490"/>
            <a:ext cx="914565" cy="914565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0" name="Google Shape;1640;p23"/>
          <p:cNvSpPr/>
          <p:nvPr/>
        </p:nvSpPr>
        <p:spPr>
          <a:xfrm>
            <a:off x="4302373" y="798490"/>
            <a:ext cx="914565" cy="914565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29019"/>
            </a:schemeClr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1" name="Google Shape;1641;p23"/>
          <p:cNvSpPr txBox="1"/>
          <p:nvPr>
            <p:ph type="title"/>
          </p:nvPr>
        </p:nvSpPr>
        <p:spPr>
          <a:xfrm>
            <a:off x="1102367" y="1264801"/>
            <a:ext cx="4114571" cy="429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>
                <a:solidFill>
                  <a:schemeClr val="lt1"/>
                </a:solidFill>
              </a:rPr>
              <a:t>Verilog Operators</a:t>
            </a:r>
            <a:endParaRPr>
              <a:solidFill>
                <a:schemeClr val="lt1"/>
              </a:solidFill>
            </a:endParaRPr>
          </a:p>
        </p:txBody>
      </p:sp>
      <p:grpSp>
        <p:nvGrpSpPr>
          <p:cNvPr id="1642" name="Google Shape;1642;p23"/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</p:grpSpPr>
        <p:sp>
          <p:nvSpPr>
            <p:cNvPr id="1643" name="Google Shape;1643;p23"/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44" name="Google Shape;1644;p23"/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645" name="Google Shape;1645;p23"/>
          <p:cNvSpPr/>
          <p:nvPr/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6" name="Google Shape;1646;p23"/>
          <p:cNvSpPr/>
          <p:nvPr/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29019"/>
            </a:schemeClr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47" name="Google Shape;1647;p23"/>
          <p:cNvSpPr txBox="1"/>
          <p:nvPr>
            <p:ph type="body" idx="1"/>
          </p:nvPr>
        </p:nvSpPr>
        <p:spPr>
          <a:xfrm>
            <a:off x="6042098" y="817628"/>
            <a:ext cx="5409944" cy="540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rPr lang="en-US" sz="2400" b="1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Bitwise operators</a:t>
            </a:r>
            <a:endParaRPr lang="en-US" sz="2400" b="1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lang="en-US" sz="2000">
              <a:solidFill>
                <a:schemeClr val="lt1"/>
              </a:solidFill>
            </a:endParaRPr>
          </a:p>
        </p:txBody>
      </p:sp>
      <p:sp>
        <p:nvSpPr>
          <p:cNvPr id="1648" name="Google Shape;1648;p2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649" name="Google Shape;1649;p23"/>
          <p:cNvGrpSpPr/>
          <p:nvPr/>
        </p:nvGrpSpPr>
        <p:grpSpPr>
          <a:xfrm>
            <a:off x="10428634" y="5987064"/>
            <a:ext cx="1054466" cy="469689"/>
            <a:chOff x="9841624" y="4115729"/>
            <a:chExt cx="602169" cy="268223"/>
          </a:xfrm>
        </p:grpSpPr>
        <p:sp>
          <p:nvSpPr>
            <p:cNvPr id="1650" name="Google Shape;1650;p23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51" name="Google Shape;1651;p23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52" name="Google Shape;1652;p23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53" name="Google Shape;1653;p23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54" name="Google Shape;1654;p23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655" name="Google Shape;1655;p2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1656" name="Google Shape;1656;p23"/>
          <p:cNvGraphicFramePr/>
          <p:nvPr/>
        </p:nvGraphicFramePr>
        <p:xfrm>
          <a:off x="6096000" y="1713055"/>
          <a:ext cx="5409950" cy="3211600"/>
        </p:xfrm>
        <a:graphic>
          <a:graphicData uri="http://schemas.openxmlformats.org/drawingml/2006/table">
            <a:tbl>
              <a:tblPr firstRow="1" bandRow="1">
                <a:noFill/>
                <a:tableStyleId>{C807D378-B52E-45EE-AF18-3E35322AC3E1}</a:tableStyleId>
              </a:tblPr>
              <a:tblGrid>
                <a:gridCol w="1385200"/>
                <a:gridCol w="4024750"/>
              </a:tblGrid>
              <a:tr h="45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Operator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Operation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~A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This will produce 1’s complement of A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-A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This will produce 2’s complement of A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 A &amp; B 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 Bitwise AND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A | B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Bitwise OR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A^B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Bitwise XOR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588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A^~B / A~^B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Bitwise XNOR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657" name="Google Shape;1657;p23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61" name="Shape 1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2" name="Google Shape;1662;p24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63" name="Google Shape;1663;p24"/>
          <p:cNvSpPr/>
          <p:nvPr/>
        </p:nvSpPr>
        <p:spPr>
          <a:xfrm>
            <a:off x="4302373" y="798490"/>
            <a:ext cx="914565" cy="914565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64" name="Google Shape;1664;p24"/>
          <p:cNvSpPr/>
          <p:nvPr/>
        </p:nvSpPr>
        <p:spPr>
          <a:xfrm>
            <a:off x="4302373" y="798490"/>
            <a:ext cx="914565" cy="914565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29019"/>
            </a:schemeClr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65" name="Google Shape;1665;p24"/>
          <p:cNvSpPr txBox="1"/>
          <p:nvPr>
            <p:ph type="title"/>
          </p:nvPr>
        </p:nvSpPr>
        <p:spPr>
          <a:xfrm>
            <a:off x="1102367" y="1264801"/>
            <a:ext cx="4114571" cy="429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>
                <a:solidFill>
                  <a:schemeClr val="lt1"/>
                </a:solidFill>
              </a:rPr>
              <a:t>Verilog Operators</a:t>
            </a:r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666" name="Google Shape;1666;p24"/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</p:grpSpPr>
        <p:sp>
          <p:nvSpPr>
            <p:cNvPr id="1667" name="Google Shape;1667;p24"/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68" name="Google Shape;1668;p24"/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669" name="Google Shape;1669;p24"/>
          <p:cNvSpPr/>
          <p:nvPr/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70" name="Google Shape;1670;p24"/>
          <p:cNvSpPr/>
          <p:nvPr/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29019"/>
            </a:schemeClr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71" name="Google Shape;1671;p24"/>
          <p:cNvSpPr txBox="1"/>
          <p:nvPr>
            <p:ph type="body" idx="1"/>
          </p:nvPr>
        </p:nvSpPr>
        <p:spPr>
          <a:xfrm>
            <a:off x="5726976" y="817628"/>
            <a:ext cx="5885036" cy="54021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 panose="020F0502020204030204"/>
              <a:buChar char=" "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Logical  operators</a:t>
            </a:r>
            <a:endParaRPr lang="en-US" sz="24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" marR="0" lvl="0" indent="-127000" algn="just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Calibri" panose="020F0502020204030204"/>
              <a:buChar char=" 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These operators work on single or  multi bit operands but generate 1 bit result i.e., </a:t>
            </a:r>
            <a:r>
              <a:rPr lang="en-US" sz="2000" b="0" i="1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True</a:t>
            </a:r>
            <a:r>
              <a:rPr lang="en-US" sz="2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or </a:t>
            </a:r>
            <a:r>
              <a:rPr lang="en-US" sz="2000" b="0" i="1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False</a:t>
            </a:r>
            <a:r>
              <a:rPr lang="en-US" sz="2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.</a:t>
            </a:r>
            <a:endParaRPr lang="en-US" sz="20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lang="en-US" sz="2000">
              <a:solidFill>
                <a:schemeClr val="lt1"/>
              </a:solidFill>
            </a:endParaRPr>
          </a:p>
        </p:txBody>
      </p:sp>
      <p:sp>
        <p:nvSpPr>
          <p:cNvPr id="1672" name="Google Shape;1672;p2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673" name="Google Shape;1673;p24"/>
          <p:cNvGrpSpPr/>
          <p:nvPr/>
        </p:nvGrpSpPr>
        <p:grpSpPr>
          <a:xfrm>
            <a:off x="10428634" y="5987064"/>
            <a:ext cx="1054466" cy="469689"/>
            <a:chOff x="9841624" y="4115729"/>
            <a:chExt cx="602169" cy="268223"/>
          </a:xfrm>
        </p:grpSpPr>
        <p:sp>
          <p:nvSpPr>
            <p:cNvPr id="1674" name="Google Shape;1674;p24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5" name="Google Shape;1675;p24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6" name="Google Shape;1676;p24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7" name="Google Shape;1677;p24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8" name="Google Shape;1678;p24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679" name="Google Shape;1679;p2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1680" name="Google Shape;1680;p24"/>
          <p:cNvGraphicFramePr/>
          <p:nvPr/>
        </p:nvGraphicFramePr>
        <p:xfrm>
          <a:off x="5889053" y="2478730"/>
          <a:ext cx="5464750" cy="3000000"/>
        </p:xfrm>
        <a:graphic>
          <a:graphicData uri="http://schemas.openxmlformats.org/drawingml/2006/table">
            <a:tbl>
              <a:tblPr firstRow="1" bandRow="1">
                <a:noFill/>
                <a:tableStyleId>{97DAA4BB-5454-46F6-959F-72522980ADB7}</a:tableStyleId>
              </a:tblPr>
              <a:tblGrid>
                <a:gridCol w="1077575"/>
                <a:gridCol w="4387175"/>
              </a:tblGrid>
              <a:tr h="3913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Operator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Operation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!A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NOT A(!A) produces “1(True)” only if all bits of A are 0 else !A gives “0(False)” 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A&amp;&amp;B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The result of A&amp;&amp;B is “1(True) if both A and B are nonzero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684875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 A|| B 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 A||B gives “1(True)” unless both A and B are zero.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681" name="Google Shape;1681;p2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85" name="Shape 1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6" name="Google Shape;1686;p2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87" name="Google Shape;1687;p25"/>
          <p:cNvSpPr/>
          <p:nvPr/>
        </p:nvSpPr>
        <p:spPr>
          <a:xfrm>
            <a:off x="4302373" y="798490"/>
            <a:ext cx="914565" cy="914565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88" name="Google Shape;1688;p25"/>
          <p:cNvSpPr/>
          <p:nvPr/>
        </p:nvSpPr>
        <p:spPr>
          <a:xfrm>
            <a:off x="4302373" y="798490"/>
            <a:ext cx="914565" cy="914565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29019"/>
            </a:schemeClr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89" name="Google Shape;1689;p25"/>
          <p:cNvSpPr txBox="1"/>
          <p:nvPr>
            <p:ph type="title"/>
          </p:nvPr>
        </p:nvSpPr>
        <p:spPr>
          <a:xfrm>
            <a:off x="1102367" y="1264801"/>
            <a:ext cx="4114571" cy="429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>
                <a:solidFill>
                  <a:schemeClr val="lt1"/>
                </a:solidFill>
              </a:rPr>
              <a:t>Verilog Operators</a:t>
            </a:r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690" name="Google Shape;1690;p25"/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</p:grpSpPr>
        <p:sp>
          <p:nvSpPr>
            <p:cNvPr id="1691" name="Google Shape;1691;p25"/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2" name="Google Shape;1692;p25"/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693" name="Google Shape;1693;p25"/>
          <p:cNvSpPr/>
          <p:nvPr/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94" name="Google Shape;1694;p25"/>
          <p:cNvSpPr/>
          <p:nvPr/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29019"/>
            </a:schemeClr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695" name="Google Shape;1695;p25"/>
          <p:cNvSpPr txBox="1"/>
          <p:nvPr>
            <p:ph type="body" idx="1"/>
          </p:nvPr>
        </p:nvSpPr>
        <p:spPr>
          <a:xfrm>
            <a:off x="5202302" y="1485900"/>
            <a:ext cx="6753524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 panose="020F0502020204030204"/>
              <a:buChar char=" "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Arithmetic  operators</a:t>
            </a:r>
            <a:endParaRPr lang="en-US" sz="24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lang="en-US" sz="2000">
              <a:solidFill>
                <a:schemeClr val="lt1"/>
              </a:solidFill>
            </a:endParaRPr>
          </a:p>
        </p:txBody>
      </p:sp>
      <p:sp>
        <p:nvSpPr>
          <p:cNvPr id="1696" name="Google Shape;1696;p25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697" name="Google Shape;1697;p25"/>
          <p:cNvGrpSpPr/>
          <p:nvPr/>
        </p:nvGrpSpPr>
        <p:grpSpPr>
          <a:xfrm>
            <a:off x="10428634" y="5987064"/>
            <a:ext cx="1054466" cy="469689"/>
            <a:chOff x="9841624" y="4115729"/>
            <a:chExt cx="602169" cy="268223"/>
          </a:xfrm>
        </p:grpSpPr>
        <p:sp>
          <p:nvSpPr>
            <p:cNvPr id="1698" name="Google Shape;1698;p25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9" name="Google Shape;1699;p25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0" name="Google Shape;1700;p25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1" name="Google Shape;1701;p25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02" name="Google Shape;1702;p25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703" name="Google Shape;1703;p25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1704" name="Google Shape;1704;p25"/>
          <p:cNvGraphicFramePr/>
          <p:nvPr/>
        </p:nvGraphicFramePr>
        <p:xfrm>
          <a:off x="5419376" y="2143125"/>
          <a:ext cx="6536450" cy="3000000"/>
        </p:xfrm>
        <a:graphic>
          <a:graphicData uri="http://schemas.openxmlformats.org/drawingml/2006/table">
            <a:tbl>
              <a:tblPr firstRow="1" bandRow="1">
                <a:noFill/>
                <a:tableStyleId>{C807D378-B52E-45EE-AF18-3E35322AC3E1}</a:tableStyleId>
              </a:tblPr>
              <a:tblGrid>
                <a:gridCol w="1288900"/>
                <a:gridCol w="5247550"/>
              </a:tblGrid>
              <a:tr h="42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Operator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Operation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A+B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Addition of two single or multibit numbers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A-B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Subtraction of two single or multibit numbers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A*B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u="none" strike="noStrike" cap="none"/>
                        <a:t>Multiplication of two single or multibit numbers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A/B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u="none" strike="noStrike" cap="none"/>
                        <a:t>Division of two single or multibit numbers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A%B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This returns the remainder of the integer division A/B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705" name="Google Shape;1705;p25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09" name="Shape 1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0" name="Google Shape;1710;p2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11" name="Google Shape;1711;p26"/>
          <p:cNvSpPr/>
          <p:nvPr/>
        </p:nvSpPr>
        <p:spPr>
          <a:xfrm>
            <a:off x="4302373" y="798490"/>
            <a:ext cx="914565" cy="914565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12" name="Google Shape;1712;p26"/>
          <p:cNvSpPr/>
          <p:nvPr/>
        </p:nvSpPr>
        <p:spPr>
          <a:xfrm>
            <a:off x="4302373" y="798490"/>
            <a:ext cx="914565" cy="914565"/>
          </a:xfrm>
          <a:custGeom>
            <a:avLst/>
            <a:gdLst/>
            <a:ahLst/>
            <a:cxnLst/>
            <a:rect l="l" t="t" r="r" b="b"/>
            <a:pathLst>
              <a:path w="807148" h="807148" extrusionOk="0">
                <a:moveTo>
                  <a:pt x="403574" y="0"/>
                </a:moveTo>
                <a:cubicBezTo>
                  <a:pt x="180689" y="0"/>
                  <a:pt x="0" y="180689"/>
                  <a:pt x="0" y="403574"/>
                </a:cubicBezTo>
                <a:cubicBezTo>
                  <a:pt x="0" y="626459"/>
                  <a:pt x="180689" y="807149"/>
                  <a:pt x="403574" y="807149"/>
                </a:cubicBezTo>
                <a:cubicBezTo>
                  <a:pt x="626459" y="807149"/>
                  <a:pt x="807149" y="626459"/>
                  <a:pt x="807149" y="403574"/>
                </a:cubicBezTo>
                <a:cubicBezTo>
                  <a:pt x="807149" y="180689"/>
                  <a:pt x="626459" y="0"/>
                  <a:pt x="403574" y="0"/>
                </a:cubicBezTo>
                <a:close/>
                <a:moveTo>
                  <a:pt x="403574" y="667988"/>
                </a:moveTo>
                <a:cubicBezTo>
                  <a:pt x="257556" y="667988"/>
                  <a:pt x="139160" y="549593"/>
                  <a:pt x="139160" y="403574"/>
                </a:cubicBezTo>
                <a:cubicBezTo>
                  <a:pt x="139160" y="257556"/>
                  <a:pt x="257556" y="139160"/>
                  <a:pt x="403574" y="139160"/>
                </a:cubicBezTo>
                <a:cubicBezTo>
                  <a:pt x="549593" y="139160"/>
                  <a:pt x="667988" y="257556"/>
                  <a:pt x="667988" y="403574"/>
                </a:cubicBezTo>
                <a:cubicBezTo>
                  <a:pt x="667988" y="549593"/>
                  <a:pt x="549593" y="667988"/>
                  <a:pt x="403574" y="667988"/>
                </a:cubicBezTo>
                <a:close/>
              </a:path>
            </a:pathLst>
          </a:custGeom>
          <a:solidFill>
            <a:schemeClr val="accent2">
              <a:alpha val="29019"/>
            </a:schemeClr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13" name="Google Shape;1713;p26"/>
          <p:cNvSpPr txBox="1"/>
          <p:nvPr>
            <p:ph type="title"/>
          </p:nvPr>
        </p:nvSpPr>
        <p:spPr>
          <a:xfrm>
            <a:off x="1102367" y="1264801"/>
            <a:ext cx="4114571" cy="42963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>
                <a:solidFill>
                  <a:schemeClr val="lt1"/>
                </a:solidFill>
              </a:rPr>
              <a:t>Verilog Operators</a:t>
            </a:r>
            <a:endParaRPr lang="en-US">
              <a:solidFill>
                <a:schemeClr val="lt1"/>
              </a:solidFill>
            </a:endParaRPr>
          </a:p>
        </p:txBody>
      </p:sp>
      <p:grpSp>
        <p:nvGrpSpPr>
          <p:cNvPr id="1714" name="Google Shape;1714;p26"/>
          <p:cNvGrpSpPr/>
          <p:nvPr/>
        </p:nvGrpSpPr>
        <p:grpSpPr>
          <a:xfrm>
            <a:off x="0" y="377893"/>
            <a:ext cx="1861854" cy="717514"/>
            <a:chOff x="0" y="377893"/>
            <a:chExt cx="1861854" cy="717514"/>
          </a:xfrm>
        </p:grpSpPr>
        <p:sp>
          <p:nvSpPr>
            <p:cNvPr id="1715" name="Google Shape;1715;p26"/>
            <p:cNvSpPr/>
            <p:nvPr/>
          </p:nvSpPr>
          <p:spPr>
            <a:xfrm>
              <a:off x="0" y="377893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7963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283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16" name="Google Shape;1716;p26"/>
            <p:cNvSpPr/>
            <p:nvPr/>
          </p:nvSpPr>
          <p:spPr>
            <a:xfrm>
              <a:off x="0" y="817628"/>
              <a:ext cx="1861854" cy="277779"/>
            </a:xfrm>
            <a:custGeom>
              <a:avLst/>
              <a:gdLst/>
              <a:ahLst/>
              <a:cxnLst/>
              <a:rect l="l" t="t" r="r" b="b"/>
              <a:pathLst>
                <a:path w="1861854" h="277779" extrusionOk="0">
                  <a:moveTo>
                    <a:pt x="180458" y="0"/>
                  </a:moveTo>
                  <a:lnTo>
                    <a:pt x="419222" y="238761"/>
                  </a:lnTo>
                  <a:lnTo>
                    <a:pt x="657984" y="0"/>
                  </a:lnTo>
                  <a:lnTo>
                    <a:pt x="896745" y="238761"/>
                  </a:lnTo>
                  <a:lnTo>
                    <a:pt x="1135754" y="0"/>
                  </a:lnTo>
                  <a:lnTo>
                    <a:pt x="1374516" y="238761"/>
                  </a:lnTo>
                  <a:lnTo>
                    <a:pt x="1613277" y="0"/>
                  </a:lnTo>
                  <a:lnTo>
                    <a:pt x="1861854" y="248577"/>
                  </a:lnTo>
                  <a:lnTo>
                    <a:pt x="1842470" y="268208"/>
                  </a:lnTo>
                  <a:lnTo>
                    <a:pt x="1613277" y="39017"/>
                  </a:lnTo>
                  <a:lnTo>
                    <a:pt x="1374516" y="277779"/>
                  </a:lnTo>
                  <a:lnTo>
                    <a:pt x="1135754" y="39017"/>
                  </a:lnTo>
                  <a:lnTo>
                    <a:pt x="896745" y="277779"/>
                  </a:lnTo>
                  <a:lnTo>
                    <a:pt x="657984" y="39017"/>
                  </a:lnTo>
                  <a:lnTo>
                    <a:pt x="419222" y="277779"/>
                  </a:lnTo>
                  <a:lnTo>
                    <a:pt x="180458" y="39017"/>
                  </a:lnTo>
                  <a:lnTo>
                    <a:pt x="0" y="219475"/>
                  </a:lnTo>
                  <a:lnTo>
                    <a:pt x="0" y="18045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717" name="Google Shape;1717;p26"/>
          <p:cNvSpPr/>
          <p:nvPr/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rgbClr val="FFFFFF"/>
          </a:solidFill>
          <a:ln w="28575" cap="flat" cmpd="sng">
            <a:solidFill>
              <a:schemeClr val="dk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18" name="Google Shape;1718;p26"/>
          <p:cNvSpPr/>
          <p:nvPr/>
        </p:nvSpPr>
        <p:spPr>
          <a:xfrm>
            <a:off x="579988" y="4604761"/>
            <a:ext cx="319941" cy="319941"/>
          </a:xfrm>
          <a:prstGeom prst="ellipse">
            <a:avLst/>
          </a:prstGeom>
          <a:solidFill>
            <a:schemeClr val="accent6">
              <a:alpha val="29019"/>
            </a:schemeClr>
          </a:solidFill>
          <a:ln w="2857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19" name="Google Shape;1719;p26"/>
          <p:cNvSpPr txBox="1"/>
          <p:nvPr>
            <p:ph type="body" idx="1"/>
          </p:nvPr>
        </p:nvSpPr>
        <p:spPr>
          <a:xfrm>
            <a:off x="5202302" y="1485900"/>
            <a:ext cx="6753524" cy="473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91440" marR="0" lvl="0" indent="-1524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 panose="020F0502020204030204"/>
              <a:buChar char=" "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Relational  operators</a:t>
            </a:r>
            <a:endParaRPr lang="en-US" sz="24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 </a:t>
            </a:r>
            <a:endParaRPr lang="en-US" sz="2000">
              <a:solidFill>
                <a:schemeClr val="lt1"/>
              </a:solidFill>
            </a:endParaRPr>
          </a:p>
        </p:txBody>
      </p:sp>
      <p:sp>
        <p:nvSpPr>
          <p:cNvPr id="1720" name="Google Shape;1720;p2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</a:fld>
            <a:endParaRPr>
              <a:solidFill>
                <a:schemeClr val="lt1"/>
              </a:solidFill>
            </a:endParaRPr>
          </a:p>
        </p:txBody>
      </p:sp>
      <p:grpSp>
        <p:nvGrpSpPr>
          <p:cNvPr id="1721" name="Google Shape;1721;p26"/>
          <p:cNvGrpSpPr/>
          <p:nvPr/>
        </p:nvGrpSpPr>
        <p:grpSpPr>
          <a:xfrm>
            <a:off x="10428634" y="5987064"/>
            <a:ext cx="1054466" cy="469689"/>
            <a:chOff x="9841624" y="4115729"/>
            <a:chExt cx="602169" cy="268223"/>
          </a:xfrm>
        </p:grpSpPr>
        <p:sp>
          <p:nvSpPr>
            <p:cNvPr id="1722" name="Google Shape;1722;p26"/>
            <p:cNvSpPr/>
            <p:nvPr/>
          </p:nvSpPr>
          <p:spPr>
            <a:xfrm>
              <a:off x="9841624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3" name="Google Shape;1723;p26"/>
            <p:cNvSpPr/>
            <p:nvPr/>
          </p:nvSpPr>
          <p:spPr>
            <a:xfrm>
              <a:off x="9941445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765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4" name="Google Shape;1724;p26"/>
            <p:cNvSpPr/>
            <p:nvPr/>
          </p:nvSpPr>
          <p:spPr>
            <a:xfrm>
              <a:off x="10041267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5" name="Google Shape;1725;p26"/>
            <p:cNvSpPr/>
            <p:nvPr/>
          </p:nvSpPr>
          <p:spPr>
            <a:xfrm>
              <a:off x="10141090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726" name="Google Shape;1726;p26"/>
            <p:cNvSpPr/>
            <p:nvPr/>
          </p:nvSpPr>
          <p:spPr>
            <a:xfrm>
              <a:off x="10240911" y="4115729"/>
              <a:ext cx="202882" cy="268223"/>
            </a:xfrm>
            <a:custGeom>
              <a:avLst/>
              <a:gdLst/>
              <a:ahLst/>
              <a:cxnLst/>
              <a:rect l="l" t="t" r="r" b="b"/>
              <a:pathLst>
                <a:path w="202882" h="268223" extrusionOk="0">
                  <a:moveTo>
                    <a:pt x="20669" y="268224"/>
                  </a:moveTo>
                  <a:lnTo>
                    <a:pt x="0" y="268224"/>
                  </a:lnTo>
                  <a:lnTo>
                    <a:pt x="182118" y="0"/>
                  </a:lnTo>
                  <a:lnTo>
                    <a:pt x="202883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727" name="Google Shape;1727;p26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1728" name="Google Shape;1728;p26"/>
          <p:cNvGraphicFramePr/>
          <p:nvPr/>
        </p:nvGraphicFramePr>
        <p:xfrm>
          <a:off x="5419376" y="2143125"/>
          <a:ext cx="6536450" cy="3000000"/>
        </p:xfrm>
        <a:graphic>
          <a:graphicData uri="http://schemas.openxmlformats.org/drawingml/2006/table">
            <a:tbl>
              <a:tblPr firstRow="1" bandRow="1">
                <a:noFill/>
                <a:tableStyleId>{C807D378-B52E-45EE-AF18-3E35322AC3E1}</a:tableStyleId>
              </a:tblPr>
              <a:tblGrid>
                <a:gridCol w="1288900"/>
                <a:gridCol w="5247550"/>
              </a:tblGrid>
              <a:tr h="42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Operator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Operation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A == B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 (</a:t>
                      </a:r>
                      <a:r>
                        <a:rPr lang="en-US" sz="1800" i="1" u="none" strike="noStrike" cap="none"/>
                        <a:t>True</a:t>
                      </a:r>
                      <a:r>
                        <a:rPr lang="en-US" sz="1800" u="none" strike="noStrike" cap="none"/>
                        <a:t>) if A is equal to B, 0 </a:t>
                      </a:r>
                      <a:r>
                        <a:rPr lang="en-US" sz="1800" i="1" u="none" strike="noStrike" cap="none"/>
                        <a:t>(False) </a:t>
                      </a:r>
                      <a:r>
                        <a:rPr lang="en-US" sz="1800" i="0" u="none" strike="noStrike" cap="none"/>
                        <a:t>otherwise</a:t>
                      </a:r>
                      <a:endParaRPr sz="1800" i="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A != B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 (</a:t>
                      </a:r>
                      <a:r>
                        <a:rPr lang="en-US" sz="1800" i="1" u="none" strike="noStrike" cap="none"/>
                        <a:t>True</a:t>
                      </a:r>
                      <a:r>
                        <a:rPr lang="en-US" sz="1800" u="none" strike="noStrike" cap="none"/>
                        <a:t>) if A is not equal to B, 0 </a:t>
                      </a:r>
                      <a:r>
                        <a:rPr lang="en-US" sz="1800" i="1" u="none" strike="noStrike" cap="none"/>
                        <a:t>(False) </a:t>
                      </a:r>
                      <a:r>
                        <a:rPr lang="en-US" sz="1800" i="0" u="none" strike="noStrike" cap="none"/>
                        <a:t>otherwise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A &gt; B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u="none" strike="noStrike" cap="none"/>
                        <a:t>1 (</a:t>
                      </a:r>
                      <a:r>
                        <a:rPr lang="en-US" sz="1800" i="1" u="none" strike="noStrike" cap="none"/>
                        <a:t>True</a:t>
                      </a:r>
                      <a:r>
                        <a:rPr lang="en-US" sz="1800" u="none" strike="noStrike" cap="none"/>
                        <a:t>) if A is greater than B, 0 </a:t>
                      </a:r>
                      <a:r>
                        <a:rPr lang="en-US" sz="1800" i="1" u="none" strike="noStrike" cap="none"/>
                        <a:t>(False) </a:t>
                      </a:r>
                      <a:r>
                        <a:rPr lang="en-US" sz="1800" i="0" u="none" strike="noStrike" cap="none"/>
                        <a:t>otherwise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4202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A &lt; B</a:t>
                      </a:r>
                      <a:endParaRPr sz="14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 panose="020F0502020204030204"/>
                        <a:buNone/>
                      </a:pPr>
                      <a:r>
                        <a:rPr lang="en-US" sz="1800" u="none" strike="noStrike" cap="none"/>
                        <a:t>1 (</a:t>
                      </a:r>
                      <a:r>
                        <a:rPr lang="en-US" sz="1800" i="1" u="none" strike="noStrike" cap="none"/>
                        <a:t>True</a:t>
                      </a:r>
                      <a:r>
                        <a:rPr lang="en-US" sz="1800" u="none" strike="noStrike" cap="none"/>
                        <a:t>) if A is less than B, 0 </a:t>
                      </a:r>
                      <a:r>
                        <a:rPr lang="en-US" sz="1800" i="1" u="none" strike="noStrike" cap="none"/>
                        <a:t>(False) </a:t>
                      </a:r>
                      <a:r>
                        <a:rPr lang="en-US" sz="1800" i="0" u="none" strike="noStrike" cap="none"/>
                        <a:t>otherwise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729" name="Google Shape;1729;p2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3" name="Shape 1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4" name="Google Shape;1734;g15f7c6facac_0_540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>
                <a:solidFill>
                  <a:schemeClr val="lt1"/>
                </a:solidFill>
              </a:rPr>
              <a:t>Verilog Operators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1735" name="Google Shape;1735;g15f7c6facac_0_540"/>
          <p:cNvSpPr txBox="1"/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graphicFrame>
        <p:nvGraphicFramePr>
          <p:cNvPr id="1736" name="Google Shape;1736;g15f7c6facac_0_540"/>
          <p:cNvGraphicFramePr/>
          <p:nvPr/>
        </p:nvGraphicFramePr>
        <p:xfrm>
          <a:off x="1328750" y="2265682"/>
          <a:ext cx="10025050" cy="3000000"/>
        </p:xfrm>
        <a:graphic>
          <a:graphicData uri="http://schemas.openxmlformats.org/drawingml/2006/table">
            <a:tbl>
              <a:tblPr firstRow="1" bandRow="1">
                <a:noFill/>
                <a:tableStyleId>{9E69FED8-679E-4B67-ACAA-6816C7EA2232}</a:tableStyleId>
              </a:tblPr>
              <a:tblGrid>
                <a:gridCol w="2004075"/>
                <a:gridCol w="2907650"/>
                <a:gridCol w="5113325"/>
              </a:tblGrid>
              <a:tr h="58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Operator type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Symbol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Operation performed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58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Shift right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&gt;&gt;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Shift right logical (division by 2)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58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Shift left</a:t>
                      </a:r>
                      <a:endParaRPr sz="18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&lt;&lt;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Shift left logical (multiplication by 2)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  <a:tr h="58730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Condition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D = A ? B : C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D is equal to B if A is True, otherwise D is equal to C</a:t>
                      </a:r>
                      <a:endParaRPr sz="1400" u="none" strike="noStrike" cap="none"/>
                    </a:p>
                  </a:txBody>
                  <a:tcPr marL="91450" marR="91450" marT="45725" marB="45725" anchor="ctr"/>
                </a:tc>
              </a:tr>
            </a:tbl>
          </a:graphicData>
        </a:graphic>
      </p:graphicFrame>
      <p:sp>
        <p:nvSpPr>
          <p:cNvPr id="1737" name="Google Shape;1737;g15f7c6facac_0_540"/>
          <p:cNvSpPr txBox="1"/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 lang="en-US">
              <a:solidFill>
                <a:schemeClr val="lt1"/>
              </a:solidFill>
            </a:endParaRPr>
          </a:p>
        </p:txBody>
      </p:sp>
      <p:pic>
        <p:nvPicPr>
          <p:cNvPr id="1738" name="Google Shape;1738;g15f7c6facac_0_54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42" name="Shape 1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3" name="Google Shape;1743;p28"/>
          <p:cNvSpPr txBox="1"/>
          <p:nvPr>
            <p:ph type="title"/>
          </p:nvPr>
        </p:nvSpPr>
        <p:spPr>
          <a:xfrm>
            <a:off x="838200" y="365125"/>
            <a:ext cx="10515600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>
                <a:solidFill>
                  <a:schemeClr val="lt1"/>
                </a:solidFill>
              </a:rPr>
              <a:t>Concurrent Statements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1744" name="Google Shape;1744;p2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45" name="Google Shape;1745;p2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1746" name="Google Shape;1746;p28"/>
          <p:cNvSpPr txBox="1"/>
          <p:nvPr>
            <p:ph type="body" idx="1"/>
          </p:nvPr>
        </p:nvSpPr>
        <p:spPr>
          <a:xfrm>
            <a:off x="838200" y="1385888"/>
            <a:ext cx="11139032" cy="4791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>
                <a:solidFill>
                  <a:schemeClr val="lt1"/>
                </a:solidFill>
              </a:rPr>
              <a:t>In any HDL, concurrent statement means the code may include a number of  statements and each represent a part of the circuit.</a:t>
            </a:r>
            <a:endParaRPr sz="20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b="1">
                <a:solidFill>
                  <a:schemeClr val="lt1"/>
                </a:solidFill>
              </a:rPr>
              <a:t>What concurrent means:</a:t>
            </a:r>
            <a:endParaRPr lang="en-US" sz="2000" b="1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</a:pPr>
            <a:r>
              <a:rPr lang="en-US" sz="2000">
                <a:solidFill>
                  <a:schemeClr val="accent6"/>
                </a:solidFill>
              </a:rPr>
              <a:t>Concurrent is  used because the statements are considered in  parallel </a:t>
            </a:r>
            <a:r>
              <a:rPr lang="en-US" sz="2000">
                <a:solidFill>
                  <a:schemeClr val="lt1"/>
                </a:solidFill>
              </a:rPr>
              <a:t>and the ordering of statements in the code doesn’t matter. Most frequently used concurrent statements in Verilog are the continuous assignments.</a:t>
            </a:r>
            <a:endParaRPr lang="en-US" sz="2000">
              <a:solidFill>
                <a:schemeClr val="lt1"/>
              </a:solidFill>
            </a:endParaRPr>
          </a:p>
          <a:p>
            <a:pPr marL="228600" lvl="0" indent="-101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/>
          </a:p>
        </p:txBody>
      </p:sp>
      <p:graphicFrame>
        <p:nvGraphicFramePr>
          <p:cNvPr id="1747" name="Google Shape;1747;p28"/>
          <p:cNvGraphicFramePr/>
          <p:nvPr/>
        </p:nvGraphicFramePr>
        <p:xfrm>
          <a:off x="952500" y="3409950"/>
          <a:ext cx="6819900" cy="3000000"/>
        </p:xfrm>
        <a:graphic>
          <a:graphicData uri="http://schemas.openxmlformats.org/drawingml/2006/table">
            <a:tbl>
              <a:tblPr firstRow="1" bandRow="1">
                <a:noFill/>
                <a:tableStyleId>{053FC599-FF9E-41FE-95C6-56B2CE73C9C4}</a:tableStyleId>
              </a:tblPr>
              <a:tblGrid>
                <a:gridCol w="681990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module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full_add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(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S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Cout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A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B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Cin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);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>
                          <a:solidFill>
                            <a:srgbClr val="008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// This module implements a 1-bit full adder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  input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A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B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Cin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;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  output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S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Cout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;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  assign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S 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=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A 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^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B 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^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Cin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;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  assign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Cout 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=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(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A 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&amp;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B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)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|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(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Cin 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&amp;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(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A 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^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B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));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endmodule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endParaRPr sz="1800" u="none" strike="noStrike" cap="none"/>
                    </a:p>
                  </a:txBody>
                  <a:tcPr marL="91450" marR="91450" marT="45725" marB="45725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pic>
        <p:nvPicPr>
          <p:cNvPr id="1748" name="Google Shape;1748;p2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  <p:sp>
        <p:nvSpPr>
          <p:cNvPr id="1749" name="Google Shape;1749;p28"/>
          <p:cNvSpPr/>
          <p:nvPr/>
        </p:nvSpPr>
        <p:spPr>
          <a:xfrm>
            <a:off x="9323991" y="4244349"/>
            <a:ext cx="1457324" cy="1227763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750" name="Google Shape;1750;p28"/>
          <p:cNvCxnSpPr/>
          <p:nvPr/>
        </p:nvCxnSpPr>
        <p:spPr>
          <a:xfrm>
            <a:off x="8708039" y="4867285"/>
            <a:ext cx="615951" cy="0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51" name="Google Shape;1751;p28"/>
          <p:cNvSpPr txBox="1"/>
          <p:nvPr/>
        </p:nvSpPr>
        <p:spPr>
          <a:xfrm>
            <a:off x="8189463" y="4667230"/>
            <a:ext cx="528634" cy="400110"/>
          </a:xfrm>
          <a:prstGeom prst="rect">
            <a:avLst/>
          </a:prstGeom>
          <a:blipFill rotWithShape="1">
            <a:blip r:embed="rId2"/>
            <a:stretch>
              <a:fillRect b="-153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752" name="Google Shape;1752;p28"/>
          <p:cNvCxnSpPr/>
          <p:nvPr/>
        </p:nvCxnSpPr>
        <p:spPr>
          <a:xfrm>
            <a:off x="10081227" y="5472112"/>
            <a:ext cx="0" cy="642943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53" name="Google Shape;1753;p28"/>
          <p:cNvSpPr txBox="1"/>
          <p:nvPr/>
        </p:nvSpPr>
        <p:spPr>
          <a:xfrm>
            <a:off x="9852624" y="6142664"/>
            <a:ext cx="528634" cy="400110"/>
          </a:xfrm>
          <a:prstGeom prst="rect">
            <a:avLst/>
          </a:prstGeom>
          <a:blipFill rotWithShape="1">
            <a:blip r:embed="rId3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754" name="Google Shape;1754;p28"/>
          <p:cNvCxnSpPr/>
          <p:nvPr/>
        </p:nvCxnSpPr>
        <p:spPr>
          <a:xfrm>
            <a:off x="10781315" y="4867285"/>
            <a:ext cx="731520" cy="0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55" name="Google Shape;1755;p28"/>
          <p:cNvSpPr txBox="1"/>
          <p:nvPr/>
        </p:nvSpPr>
        <p:spPr>
          <a:xfrm>
            <a:off x="11512835" y="4667230"/>
            <a:ext cx="528634" cy="413511"/>
          </a:xfrm>
          <a:prstGeom prst="rect">
            <a:avLst/>
          </a:prstGeom>
          <a:blipFill rotWithShape="1">
            <a:blip r:embed="rId4"/>
            <a:stretch>
              <a:fillRect r="-151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756" name="Google Shape;1756;p28"/>
          <p:cNvCxnSpPr/>
          <p:nvPr/>
        </p:nvCxnSpPr>
        <p:spPr>
          <a:xfrm>
            <a:off x="9641489" y="3587124"/>
            <a:ext cx="0" cy="658178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57" name="Google Shape;1757;p28"/>
          <p:cNvCxnSpPr/>
          <p:nvPr/>
        </p:nvCxnSpPr>
        <p:spPr>
          <a:xfrm>
            <a:off x="10436825" y="3587124"/>
            <a:ext cx="0" cy="658178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58" name="Google Shape;1758;p28"/>
          <p:cNvSpPr txBox="1"/>
          <p:nvPr/>
        </p:nvSpPr>
        <p:spPr>
          <a:xfrm>
            <a:off x="9377172" y="3187104"/>
            <a:ext cx="528634" cy="40011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59" name="Google Shape;1759;p28"/>
          <p:cNvSpPr txBox="1"/>
          <p:nvPr/>
        </p:nvSpPr>
        <p:spPr>
          <a:xfrm>
            <a:off x="10223304" y="3187104"/>
            <a:ext cx="528634" cy="40011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60" name="Google Shape;1760;p28"/>
          <p:cNvSpPr txBox="1"/>
          <p:nvPr/>
        </p:nvSpPr>
        <p:spPr>
          <a:xfrm>
            <a:off x="9446759" y="4645322"/>
            <a:ext cx="145732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full_add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7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7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7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7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7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7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7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7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7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4" name="Shape 1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5" name="Google Shape;1765;p32"/>
          <p:cNvSpPr txBox="1"/>
          <p:nvPr>
            <p:ph type="title"/>
          </p:nvPr>
        </p:nvSpPr>
        <p:spPr>
          <a:xfrm>
            <a:off x="838200" y="365125"/>
            <a:ext cx="10515600" cy="10207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>
                <a:solidFill>
                  <a:schemeClr val="lt1"/>
                </a:solidFill>
              </a:rPr>
              <a:t>Subcircuits in Verilog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1766" name="Google Shape;1766;p3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67" name="Google Shape;1767;p3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1768" name="Google Shape;1768;p32"/>
          <p:cNvSpPr txBox="1"/>
          <p:nvPr>
            <p:ph type="body" idx="1"/>
          </p:nvPr>
        </p:nvSpPr>
        <p:spPr>
          <a:xfrm>
            <a:off x="838199" y="1385888"/>
            <a:ext cx="11220451" cy="49704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" marR="0" lvl="0" indent="-1270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A Verilog module can  be included as a subcircuit in another module.</a:t>
            </a:r>
            <a:endParaRPr lang="en-US" sz="20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Both module must be defined in the same file or else Verilog compiler must be told where each module is located.</a:t>
            </a:r>
            <a:endParaRPr lang="en-US" sz="20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 The general form of module instantiation expression is </a:t>
            </a:r>
            <a:endParaRPr lang="en-US" sz="20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457200" lvl="1" indent="0" algn="ctr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sz="2000" b="1" i="1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&lt;module_name&gt;  &lt;instance_name&gt; ( &lt;port_name[expressions]&gt;)</a:t>
            </a:r>
            <a:endParaRPr lang="en-US" sz="2000" b="1" i="1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228600" lvl="0" indent="-228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 the above definition</a:t>
            </a:r>
            <a:endParaRPr sz="2000" b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⮚"/>
            </a:pPr>
            <a:r>
              <a:rPr lang="en-US" sz="2000" b="0" i="1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module_name </a:t>
            </a:r>
            <a:r>
              <a:rPr lang="en-US" sz="2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is the name of the module of the child circuit that is to be included in the  parent circuit.</a:t>
            </a:r>
            <a:endParaRPr lang="en-US" sz="20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⮚"/>
            </a:pPr>
            <a:r>
              <a:rPr lang="en-US" sz="2000" b="0" i="1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instance_name  </a:t>
            </a:r>
            <a:r>
              <a:rPr lang="en-US" sz="2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can be any legal Verilog identifiers.</a:t>
            </a:r>
            <a:endParaRPr lang="en-US" sz="20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685800" lvl="1" indent="-2286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Noto Sans Symbols"/>
              <a:buChar char="⮚"/>
            </a:pPr>
            <a:r>
              <a:rPr lang="en-US" sz="2000" b="0" i="1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port_name  </a:t>
            </a:r>
            <a:r>
              <a:rPr lang="en-US" sz="2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basically is the list of ports that specify the connections that will be passed to the subcircuit.</a:t>
            </a:r>
            <a:endParaRPr sz="2000" b="0" i="1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lvl="0" indent="0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chemeClr val="lt1"/>
              </a:solidFill>
            </a:endParaRPr>
          </a:p>
        </p:txBody>
      </p:sp>
      <p:pic>
        <p:nvPicPr>
          <p:cNvPr id="1769" name="Google Shape;1769;p3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73" name="Shape 1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4" name="Google Shape;1774;p33"/>
          <p:cNvSpPr txBox="1"/>
          <p:nvPr>
            <p:ph type="title"/>
          </p:nvPr>
        </p:nvSpPr>
        <p:spPr>
          <a:xfrm>
            <a:off x="428625" y="365126"/>
            <a:ext cx="10925175" cy="82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>
                <a:solidFill>
                  <a:schemeClr val="lt1"/>
                </a:solidFill>
              </a:rPr>
              <a:t>4-bit Ripple Carry Adder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1775" name="Google Shape;1775;p33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776" name="Google Shape;1776;p33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 lang="en-US">
              <a:solidFill>
                <a:schemeClr val="lt1"/>
              </a:solidFill>
            </a:endParaRPr>
          </a:p>
        </p:txBody>
      </p:sp>
      <p:cxnSp>
        <p:nvCxnSpPr>
          <p:cNvPr id="1777" name="Google Shape;1777;p33"/>
          <p:cNvCxnSpPr/>
          <p:nvPr/>
        </p:nvCxnSpPr>
        <p:spPr>
          <a:xfrm>
            <a:off x="1960562" y="2657475"/>
            <a:ext cx="0" cy="658178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78" name="Google Shape;1778;p33"/>
          <p:cNvSpPr/>
          <p:nvPr/>
        </p:nvSpPr>
        <p:spPr>
          <a:xfrm>
            <a:off x="1643064" y="3315653"/>
            <a:ext cx="1457324" cy="1227763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779" name="Google Shape;1779;p33"/>
          <p:cNvCxnSpPr/>
          <p:nvPr/>
        </p:nvCxnSpPr>
        <p:spPr>
          <a:xfrm>
            <a:off x="2755898" y="2657475"/>
            <a:ext cx="0" cy="658178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80" name="Google Shape;1780;p33"/>
          <p:cNvSpPr txBox="1"/>
          <p:nvPr/>
        </p:nvSpPr>
        <p:spPr>
          <a:xfrm>
            <a:off x="1643063" y="2057400"/>
            <a:ext cx="528634" cy="400110"/>
          </a:xfrm>
          <a:prstGeom prst="rect">
            <a:avLst/>
          </a:prstGeom>
          <a:blipFill rotWithShape="1">
            <a:blip r:embed="rId1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81" name="Google Shape;1781;p33"/>
          <p:cNvSpPr txBox="1"/>
          <p:nvPr/>
        </p:nvSpPr>
        <p:spPr>
          <a:xfrm>
            <a:off x="2491581" y="2057400"/>
            <a:ext cx="528634" cy="400110"/>
          </a:xfrm>
          <a:prstGeom prst="rect">
            <a:avLst/>
          </a:prstGeom>
          <a:blipFill rotWithShape="1">
            <a:blip r:embed="rId2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782" name="Google Shape;1782;p33"/>
          <p:cNvCxnSpPr/>
          <p:nvPr/>
        </p:nvCxnSpPr>
        <p:spPr>
          <a:xfrm>
            <a:off x="1027112" y="3938589"/>
            <a:ext cx="615951" cy="0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83" name="Google Shape;1783;p33"/>
          <p:cNvSpPr txBox="1"/>
          <p:nvPr/>
        </p:nvSpPr>
        <p:spPr>
          <a:xfrm>
            <a:off x="542137" y="3495643"/>
            <a:ext cx="528634" cy="400110"/>
          </a:xfrm>
          <a:prstGeom prst="rect">
            <a:avLst/>
          </a:prstGeom>
          <a:blipFill rotWithShape="1">
            <a:blip r:embed="rId3"/>
            <a:stretch>
              <a:fillRect b="-15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784" name="Google Shape;1784;p33"/>
          <p:cNvCxnSpPr/>
          <p:nvPr/>
        </p:nvCxnSpPr>
        <p:spPr>
          <a:xfrm>
            <a:off x="2400300" y="4543416"/>
            <a:ext cx="0" cy="642943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85" name="Google Shape;1785;p33"/>
          <p:cNvSpPr txBox="1"/>
          <p:nvPr/>
        </p:nvSpPr>
        <p:spPr>
          <a:xfrm>
            <a:off x="2171697" y="5213968"/>
            <a:ext cx="528634" cy="400110"/>
          </a:xfrm>
          <a:prstGeom prst="rect">
            <a:avLst/>
          </a:prstGeom>
          <a:blipFill rotWithShape="1">
            <a:blip r:embed="rId4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786" name="Google Shape;1786;p33"/>
          <p:cNvCxnSpPr/>
          <p:nvPr/>
        </p:nvCxnSpPr>
        <p:spPr>
          <a:xfrm>
            <a:off x="3100388" y="3938589"/>
            <a:ext cx="938212" cy="0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87" name="Google Shape;1787;p33"/>
          <p:cNvCxnSpPr/>
          <p:nvPr/>
        </p:nvCxnSpPr>
        <p:spPr>
          <a:xfrm>
            <a:off x="4356099" y="2657475"/>
            <a:ext cx="0" cy="658178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88" name="Google Shape;1788;p33"/>
          <p:cNvSpPr/>
          <p:nvPr/>
        </p:nvSpPr>
        <p:spPr>
          <a:xfrm>
            <a:off x="4038601" y="3315653"/>
            <a:ext cx="1457324" cy="1227763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789" name="Google Shape;1789;p33"/>
          <p:cNvCxnSpPr/>
          <p:nvPr/>
        </p:nvCxnSpPr>
        <p:spPr>
          <a:xfrm>
            <a:off x="5151435" y="2657475"/>
            <a:ext cx="0" cy="658178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90" name="Google Shape;1790;p33"/>
          <p:cNvSpPr txBox="1"/>
          <p:nvPr/>
        </p:nvSpPr>
        <p:spPr>
          <a:xfrm>
            <a:off x="4038600" y="2057400"/>
            <a:ext cx="528634" cy="400110"/>
          </a:xfrm>
          <a:prstGeom prst="rect">
            <a:avLst/>
          </a:prstGeom>
          <a:blipFill rotWithShape="1">
            <a:blip r:embed="rId5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1" name="Google Shape;1791;p33"/>
          <p:cNvSpPr txBox="1"/>
          <p:nvPr/>
        </p:nvSpPr>
        <p:spPr>
          <a:xfrm>
            <a:off x="4887118" y="2057400"/>
            <a:ext cx="528634" cy="400110"/>
          </a:xfrm>
          <a:prstGeom prst="rect">
            <a:avLst/>
          </a:prstGeom>
          <a:blipFill rotWithShape="1">
            <a:blip r:embed="rId6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792" name="Google Shape;1792;p33"/>
          <p:cNvCxnSpPr/>
          <p:nvPr/>
        </p:nvCxnSpPr>
        <p:spPr>
          <a:xfrm>
            <a:off x="4795837" y="4543416"/>
            <a:ext cx="0" cy="642943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93" name="Google Shape;1793;p33"/>
          <p:cNvSpPr txBox="1"/>
          <p:nvPr/>
        </p:nvSpPr>
        <p:spPr>
          <a:xfrm>
            <a:off x="4567234" y="5213968"/>
            <a:ext cx="528634" cy="400110"/>
          </a:xfrm>
          <a:prstGeom prst="rect">
            <a:avLst/>
          </a:prstGeom>
          <a:blipFill rotWithShape="1">
            <a:blip r:embed="rId7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794" name="Google Shape;1794;p33"/>
          <p:cNvCxnSpPr/>
          <p:nvPr/>
        </p:nvCxnSpPr>
        <p:spPr>
          <a:xfrm>
            <a:off x="5495925" y="3938589"/>
            <a:ext cx="938212" cy="0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95" name="Google Shape;1795;p33"/>
          <p:cNvCxnSpPr/>
          <p:nvPr/>
        </p:nvCxnSpPr>
        <p:spPr>
          <a:xfrm>
            <a:off x="6751634" y="2626984"/>
            <a:ext cx="0" cy="658178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96" name="Google Shape;1796;p33"/>
          <p:cNvSpPr/>
          <p:nvPr/>
        </p:nvSpPr>
        <p:spPr>
          <a:xfrm>
            <a:off x="6434136" y="3285162"/>
            <a:ext cx="1457324" cy="1227763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797" name="Google Shape;1797;p33"/>
          <p:cNvCxnSpPr/>
          <p:nvPr/>
        </p:nvCxnSpPr>
        <p:spPr>
          <a:xfrm>
            <a:off x="7546970" y="2626984"/>
            <a:ext cx="0" cy="658178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798" name="Google Shape;1798;p33"/>
          <p:cNvSpPr txBox="1"/>
          <p:nvPr/>
        </p:nvSpPr>
        <p:spPr>
          <a:xfrm>
            <a:off x="6434135" y="2026909"/>
            <a:ext cx="528634" cy="400110"/>
          </a:xfrm>
          <a:prstGeom prst="rect">
            <a:avLst/>
          </a:prstGeom>
          <a:blipFill rotWithShape="1">
            <a:blip r:embed="rId8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799" name="Google Shape;1799;p33"/>
          <p:cNvSpPr txBox="1"/>
          <p:nvPr/>
        </p:nvSpPr>
        <p:spPr>
          <a:xfrm>
            <a:off x="7282653" y="2026909"/>
            <a:ext cx="528634" cy="400110"/>
          </a:xfrm>
          <a:prstGeom prst="rect">
            <a:avLst/>
          </a:prstGeom>
          <a:blipFill rotWithShape="1">
            <a:blip r:embed="rId9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00" name="Google Shape;1800;p33"/>
          <p:cNvCxnSpPr/>
          <p:nvPr/>
        </p:nvCxnSpPr>
        <p:spPr>
          <a:xfrm>
            <a:off x="7191372" y="4512925"/>
            <a:ext cx="0" cy="642943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01" name="Google Shape;1801;p33"/>
          <p:cNvSpPr txBox="1"/>
          <p:nvPr/>
        </p:nvSpPr>
        <p:spPr>
          <a:xfrm>
            <a:off x="6962769" y="5183477"/>
            <a:ext cx="528634" cy="400110"/>
          </a:xfrm>
          <a:prstGeom prst="rect">
            <a:avLst/>
          </a:prstGeom>
          <a:blipFill rotWithShape="1">
            <a:blip r:embed="rId10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02" name="Google Shape;1802;p33"/>
          <p:cNvCxnSpPr/>
          <p:nvPr/>
        </p:nvCxnSpPr>
        <p:spPr>
          <a:xfrm>
            <a:off x="7891460" y="3908098"/>
            <a:ext cx="938212" cy="0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03" name="Google Shape;1803;p33"/>
          <p:cNvCxnSpPr/>
          <p:nvPr/>
        </p:nvCxnSpPr>
        <p:spPr>
          <a:xfrm>
            <a:off x="9151930" y="2626984"/>
            <a:ext cx="0" cy="658178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04" name="Google Shape;1804;p33"/>
          <p:cNvSpPr/>
          <p:nvPr/>
        </p:nvSpPr>
        <p:spPr>
          <a:xfrm>
            <a:off x="8834432" y="3285162"/>
            <a:ext cx="1457324" cy="1227763"/>
          </a:xfrm>
          <a:prstGeom prst="rect">
            <a:avLst/>
          </a:prstGeom>
          <a:solidFill>
            <a:srgbClr val="C55A11"/>
          </a:solidFill>
          <a:ln w="12700" cap="flat" cmpd="sng">
            <a:solidFill>
              <a:srgbClr val="C55A1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cxnSp>
        <p:nvCxnSpPr>
          <p:cNvPr id="1805" name="Google Shape;1805;p33"/>
          <p:cNvCxnSpPr/>
          <p:nvPr/>
        </p:nvCxnSpPr>
        <p:spPr>
          <a:xfrm>
            <a:off x="9947266" y="2626984"/>
            <a:ext cx="0" cy="658178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06" name="Google Shape;1806;p33"/>
          <p:cNvSpPr txBox="1"/>
          <p:nvPr/>
        </p:nvSpPr>
        <p:spPr>
          <a:xfrm>
            <a:off x="8834431" y="2026909"/>
            <a:ext cx="528634" cy="400110"/>
          </a:xfrm>
          <a:prstGeom prst="rect">
            <a:avLst/>
          </a:prstGeom>
          <a:blipFill rotWithShape="1">
            <a:blip r:embed="rId11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07" name="Google Shape;1807;p33"/>
          <p:cNvSpPr txBox="1"/>
          <p:nvPr/>
        </p:nvSpPr>
        <p:spPr>
          <a:xfrm>
            <a:off x="9682949" y="2026909"/>
            <a:ext cx="528634" cy="400110"/>
          </a:xfrm>
          <a:prstGeom prst="rect">
            <a:avLst/>
          </a:prstGeom>
          <a:blipFill rotWithShape="1">
            <a:blip r:embed="rId12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08" name="Google Shape;1808;p33"/>
          <p:cNvCxnSpPr/>
          <p:nvPr/>
        </p:nvCxnSpPr>
        <p:spPr>
          <a:xfrm>
            <a:off x="9591668" y="4512925"/>
            <a:ext cx="0" cy="642943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09" name="Google Shape;1809;p33"/>
          <p:cNvSpPr txBox="1"/>
          <p:nvPr/>
        </p:nvSpPr>
        <p:spPr>
          <a:xfrm>
            <a:off x="9363065" y="5183477"/>
            <a:ext cx="528634" cy="400110"/>
          </a:xfrm>
          <a:prstGeom prst="rect">
            <a:avLst/>
          </a:prstGeom>
          <a:blipFill rotWithShape="1">
            <a:blip r:embed="rId13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1810" name="Google Shape;1810;p33"/>
          <p:cNvCxnSpPr/>
          <p:nvPr/>
        </p:nvCxnSpPr>
        <p:spPr>
          <a:xfrm>
            <a:off x="10291756" y="3908098"/>
            <a:ext cx="938212" cy="0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11" name="Google Shape;1811;p33"/>
          <p:cNvSpPr txBox="1"/>
          <p:nvPr/>
        </p:nvSpPr>
        <p:spPr>
          <a:xfrm>
            <a:off x="5689995" y="3427066"/>
            <a:ext cx="528634" cy="413511"/>
          </a:xfrm>
          <a:prstGeom prst="rect">
            <a:avLst/>
          </a:prstGeom>
          <a:blipFill rotWithShape="1">
            <a:blip r:embed="rId14"/>
            <a:stretch>
              <a:fillRect r="-413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2" name="Google Shape;1812;p33"/>
          <p:cNvSpPr txBox="1"/>
          <p:nvPr/>
        </p:nvSpPr>
        <p:spPr>
          <a:xfrm>
            <a:off x="11222829" y="3427066"/>
            <a:ext cx="528634" cy="400110"/>
          </a:xfrm>
          <a:prstGeom prst="rect">
            <a:avLst/>
          </a:prstGeom>
          <a:blipFill rotWithShape="1">
            <a:blip r:embed="rId15"/>
            <a:stretch>
              <a:fillRect r="-13787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3" name="Google Shape;1813;p33"/>
          <p:cNvSpPr txBox="1"/>
          <p:nvPr/>
        </p:nvSpPr>
        <p:spPr>
          <a:xfrm>
            <a:off x="8064103" y="3413665"/>
            <a:ext cx="528634" cy="413511"/>
          </a:xfrm>
          <a:prstGeom prst="rect">
            <a:avLst/>
          </a:prstGeom>
          <a:blipFill rotWithShape="1">
            <a:blip r:embed="rId16"/>
            <a:stretch>
              <a:fillRect r="-4137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4" name="Google Shape;1814;p33"/>
          <p:cNvSpPr txBox="1"/>
          <p:nvPr/>
        </p:nvSpPr>
        <p:spPr>
          <a:xfrm>
            <a:off x="3294460" y="3478803"/>
            <a:ext cx="528634" cy="413511"/>
          </a:xfrm>
          <a:prstGeom prst="rect">
            <a:avLst/>
          </a:prstGeom>
          <a:blipFill rotWithShape="1">
            <a:blip r:embed="rId17"/>
            <a:stretch>
              <a:fillRect r="-42521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5" name="Google Shape;1815;p33"/>
          <p:cNvSpPr txBox="1"/>
          <p:nvPr/>
        </p:nvSpPr>
        <p:spPr>
          <a:xfrm>
            <a:off x="1701409" y="3295588"/>
            <a:ext cx="470287" cy="400110"/>
          </a:xfrm>
          <a:prstGeom prst="rect">
            <a:avLst/>
          </a:prstGeom>
          <a:blipFill rotWithShape="1">
            <a:blip r:embed="rId18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6" name="Google Shape;1816;p33"/>
          <p:cNvSpPr txBox="1"/>
          <p:nvPr/>
        </p:nvSpPr>
        <p:spPr>
          <a:xfrm>
            <a:off x="1709163" y="3738516"/>
            <a:ext cx="470287" cy="400110"/>
          </a:xfrm>
          <a:prstGeom prst="rect">
            <a:avLst/>
          </a:prstGeom>
          <a:blipFill rotWithShape="1">
            <a:blip r:embed="rId19"/>
            <a:stretch>
              <a:fillRect r="-1277" b="-15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7" name="Google Shape;1817;p33"/>
          <p:cNvSpPr txBox="1"/>
          <p:nvPr/>
        </p:nvSpPr>
        <p:spPr>
          <a:xfrm>
            <a:off x="2533065" y="3724243"/>
            <a:ext cx="470287" cy="400110"/>
          </a:xfrm>
          <a:prstGeom prst="rect">
            <a:avLst/>
          </a:prstGeom>
          <a:blipFill rotWithShape="1">
            <a:blip r:embed="rId20"/>
            <a:stretch>
              <a:fillRect r="-285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8" name="Google Shape;1818;p33"/>
          <p:cNvSpPr txBox="1"/>
          <p:nvPr/>
        </p:nvSpPr>
        <p:spPr>
          <a:xfrm>
            <a:off x="2171696" y="4152898"/>
            <a:ext cx="470287" cy="400110"/>
          </a:xfrm>
          <a:prstGeom prst="rect">
            <a:avLst/>
          </a:prstGeom>
          <a:blipFill rotWithShape="1">
            <a:blip r:embed="rId21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19" name="Google Shape;1819;p33"/>
          <p:cNvSpPr txBox="1"/>
          <p:nvPr/>
        </p:nvSpPr>
        <p:spPr>
          <a:xfrm>
            <a:off x="2511824" y="3304157"/>
            <a:ext cx="470287" cy="400110"/>
          </a:xfrm>
          <a:prstGeom prst="rect">
            <a:avLst/>
          </a:prstGeom>
          <a:blipFill rotWithShape="1">
            <a:blip r:embed="rId22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0" name="Google Shape;1820;p33"/>
          <p:cNvSpPr txBox="1"/>
          <p:nvPr/>
        </p:nvSpPr>
        <p:spPr>
          <a:xfrm>
            <a:off x="4109458" y="3314034"/>
            <a:ext cx="470287" cy="400110"/>
          </a:xfrm>
          <a:prstGeom prst="rect">
            <a:avLst/>
          </a:prstGeom>
          <a:blipFill rotWithShape="1">
            <a:blip r:embed="rId23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1" name="Google Shape;1821;p33"/>
          <p:cNvSpPr txBox="1"/>
          <p:nvPr/>
        </p:nvSpPr>
        <p:spPr>
          <a:xfrm>
            <a:off x="4117212" y="3756962"/>
            <a:ext cx="470287" cy="400110"/>
          </a:xfrm>
          <a:prstGeom prst="rect">
            <a:avLst/>
          </a:prstGeom>
          <a:blipFill rotWithShape="1">
            <a:blip r:embed="rId24"/>
            <a:stretch>
              <a:fillRect r="-1277" b="-15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2" name="Google Shape;1822;p33"/>
          <p:cNvSpPr txBox="1"/>
          <p:nvPr/>
        </p:nvSpPr>
        <p:spPr>
          <a:xfrm>
            <a:off x="4941114" y="3742689"/>
            <a:ext cx="470287" cy="400110"/>
          </a:xfrm>
          <a:prstGeom prst="rect">
            <a:avLst/>
          </a:prstGeom>
          <a:blipFill rotWithShape="1">
            <a:blip r:embed="rId25"/>
            <a:stretch>
              <a:fillRect r="-285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3" name="Google Shape;1823;p33"/>
          <p:cNvSpPr txBox="1"/>
          <p:nvPr/>
        </p:nvSpPr>
        <p:spPr>
          <a:xfrm>
            <a:off x="4579745" y="4171344"/>
            <a:ext cx="470287" cy="400110"/>
          </a:xfrm>
          <a:prstGeom prst="rect">
            <a:avLst/>
          </a:prstGeom>
          <a:blipFill rotWithShape="1">
            <a:blip r:embed="rId26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4" name="Google Shape;1824;p33"/>
          <p:cNvSpPr txBox="1"/>
          <p:nvPr/>
        </p:nvSpPr>
        <p:spPr>
          <a:xfrm>
            <a:off x="4919873" y="3322603"/>
            <a:ext cx="470287" cy="400110"/>
          </a:xfrm>
          <a:prstGeom prst="rect">
            <a:avLst/>
          </a:prstGeom>
          <a:blipFill rotWithShape="1">
            <a:blip r:embed="rId27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5" name="Google Shape;1825;p33"/>
          <p:cNvSpPr txBox="1"/>
          <p:nvPr/>
        </p:nvSpPr>
        <p:spPr>
          <a:xfrm>
            <a:off x="6482961" y="3295588"/>
            <a:ext cx="470287" cy="400110"/>
          </a:xfrm>
          <a:prstGeom prst="rect">
            <a:avLst/>
          </a:prstGeom>
          <a:blipFill rotWithShape="1">
            <a:blip r:embed="rId28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6" name="Google Shape;1826;p33"/>
          <p:cNvSpPr txBox="1"/>
          <p:nvPr/>
        </p:nvSpPr>
        <p:spPr>
          <a:xfrm>
            <a:off x="6490715" y="3738516"/>
            <a:ext cx="470287" cy="400110"/>
          </a:xfrm>
          <a:prstGeom prst="rect">
            <a:avLst/>
          </a:prstGeom>
          <a:blipFill rotWithShape="1">
            <a:blip r:embed="rId29"/>
            <a:stretch>
              <a:fillRect r="-2593" b="-15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7" name="Google Shape;1827;p33"/>
          <p:cNvSpPr txBox="1"/>
          <p:nvPr/>
        </p:nvSpPr>
        <p:spPr>
          <a:xfrm>
            <a:off x="7314617" y="3724243"/>
            <a:ext cx="470287" cy="400110"/>
          </a:xfrm>
          <a:prstGeom prst="rect">
            <a:avLst/>
          </a:prstGeom>
          <a:blipFill rotWithShape="1">
            <a:blip r:embed="rId30"/>
            <a:stretch>
              <a:fillRect r="-285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8" name="Google Shape;1828;p33"/>
          <p:cNvSpPr txBox="1"/>
          <p:nvPr/>
        </p:nvSpPr>
        <p:spPr>
          <a:xfrm>
            <a:off x="6953248" y="4152898"/>
            <a:ext cx="470287" cy="400110"/>
          </a:xfrm>
          <a:prstGeom prst="rect">
            <a:avLst/>
          </a:prstGeom>
          <a:blipFill rotWithShape="1">
            <a:blip r:embed="rId31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29" name="Google Shape;1829;p33"/>
          <p:cNvSpPr txBox="1"/>
          <p:nvPr/>
        </p:nvSpPr>
        <p:spPr>
          <a:xfrm>
            <a:off x="7293376" y="3304157"/>
            <a:ext cx="470287" cy="400110"/>
          </a:xfrm>
          <a:prstGeom prst="rect">
            <a:avLst/>
          </a:prstGeom>
          <a:blipFill rotWithShape="1">
            <a:blip r:embed="rId32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0" name="Google Shape;1830;p33"/>
          <p:cNvSpPr txBox="1"/>
          <p:nvPr/>
        </p:nvSpPr>
        <p:spPr>
          <a:xfrm>
            <a:off x="8892778" y="3283454"/>
            <a:ext cx="470287" cy="400110"/>
          </a:xfrm>
          <a:prstGeom prst="rect">
            <a:avLst/>
          </a:prstGeom>
          <a:blipFill rotWithShape="1">
            <a:blip r:embed="rId33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1" name="Google Shape;1831;p33"/>
          <p:cNvSpPr txBox="1"/>
          <p:nvPr/>
        </p:nvSpPr>
        <p:spPr>
          <a:xfrm>
            <a:off x="8900532" y="3726382"/>
            <a:ext cx="470287" cy="400110"/>
          </a:xfrm>
          <a:prstGeom prst="rect">
            <a:avLst/>
          </a:prstGeom>
          <a:blipFill rotWithShape="1">
            <a:blip r:embed="rId34"/>
            <a:stretch>
              <a:fillRect r="-2593" b="-1510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2" name="Google Shape;1832;p33"/>
          <p:cNvSpPr txBox="1"/>
          <p:nvPr/>
        </p:nvSpPr>
        <p:spPr>
          <a:xfrm>
            <a:off x="9724434" y="3712109"/>
            <a:ext cx="470287" cy="400110"/>
          </a:xfrm>
          <a:prstGeom prst="rect">
            <a:avLst/>
          </a:prstGeom>
          <a:blipFill rotWithShape="1">
            <a:blip r:embed="rId35"/>
            <a:stretch>
              <a:fillRect r="-2856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3" name="Google Shape;1833;p33"/>
          <p:cNvSpPr txBox="1"/>
          <p:nvPr/>
        </p:nvSpPr>
        <p:spPr>
          <a:xfrm>
            <a:off x="9363065" y="4140764"/>
            <a:ext cx="470287" cy="400110"/>
          </a:xfrm>
          <a:prstGeom prst="rect">
            <a:avLst/>
          </a:prstGeom>
          <a:blipFill rotWithShape="1">
            <a:blip r:embed="rId36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4" name="Google Shape;1834;p33"/>
          <p:cNvSpPr txBox="1"/>
          <p:nvPr/>
        </p:nvSpPr>
        <p:spPr>
          <a:xfrm>
            <a:off x="9703193" y="3292023"/>
            <a:ext cx="470287" cy="400110"/>
          </a:xfrm>
          <a:prstGeom prst="rect">
            <a:avLst/>
          </a:prstGeom>
          <a:blipFill rotWithShape="1">
            <a:blip r:embed="rId37"/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5" name="Google Shape;1835;p33"/>
          <p:cNvSpPr txBox="1"/>
          <p:nvPr/>
        </p:nvSpPr>
        <p:spPr>
          <a:xfrm>
            <a:off x="1739508" y="1360746"/>
            <a:ext cx="1124736" cy="4001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stage0</a:t>
            </a:r>
            <a:r>
              <a:rPr lang="en-US" sz="20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6" name="Google Shape;1836;p33"/>
          <p:cNvSpPr txBox="1"/>
          <p:nvPr/>
        </p:nvSpPr>
        <p:spPr>
          <a:xfrm>
            <a:off x="4117212" y="1356734"/>
            <a:ext cx="1124736" cy="4001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stage1</a:t>
            </a:r>
            <a:r>
              <a:rPr lang="en-US" sz="20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7" name="Google Shape;1837;p33"/>
          <p:cNvSpPr txBox="1"/>
          <p:nvPr/>
        </p:nvSpPr>
        <p:spPr>
          <a:xfrm>
            <a:off x="6586142" y="1356357"/>
            <a:ext cx="1124736" cy="4001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stage2</a:t>
            </a:r>
            <a:r>
              <a:rPr lang="en-US" sz="20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38" name="Google Shape;1838;p33"/>
          <p:cNvSpPr txBox="1"/>
          <p:nvPr/>
        </p:nvSpPr>
        <p:spPr>
          <a:xfrm>
            <a:off x="8986438" y="1356357"/>
            <a:ext cx="1124736" cy="40011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 panose="020B0604020202020204"/>
              <a:buNone/>
            </a:pPr>
            <a:r>
              <a:rPr lang="en-US" sz="2000" b="1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stage3</a:t>
            </a:r>
            <a:r>
              <a:rPr lang="en-US" sz="20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1839" name="Google Shape;1839;p33"/>
          <p:cNvPicPr preferRelativeResize="0"/>
          <p:nvPr/>
        </p:nvPicPr>
        <p:blipFill rotWithShape="1">
          <a:blip r:embed="rId38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840" name="Google Shape;1840;p33"/>
          <p:cNvCxnSpPr/>
          <p:nvPr/>
        </p:nvCxnSpPr>
        <p:spPr>
          <a:xfrm>
            <a:off x="1960562" y="2658428"/>
            <a:ext cx="0" cy="658178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41" name="Google Shape;1841;p33"/>
          <p:cNvCxnSpPr/>
          <p:nvPr/>
        </p:nvCxnSpPr>
        <p:spPr>
          <a:xfrm>
            <a:off x="2755898" y="2658428"/>
            <a:ext cx="0" cy="658178"/>
          </a:xfrm>
          <a:prstGeom prst="straightConnector1">
            <a:avLst/>
          </a:prstGeom>
          <a:noFill/>
          <a:ln w="38100" cap="flat" cmpd="sng">
            <a:solidFill>
              <a:srgbClr val="AEABA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842" name="Google Shape;1842;p33"/>
          <p:cNvSpPr txBox="1"/>
          <p:nvPr/>
        </p:nvSpPr>
        <p:spPr>
          <a:xfrm>
            <a:off x="1643063" y="2058353"/>
            <a:ext cx="528634" cy="400110"/>
          </a:xfrm>
          <a:prstGeom prst="rect">
            <a:avLst/>
          </a:prstGeom>
          <a:blipFill rotWithShape="1">
            <a:blip r:embed="rId39"/>
            <a:stretch>
              <a:fillRect b="-153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43" name="Google Shape;1843;p33"/>
          <p:cNvSpPr txBox="1"/>
          <p:nvPr/>
        </p:nvSpPr>
        <p:spPr>
          <a:xfrm>
            <a:off x="2491581" y="2058353"/>
            <a:ext cx="528634" cy="400110"/>
          </a:xfrm>
          <a:prstGeom prst="rect">
            <a:avLst/>
          </a:prstGeom>
          <a:blipFill rotWithShape="1">
            <a:blip r:embed="rId40"/>
            <a:stretch>
              <a:fillRect b="-1534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 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7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7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7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7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7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7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7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8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8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8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8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8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8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18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7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18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17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17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7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17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18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8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8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8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18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18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17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17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17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18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17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7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17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7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17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18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9" dur="500"/>
                                        <p:tgtEl>
                                          <p:spTgt spid="18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2" dur="500"/>
                                        <p:tgtEl>
                                          <p:spTgt spid="18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8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8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8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18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8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8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18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8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18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18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7" dur="500"/>
                                        <p:tgtEl>
                                          <p:spTgt spid="18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18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18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18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8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8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8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500"/>
                                        <p:tgtEl>
                                          <p:spTgt spid="18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18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8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18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0" dur="500"/>
                                        <p:tgtEl>
                                          <p:spTgt spid="18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15fa93876aa_0_3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2" name="Google Shape;152;g15fa93876aa_0_31"/>
          <p:cNvSpPr txBox="1"/>
          <p:nvPr>
            <p:ph type="title"/>
          </p:nvPr>
        </p:nvSpPr>
        <p:spPr>
          <a:xfrm>
            <a:off x="1143000" y="1518413"/>
            <a:ext cx="3342900" cy="320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>
                <a:solidFill>
                  <a:schemeClr val="lt1"/>
                </a:solidFill>
              </a:rPr>
              <a:t>Lab Policy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153" name="Google Shape;153;g15fa93876aa_0_31"/>
          <p:cNvSpPr/>
          <p:nvPr/>
        </p:nvSpPr>
        <p:spPr>
          <a:xfrm>
            <a:off x="0" y="355862"/>
            <a:ext cx="1170294" cy="274629"/>
          </a:xfrm>
          <a:custGeom>
            <a:avLst/>
            <a:gdLst/>
            <a:ahLst/>
            <a:cxnLst/>
            <a:rect l="l" t="t" r="r" b="b"/>
            <a:pathLst>
              <a:path w="1170294" h="274629" extrusionOk="0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4" name="Google Shape;154;g15fa93876aa_0_31"/>
          <p:cNvSpPr/>
          <p:nvPr/>
        </p:nvSpPr>
        <p:spPr>
          <a:xfrm>
            <a:off x="0" y="790894"/>
            <a:ext cx="1170294" cy="274629"/>
          </a:xfrm>
          <a:custGeom>
            <a:avLst/>
            <a:gdLst/>
            <a:ahLst/>
            <a:cxnLst/>
            <a:rect l="l" t="t" r="r" b="b"/>
            <a:pathLst>
              <a:path w="1170294" h="274629" extrusionOk="0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55" name="Google Shape;155;g15fa93876aa_0_31"/>
          <p:cNvSpPr txBox="1"/>
          <p:nvPr>
            <p:ph type="body" idx="1"/>
          </p:nvPr>
        </p:nvSpPr>
        <p:spPr>
          <a:xfrm>
            <a:off x="6202025" y="1702100"/>
            <a:ext cx="4988700" cy="2842200"/>
          </a:xfrm>
          <a:prstGeom prst="rect">
            <a:avLst/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87350" algn="just" rtl="0"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500">
                <a:solidFill>
                  <a:schemeClr val="lt1"/>
                </a:solidFill>
              </a:rPr>
              <a:t>Lab 1 (exp 1) - DSCH2</a:t>
            </a:r>
            <a:endParaRPr sz="2500">
              <a:solidFill>
                <a:schemeClr val="lt1"/>
              </a:solidFill>
            </a:endParaRPr>
          </a:p>
          <a:p>
            <a:pPr marL="457200" lvl="0" indent="-387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500">
                <a:solidFill>
                  <a:schemeClr val="lt1"/>
                </a:solidFill>
              </a:rPr>
              <a:t>Lab 2 (exp 2) - QUARTUS</a:t>
            </a:r>
            <a:endParaRPr sz="2500">
              <a:solidFill>
                <a:schemeClr val="lt1"/>
              </a:solidFill>
            </a:endParaRPr>
          </a:p>
          <a:p>
            <a:pPr marL="457200" lvl="0" indent="-387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500">
                <a:solidFill>
                  <a:schemeClr val="lt1"/>
                </a:solidFill>
              </a:rPr>
              <a:t>Lab 3 (exp 3) - QUARTUS</a:t>
            </a:r>
            <a:endParaRPr sz="2500">
              <a:solidFill>
                <a:schemeClr val="lt1"/>
              </a:solidFill>
            </a:endParaRPr>
          </a:p>
          <a:p>
            <a:pPr marL="457200" lvl="0" indent="-387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500">
                <a:solidFill>
                  <a:schemeClr val="lt1"/>
                </a:solidFill>
              </a:rPr>
              <a:t>Lab 4 (exp 4) - QUARTUS</a:t>
            </a:r>
            <a:endParaRPr sz="2500">
              <a:solidFill>
                <a:schemeClr val="lt1"/>
              </a:solidFill>
            </a:endParaRPr>
          </a:p>
          <a:p>
            <a:pPr marL="457200" lvl="0" indent="-387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500">
                <a:solidFill>
                  <a:schemeClr val="lt1"/>
                </a:solidFill>
              </a:rPr>
              <a:t>Lab 5 (exp 5) - QUARTUS</a:t>
            </a:r>
            <a:endParaRPr sz="2500">
              <a:solidFill>
                <a:schemeClr val="lt1"/>
              </a:solidFill>
            </a:endParaRPr>
          </a:p>
          <a:p>
            <a:pPr marL="457200" lvl="0" indent="-387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500"/>
              <a:buChar char="•"/>
            </a:pPr>
            <a:r>
              <a:rPr lang="en-US" sz="2500">
                <a:solidFill>
                  <a:schemeClr val="lt1"/>
                </a:solidFill>
              </a:rPr>
              <a:t>Lab 6 (exp 6) - MICROWIND2</a:t>
            </a:r>
            <a:endParaRPr sz="2500">
              <a:solidFill>
                <a:schemeClr val="lt1"/>
              </a:solidFill>
            </a:endParaRPr>
          </a:p>
        </p:txBody>
      </p:sp>
      <p:grpSp>
        <p:nvGrpSpPr>
          <p:cNvPr id="156" name="Google Shape;156;g15fa93876aa_0_31"/>
          <p:cNvGrpSpPr/>
          <p:nvPr/>
        </p:nvGrpSpPr>
        <p:grpSpPr>
          <a:xfrm>
            <a:off x="3121295" y="5364461"/>
            <a:ext cx="1562392" cy="1493432"/>
            <a:chOff x="3121343" y="4864099"/>
            <a:chExt cx="2085971" cy="1993901"/>
          </a:xfrm>
        </p:grpSpPr>
        <p:sp>
          <p:nvSpPr>
            <p:cNvPr id="157" name="Google Shape;157;g15fa93876aa_0_31"/>
            <p:cNvSpPr/>
            <p:nvPr/>
          </p:nvSpPr>
          <p:spPr>
            <a:xfrm>
              <a:off x="3238556" y="4981312"/>
              <a:ext cx="442827" cy="442827"/>
            </a:xfrm>
            <a:custGeom>
              <a:avLst/>
              <a:gdLst/>
              <a:ahLst/>
              <a:cxnLst/>
              <a:rect l="l" t="t" r="r" b="b"/>
              <a:pathLst>
                <a:path w="112966" h="112966" extrusionOk="0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8" name="Google Shape;158;g15fa93876aa_0_31"/>
            <p:cNvSpPr/>
            <p:nvPr/>
          </p:nvSpPr>
          <p:spPr>
            <a:xfrm>
              <a:off x="3128809" y="4871565"/>
              <a:ext cx="902831" cy="902831"/>
            </a:xfrm>
            <a:custGeom>
              <a:avLst/>
              <a:gdLst/>
              <a:ahLst/>
              <a:cxnLst/>
              <a:rect l="l" t="t" r="r" b="b"/>
              <a:pathLst>
                <a:path w="230314" h="230314" extrusionOk="0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59" name="Google Shape;159;g15fa93876aa_0_31"/>
            <p:cNvSpPr/>
            <p:nvPr/>
          </p:nvSpPr>
          <p:spPr>
            <a:xfrm>
              <a:off x="3121343" y="4864099"/>
              <a:ext cx="1152994" cy="1152994"/>
            </a:xfrm>
            <a:custGeom>
              <a:avLst/>
              <a:gdLst/>
              <a:ahLst/>
              <a:cxnLst/>
              <a:rect l="l" t="t" r="r" b="b"/>
              <a:pathLst>
                <a:path w="294131" h="294131" extrusionOk="0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0" name="Google Shape;160;g15fa93876aa_0_31"/>
            <p:cNvSpPr/>
            <p:nvPr/>
          </p:nvSpPr>
          <p:spPr>
            <a:xfrm>
              <a:off x="3152324" y="4894707"/>
              <a:ext cx="1321761" cy="1322138"/>
            </a:xfrm>
            <a:custGeom>
              <a:avLst/>
              <a:gdLst/>
              <a:ahLst/>
              <a:cxnLst/>
              <a:rect l="l" t="t" r="r" b="b"/>
              <a:pathLst>
                <a:path w="337184" h="337280" extrusionOk="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1" name="Google Shape;161;g15fa93876aa_0_31"/>
            <p:cNvSpPr/>
            <p:nvPr/>
          </p:nvSpPr>
          <p:spPr>
            <a:xfrm>
              <a:off x="3215037" y="4957793"/>
              <a:ext cx="1429299" cy="1429299"/>
            </a:xfrm>
            <a:custGeom>
              <a:avLst/>
              <a:gdLst/>
              <a:ahLst/>
              <a:cxnLst/>
              <a:rect l="l" t="t" r="r" b="b"/>
              <a:pathLst>
                <a:path w="364617" h="364617" extrusionOk="0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2" name="Google Shape;162;g15fa93876aa_0_31"/>
            <p:cNvSpPr/>
            <p:nvPr/>
          </p:nvSpPr>
          <p:spPr>
            <a:xfrm>
              <a:off x="3301642" y="5044398"/>
              <a:ext cx="1490533" cy="1490533"/>
            </a:xfrm>
            <a:custGeom>
              <a:avLst/>
              <a:gdLst/>
              <a:ahLst/>
              <a:cxnLst/>
              <a:rect l="l" t="t" r="r" b="b"/>
              <a:pathLst>
                <a:path w="380238" h="380238" extrusionOk="0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3" name="Google Shape;163;g15fa93876aa_0_31"/>
            <p:cNvSpPr/>
            <p:nvPr/>
          </p:nvSpPr>
          <p:spPr>
            <a:xfrm>
              <a:off x="3409523" y="5152279"/>
              <a:ext cx="1509949" cy="1509949"/>
            </a:xfrm>
            <a:custGeom>
              <a:avLst/>
              <a:gdLst/>
              <a:ahLst/>
              <a:cxnLst/>
              <a:rect l="l" t="t" r="r" b="b"/>
              <a:pathLst>
                <a:path w="385191" h="385191" extrusionOk="0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4" name="Google Shape;164;g15fa93876aa_0_31"/>
            <p:cNvSpPr/>
            <p:nvPr/>
          </p:nvSpPr>
          <p:spPr>
            <a:xfrm>
              <a:off x="3538685" y="5279576"/>
              <a:ext cx="1488663" cy="1490529"/>
            </a:xfrm>
            <a:custGeom>
              <a:avLst/>
              <a:gdLst/>
              <a:ahLst/>
              <a:cxnLst/>
              <a:rect l="l" t="t" r="r" b="b"/>
              <a:pathLst>
                <a:path w="379761" h="380237" extrusionOk="0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5" name="Google Shape;165;g15fa93876aa_0_31"/>
            <p:cNvSpPr/>
            <p:nvPr/>
          </p:nvSpPr>
          <p:spPr>
            <a:xfrm>
              <a:off x="3683896" y="5426652"/>
              <a:ext cx="1430043" cy="1430043"/>
            </a:xfrm>
            <a:custGeom>
              <a:avLst/>
              <a:gdLst/>
              <a:ahLst/>
              <a:cxnLst/>
              <a:rect l="l" t="t" r="r" b="b"/>
              <a:pathLst>
                <a:path w="364807" h="364807" extrusionOk="0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6" name="Google Shape;166;g15fa93876aa_0_31"/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/>
              <a:ahLst/>
              <a:cxnLst/>
              <a:rect l="l" t="t" r="r" b="b"/>
              <a:pathLst>
                <a:path w="1275308" h="1260376" extrusionOk="0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7" name="Google Shape;167;g15fa93876aa_0_31"/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/>
              <a:ahLst/>
              <a:cxnLst/>
              <a:rect l="l" t="t" r="r" b="b"/>
              <a:pathLst>
                <a:path w="1065858" h="1060662" extrusionOk="0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8" name="Google Shape;168;g15fa93876aa_0_31"/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/>
              <a:ahLst/>
              <a:cxnLst/>
              <a:rect l="l" t="t" r="r" b="b"/>
              <a:pathLst>
                <a:path w="818022" h="818022" extrusionOk="0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69" name="Google Shape;169;g15fa93876aa_0_31"/>
            <p:cNvSpPr/>
            <p:nvPr/>
          </p:nvSpPr>
          <p:spPr>
            <a:xfrm>
              <a:off x="4647375" y="6390131"/>
              <a:ext cx="442454" cy="442454"/>
            </a:xfrm>
            <a:custGeom>
              <a:avLst/>
              <a:gdLst/>
              <a:ahLst/>
              <a:cxnLst/>
              <a:rect l="l" t="t" r="r" b="b"/>
              <a:pathLst>
                <a:path w="112871" h="112871" extrusionOk="0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70" name="Google Shape;170;g15fa93876aa_0_31"/>
          <p:cNvSpPr txBox="1"/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71" name="Google Shape;171;g15fa93876aa_0_31"/>
          <p:cNvSpPr txBox="1"/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CSE460 : VLSI Design</a:t>
            </a:r>
            <a:r>
              <a:rPr lang="en-US">
                <a:solidFill>
                  <a:srgbClr val="FFFFFF"/>
                </a:solidFill>
              </a:rPr>
              <a:t> 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72" name="Google Shape;172;g15fa93876aa_0_3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47" name="Shape 18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8" name="Google Shape;1848;p34"/>
          <p:cNvSpPr txBox="1"/>
          <p:nvPr>
            <p:ph type="title"/>
          </p:nvPr>
        </p:nvSpPr>
        <p:spPr>
          <a:xfrm>
            <a:off x="428625" y="365126"/>
            <a:ext cx="10925175" cy="8242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>
                <a:solidFill>
                  <a:schemeClr val="lt1"/>
                </a:solidFill>
              </a:rPr>
              <a:t>4-bit Ripple Carry Adder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1849" name="Google Shape;1849;p34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850" name="Google Shape;1850;p34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1851" name="Google Shape;1851;p34"/>
          <p:cNvGraphicFramePr/>
          <p:nvPr/>
        </p:nvGraphicFramePr>
        <p:xfrm>
          <a:off x="1142998" y="1189356"/>
          <a:ext cx="10477500" cy="5040000"/>
        </p:xfrm>
        <a:graphic>
          <a:graphicData uri="http://schemas.openxmlformats.org/drawingml/2006/table">
            <a:tbl>
              <a:tblPr firstRow="1" bandRow="1">
                <a:noFill/>
                <a:tableStyleId>{053FC599-FF9E-41FE-95C6-56B2CE73C9C4}</a:tableStyleId>
              </a:tblPr>
              <a:tblGrid>
                <a:gridCol w="10477500"/>
              </a:tblGrid>
              <a:tr h="504000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 panose="02070309020205020404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module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fulladd4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(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S0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S1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S2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S3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Cout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A0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A1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A2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A3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B0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B1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B2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B3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Cin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);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 panose="02070309020205020404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   input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A0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A1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A2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A3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B0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B1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B2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B3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Cin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;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 panose="02070309020205020404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   output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S0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S1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S2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S3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Cout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;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 panose="02070309020205020404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   wire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Cout0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Cout1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Cout2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;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 panose="02070309020205020404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   fulladd stage0 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(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S0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Cout0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A0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B0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Cin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);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 panose="02070309020205020404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   fulladd stage1 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(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S1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Cout1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A1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B1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Cout0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);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 panose="02070309020205020404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   fulladd stage2 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(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S2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Cout2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A2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B2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Cout1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);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 panose="02070309020205020404"/>
                        <a:buNone/>
                      </a:pP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   fulladd stage3 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(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S3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Cout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A3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B3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Cout2</a:t>
                      </a:r>
                      <a:r>
                        <a:rPr lang="en-US" sz="1800" b="1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);</a:t>
                      </a:r>
                      <a:r>
                        <a:rPr lang="en-US" sz="180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 panose="02070309020205020404"/>
                        <a:buNone/>
                      </a:pPr>
                      <a:r>
                        <a:rPr lang="en-US" sz="1800" b="1" u="none" strike="noStrike" cap="none">
                          <a:solidFill>
                            <a:srgbClr val="0000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endmodule</a:t>
                      </a:r>
                      <a:endParaRPr sz="1200" u="none" strike="noStrike" cap="none"/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Calibri" panose="020F0502020204030204"/>
                        <a:buNone/>
                      </a:pPr>
                      <a:endParaRPr sz="1800" b="1" u="none" strike="noStrike" cap="none">
                        <a:solidFill>
                          <a:srgbClr val="0000FF"/>
                        </a:solidFill>
                        <a:latin typeface="Courier New" panose="02070309020205020404"/>
                        <a:ea typeface="Courier New" panose="02070309020205020404"/>
                        <a:cs typeface="Courier New" panose="02070309020205020404"/>
                        <a:sym typeface="Courier New" panose="020703090202050204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 panose="02070309020205020404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module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fulladd</a:t>
                      </a:r>
                      <a:r>
                        <a:rPr lang="en-US" sz="1800" b="1" i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(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S</a:t>
                      </a:r>
                      <a:r>
                        <a:rPr lang="en-US" sz="1800" b="1" i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Cout</a:t>
                      </a:r>
                      <a:r>
                        <a:rPr lang="en-US" sz="1800" b="1" i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A</a:t>
                      </a:r>
                      <a:r>
                        <a:rPr lang="en-US" sz="1800" b="1" i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B</a:t>
                      </a:r>
                      <a:r>
                        <a:rPr lang="en-US" sz="1800" b="1" i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Cin</a:t>
                      </a:r>
                      <a:r>
                        <a:rPr lang="en-US" sz="1800" b="1" i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);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endParaRPr sz="1800" b="0" i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8000"/>
                        </a:buClr>
                        <a:buSzPts val="1800"/>
                        <a:buFont typeface="Courier New" panose="02070309020205020404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8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// This module implements a 1-bit full adder </a:t>
                      </a:r>
                      <a:endParaRPr sz="1800" b="0" i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 panose="02070309020205020404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  input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A</a:t>
                      </a:r>
                      <a:r>
                        <a:rPr lang="en-US" sz="1800" b="1" i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B</a:t>
                      </a:r>
                      <a:r>
                        <a:rPr lang="en-US" sz="1800" b="1" i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Cin</a:t>
                      </a:r>
                      <a:r>
                        <a:rPr lang="en-US" sz="1800" b="1" i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;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endParaRPr sz="1800" b="0" i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 panose="02070309020205020404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  output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S</a:t>
                      </a:r>
                      <a:r>
                        <a:rPr lang="en-US" sz="1800" b="1" i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,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Cout</a:t>
                      </a:r>
                      <a:r>
                        <a:rPr lang="en-US" sz="1800" b="1" i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;</a:t>
                      </a:r>
                      <a:endParaRPr sz="1800" b="0" i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Courier New" panose="02070309020205020404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endParaRPr sz="1800" b="0" i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 panose="02070309020205020404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  assign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S </a:t>
                      </a:r>
                      <a:r>
                        <a:rPr lang="en-US" sz="1800" b="1" i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=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A </a:t>
                      </a:r>
                      <a:r>
                        <a:rPr lang="en-US" sz="1800" b="1" i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^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B </a:t>
                      </a:r>
                      <a:r>
                        <a:rPr lang="en-US" sz="1800" b="1" i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^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Cin</a:t>
                      </a:r>
                      <a:r>
                        <a:rPr lang="en-US" sz="1800" b="1" i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;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endParaRPr sz="1800" b="0" i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 panose="02070309020205020404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  assign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Cout </a:t>
                      </a:r>
                      <a:r>
                        <a:rPr lang="en-US" sz="1800" b="1" i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=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r>
                        <a:rPr lang="en-US" sz="1800" b="1" i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(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A </a:t>
                      </a:r>
                      <a:r>
                        <a:rPr lang="en-US" sz="1800" b="1" i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&amp;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B</a:t>
                      </a:r>
                      <a:r>
                        <a:rPr lang="en-US" sz="1800" b="1" i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)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r>
                        <a:rPr lang="en-US" sz="1800" b="1" i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|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r>
                        <a:rPr lang="en-US" sz="1800" b="1" i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(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Cin </a:t>
                      </a:r>
                      <a:r>
                        <a:rPr lang="en-US" sz="1800" b="1" i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&amp;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r>
                        <a:rPr lang="en-US" sz="1800" b="1" i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(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A </a:t>
                      </a:r>
                      <a:r>
                        <a:rPr lang="en-US" sz="1800" b="1" i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^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B</a:t>
                      </a:r>
                      <a:r>
                        <a:rPr lang="en-US" sz="1800" b="1" i="0" u="none" strike="noStrike" cap="none">
                          <a:solidFill>
                            <a:srgbClr val="00008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));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endParaRPr sz="1800" b="0" i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FF"/>
                        </a:buClr>
                        <a:buSzPts val="1800"/>
                        <a:buFont typeface="Courier New" panose="02070309020205020404"/>
                        <a:buNone/>
                      </a:pPr>
                      <a:r>
                        <a:rPr lang="en-US" sz="1800" b="1" i="0" u="none" strike="noStrike" cap="none">
                          <a:solidFill>
                            <a:srgbClr val="0000FF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endmodule</a:t>
                      </a:r>
                      <a:r>
                        <a:rPr lang="en-US" sz="1800" b="1" i="0" u="none" strike="noStrike" cap="none">
                          <a:solidFill>
                            <a:srgbClr val="000000"/>
                          </a:solidFill>
                          <a:latin typeface="Courier New" panose="02070309020205020404"/>
                          <a:ea typeface="Courier New" panose="02070309020205020404"/>
                          <a:cs typeface="Courier New" panose="02070309020205020404"/>
                          <a:sym typeface="Courier New" panose="02070309020205020404"/>
                        </a:rPr>
                        <a:t> </a:t>
                      </a:r>
                      <a:endParaRPr sz="1800" b="0" i="0" u="none" strike="noStrike" cap="none">
                        <a:latin typeface="Arial" panose="020B0604020202020204"/>
                        <a:ea typeface="Arial" panose="020B0604020202020204"/>
                        <a:cs typeface="Arial" panose="020B0604020202020204"/>
                        <a:sym typeface="Arial" panose="020B0604020202020204"/>
                      </a:endParaRPr>
                    </a:p>
                  </a:txBody>
                  <a:tcPr marL="91450" marR="91450" marT="45725" marB="45725">
                    <a:solidFill>
                      <a:srgbClr val="D0CECE"/>
                    </a:solidFill>
                  </a:tcPr>
                </a:tc>
              </a:tr>
            </a:tbl>
          </a:graphicData>
        </a:graphic>
      </p:graphicFrame>
      <p:pic>
        <p:nvPicPr>
          <p:cNvPr id="1852" name="Google Shape;1852;p34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163009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6" name="Shape 1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7" name="Google Shape;1857;p38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chemeClr val="lt1"/>
                </a:solidFill>
              </a:rPr>
              <a:t>CSE460 : VLSI Design</a:t>
            </a:r>
            <a:r>
              <a:rPr lang="en-US">
                <a:solidFill>
                  <a:schemeClr val="lt1"/>
                </a:solidFill>
              </a:rPr>
              <a:t> 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1858" name="Google Shape;1858;p38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859" name="Google Shape;1859;p38"/>
          <p:cNvSpPr txBox="1"/>
          <p:nvPr>
            <p:ph type="title" idx="4294967295"/>
          </p:nvPr>
        </p:nvSpPr>
        <p:spPr>
          <a:xfrm>
            <a:off x="1066642" y="224092"/>
            <a:ext cx="10515600" cy="869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>
                <a:solidFill>
                  <a:schemeClr val="lt1"/>
                </a:solidFill>
              </a:rPr>
              <a:t>Text &amp; References </a:t>
            </a:r>
            <a:endParaRPr lang="en-US">
              <a:solidFill>
                <a:schemeClr val="lt1"/>
              </a:solidFill>
            </a:endParaRPr>
          </a:p>
        </p:txBody>
      </p:sp>
      <p:graphicFrame>
        <p:nvGraphicFramePr>
          <p:cNvPr id="1860" name="Google Shape;1860;p38"/>
          <p:cNvGraphicFramePr/>
          <p:nvPr/>
        </p:nvGraphicFramePr>
        <p:xfrm>
          <a:off x="1249918" y="2455577"/>
          <a:ext cx="10149050" cy="3000000"/>
        </p:xfrm>
        <a:graphic>
          <a:graphicData uri="http://schemas.openxmlformats.org/drawingml/2006/table">
            <a:tbl>
              <a:tblPr firstRow="1" bandRow="1">
                <a:noFill/>
                <a:tableStyleId>{C807D378-B52E-45EE-AF18-3E35322AC3E1}</a:tableStyleId>
              </a:tblPr>
              <a:tblGrid>
                <a:gridCol w="516975"/>
                <a:gridCol w="4362975"/>
                <a:gridCol w="3711750"/>
                <a:gridCol w="1557350"/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/>
                        <a:buNone/>
                      </a:pPr>
                      <a:r>
                        <a:rPr lang="en-US" sz="2000" u="none" strike="noStrike" cap="none"/>
                        <a:t>#</a:t>
                      </a:r>
                      <a:endParaRPr sz="2000" u="none" strike="noStrike" cap="none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/>
                        <a:buNone/>
                      </a:pPr>
                      <a:r>
                        <a:rPr lang="en-US" sz="2000" u="none" strike="noStrike" cap="none"/>
                        <a:t>Title</a:t>
                      </a:r>
                      <a:endParaRPr sz="2000" u="none" strike="noStrike" cap="none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/>
                        <a:buNone/>
                      </a:pPr>
                      <a:r>
                        <a:rPr lang="en-US" sz="2000" u="none" strike="noStrike" cap="none"/>
                        <a:t>Author(s)</a:t>
                      </a:r>
                      <a:endParaRPr sz="2000" u="none" strike="noStrike" cap="none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/>
                        <a:buNone/>
                      </a:pPr>
                      <a:r>
                        <a:rPr lang="en-US" sz="2000" u="none" strike="noStrike" cap="none"/>
                        <a:t>Edition</a:t>
                      </a:r>
                      <a:endParaRPr sz="2000" u="none" strike="noStrike" cap="none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/>
                        <a:buNone/>
                      </a:pPr>
                      <a:r>
                        <a:rPr lang="en-US" sz="2000" u="none" strike="noStrike" cap="none"/>
                        <a:t>1.</a:t>
                      </a:r>
                      <a:endParaRPr sz="2000" u="none" strike="noStrike" cap="none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/>
                        <a:buNone/>
                      </a:pPr>
                      <a:r>
                        <a:rPr lang="en-US" sz="2000" u="none" strike="noStrike" cap="none"/>
                        <a:t>CMOS VLSI Design </a:t>
                      </a:r>
                      <a:endParaRPr sz="2000" u="none" strike="noStrike" cap="none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/>
                        <a:buNone/>
                      </a:pPr>
                      <a:r>
                        <a:rPr lang="en-US" sz="2000" u="none" strike="noStrike" cap="none"/>
                        <a:t>N.H.E. Weste, D. Harris &amp; A. Banerjee</a:t>
                      </a:r>
                      <a:endParaRPr sz="2000" u="none" strike="noStrike" cap="none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/>
                        <a:buNone/>
                      </a:pPr>
                      <a:r>
                        <a:rPr lang="en-US" sz="2000" u="none" strike="noStrike" cap="none"/>
                        <a:t>4</a:t>
                      </a:r>
                      <a:r>
                        <a:rPr lang="en-US" sz="2000" u="none" strike="noStrike" cap="none" baseline="30000"/>
                        <a:t>th</a:t>
                      </a:r>
                      <a:r>
                        <a:rPr lang="en-US" sz="2000" u="none" strike="noStrike" cap="none"/>
                        <a:t> ed.</a:t>
                      </a:r>
                      <a:endParaRPr sz="2000" u="none" strike="noStrike" cap="none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/>
                        <a:buNone/>
                      </a:pPr>
                      <a:r>
                        <a:rPr lang="en-US" sz="2000" u="none" strike="noStrike" cap="none"/>
                        <a:t>2.</a:t>
                      </a:r>
                      <a:endParaRPr sz="2000" u="none" strike="noStrike" cap="none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/>
                        <a:buNone/>
                      </a:pPr>
                      <a:r>
                        <a:rPr lang="en-US" sz="2000" u="none" strike="noStrike" cap="none"/>
                        <a:t>Fundamentals of Digital Logic with Verilog Design</a:t>
                      </a:r>
                      <a:endParaRPr sz="2000" u="none" strike="noStrike" cap="none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/>
                        <a:buNone/>
                      </a:pPr>
                      <a:r>
                        <a:rPr lang="en-US" sz="2000" u="none" strike="noStrike" cap="none"/>
                        <a:t>Stephen Brown &amp; Zvonko Vranesic</a:t>
                      </a:r>
                      <a:endParaRPr sz="2000" u="none" strike="noStrike" cap="none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/>
                        <a:buNone/>
                      </a:pPr>
                      <a:r>
                        <a:rPr lang="en-US" sz="2000" u="none" strike="noStrike" cap="none"/>
                        <a:t>2</a:t>
                      </a:r>
                      <a:r>
                        <a:rPr lang="en-US" sz="2000" u="none" strike="noStrike" cap="none" baseline="30000"/>
                        <a:t>nd</a:t>
                      </a:r>
                      <a:r>
                        <a:rPr lang="en-US" sz="2000" u="none" strike="noStrike" cap="none"/>
                        <a:t>/3</a:t>
                      </a:r>
                      <a:r>
                        <a:rPr lang="en-US" sz="2000" u="none" strike="noStrike" cap="none" baseline="30000"/>
                        <a:t>rd</a:t>
                      </a:r>
                      <a:r>
                        <a:rPr lang="en-US" sz="2000" u="none" strike="noStrike" cap="none"/>
                        <a:t> ed.</a:t>
                      </a:r>
                      <a:endParaRPr sz="2000" u="none" strike="noStrike" cap="none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3.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Verilog HDL </a:t>
                      </a:r>
                      <a:endParaRPr sz="1400" u="none" strike="noStrike" cap="none"/>
                    </a:p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100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(A guide to Digital Design and Synthesis)</a:t>
                      </a:r>
                      <a:endParaRPr sz="1400" u="none" strike="noStrike" cap="none"/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Samir Palnitkar</a:t>
                      </a:r>
                      <a:endParaRPr sz="2000" u="none" strike="noStrike" cap="none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2000"/>
                        <a:buFont typeface="Arial" panose="020B0604020202020204"/>
                        <a:buNone/>
                      </a:pPr>
                      <a:r>
                        <a:rPr lang="en-US" sz="2000" u="none" strike="noStrike" cap="none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1</a:t>
                      </a:r>
                      <a:r>
                        <a:rPr lang="en-US" sz="2000" u="none" strike="noStrike" cap="none" baseline="30000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st</a:t>
                      </a:r>
                      <a:r>
                        <a:rPr lang="en-US" sz="2000" u="none" strike="noStrike" cap="none">
                          <a:latin typeface="Calibri" panose="020F0502020204030204"/>
                          <a:ea typeface="Calibri" panose="020F0502020204030204"/>
                          <a:cs typeface="Calibri" panose="020F0502020204030204"/>
                          <a:sym typeface="Calibri" panose="020F0502020204030204"/>
                        </a:rPr>
                        <a:t> ed.</a:t>
                      </a:r>
                      <a:endParaRPr sz="2000" u="none" strike="noStrike" cap="none">
                        <a:latin typeface="Calibri" panose="020F0502020204030204"/>
                        <a:ea typeface="Calibri" panose="020F0502020204030204"/>
                        <a:cs typeface="Calibri" panose="020F0502020204030204"/>
                        <a:sym typeface="Calibri" panose="020F0502020204030204"/>
                      </a:endParaRPr>
                    </a:p>
                  </a:txBody>
                  <a:tcPr marL="68575" marR="68575" marT="0" marB="0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1861" name="Google Shape;1861;p38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865" name="Shape 18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6" name="Google Shape;1866;p39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1867" name="Google Shape;1867;p39"/>
          <p:cNvSpPr/>
          <p:nvPr/>
        </p:nvSpPr>
        <p:spPr>
          <a:xfrm>
            <a:off x="4384098" y="1595502"/>
            <a:ext cx="3657600" cy="3366052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68" name="Google Shape;1868;p39"/>
          <p:cNvSpPr/>
          <p:nvPr/>
        </p:nvSpPr>
        <p:spPr>
          <a:xfrm>
            <a:off x="3835458" y="992528"/>
            <a:ext cx="4754880" cy="4572000"/>
          </a:xfrm>
          <a:prstGeom prst="diamond">
            <a:avLst/>
          </a:prstGeom>
          <a:noFill/>
          <a:ln w="28575" cap="flat" cmpd="sng">
            <a:solidFill>
              <a:srgbClr val="D8D8D8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69" name="Google Shape;1869;p39"/>
          <p:cNvSpPr txBox="1"/>
          <p:nvPr/>
        </p:nvSpPr>
        <p:spPr>
          <a:xfrm>
            <a:off x="3066135" y="2893807"/>
            <a:ext cx="6093500" cy="769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00"/>
              <a:buFont typeface="Arial" panose="020B0604020202020204"/>
              <a:buNone/>
            </a:pPr>
            <a:r>
              <a:rPr lang="en-US" sz="4400" b="0" i="0" u="none" strike="noStrike" cap="none">
                <a:solidFill>
                  <a:schemeClr val="lt2"/>
                </a:solidFill>
                <a:latin typeface="Quintessential" panose="03020500000000020000"/>
                <a:ea typeface="Quintessential" panose="03020500000000020000"/>
                <a:cs typeface="Quintessential" panose="03020500000000020000"/>
                <a:sym typeface="Quintessential" panose="03020500000000020000"/>
              </a:rPr>
              <a:t>Thank You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870" name="Google Shape;1870;p39"/>
          <p:cNvSpPr/>
          <p:nvPr/>
        </p:nvSpPr>
        <p:spPr>
          <a:xfrm>
            <a:off x="3698298" y="809648"/>
            <a:ext cx="5029200" cy="4937760"/>
          </a:xfrm>
          <a:prstGeom prst="diamond">
            <a:avLst/>
          </a:prstGeom>
          <a:noFill/>
          <a:ln w="19050" cap="flat" cmpd="sng">
            <a:solidFill>
              <a:srgbClr val="BFBFB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71" name="Google Shape;1871;p39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CSE460 : VLSI Design</a:t>
            </a:r>
            <a:r>
              <a:rPr lang="en-US"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12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pic>
        <p:nvPicPr>
          <p:cNvPr id="1872" name="Google Shape;1872;p39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15fa93876aa_0_6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78" name="Google Shape;178;g15fa93876aa_0_6"/>
          <p:cNvSpPr txBox="1"/>
          <p:nvPr>
            <p:ph type="title"/>
          </p:nvPr>
        </p:nvSpPr>
        <p:spPr>
          <a:xfrm>
            <a:off x="1102368" y="923293"/>
            <a:ext cx="4030200" cy="46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>
                <a:solidFill>
                  <a:schemeClr val="lt1"/>
                </a:solidFill>
              </a:rPr>
              <a:t>Verilog HDL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179" name="Google Shape;179;g15fa93876aa_0_6"/>
          <p:cNvSpPr/>
          <p:nvPr/>
        </p:nvSpPr>
        <p:spPr>
          <a:xfrm>
            <a:off x="0" y="355862"/>
            <a:ext cx="1170294" cy="274629"/>
          </a:xfrm>
          <a:custGeom>
            <a:avLst/>
            <a:gdLst/>
            <a:ahLst/>
            <a:cxnLst/>
            <a:rect l="l" t="t" r="r" b="b"/>
            <a:pathLst>
              <a:path w="1170294" h="274629" extrusionOk="0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0" name="Google Shape;180;g15fa93876aa_0_6"/>
          <p:cNvSpPr/>
          <p:nvPr/>
        </p:nvSpPr>
        <p:spPr>
          <a:xfrm>
            <a:off x="0" y="790894"/>
            <a:ext cx="1170294" cy="274629"/>
          </a:xfrm>
          <a:custGeom>
            <a:avLst/>
            <a:gdLst/>
            <a:ahLst/>
            <a:cxnLst/>
            <a:rect l="l" t="t" r="r" b="b"/>
            <a:pathLst>
              <a:path w="1170294" h="274629" extrusionOk="0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181" name="Google Shape;181;g15fa93876aa_0_6"/>
          <p:cNvSpPr txBox="1"/>
          <p:nvPr>
            <p:ph type="body" idx="1"/>
          </p:nvPr>
        </p:nvSpPr>
        <p:spPr>
          <a:xfrm>
            <a:off x="6003744" y="1130846"/>
            <a:ext cx="5778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Verilog HDL is a general-purpose </a:t>
            </a:r>
            <a:r>
              <a:rPr lang="en-US" sz="2400">
                <a:solidFill>
                  <a:schemeClr val="accent6"/>
                </a:solidFill>
              </a:rPr>
              <a:t>hardware description language which can describe the digital circuits</a:t>
            </a:r>
            <a:r>
              <a:rPr lang="en-US" sz="2400">
                <a:solidFill>
                  <a:schemeClr val="lt1"/>
                </a:solidFill>
              </a:rPr>
              <a:t> with C-like syntax.</a:t>
            </a:r>
            <a:endParaRPr lang="en-US" sz="2400">
              <a:solidFill>
                <a:schemeClr val="lt1"/>
              </a:solidFill>
            </a:endParaRPr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lt1"/>
              </a:solidFill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Most popular logic synthesis tools support Verilog HDL.</a:t>
            </a:r>
            <a:endParaRPr lang="en-US" sz="2400">
              <a:solidFill>
                <a:schemeClr val="lt1"/>
              </a:solidFill>
            </a:endParaRPr>
          </a:p>
          <a:p>
            <a:pPr marL="228600" lvl="0" indent="-762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lt1"/>
              </a:solidFill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400"/>
              <a:buChar char="•"/>
            </a:pPr>
            <a:r>
              <a:rPr lang="en-US" sz="2400">
                <a:solidFill>
                  <a:schemeClr val="lt1"/>
                </a:solidFill>
              </a:rPr>
              <a:t>Digital circuits can be described at the RTL of abstraction which ensures design portability.</a:t>
            </a:r>
            <a:endParaRPr lang="en-US" sz="2400">
              <a:solidFill>
                <a:schemeClr val="lt1"/>
              </a:solidFill>
            </a:endParaRPr>
          </a:p>
        </p:txBody>
      </p:sp>
      <p:grpSp>
        <p:nvGrpSpPr>
          <p:cNvPr id="182" name="Google Shape;182;g15fa93876aa_0_6"/>
          <p:cNvGrpSpPr/>
          <p:nvPr/>
        </p:nvGrpSpPr>
        <p:grpSpPr>
          <a:xfrm>
            <a:off x="3121295" y="5364461"/>
            <a:ext cx="1562392" cy="1493432"/>
            <a:chOff x="3121343" y="4864099"/>
            <a:chExt cx="2085971" cy="1993901"/>
          </a:xfrm>
        </p:grpSpPr>
        <p:sp>
          <p:nvSpPr>
            <p:cNvPr id="183" name="Google Shape;183;g15fa93876aa_0_6"/>
            <p:cNvSpPr/>
            <p:nvPr/>
          </p:nvSpPr>
          <p:spPr>
            <a:xfrm>
              <a:off x="3238556" y="4981312"/>
              <a:ext cx="442827" cy="442827"/>
            </a:xfrm>
            <a:custGeom>
              <a:avLst/>
              <a:gdLst/>
              <a:ahLst/>
              <a:cxnLst/>
              <a:rect l="l" t="t" r="r" b="b"/>
              <a:pathLst>
                <a:path w="112966" h="112966" extrusionOk="0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4" name="Google Shape;184;g15fa93876aa_0_6"/>
            <p:cNvSpPr/>
            <p:nvPr/>
          </p:nvSpPr>
          <p:spPr>
            <a:xfrm>
              <a:off x="3128809" y="4871565"/>
              <a:ext cx="902831" cy="902831"/>
            </a:xfrm>
            <a:custGeom>
              <a:avLst/>
              <a:gdLst/>
              <a:ahLst/>
              <a:cxnLst/>
              <a:rect l="l" t="t" r="r" b="b"/>
              <a:pathLst>
                <a:path w="230314" h="230314" extrusionOk="0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5" name="Google Shape;185;g15fa93876aa_0_6"/>
            <p:cNvSpPr/>
            <p:nvPr/>
          </p:nvSpPr>
          <p:spPr>
            <a:xfrm>
              <a:off x="3121343" y="4864099"/>
              <a:ext cx="1152994" cy="1152994"/>
            </a:xfrm>
            <a:custGeom>
              <a:avLst/>
              <a:gdLst/>
              <a:ahLst/>
              <a:cxnLst/>
              <a:rect l="l" t="t" r="r" b="b"/>
              <a:pathLst>
                <a:path w="294131" h="294131" extrusionOk="0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6" name="Google Shape;186;g15fa93876aa_0_6"/>
            <p:cNvSpPr/>
            <p:nvPr/>
          </p:nvSpPr>
          <p:spPr>
            <a:xfrm>
              <a:off x="3152324" y="4894707"/>
              <a:ext cx="1321761" cy="1322138"/>
            </a:xfrm>
            <a:custGeom>
              <a:avLst/>
              <a:gdLst/>
              <a:ahLst/>
              <a:cxnLst/>
              <a:rect l="l" t="t" r="r" b="b"/>
              <a:pathLst>
                <a:path w="337184" h="337280" extrusionOk="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7" name="Google Shape;187;g15fa93876aa_0_6"/>
            <p:cNvSpPr/>
            <p:nvPr/>
          </p:nvSpPr>
          <p:spPr>
            <a:xfrm>
              <a:off x="3215037" y="4957793"/>
              <a:ext cx="1429299" cy="1429299"/>
            </a:xfrm>
            <a:custGeom>
              <a:avLst/>
              <a:gdLst/>
              <a:ahLst/>
              <a:cxnLst/>
              <a:rect l="l" t="t" r="r" b="b"/>
              <a:pathLst>
                <a:path w="364617" h="364617" extrusionOk="0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8" name="Google Shape;188;g15fa93876aa_0_6"/>
            <p:cNvSpPr/>
            <p:nvPr/>
          </p:nvSpPr>
          <p:spPr>
            <a:xfrm>
              <a:off x="3301642" y="5044398"/>
              <a:ext cx="1490533" cy="1490533"/>
            </a:xfrm>
            <a:custGeom>
              <a:avLst/>
              <a:gdLst/>
              <a:ahLst/>
              <a:cxnLst/>
              <a:rect l="l" t="t" r="r" b="b"/>
              <a:pathLst>
                <a:path w="380238" h="380238" extrusionOk="0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89" name="Google Shape;189;g15fa93876aa_0_6"/>
            <p:cNvSpPr/>
            <p:nvPr/>
          </p:nvSpPr>
          <p:spPr>
            <a:xfrm>
              <a:off x="3409523" y="5152279"/>
              <a:ext cx="1509949" cy="1509949"/>
            </a:xfrm>
            <a:custGeom>
              <a:avLst/>
              <a:gdLst/>
              <a:ahLst/>
              <a:cxnLst/>
              <a:rect l="l" t="t" r="r" b="b"/>
              <a:pathLst>
                <a:path w="385191" h="385191" extrusionOk="0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0" name="Google Shape;190;g15fa93876aa_0_6"/>
            <p:cNvSpPr/>
            <p:nvPr/>
          </p:nvSpPr>
          <p:spPr>
            <a:xfrm>
              <a:off x="3538685" y="5279576"/>
              <a:ext cx="1488663" cy="1490529"/>
            </a:xfrm>
            <a:custGeom>
              <a:avLst/>
              <a:gdLst/>
              <a:ahLst/>
              <a:cxnLst/>
              <a:rect l="l" t="t" r="r" b="b"/>
              <a:pathLst>
                <a:path w="379761" h="380237" extrusionOk="0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1" name="Google Shape;191;g15fa93876aa_0_6"/>
            <p:cNvSpPr/>
            <p:nvPr/>
          </p:nvSpPr>
          <p:spPr>
            <a:xfrm>
              <a:off x="3683896" y="5426652"/>
              <a:ext cx="1430043" cy="1430043"/>
            </a:xfrm>
            <a:custGeom>
              <a:avLst/>
              <a:gdLst/>
              <a:ahLst/>
              <a:cxnLst/>
              <a:rect l="l" t="t" r="r" b="b"/>
              <a:pathLst>
                <a:path w="364807" h="364807" extrusionOk="0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2" name="Google Shape;192;g15fa93876aa_0_6"/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/>
              <a:ahLst/>
              <a:cxnLst/>
              <a:rect l="l" t="t" r="r" b="b"/>
              <a:pathLst>
                <a:path w="1275308" h="1260376" extrusionOk="0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3" name="Google Shape;193;g15fa93876aa_0_6"/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/>
              <a:ahLst/>
              <a:cxnLst/>
              <a:rect l="l" t="t" r="r" b="b"/>
              <a:pathLst>
                <a:path w="1065858" h="1060662" extrusionOk="0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4" name="Google Shape;194;g15fa93876aa_0_6"/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/>
              <a:ahLst/>
              <a:cxnLst/>
              <a:rect l="l" t="t" r="r" b="b"/>
              <a:pathLst>
                <a:path w="818022" h="818022" extrusionOk="0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95" name="Google Shape;195;g15fa93876aa_0_6"/>
            <p:cNvSpPr/>
            <p:nvPr/>
          </p:nvSpPr>
          <p:spPr>
            <a:xfrm>
              <a:off x="4647375" y="6390131"/>
              <a:ext cx="442454" cy="442454"/>
            </a:xfrm>
            <a:custGeom>
              <a:avLst/>
              <a:gdLst/>
              <a:ahLst/>
              <a:cxnLst/>
              <a:rect l="l" t="t" r="r" b="b"/>
              <a:pathLst>
                <a:path w="112871" h="112871" extrusionOk="0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196" name="Google Shape;196;g15fa93876aa_0_6"/>
          <p:cNvSpPr txBox="1"/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197" name="Google Shape;197;g15fa93876aa_0_6"/>
          <p:cNvSpPr txBox="1"/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CSE460 : VLSI Design</a:t>
            </a:r>
            <a:r>
              <a:rPr lang="en-US">
                <a:solidFill>
                  <a:srgbClr val="FFFFFF"/>
                </a:solidFill>
              </a:rPr>
              <a:t> 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198" name="Google Shape;198;g15fa93876aa_0_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/>
          <p:nvPr/>
        </p:nvSpPr>
        <p:spPr>
          <a:xfrm>
            <a:off x="6552360" y="841953"/>
            <a:ext cx="5185803" cy="1196376"/>
          </a:xfrm>
          <a:prstGeom prst="roundRect">
            <a:avLst>
              <a:gd name="adj" fmla="val 16667"/>
            </a:avLst>
          </a:prstGeom>
          <a:solidFill>
            <a:srgbClr val="AEABAB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dk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04" name="Google Shape;204;p6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205" name="Google Shape;205;p6"/>
          <p:cNvSpPr/>
          <p:nvPr/>
        </p:nvSpPr>
        <p:spPr>
          <a:xfrm>
            <a:off x="6750524" y="1270832"/>
            <a:ext cx="2360820" cy="622851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Schematic Capture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6" name="Google Shape;206;p6"/>
          <p:cNvSpPr/>
          <p:nvPr/>
        </p:nvSpPr>
        <p:spPr>
          <a:xfrm>
            <a:off x="9612156" y="1270993"/>
            <a:ext cx="1955536" cy="622851"/>
          </a:xfrm>
          <a:prstGeom prst="ellipse">
            <a:avLst/>
          </a:prstGeom>
          <a:solidFill>
            <a:srgbClr val="D5DBE5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Teko"/>
                <a:ea typeface="Teko"/>
                <a:cs typeface="Teko"/>
                <a:sym typeface="Teko"/>
              </a:rPr>
              <a:t>Source Code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7" name="Google Shape;207;p6"/>
          <p:cNvSpPr/>
          <p:nvPr/>
        </p:nvSpPr>
        <p:spPr>
          <a:xfrm>
            <a:off x="8240554" y="2226806"/>
            <a:ext cx="1881808" cy="622851"/>
          </a:xfrm>
          <a:prstGeom prst="roundRect">
            <a:avLst>
              <a:gd name="adj" fmla="val 16667"/>
            </a:avLst>
          </a:prstGeom>
          <a:solidFill>
            <a:srgbClr val="AEABAB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Logic Synthesis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8" name="Google Shape;208;p6"/>
          <p:cNvSpPr/>
          <p:nvPr/>
        </p:nvSpPr>
        <p:spPr>
          <a:xfrm>
            <a:off x="8240555" y="3199495"/>
            <a:ext cx="1881808" cy="622851"/>
          </a:xfrm>
          <a:prstGeom prst="roundRect">
            <a:avLst>
              <a:gd name="adj" fmla="val 16667"/>
            </a:avLst>
          </a:prstGeom>
          <a:solidFill>
            <a:srgbClr val="AEABAB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Simulation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09" name="Google Shape;209;p6"/>
          <p:cNvSpPr/>
          <p:nvPr/>
        </p:nvSpPr>
        <p:spPr>
          <a:xfrm>
            <a:off x="7986503" y="138233"/>
            <a:ext cx="2389909" cy="525438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Design conception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0" name="Google Shape;210;p6"/>
          <p:cNvSpPr/>
          <p:nvPr/>
        </p:nvSpPr>
        <p:spPr>
          <a:xfrm>
            <a:off x="8097128" y="4064076"/>
            <a:ext cx="2154382" cy="808776"/>
          </a:xfrm>
          <a:prstGeom prst="diamond">
            <a:avLst/>
          </a:prstGeom>
          <a:solidFill>
            <a:srgbClr val="F4B081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Design Correct?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1" name="Google Shape;211;p6"/>
          <p:cNvSpPr/>
          <p:nvPr/>
        </p:nvSpPr>
        <p:spPr>
          <a:xfrm>
            <a:off x="8240554" y="5025426"/>
            <a:ext cx="1881808" cy="622851"/>
          </a:xfrm>
          <a:prstGeom prst="roundRect">
            <a:avLst>
              <a:gd name="adj" fmla="val 16667"/>
            </a:avLst>
          </a:prstGeom>
          <a:solidFill>
            <a:srgbClr val="AEABAB"/>
          </a:solidFill>
          <a:ln w="12700" cap="flat" cmpd="sng">
            <a:solidFill>
              <a:schemeClr val="accen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Physical Design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2" name="Google Shape;212;p6"/>
          <p:cNvSpPr/>
          <p:nvPr/>
        </p:nvSpPr>
        <p:spPr>
          <a:xfrm>
            <a:off x="7986502" y="5909657"/>
            <a:ext cx="2389909" cy="414752"/>
          </a:xfrm>
          <a:prstGeom prst="rect">
            <a:avLst/>
          </a:prstGeom>
          <a:solidFill>
            <a:schemeClr val="dk2"/>
          </a:solidFill>
          <a:ln w="127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rPr>
              <a:t>Chip configuration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13" name="Google Shape;213;p6"/>
          <p:cNvSpPr txBox="1"/>
          <p:nvPr/>
        </p:nvSpPr>
        <p:spPr>
          <a:xfrm>
            <a:off x="8207963" y="899517"/>
            <a:ext cx="1849576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Design Entry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14" name="Google Shape;214;p6"/>
          <p:cNvCxnSpPr>
            <a:stCxn id="206" idx="4"/>
            <a:endCxn id="207" idx="3"/>
          </p:cNvCxnSpPr>
          <p:nvPr/>
        </p:nvCxnSpPr>
        <p:spPr>
          <a:xfrm rot="5400000">
            <a:off x="10033874" y="1982194"/>
            <a:ext cx="644400" cy="467700"/>
          </a:xfrm>
          <a:prstGeom prst="bentConnector2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5" name="Google Shape;215;p6"/>
          <p:cNvCxnSpPr>
            <a:stCxn id="207" idx="2"/>
            <a:endCxn id="208" idx="0"/>
          </p:cNvCxnSpPr>
          <p:nvPr/>
        </p:nvCxnSpPr>
        <p:spPr>
          <a:xfrm>
            <a:off x="9181458" y="2849657"/>
            <a:ext cx="0" cy="34980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6" name="Google Shape;216;p6"/>
          <p:cNvCxnSpPr>
            <a:stCxn id="208" idx="2"/>
            <a:endCxn id="210" idx="0"/>
          </p:cNvCxnSpPr>
          <p:nvPr/>
        </p:nvCxnSpPr>
        <p:spPr>
          <a:xfrm flipH="1">
            <a:off x="9174259" y="3822346"/>
            <a:ext cx="7200" cy="24180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7" name="Google Shape;217;p6"/>
          <p:cNvCxnSpPr>
            <a:stCxn id="210" idx="2"/>
            <a:endCxn id="211" idx="0"/>
          </p:cNvCxnSpPr>
          <p:nvPr/>
        </p:nvCxnSpPr>
        <p:spPr>
          <a:xfrm>
            <a:off x="9174319" y="4872852"/>
            <a:ext cx="7200" cy="15270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18" name="Google Shape;218;p6"/>
          <p:cNvCxnSpPr>
            <a:stCxn id="211" idx="2"/>
            <a:endCxn id="212" idx="0"/>
          </p:cNvCxnSpPr>
          <p:nvPr/>
        </p:nvCxnSpPr>
        <p:spPr>
          <a:xfrm>
            <a:off x="9181458" y="5648277"/>
            <a:ext cx="0" cy="26130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19" name="Google Shape;219;p6"/>
          <p:cNvSpPr txBox="1"/>
          <p:nvPr/>
        </p:nvSpPr>
        <p:spPr>
          <a:xfrm>
            <a:off x="9411406" y="4701679"/>
            <a:ext cx="631853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Yes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20" name="Google Shape;220;p6"/>
          <p:cNvSpPr txBox="1"/>
          <p:nvPr/>
        </p:nvSpPr>
        <p:spPr>
          <a:xfrm>
            <a:off x="10360275" y="4043427"/>
            <a:ext cx="4593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None/>
            </a:pPr>
            <a:r>
              <a:rPr lang="en-US" sz="1400" b="0" i="0" u="none" strike="noStrike" cap="none">
                <a:solidFill>
                  <a:schemeClr val="lt1"/>
                </a:solidFill>
                <a:latin typeface="Aharoni"/>
                <a:ea typeface="Aharoni"/>
                <a:cs typeface="Aharoni"/>
                <a:sym typeface="Aharoni"/>
              </a:rPr>
              <a:t>No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1" name="Google Shape;221;p6"/>
          <p:cNvCxnSpPr/>
          <p:nvPr/>
        </p:nvCxnSpPr>
        <p:spPr>
          <a:xfrm rot="-5400000" flipH="1">
            <a:off x="7772094" y="2069797"/>
            <a:ext cx="644400" cy="292500"/>
          </a:xfrm>
          <a:prstGeom prst="bentConnector2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2" name="Google Shape;222;p6"/>
          <p:cNvCxnSpPr/>
          <p:nvPr/>
        </p:nvCxnSpPr>
        <p:spPr>
          <a:xfrm flipH="1">
            <a:off x="9153453" y="644012"/>
            <a:ext cx="2" cy="208136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223" name="Google Shape;223;p6"/>
          <p:cNvSpPr txBox="1"/>
          <p:nvPr/>
        </p:nvSpPr>
        <p:spPr>
          <a:xfrm>
            <a:off x="421219" y="1531120"/>
            <a:ext cx="2893370" cy="32153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 sz="44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Design Flowchart of a Typical CAD System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24" name="Google Shape;224;p6"/>
          <p:cNvCxnSpPr/>
          <p:nvPr/>
        </p:nvCxnSpPr>
        <p:spPr>
          <a:xfrm>
            <a:off x="3257437" y="1268849"/>
            <a:ext cx="0" cy="4225636"/>
          </a:xfrm>
          <a:prstGeom prst="straightConnector1">
            <a:avLst/>
          </a:prstGeom>
          <a:noFill/>
          <a:ln w="38100" cap="flat" cmpd="sng">
            <a:solidFill>
              <a:schemeClr val="accent3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25" name="Google Shape;225;p6"/>
          <p:cNvSpPr txBox="1"/>
          <p:nvPr/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r>
              <a:rPr lang="en-US" sz="12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CSE460 : VLSI Design</a:t>
            </a:r>
            <a:r>
              <a:rPr lang="en-US" sz="12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226" name="Google Shape;226;p6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27" name="Google Shape;227;p6"/>
          <p:cNvCxnSpPr/>
          <p:nvPr/>
        </p:nvCxnSpPr>
        <p:spPr>
          <a:xfrm rot="10800000">
            <a:off x="10376411" y="364656"/>
            <a:ext cx="1554480" cy="0"/>
          </a:xfrm>
          <a:prstGeom prst="straightConnector1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28" name="Google Shape;228;p6"/>
          <p:cNvCxnSpPr>
            <a:stCxn id="210" idx="3"/>
          </p:cNvCxnSpPr>
          <p:nvPr/>
        </p:nvCxnSpPr>
        <p:spPr>
          <a:xfrm rot="10800000" flipH="1">
            <a:off x="10251510" y="396564"/>
            <a:ext cx="1663200" cy="4071900"/>
          </a:xfrm>
          <a:prstGeom prst="bentConnector2">
            <a:avLst/>
          </a:prstGeom>
          <a:noFill/>
          <a:ln w="28575" cap="flat" cmpd="sng">
            <a:solidFill>
              <a:srgbClr val="833C0B"/>
            </a:solidFill>
            <a:prstDash val="solid"/>
            <a:miter lim="800000"/>
            <a:headEnd type="none" w="sm" len="sm"/>
            <a:tailEnd type="none" w="sm" len="sm"/>
          </a:ln>
        </p:spPr>
      </p:cxnSp>
      <p:pic>
        <p:nvPicPr>
          <p:cNvPr id="229" name="Google Shape;229;p6" descr="Diagram, schematic&#10;&#10;Description automatically generated"/>
          <p:cNvPicPr preferRelativeResize="0"/>
          <p:nvPr/>
        </p:nvPicPr>
        <p:blipFill rotWithShape="1">
          <a:blip r:embed="rId2"/>
          <a:srcRect/>
          <a:stretch>
            <a:fillRect/>
          </a:stretch>
        </p:blipFill>
        <p:spPr>
          <a:xfrm>
            <a:off x="3437121" y="737003"/>
            <a:ext cx="2573243" cy="1389900"/>
          </a:xfrm>
          <a:prstGeom prst="rect">
            <a:avLst/>
          </a:prstGeom>
          <a:noFill/>
          <a:ln>
            <a:noFill/>
          </a:ln>
        </p:spPr>
      </p:pic>
      <p:sp>
        <p:nvSpPr>
          <p:cNvPr id="230" name="Google Shape;230;p6"/>
          <p:cNvSpPr/>
          <p:nvPr/>
        </p:nvSpPr>
        <p:spPr>
          <a:xfrm>
            <a:off x="6164102" y="1322523"/>
            <a:ext cx="344509" cy="365125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B52F0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231" name="Google Shape;231;p6"/>
          <p:cNvGraphicFramePr/>
          <p:nvPr/>
        </p:nvGraphicFramePr>
        <p:xfrm>
          <a:off x="3507480" y="3046447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{9E69FED8-679E-4B67-ACAA-6816C7EA2232}</a:tableStyleId>
              </a:tblPr>
              <a:tblGrid>
                <a:gridCol w="662950"/>
                <a:gridCol w="662950"/>
                <a:gridCol w="662950"/>
                <a:gridCol w="662950"/>
              </a:tblGrid>
              <a:tr h="36576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a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b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endParaRPr sz="18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657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0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sp>
        <p:nvSpPr>
          <p:cNvPr id="232" name="Google Shape;232;p6"/>
          <p:cNvSpPr/>
          <p:nvPr/>
        </p:nvSpPr>
        <p:spPr>
          <a:xfrm>
            <a:off x="6654103" y="3606251"/>
            <a:ext cx="914400" cy="457200"/>
          </a:xfrm>
          <a:prstGeom prst="leftRightArrow">
            <a:avLst>
              <a:gd name="adj1" fmla="val 50000"/>
              <a:gd name="adj2" fmla="val 50000"/>
            </a:avLst>
          </a:prstGeom>
          <a:solidFill>
            <a:srgbClr val="B52F0B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2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2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2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2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500"/>
                                        <p:tgtEl>
                                          <p:spTgt spid="2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1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38" name="Google Shape;238;p10"/>
          <p:cNvSpPr txBox="1"/>
          <p:nvPr>
            <p:ph type="title"/>
          </p:nvPr>
        </p:nvSpPr>
        <p:spPr>
          <a:xfrm>
            <a:off x="1278538" y="527202"/>
            <a:ext cx="4030132" cy="188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>
                <a:solidFill>
                  <a:schemeClr val="lt1"/>
                </a:solidFill>
              </a:rPr>
              <a:t>Basic building block of Verilog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239" name="Google Shape;239;p10"/>
          <p:cNvSpPr/>
          <p:nvPr/>
        </p:nvSpPr>
        <p:spPr>
          <a:xfrm>
            <a:off x="0" y="355862"/>
            <a:ext cx="1170294" cy="274629"/>
          </a:xfrm>
          <a:custGeom>
            <a:avLst/>
            <a:gdLst/>
            <a:ahLst/>
            <a:cxnLst/>
            <a:rect l="l" t="t" r="r" b="b"/>
            <a:pathLst>
              <a:path w="1170294" h="274629" extrusionOk="0">
                <a:moveTo>
                  <a:pt x="453342" y="0"/>
                </a:moveTo>
                <a:lnTo>
                  <a:pt x="689085" y="235744"/>
                </a:lnTo>
                <a:lnTo>
                  <a:pt x="924829" y="0"/>
                </a:lnTo>
                <a:lnTo>
                  <a:pt x="1170294" y="24546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577"/>
                </a:lnTo>
                <a:lnTo>
                  <a:pt x="215168" y="23574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0" name="Google Shape;240;p10"/>
          <p:cNvSpPr/>
          <p:nvPr/>
        </p:nvSpPr>
        <p:spPr>
          <a:xfrm>
            <a:off x="0" y="790894"/>
            <a:ext cx="1170294" cy="274629"/>
          </a:xfrm>
          <a:custGeom>
            <a:avLst/>
            <a:gdLst/>
            <a:ahLst/>
            <a:cxnLst/>
            <a:rect l="l" t="t" r="r" b="b"/>
            <a:pathLst>
              <a:path w="1170294" h="274629" extrusionOk="0">
                <a:moveTo>
                  <a:pt x="453342" y="0"/>
                </a:moveTo>
                <a:lnTo>
                  <a:pt x="689085" y="238174"/>
                </a:lnTo>
                <a:lnTo>
                  <a:pt x="924829" y="0"/>
                </a:lnTo>
                <a:lnTo>
                  <a:pt x="1170294" y="247895"/>
                </a:lnTo>
                <a:lnTo>
                  <a:pt x="1153282" y="264908"/>
                </a:lnTo>
                <a:lnTo>
                  <a:pt x="924829" y="38885"/>
                </a:lnTo>
                <a:lnTo>
                  <a:pt x="689085" y="274629"/>
                </a:lnTo>
                <a:lnTo>
                  <a:pt x="453342" y="38885"/>
                </a:lnTo>
                <a:lnTo>
                  <a:pt x="215168" y="274629"/>
                </a:lnTo>
                <a:lnTo>
                  <a:pt x="0" y="59462"/>
                </a:lnTo>
                <a:lnTo>
                  <a:pt x="0" y="20789"/>
                </a:lnTo>
                <a:lnTo>
                  <a:pt x="215168" y="238174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41" name="Google Shape;241;p10"/>
          <p:cNvSpPr txBox="1"/>
          <p:nvPr>
            <p:ph type="body" idx="1"/>
          </p:nvPr>
        </p:nvSpPr>
        <p:spPr>
          <a:xfrm>
            <a:off x="6003744" y="636173"/>
            <a:ext cx="5778525" cy="54273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A module is the basic building block of Verilog. A </a:t>
            </a:r>
            <a:r>
              <a:rPr lang="en-US" sz="2000">
                <a:solidFill>
                  <a:schemeClr val="accent6"/>
                </a:solidFill>
              </a:rPr>
              <a:t>module consists of port declaration </a:t>
            </a:r>
            <a:r>
              <a:rPr lang="en-US" sz="2000">
                <a:solidFill>
                  <a:schemeClr val="lt1"/>
                </a:solidFill>
              </a:rPr>
              <a:t>and Verilog codes to perform the desired functionality.</a:t>
            </a:r>
            <a:endParaRPr lang="en-US" sz="2000">
              <a:solidFill>
                <a:schemeClr val="lt1"/>
              </a:solidFill>
            </a:endParaRPr>
          </a:p>
          <a:p>
            <a:pPr marL="228600" lvl="0" indent="-101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chemeClr val="lt1"/>
              </a:solidFill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Ports are means for the Verilog module to communicate with other modules or interfaces. </a:t>
            </a:r>
            <a:r>
              <a:rPr lang="en-US" sz="2000">
                <a:solidFill>
                  <a:schemeClr val="accent6"/>
                </a:solidFill>
              </a:rPr>
              <a:t>Ports can be of 3 types, such as: </a:t>
            </a:r>
            <a:r>
              <a:rPr lang="en-US" sz="2000" i="1">
                <a:solidFill>
                  <a:schemeClr val="accent6"/>
                </a:solidFill>
              </a:rPr>
              <a:t>input</a:t>
            </a:r>
            <a:r>
              <a:rPr lang="en-US" sz="2000">
                <a:solidFill>
                  <a:schemeClr val="accent6"/>
                </a:solidFill>
              </a:rPr>
              <a:t>, </a:t>
            </a:r>
            <a:r>
              <a:rPr lang="en-US" sz="2000" i="1">
                <a:solidFill>
                  <a:schemeClr val="accent6"/>
                </a:solidFill>
              </a:rPr>
              <a:t>output</a:t>
            </a:r>
            <a:r>
              <a:rPr lang="en-US" sz="2000">
                <a:solidFill>
                  <a:schemeClr val="accent6"/>
                </a:solidFill>
              </a:rPr>
              <a:t>, </a:t>
            </a:r>
            <a:r>
              <a:rPr lang="en-US" sz="2000" i="1">
                <a:solidFill>
                  <a:schemeClr val="accent6"/>
                </a:solidFill>
              </a:rPr>
              <a:t>inout</a:t>
            </a:r>
            <a:r>
              <a:rPr lang="en-US" sz="2000" i="1">
                <a:solidFill>
                  <a:schemeClr val="lt1"/>
                </a:solidFill>
              </a:rPr>
              <a:t>.</a:t>
            </a:r>
            <a:endParaRPr lang="en-US" sz="2000" i="1">
              <a:solidFill>
                <a:schemeClr val="lt1"/>
              </a:solidFill>
            </a:endParaRPr>
          </a:p>
          <a:p>
            <a:pPr marL="228600" lvl="0" indent="-101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 i="1">
              <a:solidFill>
                <a:schemeClr val="lt1"/>
              </a:solidFill>
            </a:endParaRPr>
          </a:p>
          <a:p>
            <a:pPr marL="2286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Char char="•"/>
            </a:pPr>
            <a:r>
              <a:rPr lang="en-US" sz="2000">
                <a:solidFill>
                  <a:schemeClr val="lt1"/>
                </a:solidFill>
              </a:rPr>
              <a:t>A typical Verilog module declaration:</a:t>
            </a:r>
            <a:endParaRPr lang="en-US" sz="20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20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endParaRPr sz="2400">
              <a:solidFill>
                <a:schemeClr val="lt1"/>
              </a:solidFill>
            </a:endParaRPr>
          </a:p>
        </p:txBody>
      </p:sp>
      <p:grpSp>
        <p:nvGrpSpPr>
          <p:cNvPr id="242" name="Google Shape;242;p10"/>
          <p:cNvGrpSpPr/>
          <p:nvPr/>
        </p:nvGrpSpPr>
        <p:grpSpPr>
          <a:xfrm>
            <a:off x="3121348" y="5364542"/>
            <a:ext cx="1562428" cy="1493465"/>
            <a:chOff x="3121343" y="4864099"/>
            <a:chExt cx="2085971" cy="1993901"/>
          </a:xfrm>
        </p:grpSpPr>
        <p:sp>
          <p:nvSpPr>
            <p:cNvPr id="243" name="Google Shape;243;p10"/>
            <p:cNvSpPr/>
            <p:nvPr/>
          </p:nvSpPr>
          <p:spPr>
            <a:xfrm>
              <a:off x="3238556" y="4981312"/>
              <a:ext cx="442726" cy="442726"/>
            </a:xfrm>
            <a:custGeom>
              <a:avLst/>
              <a:gdLst/>
              <a:ahLst/>
              <a:cxnLst/>
              <a:rect l="l" t="t" r="r" b="b"/>
              <a:pathLst>
                <a:path w="112966" h="112966" extrusionOk="0">
                  <a:moveTo>
                    <a:pt x="112967" y="0"/>
                  </a:moveTo>
                  <a:lnTo>
                    <a:pt x="0" y="112967"/>
                  </a:lnTo>
                  <a:cubicBezTo>
                    <a:pt x="25356" y="64747"/>
                    <a:pt x="64747" y="25356"/>
                    <a:pt x="112967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4" name="Google Shape;244;p10"/>
            <p:cNvSpPr/>
            <p:nvPr/>
          </p:nvSpPr>
          <p:spPr>
            <a:xfrm>
              <a:off x="3128809" y="4871565"/>
              <a:ext cx="902626" cy="902626"/>
            </a:xfrm>
            <a:custGeom>
              <a:avLst/>
              <a:gdLst/>
              <a:ahLst/>
              <a:cxnLst/>
              <a:rect l="l" t="t" r="r" b="b"/>
              <a:pathLst>
                <a:path w="230314" h="230314" extrusionOk="0">
                  <a:moveTo>
                    <a:pt x="230314" y="0"/>
                  </a:moveTo>
                  <a:lnTo>
                    <a:pt x="0" y="230314"/>
                  </a:lnTo>
                  <a:cubicBezTo>
                    <a:pt x="953" y="223361"/>
                    <a:pt x="2095" y="216408"/>
                    <a:pt x="3524" y="209550"/>
                  </a:cubicBezTo>
                  <a:lnTo>
                    <a:pt x="209550" y="3524"/>
                  </a:lnTo>
                  <a:cubicBezTo>
                    <a:pt x="216408" y="2095"/>
                    <a:pt x="223361" y="953"/>
                    <a:pt x="230314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5" name="Google Shape;245;p10"/>
            <p:cNvSpPr/>
            <p:nvPr/>
          </p:nvSpPr>
          <p:spPr>
            <a:xfrm>
              <a:off x="3121343" y="4864099"/>
              <a:ext cx="1152732" cy="1152732"/>
            </a:xfrm>
            <a:custGeom>
              <a:avLst/>
              <a:gdLst/>
              <a:ahLst/>
              <a:cxnLst/>
              <a:rect l="l" t="t" r="r" b="b"/>
              <a:pathLst>
                <a:path w="294131" h="294131" extrusionOk="0">
                  <a:moveTo>
                    <a:pt x="294132" y="1238"/>
                  </a:moveTo>
                  <a:lnTo>
                    <a:pt x="1238" y="294132"/>
                  </a:lnTo>
                  <a:cubicBezTo>
                    <a:pt x="667" y="288893"/>
                    <a:pt x="0" y="283559"/>
                    <a:pt x="0" y="278225"/>
                  </a:cubicBezTo>
                  <a:lnTo>
                    <a:pt x="278225" y="0"/>
                  </a:lnTo>
                  <a:cubicBezTo>
                    <a:pt x="283559" y="0"/>
                    <a:pt x="288893" y="667"/>
                    <a:pt x="294132" y="123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6" name="Google Shape;246;p10"/>
            <p:cNvSpPr/>
            <p:nvPr/>
          </p:nvSpPr>
          <p:spPr>
            <a:xfrm>
              <a:off x="3152324" y="4894707"/>
              <a:ext cx="1321462" cy="1321838"/>
            </a:xfrm>
            <a:custGeom>
              <a:avLst/>
              <a:gdLst/>
              <a:ahLst/>
              <a:cxnLst/>
              <a:rect l="l" t="t" r="r" b="b"/>
              <a:pathLst>
                <a:path w="337184" h="337280" extrusionOk="0">
                  <a:moveTo>
                    <a:pt x="337185" y="3905"/>
                  </a:moveTo>
                  <a:lnTo>
                    <a:pt x="3810" y="337280"/>
                  </a:lnTo>
                  <a:cubicBezTo>
                    <a:pt x="2381" y="332899"/>
                    <a:pt x="1143" y="328422"/>
                    <a:pt x="0" y="323850"/>
                  </a:cubicBezTo>
                  <a:lnTo>
                    <a:pt x="323850" y="0"/>
                  </a:lnTo>
                  <a:cubicBezTo>
                    <a:pt x="328327" y="1715"/>
                    <a:pt x="332804" y="2477"/>
                    <a:pt x="337185" y="3905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7" name="Google Shape;247;p10"/>
            <p:cNvSpPr/>
            <p:nvPr/>
          </p:nvSpPr>
          <p:spPr>
            <a:xfrm>
              <a:off x="3215037" y="4957793"/>
              <a:ext cx="1428975" cy="1428975"/>
            </a:xfrm>
            <a:custGeom>
              <a:avLst/>
              <a:gdLst/>
              <a:ahLst/>
              <a:cxnLst/>
              <a:rect l="l" t="t" r="r" b="b"/>
              <a:pathLst>
                <a:path w="364617" h="364617" extrusionOk="0">
                  <a:moveTo>
                    <a:pt x="364617" y="5620"/>
                  </a:moveTo>
                  <a:lnTo>
                    <a:pt x="5620" y="364617"/>
                  </a:lnTo>
                  <a:cubicBezTo>
                    <a:pt x="3620" y="360902"/>
                    <a:pt x="1715" y="357092"/>
                    <a:pt x="0" y="353187"/>
                  </a:cubicBezTo>
                  <a:lnTo>
                    <a:pt x="353187" y="0"/>
                  </a:lnTo>
                  <a:cubicBezTo>
                    <a:pt x="357092" y="1715"/>
                    <a:pt x="360902" y="3715"/>
                    <a:pt x="364617" y="562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8" name="Google Shape;248;p10"/>
            <p:cNvSpPr/>
            <p:nvPr/>
          </p:nvSpPr>
          <p:spPr>
            <a:xfrm>
              <a:off x="3301642" y="5044398"/>
              <a:ext cx="1490195" cy="1490195"/>
            </a:xfrm>
            <a:custGeom>
              <a:avLst/>
              <a:gdLst/>
              <a:ahLst/>
              <a:cxnLst/>
              <a:rect l="l" t="t" r="r" b="b"/>
              <a:pathLst>
                <a:path w="380238" h="380238" extrusionOk="0">
                  <a:moveTo>
                    <a:pt x="380238" y="7239"/>
                  </a:moveTo>
                  <a:lnTo>
                    <a:pt x="7239" y="380238"/>
                  </a:lnTo>
                  <a:cubicBezTo>
                    <a:pt x="4763" y="377000"/>
                    <a:pt x="2381" y="373571"/>
                    <a:pt x="0" y="370713"/>
                  </a:cubicBezTo>
                  <a:lnTo>
                    <a:pt x="370237" y="0"/>
                  </a:lnTo>
                  <a:cubicBezTo>
                    <a:pt x="373571" y="2381"/>
                    <a:pt x="377000" y="4763"/>
                    <a:pt x="380238" y="7239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49" name="Google Shape;249;p10"/>
            <p:cNvSpPr/>
            <p:nvPr/>
          </p:nvSpPr>
          <p:spPr>
            <a:xfrm>
              <a:off x="3409523" y="5152279"/>
              <a:ext cx="1509607" cy="1509607"/>
            </a:xfrm>
            <a:custGeom>
              <a:avLst/>
              <a:gdLst/>
              <a:ahLst/>
              <a:cxnLst/>
              <a:rect l="l" t="t" r="r" b="b"/>
              <a:pathLst>
                <a:path w="385191" h="385191" extrusionOk="0">
                  <a:moveTo>
                    <a:pt x="380905" y="4286"/>
                  </a:moveTo>
                  <a:lnTo>
                    <a:pt x="385191" y="8573"/>
                  </a:lnTo>
                  <a:lnTo>
                    <a:pt x="8573" y="385191"/>
                  </a:lnTo>
                  <a:lnTo>
                    <a:pt x="4286" y="380905"/>
                  </a:lnTo>
                  <a:cubicBezTo>
                    <a:pt x="2762" y="379476"/>
                    <a:pt x="1334" y="377952"/>
                    <a:pt x="0" y="376523"/>
                  </a:cubicBezTo>
                  <a:lnTo>
                    <a:pt x="376523" y="0"/>
                  </a:lnTo>
                  <a:cubicBezTo>
                    <a:pt x="377952" y="1334"/>
                    <a:pt x="379476" y="2667"/>
                    <a:pt x="380905" y="4286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0" name="Google Shape;250;p10"/>
            <p:cNvSpPr/>
            <p:nvPr/>
          </p:nvSpPr>
          <p:spPr>
            <a:xfrm>
              <a:off x="3538685" y="5279576"/>
              <a:ext cx="1488326" cy="1490192"/>
            </a:xfrm>
            <a:custGeom>
              <a:avLst/>
              <a:gdLst/>
              <a:ahLst/>
              <a:cxnLst/>
              <a:rect l="l" t="t" r="r" b="b"/>
              <a:pathLst>
                <a:path w="379761" h="380237" extrusionOk="0">
                  <a:moveTo>
                    <a:pt x="372428" y="0"/>
                  </a:moveTo>
                  <a:cubicBezTo>
                    <a:pt x="374999" y="3239"/>
                    <a:pt x="377381" y="6572"/>
                    <a:pt x="379762" y="9525"/>
                  </a:cubicBezTo>
                  <a:lnTo>
                    <a:pt x="9525" y="380238"/>
                  </a:lnTo>
                  <a:cubicBezTo>
                    <a:pt x="6096" y="377857"/>
                    <a:pt x="2762" y="375476"/>
                    <a:pt x="0" y="372904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1" name="Google Shape;251;p10"/>
            <p:cNvSpPr/>
            <p:nvPr/>
          </p:nvSpPr>
          <p:spPr>
            <a:xfrm>
              <a:off x="3683896" y="5426652"/>
              <a:ext cx="1429720" cy="1429720"/>
            </a:xfrm>
            <a:custGeom>
              <a:avLst/>
              <a:gdLst/>
              <a:ahLst/>
              <a:cxnLst/>
              <a:rect l="l" t="t" r="r" b="b"/>
              <a:pathLst>
                <a:path w="364807" h="364807" extrusionOk="0">
                  <a:moveTo>
                    <a:pt x="359188" y="0"/>
                  </a:moveTo>
                  <a:cubicBezTo>
                    <a:pt x="361188" y="3905"/>
                    <a:pt x="362998" y="7715"/>
                    <a:pt x="364808" y="11621"/>
                  </a:cubicBezTo>
                  <a:lnTo>
                    <a:pt x="11621" y="364808"/>
                  </a:lnTo>
                  <a:cubicBezTo>
                    <a:pt x="7715" y="362998"/>
                    <a:pt x="3905" y="361188"/>
                    <a:pt x="0" y="359188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2" name="Google Shape;252;p10"/>
            <p:cNvSpPr/>
            <p:nvPr/>
          </p:nvSpPr>
          <p:spPr>
            <a:xfrm>
              <a:off x="3901021" y="5597624"/>
              <a:ext cx="1275308" cy="1260376"/>
            </a:xfrm>
            <a:custGeom>
              <a:avLst/>
              <a:gdLst/>
              <a:ahLst/>
              <a:cxnLst/>
              <a:rect l="l" t="t" r="r" b="b"/>
              <a:pathLst>
                <a:path w="1275308" h="1260376" extrusionOk="0">
                  <a:moveTo>
                    <a:pt x="1260376" y="0"/>
                  </a:moveTo>
                  <a:cubicBezTo>
                    <a:pt x="1265977" y="17174"/>
                    <a:pt x="1270829" y="34716"/>
                    <a:pt x="1275308" y="52634"/>
                  </a:cubicBezTo>
                  <a:lnTo>
                    <a:pt x="67566" y="1260376"/>
                  </a:lnTo>
                  <a:lnTo>
                    <a:pt x="0" y="1260376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3" name="Google Shape;253;p10"/>
            <p:cNvSpPr/>
            <p:nvPr/>
          </p:nvSpPr>
          <p:spPr>
            <a:xfrm>
              <a:off x="4141456" y="5797338"/>
              <a:ext cx="1065858" cy="1060662"/>
            </a:xfrm>
            <a:custGeom>
              <a:avLst/>
              <a:gdLst/>
              <a:ahLst/>
              <a:cxnLst/>
              <a:rect l="l" t="t" r="r" b="b"/>
              <a:pathLst>
                <a:path w="1065858" h="1060662" extrusionOk="0">
                  <a:moveTo>
                    <a:pt x="1061006" y="0"/>
                  </a:moveTo>
                  <a:cubicBezTo>
                    <a:pt x="1063248" y="20905"/>
                    <a:pt x="1064741" y="41809"/>
                    <a:pt x="1065858" y="62342"/>
                  </a:cubicBezTo>
                  <a:lnTo>
                    <a:pt x="67196" y="1060662"/>
                  </a:lnTo>
                  <a:lnTo>
                    <a:pt x="0" y="106066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4" name="Google Shape;254;p10"/>
            <p:cNvSpPr/>
            <p:nvPr/>
          </p:nvSpPr>
          <p:spPr>
            <a:xfrm>
              <a:off x="4381830" y="6039978"/>
              <a:ext cx="818022" cy="818022"/>
            </a:xfrm>
            <a:custGeom>
              <a:avLst/>
              <a:gdLst/>
              <a:ahLst/>
              <a:cxnLst/>
              <a:rect l="l" t="t" r="r" b="b"/>
              <a:pathLst>
                <a:path w="818022" h="818022" extrusionOk="0">
                  <a:moveTo>
                    <a:pt x="818022" y="0"/>
                  </a:moveTo>
                  <a:cubicBezTo>
                    <a:pt x="814660" y="27250"/>
                    <a:pt x="810180" y="53755"/>
                    <a:pt x="804584" y="80632"/>
                  </a:cubicBezTo>
                  <a:lnTo>
                    <a:pt x="67190" y="818022"/>
                  </a:lnTo>
                  <a:lnTo>
                    <a:pt x="0" y="818022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255" name="Google Shape;255;p10"/>
            <p:cNvSpPr/>
            <p:nvPr/>
          </p:nvSpPr>
          <p:spPr>
            <a:xfrm>
              <a:off x="4647375" y="6390131"/>
              <a:ext cx="442354" cy="442354"/>
            </a:xfrm>
            <a:custGeom>
              <a:avLst/>
              <a:gdLst/>
              <a:ahLst/>
              <a:cxnLst/>
              <a:rect l="l" t="t" r="r" b="b"/>
              <a:pathLst>
                <a:path w="112871" h="112871" extrusionOk="0">
                  <a:moveTo>
                    <a:pt x="112871" y="0"/>
                  </a:moveTo>
                  <a:cubicBezTo>
                    <a:pt x="87618" y="48239"/>
                    <a:pt x="48239" y="87618"/>
                    <a:pt x="0" y="11287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Arial" panose="020B0604020202020204"/>
                <a:buNone/>
              </a:pPr>
              <a:endParaRPr sz="18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256" name="Google Shape;256;p10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57" name="Google Shape;257;p10"/>
          <p:cNvSpPr/>
          <p:nvPr/>
        </p:nvSpPr>
        <p:spPr>
          <a:xfrm>
            <a:off x="6234868" y="4212234"/>
            <a:ext cx="5352529" cy="1673367"/>
          </a:xfrm>
          <a:prstGeom prst="rect">
            <a:avLst/>
          </a:prstGeom>
          <a:solidFill>
            <a:srgbClr val="D0CEC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 panose="02070309020205020404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module &lt;name&gt; (&lt;ports_list&gt;);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 panose="02070309020205020404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 panose="02070309020205020404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Verilog Codes //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 panose="02070309020205020404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…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ourier New" panose="02070309020205020404"/>
              <a:buNone/>
            </a:pPr>
            <a:r>
              <a:rPr lang="en-US" sz="1700" b="1" i="0" u="none" strike="noStrike" cap="none">
                <a:solidFill>
                  <a:schemeClr val="dk1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endmodule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rgbClr val="0C0C0C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58" name="Google Shape;258;p10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CSE460 : VLSI Design</a:t>
            </a:r>
            <a:r>
              <a:rPr lang="en-US">
                <a:solidFill>
                  <a:srgbClr val="FFFFFF"/>
                </a:solidFill>
              </a:rPr>
              <a:t> 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259" name="Google Shape;259;p10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10"/>
          <p:cNvSpPr/>
          <p:nvPr/>
        </p:nvSpPr>
        <p:spPr>
          <a:xfrm>
            <a:off x="1755450" y="2828182"/>
            <a:ext cx="1649956" cy="2078833"/>
          </a:xfrm>
          <a:prstGeom prst="rect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&lt;name&gt;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61" name="Google Shape;261;p10"/>
          <p:cNvCxnSpPr/>
          <p:nvPr/>
        </p:nvCxnSpPr>
        <p:spPr>
          <a:xfrm>
            <a:off x="896757" y="3884538"/>
            <a:ext cx="877481" cy="0"/>
          </a:xfrm>
          <a:prstGeom prst="straightConnector1">
            <a:avLst/>
          </a:prstGeom>
          <a:noFill/>
          <a:ln w="38100" cap="flat" cmpd="sng">
            <a:solidFill>
              <a:srgbClr val="B52F0B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62" name="Google Shape;262;p10"/>
          <p:cNvCxnSpPr/>
          <p:nvPr/>
        </p:nvCxnSpPr>
        <p:spPr>
          <a:xfrm>
            <a:off x="3414827" y="3868588"/>
            <a:ext cx="877481" cy="0"/>
          </a:xfrm>
          <a:prstGeom prst="straightConnector1">
            <a:avLst/>
          </a:prstGeom>
          <a:noFill/>
          <a:ln w="38100" cap="flat" cmpd="sng">
            <a:solidFill>
              <a:srgbClr val="B52F0B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63" name="Google Shape;263;p10"/>
          <p:cNvSpPr txBox="1"/>
          <p:nvPr/>
        </p:nvSpPr>
        <p:spPr>
          <a:xfrm>
            <a:off x="257076" y="3360925"/>
            <a:ext cx="1365582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Input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64" name="Google Shape;264;p10"/>
          <p:cNvSpPr txBox="1"/>
          <p:nvPr/>
        </p:nvSpPr>
        <p:spPr>
          <a:xfrm>
            <a:off x="3515889" y="3300579"/>
            <a:ext cx="1365582" cy="492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Output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2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1000"/>
                                        <p:tgtEl>
                                          <p:spTgt spid="2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2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EFEFE"/>
        </a:solidFill>
        <a:effectLst/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"/>
          <p:cNvSpPr/>
          <p:nvPr/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rgbClr val="40404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0" name="Google Shape;270;p11"/>
          <p:cNvSpPr/>
          <p:nvPr/>
        </p:nvSpPr>
        <p:spPr>
          <a:xfrm>
            <a:off x="0" y="0"/>
            <a:ext cx="11786754" cy="6858000"/>
          </a:xfrm>
          <a:custGeom>
            <a:avLst/>
            <a:gdLst/>
            <a:ahLst/>
            <a:cxnLst/>
            <a:rect l="l" t="t" r="r" b="b"/>
            <a:pathLst>
              <a:path w="11786754" h="6858000" extrusionOk="0">
                <a:moveTo>
                  <a:pt x="0" y="0"/>
                </a:moveTo>
                <a:lnTo>
                  <a:pt x="8610600" y="0"/>
                </a:lnTo>
                <a:lnTo>
                  <a:pt x="11786754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2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1" name="Google Shape;271;p11"/>
          <p:cNvSpPr/>
          <p:nvPr/>
        </p:nvSpPr>
        <p:spPr>
          <a:xfrm>
            <a:off x="0" y="0"/>
            <a:ext cx="3581400" cy="6858000"/>
          </a:xfrm>
          <a:custGeom>
            <a:avLst/>
            <a:gdLst/>
            <a:ahLst/>
            <a:cxnLst/>
            <a:rect l="l" t="t" r="r" b="b"/>
            <a:pathLst>
              <a:path w="3581400" h="6858000" extrusionOk="0">
                <a:moveTo>
                  <a:pt x="0" y="0"/>
                </a:moveTo>
                <a:lnTo>
                  <a:pt x="405246" y="0"/>
                </a:lnTo>
                <a:lnTo>
                  <a:pt x="35814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dk1">
              <a:alpha val="29019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272" name="Google Shape;272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/>
              <a:t>Verilog module and ports</a:t>
            </a:r>
            <a:endParaRPr lang="en-US"/>
          </a:p>
        </p:txBody>
      </p:sp>
      <p:sp>
        <p:nvSpPr>
          <p:cNvPr id="273" name="Google Shape;273;p11"/>
          <p:cNvSpPr txBox="1"/>
          <p:nvPr>
            <p:ph type="body" idx="1"/>
          </p:nvPr>
        </p:nvSpPr>
        <p:spPr>
          <a:xfrm>
            <a:off x="838200" y="2010833"/>
            <a:ext cx="5096934" cy="416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 sz="2600" b="1"/>
              <a:t>Verilog module declaration</a:t>
            </a:r>
            <a:endParaRPr lang="en-US" sz="26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endParaRPr sz="2000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i="1"/>
              <a:t>module encoder_4to2 (x, y, a, b, c, d);</a:t>
            </a:r>
            <a:endParaRPr lang="en-US" sz="2000"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i="1"/>
              <a:t>input a, b, c, d;</a:t>
            </a:r>
            <a:endParaRPr lang="en-US" sz="2000"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i="1"/>
              <a:t>output x, y;</a:t>
            </a:r>
            <a:endParaRPr lang="en-US" sz="2000"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i="1"/>
              <a:t>…</a:t>
            </a:r>
            <a:endParaRPr lang="en-US" sz="2000"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i="1"/>
              <a:t>// Verilog Code //</a:t>
            </a:r>
            <a:endParaRPr lang="en-US" sz="2000"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i="1"/>
              <a:t>…</a:t>
            </a:r>
            <a:endParaRPr lang="en-US" sz="2000" i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</a:pPr>
            <a:r>
              <a:rPr lang="en-US" sz="2000" i="1"/>
              <a:t>endmodule </a:t>
            </a:r>
            <a:endParaRPr lang="en-US" sz="2000" i="1"/>
          </a:p>
        </p:txBody>
      </p:sp>
      <p:sp>
        <p:nvSpPr>
          <p:cNvPr id="274" name="Google Shape;274;p11"/>
          <p:cNvSpPr txBox="1"/>
          <p:nvPr>
            <p:ph type="body" idx="2"/>
          </p:nvPr>
        </p:nvSpPr>
        <p:spPr>
          <a:xfrm>
            <a:off x="6256866" y="2010833"/>
            <a:ext cx="5096933" cy="416613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r>
              <a:rPr lang="en-US" sz="2600" b="1"/>
              <a:t>Logic Synthesis</a:t>
            </a:r>
            <a:endParaRPr lang="en-US" sz="2600" b="1"/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600"/>
              <a:buNone/>
            </a:pPr>
            <a:endParaRPr sz="2600" b="1"/>
          </a:p>
        </p:txBody>
      </p:sp>
      <p:sp>
        <p:nvSpPr>
          <p:cNvPr id="275" name="Google Shape;275;p11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</a:fld>
            <a:endParaRPr>
              <a:solidFill>
                <a:schemeClr val="lt1"/>
              </a:solidFill>
            </a:endParaRPr>
          </a:p>
        </p:txBody>
      </p:sp>
      <p:sp>
        <p:nvSpPr>
          <p:cNvPr id="276" name="Google Shape;276;p11"/>
          <p:cNvSpPr/>
          <p:nvPr/>
        </p:nvSpPr>
        <p:spPr>
          <a:xfrm>
            <a:off x="7668025" y="3026400"/>
            <a:ext cx="2098623" cy="2473377"/>
          </a:xfrm>
          <a:prstGeom prst="rect">
            <a:avLst/>
          </a:prstGeom>
          <a:solidFill>
            <a:srgbClr val="1F3864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encoder_4to2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77" name="Google Shape;277;p11"/>
          <p:cNvCxnSpPr/>
          <p:nvPr/>
        </p:nvCxnSpPr>
        <p:spPr>
          <a:xfrm>
            <a:off x="6790544" y="3427338"/>
            <a:ext cx="877481" cy="0"/>
          </a:xfrm>
          <a:prstGeom prst="straightConnector1">
            <a:avLst/>
          </a:prstGeom>
          <a:noFill/>
          <a:ln w="38100" cap="flat" cmpd="sng">
            <a:solidFill>
              <a:srgbClr val="B52F0B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78" name="Google Shape;278;p11"/>
          <p:cNvCxnSpPr/>
          <p:nvPr/>
        </p:nvCxnSpPr>
        <p:spPr>
          <a:xfrm>
            <a:off x="6808034" y="3954488"/>
            <a:ext cx="877481" cy="0"/>
          </a:xfrm>
          <a:prstGeom prst="straightConnector1">
            <a:avLst/>
          </a:prstGeom>
          <a:noFill/>
          <a:ln w="38100" cap="flat" cmpd="sng">
            <a:solidFill>
              <a:srgbClr val="B52F0B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79" name="Google Shape;279;p11"/>
          <p:cNvCxnSpPr/>
          <p:nvPr/>
        </p:nvCxnSpPr>
        <p:spPr>
          <a:xfrm>
            <a:off x="6810534" y="4481646"/>
            <a:ext cx="877481" cy="0"/>
          </a:xfrm>
          <a:prstGeom prst="straightConnector1">
            <a:avLst/>
          </a:prstGeom>
          <a:noFill/>
          <a:ln w="38100" cap="flat" cmpd="sng">
            <a:solidFill>
              <a:srgbClr val="B52F0B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80" name="Google Shape;280;p11"/>
          <p:cNvCxnSpPr/>
          <p:nvPr/>
        </p:nvCxnSpPr>
        <p:spPr>
          <a:xfrm>
            <a:off x="6798043" y="5008798"/>
            <a:ext cx="877481" cy="0"/>
          </a:xfrm>
          <a:prstGeom prst="straightConnector1">
            <a:avLst/>
          </a:prstGeom>
          <a:noFill/>
          <a:ln w="38100" cap="flat" cmpd="sng">
            <a:solidFill>
              <a:srgbClr val="B52F0B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81" name="Google Shape;281;p11"/>
          <p:cNvCxnSpPr/>
          <p:nvPr/>
        </p:nvCxnSpPr>
        <p:spPr>
          <a:xfrm>
            <a:off x="9776080" y="3954488"/>
            <a:ext cx="877481" cy="0"/>
          </a:xfrm>
          <a:prstGeom prst="straightConnector1">
            <a:avLst/>
          </a:prstGeom>
          <a:noFill/>
          <a:ln w="38100" cap="flat" cmpd="sng">
            <a:solidFill>
              <a:srgbClr val="B52F0B"/>
            </a:solidFill>
            <a:prstDash val="solid"/>
            <a:miter lim="800000"/>
            <a:headEnd type="none" w="sm" len="sm"/>
            <a:tailEnd type="stealth" w="med" len="med"/>
          </a:ln>
        </p:spPr>
      </p:cxnSp>
      <p:cxnSp>
        <p:nvCxnSpPr>
          <p:cNvPr id="282" name="Google Shape;282;p11"/>
          <p:cNvCxnSpPr/>
          <p:nvPr/>
        </p:nvCxnSpPr>
        <p:spPr>
          <a:xfrm>
            <a:off x="9791071" y="4524119"/>
            <a:ext cx="877481" cy="0"/>
          </a:xfrm>
          <a:prstGeom prst="straightConnector1">
            <a:avLst/>
          </a:prstGeom>
          <a:noFill/>
          <a:ln w="38100" cap="flat" cmpd="sng">
            <a:solidFill>
              <a:srgbClr val="B52F0B"/>
            </a:solidFill>
            <a:prstDash val="solid"/>
            <a:miter lim="800000"/>
            <a:headEnd type="none" w="sm" len="sm"/>
            <a:tailEnd type="stealth" w="med" len="med"/>
          </a:ln>
        </p:spPr>
      </p:cxnSp>
      <p:sp>
        <p:nvSpPr>
          <p:cNvPr id="283" name="Google Shape;283;p11"/>
          <p:cNvSpPr txBox="1"/>
          <p:nvPr/>
        </p:nvSpPr>
        <p:spPr>
          <a:xfrm>
            <a:off x="6190940" y="3161896"/>
            <a:ext cx="49467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4" name="Google Shape;284;p11"/>
          <p:cNvSpPr txBox="1"/>
          <p:nvPr/>
        </p:nvSpPr>
        <p:spPr>
          <a:xfrm>
            <a:off x="6193440" y="3674056"/>
            <a:ext cx="49467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b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5" name="Google Shape;285;p11"/>
          <p:cNvSpPr txBox="1"/>
          <p:nvPr/>
        </p:nvSpPr>
        <p:spPr>
          <a:xfrm>
            <a:off x="6193439" y="4213706"/>
            <a:ext cx="49467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6" name="Google Shape;286;p11"/>
          <p:cNvSpPr txBox="1"/>
          <p:nvPr/>
        </p:nvSpPr>
        <p:spPr>
          <a:xfrm>
            <a:off x="6195939" y="4710878"/>
            <a:ext cx="49467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d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7" name="Google Shape;287;p11"/>
          <p:cNvSpPr txBox="1"/>
          <p:nvPr/>
        </p:nvSpPr>
        <p:spPr>
          <a:xfrm>
            <a:off x="10750446" y="3719026"/>
            <a:ext cx="49467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x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288" name="Google Shape;288;p11"/>
          <p:cNvSpPr txBox="1"/>
          <p:nvPr/>
        </p:nvSpPr>
        <p:spPr>
          <a:xfrm>
            <a:off x="10752945" y="4276158"/>
            <a:ext cx="494676" cy="49244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 panose="020B0604020202020204"/>
              <a:buNone/>
            </a:pPr>
            <a:r>
              <a:rPr lang="en-US" sz="26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y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cxnSp>
        <p:nvCxnSpPr>
          <p:cNvPr id="289" name="Google Shape;289;p11"/>
          <p:cNvCxnSpPr/>
          <p:nvPr/>
        </p:nvCxnSpPr>
        <p:spPr>
          <a:xfrm>
            <a:off x="5501390" y="2188564"/>
            <a:ext cx="0" cy="3582649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90" name="Google Shape;290;p11"/>
          <p:cNvCxnSpPr/>
          <p:nvPr/>
        </p:nvCxnSpPr>
        <p:spPr>
          <a:xfrm>
            <a:off x="5578840" y="2236034"/>
            <a:ext cx="0" cy="3582649"/>
          </a:xfrm>
          <a:prstGeom prst="straightConnector1">
            <a:avLst/>
          </a:prstGeom>
          <a:noFill/>
          <a:ln w="38100" cap="flat" cmpd="sng">
            <a:solidFill>
              <a:srgbClr val="7F7F7F"/>
            </a:solidFill>
            <a:prstDash val="solid"/>
            <a:miter lim="800000"/>
            <a:headEnd type="none" w="sm" len="sm"/>
            <a:tailEnd type="none" w="sm" len="sm"/>
          </a:ln>
        </p:spPr>
      </p:cxnSp>
      <p:sp>
        <p:nvSpPr>
          <p:cNvPr id="291" name="Google Shape;291;p11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CSE460 : VLSI Design</a:t>
            </a:r>
            <a:r>
              <a:rPr lang="en-US">
                <a:solidFill>
                  <a:srgbClr val="FFFFFF"/>
                </a:solidFill>
              </a:rPr>
              <a:t> 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292" name="Google Shape;292;p11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2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2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2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>
                <a:solidFill>
                  <a:schemeClr val="lt1"/>
                </a:solidFill>
              </a:rPr>
              <a:t>Basic Syntax and Lexical Conventions 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298" name="Google Shape;298;p12"/>
          <p:cNvSpPr txBox="1"/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Char char="•"/>
            </a:pPr>
            <a:r>
              <a:rPr lang="en-US" sz="2600">
                <a:solidFill>
                  <a:schemeClr val="lt1"/>
                </a:solidFill>
              </a:rPr>
              <a:t>Documentation in Verilog code</a:t>
            </a:r>
            <a:endParaRPr lang="en-US" sz="2600">
              <a:solidFill>
                <a:schemeClr val="lt1"/>
              </a:solidFill>
            </a:endParaRPr>
          </a:p>
          <a:p>
            <a:pPr marL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>
                <a:solidFill>
                  <a:schemeClr val="lt1"/>
                </a:solidFill>
              </a:rPr>
              <a:t>	</a:t>
            </a:r>
            <a:r>
              <a:rPr lang="en-US" sz="2000">
                <a:solidFill>
                  <a:schemeClr val="lt1"/>
                </a:solidFill>
              </a:rPr>
              <a:t>- Documentation can be included in Verilog code by writing comments. A </a:t>
            </a:r>
            <a:r>
              <a:rPr lang="en-US" sz="2000">
                <a:solidFill>
                  <a:schemeClr val="accent6"/>
                </a:solidFill>
              </a:rPr>
              <a:t>short comment begins with a double slash ( // )</a:t>
            </a:r>
            <a:r>
              <a:rPr lang="en-US" sz="2000">
                <a:solidFill>
                  <a:schemeClr val="lt1"/>
                </a:solidFill>
              </a:rPr>
              <a:t>. A </a:t>
            </a:r>
            <a:r>
              <a:rPr lang="en-US" sz="2000">
                <a:solidFill>
                  <a:schemeClr val="accent6"/>
                </a:solidFill>
              </a:rPr>
              <a:t>long comment spans multiple lines and is contained inside /* and */</a:t>
            </a:r>
            <a:r>
              <a:rPr lang="en-US" sz="2000">
                <a:solidFill>
                  <a:schemeClr val="lt1"/>
                </a:solidFill>
              </a:rPr>
              <a:t>.</a:t>
            </a:r>
            <a:endParaRPr lang="en-US" sz="2000">
              <a:solidFill>
                <a:schemeClr val="lt1"/>
              </a:solidFill>
            </a:endParaRPr>
          </a:p>
          <a:p>
            <a:pPr marL="0" lvl="0" indent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</a:p>
        </p:txBody>
      </p:sp>
      <p:sp>
        <p:nvSpPr>
          <p:cNvPr id="299" name="Google Shape;299;p12"/>
          <p:cNvSpPr txBox="1"/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00" name="Google Shape;300;p12"/>
          <p:cNvSpPr/>
          <p:nvPr/>
        </p:nvSpPr>
        <p:spPr>
          <a:xfrm>
            <a:off x="1156741" y="3357795"/>
            <a:ext cx="9998437" cy="2879127"/>
          </a:xfrm>
          <a:prstGeom prst="rect">
            <a:avLst/>
          </a:prstGeom>
          <a:solidFill>
            <a:srgbClr val="D0CECE"/>
          </a:solidFill>
          <a:ln w="12700" cap="flat" cmpd="sng">
            <a:solidFill>
              <a:srgbClr val="31538F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module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fulladd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cout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b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cin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8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A full adder verilog module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8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/*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8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This module takes three inputs a, b, cin and adds them.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8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The sum of the inputs are stored in s, the carryout is stored in cout.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8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*/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input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b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c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output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s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cout</a:t>
            </a:r>
            <a:r>
              <a:rPr lang="en-US" sz="1800" b="1" i="0" u="none" strike="noStrike" cap="none">
                <a:solidFill>
                  <a:srgbClr val="00008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;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0" i="0" u="none" strike="noStrike" cap="none">
                <a:solidFill>
                  <a:srgbClr val="008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// Verilog Code // </a:t>
            </a:r>
            <a:endParaRPr sz="1400" b="0" i="0" u="none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 panose="020B0604020202020204"/>
              <a:buNone/>
            </a:pPr>
            <a:r>
              <a:rPr lang="en-US" sz="1800" b="1" i="0" u="none" strike="noStrike" cap="none">
                <a:solidFill>
                  <a:srgbClr val="0000FF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endmodule</a:t>
            </a:r>
            <a:r>
              <a:rPr lang="en-US" sz="1800" b="0" i="0" u="none" strike="noStrike" cap="none">
                <a:solidFill>
                  <a:srgbClr val="000000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</a:t>
            </a:r>
            <a:endParaRPr sz="18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1" name="Google Shape;301;p12"/>
          <p:cNvSpPr txBox="1"/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b="1">
                <a:solidFill>
                  <a:srgbClr val="FFFFFF"/>
                </a:solidFill>
              </a:rPr>
              <a:t>CSE460 : VLSI Design</a:t>
            </a:r>
            <a:r>
              <a:rPr lang="en-US">
                <a:solidFill>
                  <a:srgbClr val="FFFFFF"/>
                </a:solidFill>
              </a:rPr>
              <a:t> </a:t>
            </a:r>
            <a:endParaRPr lang="en-US">
              <a:solidFill>
                <a:srgbClr val="FFFFFF"/>
              </a:solidFill>
            </a:endParaRPr>
          </a:p>
        </p:txBody>
      </p:sp>
      <p:pic>
        <p:nvPicPr>
          <p:cNvPr id="302" name="Google Shape;302;p1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15f7c6facac_0_72"/>
          <p:cNvSpPr txBox="1"/>
          <p:nvPr>
            <p:ph type="title"/>
          </p:nvPr>
        </p:nvSpPr>
        <p:spPr>
          <a:xfrm>
            <a:off x="838200" y="365125"/>
            <a:ext cx="10515600" cy="94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400"/>
              <a:buFont typeface="Calibri" panose="020F0502020204030204"/>
              <a:buNone/>
            </a:pPr>
            <a:r>
              <a:rPr lang="en-US">
                <a:solidFill>
                  <a:schemeClr val="lt1"/>
                </a:solidFill>
              </a:rPr>
              <a:t>Basic Syntax and Lexical Conventions</a:t>
            </a:r>
            <a:endParaRPr lang="en-US">
              <a:solidFill>
                <a:schemeClr val="lt1"/>
              </a:solidFill>
            </a:endParaRPr>
          </a:p>
        </p:txBody>
      </p:sp>
      <p:sp>
        <p:nvSpPr>
          <p:cNvPr id="308" name="Google Shape;308;g15f7c6facac_0_72"/>
          <p:cNvSpPr txBox="1"/>
          <p:nvPr>
            <p:ph type="body" idx="1"/>
          </p:nvPr>
        </p:nvSpPr>
        <p:spPr>
          <a:xfrm>
            <a:off x="838200" y="1314450"/>
            <a:ext cx="10515600" cy="4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Font typeface="Calibri" panose="020F0502020204030204"/>
              <a:buNone/>
            </a:pPr>
            <a:r>
              <a:rPr lang="en-US" sz="2400" b="1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Identifier Names</a:t>
            </a:r>
            <a:endParaRPr lang="en-US" sz="2400" b="1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Identifiers are the </a:t>
            </a:r>
            <a:r>
              <a:rPr lang="en-US" sz="2000" b="0" i="0" u="none" strike="noStrike" cap="none">
                <a:solidFill>
                  <a:schemeClr val="accent6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names of variables </a:t>
            </a:r>
            <a:r>
              <a:rPr lang="en-US" sz="2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and other elements in Verilog code.</a:t>
            </a:r>
            <a:endParaRPr lang="en-US" sz="20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91440" marR="0" lvl="0" indent="-12700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Font typeface="Arial" panose="020B0604020202020204"/>
              <a:buChar char="•"/>
            </a:pPr>
            <a:r>
              <a:rPr lang="en-US" sz="2000" b="0" i="0" u="none" strike="noStrike" cap="none">
                <a:solidFill>
                  <a:schemeClr val="lt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Valid identifier can include any letter and digit as well as “_” and “$” characters. There are two restrictions too , an identifier must not begin with a digit and it should not be a Verilog keyword. Furthermore, Verilog is case sensitive.</a:t>
            </a:r>
            <a:endParaRPr sz="2000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  <a:p>
            <a:pPr marL="0" marR="0" lvl="0" indent="0" algn="l" rtl="0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endParaRPr sz="2000" b="0" i="0" u="none" strike="noStrike" cap="none">
              <a:solidFill>
                <a:schemeClr val="lt1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sp>
        <p:nvSpPr>
          <p:cNvPr id="309" name="Google Shape;309;g15f7c6facac_0_72"/>
          <p:cNvSpPr txBox="1"/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 panose="020B0604020202020204"/>
              <a:buNone/>
            </a:pPr>
            <a:fld id="{00000000-1234-1234-1234-123412341234}" type="slidenum">
              <a:rPr lang="en-US"/>
            </a:fld>
            <a:endParaRPr lang="en-US"/>
          </a:p>
        </p:txBody>
      </p:sp>
      <p:sp>
        <p:nvSpPr>
          <p:cNvPr id="310" name="Google Shape;310;g15f7c6facac_0_72"/>
          <p:cNvSpPr txBox="1"/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1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200"/>
              <a:buFont typeface="Calibri" panose="020F0502020204030204"/>
              <a:buNone/>
            </a:pPr>
            <a:r>
              <a:rPr lang="en-US" sz="1200" b="1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CSE460 : VLSI Design</a:t>
            </a:r>
            <a:r>
              <a:rPr lang="en-US" sz="1200" b="0" i="0" u="none" strike="noStrike" cap="none">
                <a:solidFill>
                  <a:srgbClr val="FFFFFF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rPr>
              <a:t> </a:t>
            </a:r>
            <a:endParaRPr lang="en-US" sz="1200" b="0" i="0" u="none" strike="noStrike" cap="none">
              <a:solidFill>
                <a:srgbClr val="FFFFFF"/>
              </a:solidFill>
              <a:latin typeface="Calibri" panose="020F0502020204030204"/>
              <a:ea typeface="Calibri" panose="020F0502020204030204"/>
              <a:cs typeface="Calibri" panose="020F0502020204030204"/>
              <a:sym typeface="Calibri" panose="020F0502020204030204"/>
            </a:endParaRPr>
          </a:p>
        </p:txBody>
      </p:sp>
      <p:graphicFrame>
        <p:nvGraphicFramePr>
          <p:cNvPr id="311" name="Google Shape;311;g15f7c6facac_0_72"/>
          <p:cNvGraphicFramePr/>
          <p:nvPr/>
        </p:nvGraphicFramePr>
        <p:xfrm>
          <a:off x="3447256" y="3429000"/>
          <a:ext cx="5297500" cy="3000000"/>
        </p:xfrm>
        <a:graphic>
          <a:graphicData uri="http://schemas.openxmlformats.org/drawingml/2006/table">
            <a:tbl>
              <a:tblPr firstRow="1" bandRow="1">
                <a:noFill/>
                <a:tableStyleId>{053FC599-FF9E-41FE-95C6-56B2CE73C9C4}</a:tableStyleId>
              </a:tblPr>
              <a:tblGrid>
                <a:gridCol w="2648750"/>
                <a:gridCol w="2648750"/>
              </a:tblGrid>
              <a:tr h="328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Identifier name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Validity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8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x1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Valid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8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x_y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Valid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8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1x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Invalid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8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+y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Invalid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8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x*y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Invalid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8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258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Invalid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328775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ex_$1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800"/>
                        <a:buFont typeface="Arial" panose="020B0604020202020204"/>
                        <a:buNone/>
                      </a:pPr>
                      <a:r>
                        <a:rPr lang="en-US" sz="1800" u="none" strike="noStrike" cap="none"/>
                        <a:t>Valid</a:t>
                      </a:r>
                      <a:endParaRPr sz="1400" u="none" strike="noStrike" cap="none"/>
                    </a:p>
                  </a:txBody>
                  <a:tcPr marL="91450" marR="91450" marT="45725" marB="45725" anchor="ctr">
                    <a:lnL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>
                      <a:solidFill>
                        <a:schemeClr val="dk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  <p:pic>
        <p:nvPicPr>
          <p:cNvPr id="312" name="Google Shape;312;g15f7c6facac_0_72"/>
          <p:cNvPicPr preferRelativeResize="0"/>
          <p:nvPr/>
        </p:nvPicPr>
        <p:blipFill rotWithShape="1">
          <a:blip r:embed="rId1"/>
          <a:srcRect/>
          <a:stretch>
            <a:fillRect/>
          </a:stretch>
        </p:blipFill>
        <p:spPr>
          <a:xfrm>
            <a:off x="214768" y="5790091"/>
            <a:ext cx="928231" cy="92823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12318</Words>
  <Application>WPS Presentation</Application>
  <PresentationFormat/>
  <Paragraphs>1195</Paragraphs>
  <Slides>32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13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32</vt:i4>
      </vt:variant>
    </vt:vector>
  </HeadingPairs>
  <TitlesOfParts>
    <vt:vector size="47" baseType="lpstr">
      <vt:lpstr>Arial</vt:lpstr>
      <vt:lpstr>SimSun</vt:lpstr>
      <vt:lpstr>Wingdings</vt:lpstr>
      <vt:lpstr>Arial</vt:lpstr>
      <vt:lpstr>Calibri</vt:lpstr>
      <vt:lpstr>Teko</vt:lpstr>
      <vt:lpstr>Courier New</vt:lpstr>
      <vt:lpstr>Aharoni</vt:lpstr>
      <vt:lpstr>Siyam Rupali</vt:lpstr>
      <vt:lpstr>Microsoft YaHei</vt:lpstr>
      <vt:lpstr>Arial Unicode MS</vt:lpstr>
      <vt:lpstr>Noto Sans Symbols</vt:lpstr>
      <vt:lpstr>Quintessential</vt:lpstr>
      <vt:lpstr>Office Theme</vt:lpstr>
      <vt:lpstr>Office Theme</vt:lpstr>
      <vt:lpstr>Introduction to Digital Design in Verilog</vt:lpstr>
      <vt:lpstr>Lab Policy</vt:lpstr>
      <vt:lpstr>Lab Policy</vt:lpstr>
      <vt:lpstr>Verilog HDL</vt:lpstr>
      <vt:lpstr>PowerPoint 演示文稿</vt:lpstr>
      <vt:lpstr>Basic building block of Verilog</vt:lpstr>
      <vt:lpstr>Verilog module and ports</vt:lpstr>
      <vt:lpstr>Basic Syntax and Lexical Conventions </vt:lpstr>
      <vt:lpstr>Basic Syntax and Lexical Conventions</vt:lpstr>
      <vt:lpstr>Basic Syntax and Lexical Conventions </vt:lpstr>
      <vt:lpstr>Basic Syntax and Lexical Conventions </vt:lpstr>
      <vt:lpstr>How to assign numerical values to the circuit nodes?</vt:lpstr>
      <vt:lpstr>Basic Syntax and Lexical Conventions </vt:lpstr>
      <vt:lpstr>PowerPoint 演示文稿</vt:lpstr>
      <vt:lpstr>Another simple circuit</vt:lpstr>
      <vt:lpstr>Basic Syntax and Lexical Conventions </vt:lpstr>
      <vt:lpstr>Basic Syntax and Lexical Conventions </vt:lpstr>
      <vt:lpstr>Verilog Representations of Digital Circuits</vt:lpstr>
      <vt:lpstr>Structural representation</vt:lpstr>
      <vt:lpstr>Behavioral representation</vt:lpstr>
      <vt:lpstr>Verilog Operators</vt:lpstr>
      <vt:lpstr>Verilog Operators</vt:lpstr>
      <vt:lpstr>Verilog Operators</vt:lpstr>
      <vt:lpstr>Verilog Operators</vt:lpstr>
      <vt:lpstr>Verilog Operators</vt:lpstr>
      <vt:lpstr>Verilog Operators</vt:lpstr>
      <vt:lpstr>Concurrent Statements</vt:lpstr>
      <vt:lpstr>Subcircuits in Verilog</vt:lpstr>
      <vt:lpstr>4-bit Ripple Carry Adder</vt:lpstr>
      <vt:lpstr>4-bit Ripple Carry Adder</vt:lpstr>
      <vt:lpstr>Text &amp; References 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Digital Design in Verilog</dc:title>
  <dc:creator>Beig Rajibul Hasan 1506005</dc:creator>
  <cp:lastModifiedBy>Dr. Jahangir Alam</cp:lastModifiedBy>
  <cp:revision>1</cp:revision>
  <dcterms:created xsi:type="dcterms:W3CDTF">2024-11-10T05:12:56Z</dcterms:created>
  <dcterms:modified xsi:type="dcterms:W3CDTF">2024-11-10T05:12:57Z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0x01010037D289F3E9FE8A4BB213EEDC44A62B5B</vt:lpwstr>
  </property>
  <property fmtid="{D5CDD505-2E9C-101B-9397-08002B2CF9AE}" pid="3" name="ICV">
    <vt:lpwstr>4A5252163C4945D5A8B81E53F4090D67_12</vt:lpwstr>
  </property>
  <property fmtid="{D5CDD505-2E9C-101B-9397-08002B2CF9AE}" pid="4" name="KSOProductBuildVer">
    <vt:lpwstr>1033-12.2.0.18607</vt:lpwstr>
  </property>
</Properties>
</file>