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Nuni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juS5QHzpVx121qba3ADkxZBrIL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F0186E-953A-412A-8CBA-B2CA96C58CEF}">
  <a:tblStyle styleId="{C5F0186E-953A-412A-8CBA-B2CA96C58CEF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5E1BD7F9-810C-4A20-A941-7CEB5EAADC48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C3DEAF5-E23A-4F55-AFD8-FFD731DDBA22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64CECAD-C024-4200-BB5F-2A9D4312C595}" styleName="Table_3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Nunito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Nunito-italic.fntdata"/><Relationship Id="rId14" Type="http://schemas.openxmlformats.org/officeDocument/2006/relationships/slide" Target="slides/slide8.xml"/><Relationship Id="rId36" Type="http://schemas.openxmlformats.org/officeDocument/2006/relationships/font" Target="fonts/Nunito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0"/>
          <p:cNvSpPr txBox="1"/>
          <p:nvPr>
            <p:ph type="ctr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30"/>
          <p:cNvSpPr txBox="1"/>
          <p:nvPr>
            <p:ph idx="1" type="subTitle"/>
          </p:nvPr>
        </p:nvSpPr>
        <p:spPr>
          <a:xfrm>
            <a:off x="825038" y="3341715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19" name="Google Shape;19;p3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3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2" name="Google Shape;22;p30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39"/>
          <p:cNvSpPr txBox="1"/>
          <p:nvPr>
            <p:ph idx="1" type="body"/>
          </p:nvPr>
        </p:nvSpPr>
        <p:spPr>
          <a:xfrm rot="5400000">
            <a:off x="3086100" y="-878839"/>
            <a:ext cx="3017520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86" name="Google Shape;86;p3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3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3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0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40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40"/>
          <p:cNvSpPr txBox="1"/>
          <p:nvPr>
            <p:ph type="title"/>
          </p:nvPr>
        </p:nvSpPr>
        <p:spPr>
          <a:xfrm rot="5400000">
            <a:off x="5370480" y="1484279"/>
            <a:ext cx="4318066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40"/>
          <p:cNvSpPr txBox="1"/>
          <p:nvPr>
            <p:ph idx="1" type="body"/>
          </p:nvPr>
        </p:nvSpPr>
        <p:spPr>
          <a:xfrm rot="5400000">
            <a:off x="1369979" y="-430246"/>
            <a:ext cx="4318067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34275" spcFirstLastPara="1" rIns="34275" wrap="square" tIns="0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94" name="Google Shape;94;p4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4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4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31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32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32"/>
          <p:cNvSpPr txBox="1"/>
          <p:nvPr>
            <p:ph type="title"/>
          </p:nvPr>
        </p:nvSpPr>
        <p:spPr>
          <a:xfrm>
            <a:off x="822960" y="569214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Calibri"/>
              <a:buNone/>
              <a:defRPr b="0" sz="6000">
                <a:solidFill>
                  <a:srgbClr val="26262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32"/>
          <p:cNvSpPr txBox="1"/>
          <p:nvPr>
            <p:ph idx="1" type="body"/>
          </p:nvPr>
        </p:nvSpPr>
        <p:spPr>
          <a:xfrm>
            <a:off x="822960" y="3339846"/>
            <a:ext cx="75438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7" name="Google Shape;37;p32"/>
          <p:cNvCxnSpPr/>
          <p:nvPr/>
        </p:nvCxnSpPr>
        <p:spPr>
          <a:xfrm>
            <a:off x="905743" y="3257550"/>
            <a:ext cx="740664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0" name="Google Shape;40;p33"/>
          <p:cNvSpPr txBox="1"/>
          <p:nvPr>
            <p:ph idx="1" type="body"/>
          </p:nvPr>
        </p:nvSpPr>
        <p:spPr>
          <a:xfrm>
            <a:off x="822959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1" name="Google Shape;41;p33"/>
          <p:cNvSpPr txBox="1"/>
          <p:nvPr>
            <p:ph idx="2" type="body"/>
          </p:nvPr>
        </p:nvSpPr>
        <p:spPr>
          <a:xfrm>
            <a:off x="4663440" y="1384301"/>
            <a:ext cx="370332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3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34"/>
          <p:cNvSpPr txBox="1"/>
          <p:nvPr>
            <p:ph idx="1" type="body"/>
          </p:nvPr>
        </p:nvSpPr>
        <p:spPr>
          <a:xfrm>
            <a:off x="82296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48" name="Google Shape;48;p34"/>
          <p:cNvSpPr txBox="1"/>
          <p:nvPr>
            <p:ph idx="2" type="body"/>
          </p:nvPr>
        </p:nvSpPr>
        <p:spPr>
          <a:xfrm>
            <a:off x="82296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3" type="body"/>
          </p:nvPr>
        </p:nvSpPr>
        <p:spPr>
          <a:xfrm>
            <a:off x="4663440" y="1384539"/>
            <a:ext cx="3703320" cy="55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500"/>
              <a:buNone/>
              <a:defRPr b="0" sz="15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b="1" sz="1200"/>
            </a:lvl9pPr>
          </a:lstStyle>
          <a:p/>
        </p:txBody>
      </p:sp>
      <p:sp>
        <p:nvSpPr>
          <p:cNvPr id="50" name="Google Shape;50;p34"/>
          <p:cNvSpPr txBox="1"/>
          <p:nvPr>
            <p:ph idx="4" type="body"/>
          </p:nvPr>
        </p:nvSpPr>
        <p:spPr>
          <a:xfrm>
            <a:off x="4663440" y="1936751"/>
            <a:ext cx="3703320" cy="25336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3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6"/>
          <p:cNvSpPr/>
          <p:nvPr/>
        </p:nvSpPr>
        <p:spPr>
          <a:xfrm>
            <a:off x="2381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6"/>
          <p:cNvSpPr/>
          <p:nvPr/>
        </p:nvSpPr>
        <p:spPr>
          <a:xfrm>
            <a:off x="11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3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3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3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7"/>
          <p:cNvSpPr/>
          <p:nvPr/>
        </p:nvSpPr>
        <p:spPr>
          <a:xfrm>
            <a:off x="12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7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7"/>
          <p:cNvSpPr txBox="1"/>
          <p:nvPr>
            <p:ph type="title"/>
          </p:nvPr>
        </p:nvSpPr>
        <p:spPr>
          <a:xfrm>
            <a:off x="342900" y="445769"/>
            <a:ext cx="24003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37"/>
          <p:cNvSpPr txBox="1"/>
          <p:nvPr>
            <p:ph idx="1" type="body"/>
          </p:nvPr>
        </p:nvSpPr>
        <p:spPr>
          <a:xfrm>
            <a:off x="3600450" y="548640"/>
            <a:ext cx="4869180" cy="39433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Char char=" "/>
              <a:defRPr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00"/>
              <a:buChar char="◦"/>
              <a:defRPr/>
            </a:lvl9pPr>
          </a:lstStyle>
          <a:p/>
        </p:txBody>
      </p:sp>
      <p:sp>
        <p:nvSpPr>
          <p:cNvPr id="70" name="Google Shape;70;p37"/>
          <p:cNvSpPr txBox="1"/>
          <p:nvPr>
            <p:ph idx="2" type="body"/>
          </p:nvPr>
        </p:nvSpPr>
        <p:spPr>
          <a:xfrm>
            <a:off x="342900" y="2194560"/>
            <a:ext cx="2400300" cy="25343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71" name="Google Shape;71;p37"/>
          <p:cNvSpPr txBox="1"/>
          <p:nvPr>
            <p:ph idx="10" type="dt"/>
          </p:nvPr>
        </p:nvSpPr>
        <p:spPr>
          <a:xfrm>
            <a:off x="349134" y="4844839"/>
            <a:ext cx="196388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37"/>
          <p:cNvSpPr txBox="1"/>
          <p:nvPr>
            <p:ph idx="11" type="ftr"/>
          </p:nvPr>
        </p:nvSpPr>
        <p:spPr>
          <a:xfrm>
            <a:off x="3600450" y="4844839"/>
            <a:ext cx="348615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3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8"/>
          <p:cNvSpPr/>
          <p:nvPr/>
        </p:nvSpPr>
        <p:spPr>
          <a:xfrm>
            <a:off x="11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8"/>
          <p:cNvSpPr txBox="1"/>
          <p:nvPr>
            <p:ph type="title"/>
          </p:nvPr>
        </p:nvSpPr>
        <p:spPr>
          <a:xfrm>
            <a:off x="822960" y="3806190"/>
            <a:ext cx="7584948" cy="6172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68575" spcFirstLastPara="1" rIns="6857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Calibri"/>
              <a:buNone/>
              <a:defRPr b="0" sz="27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38"/>
          <p:cNvSpPr/>
          <p:nvPr>
            <p:ph idx="2" type="pic"/>
          </p:nvPr>
        </p:nvSpPr>
        <p:spPr>
          <a:xfrm>
            <a:off x="11" y="0"/>
            <a:ext cx="9143989" cy="3686307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 txBox="1"/>
          <p:nvPr>
            <p:ph idx="1" type="body"/>
          </p:nvPr>
        </p:nvSpPr>
        <p:spPr>
          <a:xfrm>
            <a:off x="822960" y="4430267"/>
            <a:ext cx="7584948" cy="445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700"/>
              <a:buNone/>
              <a:defRPr sz="7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700"/>
              <a:buNone/>
              <a:defRPr sz="700"/>
            </a:lvl9pPr>
          </a:lstStyle>
          <a:p/>
        </p:txBody>
      </p:sp>
      <p:sp>
        <p:nvSpPr>
          <p:cNvPr id="80" name="Google Shape;80;p3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3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3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29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2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alibri"/>
              <a:buNone/>
              <a:defRPr b="0" i="0" sz="36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9"/>
          <p:cNvSpPr txBox="1"/>
          <p:nvPr>
            <p:ph idx="1" type="body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323850" lvl="0" marL="4572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Calibri"/>
              <a:buChar char=" "/>
              <a:defRPr b="0" i="0" sz="15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00"/>
              <a:buFont typeface="Calibri"/>
              <a:buChar char="◦"/>
              <a:defRPr b="0" i="0" sz="11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3" name="Google Shape;13;p29"/>
          <p:cNvCxnSpPr/>
          <p:nvPr/>
        </p:nvCxnSpPr>
        <p:spPr>
          <a:xfrm>
            <a:off x="895149" y="1303384"/>
            <a:ext cx="74752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22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Relationship Id="rId4" Type="http://schemas.openxmlformats.org/officeDocument/2006/relationships/image" Target="../media/image15.png"/><Relationship Id="rId5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18.png"/><Relationship Id="rId5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772034" y="554941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CSE 460: VLSI Design</a:t>
            </a:r>
            <a:br>
              <a:rPr lang="en-GB"/>
            </a:br>
            <a:r>
              <a:rPr lang="en-GB" sz="3000"/>
              <a:t>Lab Experiment 3: Blocking and Non-blocking Statements in Verilog</a:t>
            </a:r>
            <a:endParaRPr sz="3000"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0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09" name="Google Shape;209;p10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877325" y="1552225"/>
            <a:ext cx="26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1 Mux: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290300" y="2335200"/>
            <a:ext cx="3494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s=00, f = w[0]</a:t>
            </a:r>
            <a:b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s=01, f = w[1]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s=10, f = w[2]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s=11, f = w[3]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9575" y="1552225"/>
            <a:ext cx="2570575" cy="2675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0"/>
          <p:cNvSpPr txBox="1"/>
          <p:nvPr/>
        </p:nvSpPr>
        <p:spPr>
          <a:xfrm>
            <a:off x="6557188" y="2131775"/>
            <a:ext cx="532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0"/>
          <p:cNvSpPr txBox="1"/>
          <p:nvPr/>
        </p:nvSpPr>
        <p:spPr>
          <a:xfrm>
            <a:off x="6557200" y="2941025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"/>
          <p:cNvSpPr txBox="1"/>
          <p:nvPr/>
        </p:nvSpPr>
        <p:spPr>
          <a:xfrm>
            <a:off x="6557200" y="2509775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 txBox="1"/>
          <p:nvPr/>
        </p:nvSpPr>
        <p:spPr>
          <a:xfrm>
            <a:off x="6557200" y="3320100"/>
            <a:ext cx="532800" cy="49260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1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22" name="Google Shape;222;p11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420" y="1303020"/>
            <a:ext cx="3779571" cy="333659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p11"/>
          <p:cNvGraphicFramePr/>
          <p:nvPr/>
        </p:nvGraphicFramePr>
        <p:xfrm>
          <a:off x="4534931" y="1952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{5E1BD7F9-810C-4A20-A941-7CEB5EAADC48}</a:tableStyleId>
              </a:tblPr>
              <a:tblGrid>
                <a:gridCol w="716700"/>
                <a:gridCol w="716700"/>
                <a:gridCol w="716700"/>
                <a:gridCol w="716700"/>
                <a:gridCol w="716700"/>
              </a:tblGrid>
              <a:tr h="9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S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942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f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W[0]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W[1]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W[2]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2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W[3]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225" name="Google Shape;22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1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27" name="Google Shape;227;p11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33" name="Google Shape;233;p1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36" name="Google Shape;236;p1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237" name="Google Shape;23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0496" y="2437625"/>
            <a:ext cx="3169504" cy="1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2"/>
          <p:cNvSpPr txBox="1"/>
          <p:nvPr/>
        </p:nvSpPr>
        <p:spPr>
          <a:xfrm>
            <a:off x="822950" y="1398525"/>
            <a:ext cx="78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2 encoder (one-hot encoding):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12"/>
          <p:cNvGraphicFramePr/>
          <p:nvPr/>
        </p:nvGraphicFramePr>
        <p:xfrm>
          <a:off x="1378675" y="2202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{FC3DEAF5-E23A-4F55-AFD8-FFD731DDBA22}</a:tableStyleId>
              </a:tblPr>
              <a:tblGrid>
                <a:gridCol w="619200"/>
                <a:gridCol w="619200"/>
                <a:gridCol w="619200"/>
                <a:gridCol w="619200"/>
                <a:gridCol w="690175"/>
                <a:gridCol w="690175"/>
              </a:tblGrid>
              <a:tr h="36965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b="1" lang="en-GB" sz="1450" u="none" cap="none" strike="noStrike">
                          <a:solidFill>
                            <a:srgbClr val="21252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b="1" sz="1450" u="none" cap="none" strike="noStrike">
                        <a:solidFill>
                          <a:srgbClr val="21252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50"/>
                        <a:buFont typeface="Arial"/>
                        <a:buNone/>
                      </a:pPr>
                      <a:r>
                        <a:rPr b="1" lang="en-GB" sz="14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Outputs</a:t>
                      </a:r>
                      <a:endParaRPr b="1" sz="14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 hMerge="1"/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w[3]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w[2]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w[1]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w[0]</a:t>
                      </a:r>
                      <a:endParaRPr b="1"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y[1]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b="1"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y[0]</a:t>
                      </a:r>
                      <a:endParaRPr b="1" sz="8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50"/>
                        <a:buFont typeface="Arial"/>
                        <a:buNone/>
                      </a:pPr>
                      <a:r>
                        <a:rPr lang="en-GB" sz="1150" u="none" cap="none" strike="noStrike">
                          <a:solidFill>
                            <a:srgbClr val="21252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150" u="none" cap="none" strike="noStrike">
                        <a:solidFill>
                          <a:srgbClr val="21252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45" name="Google Shape;245;p1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46" name="Google Shape;24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48" name="Google Shape;248;p1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249" name="Google Shape;249;p13"/>
          <p:cNvSpPr txBox="1"/>
          <p:nvPr/>
        </p:nvSpPr>
        <p:spPr>
          <a:xfrm>
            <a:off x="822950" y="1350788"/>
            <a:ext cx="787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to 2 priority encoder: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877325" y="2014125"/>
            <a:ext cx="3312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When multiple input lines are active high at the same time, the output is generated by the the input with the highest priority.</a:t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1" name="Google Shape;251;p13"/>
          <p:cNvGraphicFramePr/>
          <p:nvPr/>
        </p:nvGraphicFramePr>
        <p:xfrm>
          <a:off x="4503150" y="21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{164CECAD-C024-4200-BB5F-2A9D4312C595}</a:tableStyleId>
              </a:tblPr>
              <a:tblGrid>
                <a:gridCol w="734475"/>
                <a:gridCol w="734475"/>
                <a:gridCol w="734475"/>
                <a:gridCol w="734475"/>
                <a:gridCol w="734475"/>
                <a:gridCol w="734475"/>
              </a:tblGrid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w[3]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w[2]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w[1]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w[0]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y[1]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b="1"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y[0]</a:t>
                      </a:r>
                      <a:endParaRPr b="1"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X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0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x</a:t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rPr lang="en-GB" sz="1350" u="none" cap="none" strike="noStrike">
                          <a:solidFill>
                            <a:srgbClr val="333333"/>
                          </a:solidFill>
                          <a:highlight>
                            <a:srgbClr val="FFFFFF"/>
                          </a:highlight>
                        </a:rPr>
                        <a:t>1</a:t>
                      </a:r>
                      <a:endParaRPr sz="1350" u="none" cap="none" strike="noStrike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2" name="Google Shape;252;p13"/>
          <p:cNvSpPr txBox="1"/>
          <p:nvPr/>
        </p:nvSpPr>
        <p:spPr>
          <a:xfrm>
            <a:off x="1760525" y="3664000"/>
            <a:ext cx="2429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3&gt;2&gt;1&gt;0 priority: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9" name="Google Shape;259;p14"/>
          <p:cNvSpPr txBox="1"/>
          <p:nvPr/>
        </p:nvSpPr>
        <p:spPr>
          <a:xfrm>
            <a:off x="877330" y="1544594"/>
            <a:ext cx="4621500" cy="28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statement , controlling bits can also have value of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values of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are also checked for exact  match with the same values in the controlling expressions.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“</a:t>
            </a:r>
            <a:r>
              <a:rPr b="0" i="1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casex</a:t>
            </a: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r>
              <a:rPr b="0" i="1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statement treats both “</a:t>
            </a:r>
            <a:r>
              <a:rPr b="0" i="1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 as don’t cares.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means when they are present as input , code won’t check for their alternatives.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 the right there is a Verilog code of priority encoder with 4 bit input  “</a:t>
            </a:r>
            <a:r>
              <a:rPr b="0" i="1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GB" sz="1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and output “y”.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alternative “1xxx” specifies that if w[3] has the value of 1 , then the other inputs are treated as don’t cares and so the output is set to “</a:t>
            </a:r>
            <a:r>
              <a:rPr b="0" i="1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y=3</a:t>
            </a: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3183" y="1303020"/>
            <a:ext cx="2779306" cy="2800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63" name="Google Shape;263;p14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5"/>
          <p:cNvSpPr txBox="1"/>
          <p:nvPr/>
        </p:nvSpPr>
        <p:spPr>
          <a:xfrm>
            <a:off x="0" y="0"/>
            <a:ext cx="9144000" cy="7023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inputs, w=100011, 110000, 001000 for a 1&gt;5&gt;0&gt;4&gt;2&gt;3 priority order encoder: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5"/>
          <p:cNvSpPr txBox="1"/>
          <p:nvPr/>
        </p:nvSpPr>
        <p:spPr>
          <a:xfrm>
            <a:off x="217170" y="865505"/>
            <a:ext cx="2715260" cy="36728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Pencoder(y,w);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[5:0]w;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reg [2:0]y;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always@(w)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casex(w)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6'bxxxx1x: y=1;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6'b1xxx0x: y=5;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6'b0xxx01: y=0;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6'b01xx00: y=4;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6'b00x100: y=2;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6'b001000: y=3;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endcase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endmodule 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"/>
          <p:cNvSpPr txBox="1"/>
          <p:nvPr/>
        </p:nvSpPr>
        <p:spPr>
          <a:xfrm>
            <a:off x="3495490" y="2072420"/>
            <a:ext cx="4528200" cy="6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tutorial link: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400" u="sng" cap="none" strike="noStrik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https://youtu.be/54F7N2vncLY?feature=shared</a:t>
            </a:r>
            <a:endParaRPr b="0" i="0" sz="1400" u="sng" cap="none" strike="noStrike">
              <a:solidFill>
                <a:srgbClr val="00B0F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76" name="Google Shape;276;p1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77" name="Google Shape;277;p16"/>
          <p:cNvSpPr txBox="1"/>
          <p:nvPr/>
        </p:nvSpPr>
        <p:spPr>
          <a:xfrm>
            <a:off x="877330" y="1544594"/>
            <a:ext cx="7852719" cy="108491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 value is assigned to a variable with a </a:t>
            </a:r>
            <a:r>
              <a:rPr b="0" i="1" lang="en-GB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procedural assignment statement</a:t>
            </a:r>
            <a:r>
              <a:rPr b="0" i="0" lang="en-GB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two kinds of assignment statements.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596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AutoNum type="arabicPeriod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 assignments.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4808" y="2925446"/>
            <a:ext cx="2009022" cy="811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6"/>
          <p:cNvSpPr txBox="1"/>
          <p:nvPr/>
        </p:nvSpPr>
        <p:spPr>
          <a:xfrm>
            <a:off x="1056502" y="2860589"/>
            <a:ext cx="6258698" cy="15465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assignments are denoted by the “=“ symbol.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Blocking means that first the assignment statement completes and updates it’s left-hand side first.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b="0" i="0" lang="en-GB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updated left-hand side value is then used for evaluation of  subsequent statements.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82" name="Google Shape;282;p1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88" name="Google Shape;288;p1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9" name="Google Shape;289;p17"/>
          <p:cNvSpPr txBox="1"/>
          <p:nvPr/>
        </p:nvSpPr>
        <p:spPr>
          <a:xfrm>
            <a:off x="877330" y="1544594"/>
            <a:ext cx="5591432" cy="133882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794" l="-974" r="-1708" t="-2384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842" y="1924549"/>
            <a:ext cx="2009022" cy="8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1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93" name="Google Shape;293;p1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99" name="Google Shape;299;p1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00" name="Google Shape;300;p18"/>
          <p:cNvSpPr txBox="1"/>
          <p:nvPr/>
        </p:nvSpPr>
        <p:spPr>
          <a:xfrm>
            <a:off x="877330" y="1544594"/>
            <a:ext cx="5591432" cy="31162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49" l="-975" r="0" t="-1022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32141" y="1821046"/>
            <a:ext cx="2211860" cy="664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04" name="Google Shape;304;p1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"/>
          <p:cNvSpPr txBox="1"/>
          <p:nvPr>
            <p:ph type="title"/>
          </p:nvPr>
        </p:nvSpPr>
        <p:spPr>
          <a:xfrm>
            <a:off x="877329" y="218961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Blocking vs. Non-blocking assignments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10" name="Google Shape;310;p1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11" name="Google Shape;31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13" name="Google Shape;313;p1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314" name="Google Shape;314;p19"/>
          <p:cNvSpPr/>
          <p:nvPr/>
        </p:nvSpPr>
        <p:spPr>
          <a:xfrm>
            <a:off x="877330" y="1307029"/>
            <a:ext cx="6229782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 assignment: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and assignment are immediate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9029" y="1629464"/>
            <a:ext cx="5080517" cy="116714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19"/>
          <p:cNvSpPr/>
          <p:nvPr/>
        </p:nvSpPr>
        <p:spPr>
          <a:xfrm>
            <a:off x="877329" y="2785589"/>
            <a:ext cx="8189072" cy="6232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Nonblocking assignment: </a:t>
            </a:r>
            <a:r>
              <a:rPr b="0" i="0" lang="en-GB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assignments deferred until all right-hand sides have been evaluated (end of simulation timestep)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7985" y="3467849"/>
            <a:ext cx="5137063" cy="11635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822960" y="13843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lang="en-GB" sz="1500">
                <a:solidFill>
                  <a:schemeClr val="dk1"/>
                </a:solidFill>
              </a:rPr>
              <a:t>In any HDL, concurrent statement means the code may include a number of  statements and each represent a part of the circuit.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</a:pPr>
            <a:r>
              <a:rPr b="1" lang="en-GB" sz="1500">
                <a:solidFill>
                  <a:schemeClr val="dk1"/>
                </a:solidFill>
              </a:rPr>
              <a:t>What concurrent means: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</a:pPr>
            <a:r>
              <a:rPr lang="en-GB" sz="1500">
                <a:solidFill>
                  <a:schemeClr val="dk1"/>
                </a:solidFill>
              </a:rPr>
              <a:t>Concurrent is  used because the statements are considered in  parallel and the ordering of statements in the code doesn’t matter. </a:t>
            </a:r>
            <a:endParaRPr>
              <a:solidFill>
                <a:schemeClr val="dk1"/>
              </a:solidFill>
            </a:endParaRPr>
          </a:p>
          <a:p>
            <a:pPr indent="-762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graphicFrame>
        <p:nvGraphicFramePr>
          <p:cNvPr id="108" name="Google Shape;108;p2"/>
          <p:cNvGraphicFramePr/>
          <p:nvPr/>
        </p:nvGraphicFramePr>
        <p:xfrm>
          <a:off x="1003875" y="276778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{C5F0186E-953A-412A-8CBA-B2CA96C58CEF}</a:tableStyleId>
              </a:tblPr>
              <a:tblGrid>
                <a:gridCol w="4873250"/>
              </a:tblGrid>
              <a:tr h="1657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module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full_add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rgbClr val="008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This module implements a 1-bit full adder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input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output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S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A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Cin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  assign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Cout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Cin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^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B</a:t>
                      </a:r>
                      <a:r>
                        <a:rPr b="1" lang="en-GB" sz="1300" u="none" cap="none" strike="noStrike">
                          <a:solidFill>
                            <a:srgbClr val="00008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));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-GB" sz="1300" u="none" cap="none" strike="noStrike">
                          <a:solidFill>
                            <a:srgbClr val="0000FF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endmodule</a:t>
                      </a:r>
                      <a:r>
                        <a:rPr lang="en-GB" sz="1300" u="none" cap="none" strike="noStrike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</a:t>
                      </a:r>
                      <a:endParaRPr sz="1300" u="none" cap="none" strike="noStrike"/>
                    </a:p>
                  </a:txBody>
                  <a:tcPr marT="34300" marB="34300" marR="68600" marL="68600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sp>
        <p:nvSpPr>
          <p:cNvPr id="109" name="Google Shape;109;p2"/>
          <p:cNvSpPr/>
          <p:nvPr/>
        </p:nvSpPr>
        <p:spPr>
          <a:xfrm>
            <a:off x="6992999" y="3183251"/>
            <a:ext cx="984000" cy="832200"/>
          </a:xfrm>
          <a:prstGeom prst="rect">
            <a:avLst/>
          </a:prstGeom>
          <a:solidFill>
            <a:srgbClr val="C55A11"/>
          </a:solidFill>
          <a:ln cap="flat" cmpd="sng" w="127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0" name="Google Shape;110;p2"/>
          <p:cNvCxnSpPr/>
          <p:nvPr/>
        </p:nvCxnSpPr>
        <p:spPr>
          <a:xfrm>
            <a:off x="6531029" y="3650464"/>
            <a:ext cx="4620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" name="Google Shape;111;p2"/>
          <p:cNvCxnSpPr/>
          <p:nvPr/>
        </p:nvCxnSpPr>
        <p:spPr>
          <a:xfrm>
            <a:off x="7560920" y="4104084"/>
            <a:ext cx="0" cy="4821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2" name="Google Shape;112;p2"/>
          <p:cNvCxnSpPr/>
          <p:nvPr/>
        </p:nvCxnSpPr>
        <p:spPr>
          <a:xfrm>
            <a:off x="8031624" y="3643739"/>
            <a:ext cx="548400" cy="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3" name="Google Shape;113;p2"/>
          <p:cNvSpPr txBox="1"/>
          <p:nvPr/>
        </p:nvSpPr>
        <p:spPr>
          <a:xfrm>
            <a:off x="8634626" y="3500423"/>
            <a:ext cx="396600" cy="310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5117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2"/>
          <p:cNvCxnSpPr/>
          <p:nvPr/>
        </p:nvCxnSpPr>
        <p:spPr>
          <a:xfrm>
            <a:off x="7231117" y="2690343"/>
            <a:ext cx="0" cy="4938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2"/>
          <p:cNvCxnSpPr/>
          <p:nvPr/>
        </p:nvCxnSpPr>
        <p:spPr>
          <a:xfrm>
            <a:off x="7827619" y="2690343"/>
            <a:ext cx="0" cy="493800"/>
          </a:xfrm>
          <a:prstGeom prst="straightConnector1">
            <a:avLst/>
          </a:prstGeom>
          <a:noFill/>
          <a:ln cap="flat" cmpd="sng" w="38100">
            <a:solidFill>
              <a:srgbClr val="AEABAB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2"/>
          <p:cNvSpPr txBox="1"/>
          <p:nvPr/>
        </p:nvSpPr>
        <p:spPr>
          <a:xfrm>
            <a:off x="7085079" y="23802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7667478" y="2390328"/>
            <a:ext cx="396600" cy="300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7123675" y="3501750"/>
            <a:ext cx="89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full_add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7689604" y="23802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6108029" y="34936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Cin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8238023" y="3277900"/>
            <a:ext cx="5484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Cout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7689604" y="4306703"/>
            <a:ext cx="396600" cy="300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>
            <p:ph type="title"/>
          </p:nvPr>
        </p:nvSpPr>
        <p:spPr>
          <a:xfrm>
            <a:off x="822950" y="470975"/>
            <a:ext cx="75438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Concurrent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24" name="Google Shape;124;p2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2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26" name="Google Shape;126;p2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Why we need them?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23" name="Google Shape;323;p20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24" name="Google Shape;32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0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26" name="Google Shape;326;p20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327" name="Google Shape;32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16665" y="1406944"/>
            <a:ext cx="1519014" cy="922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26185" y="1317938"/>
            <a:ext cx="1774309" cy="961831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0"/>
          <p:cNvSpPr/>
          <p:nvPr/>
        </p:nvSpPr>
        <p:spPr>
          <a:xfrm>
            <a:off x="291449" y="2544900"/>
            <a:ext cx="267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Blocking: Evaluation and assignment are immediate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291450" y="3222500"/>
            <a:ext cx="2670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Non-Blocking: Assignment is postponed until all r.h.s. evaluations are done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4733869" y="2433715"/>
            <a:ext cx="6846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=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= 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20"/>
          <p:cNvSpPr/>
          <p:nvPr/>
        </p:nvSpPr>
        <p:spPr>
          <a:xfrm>
            <a:off x="6781927" y="2433715"/>
            <a:ext cx="990373" cy="5309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a &amp; b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x | c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20"/>
          <p:cNvSpPr/>
          <p:nvPr/>
        </p:nvSpPr>
        <p:spPr>
          <a:xfrm>
            <a:off x="6781927" y="3308212"/>
            <a:ext cx="926597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&lt;= a &amp;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&lt;= x | c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20"/>
          <p:cNvSpPr/>
          <p:nvPr/>
        </p:nvSpPr>
        <p:spPr>
          <a:xfrm>
            <a:off x="4709945" y="3308212"/>
            <a:ext cx="684749" cy="53091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&lt;= b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&lt;= 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5" name="Google Shape;335;p20"/>
          <p:cNvCxnSpPr/>
          <p:nvPr/>
        </p:nvCxnSpPr>
        <p:spPr>
          <a:xfrm>
            <a:off x="350875" y="3139605"/>
            <a:ext cx="7502402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6" name="Google Shape;336;p20"/>
          <p:cNvCxnSpPr/>
          <p:nvPr/>
        </p:nvCxnSpPr>
        <p:spPr>
          <a:xfrm>
            <a:off x="3186871" y="1446606"/>
            <a:ext cx="24000" cy="30090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7" name="Google Shape;337;p20"/>
          <p:cNvCxnSpPr/>
          <p:nvPr/>
        </p:nvCxnSpPr>
        <p:spPr>
          <a:xfrm>
            <a:off x="5967523" y="1470040"/>
            <a:ext cx="0" cy="2962114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20"/>
          <p:cNvSpPr/>
          <p:nvPr/>
        </p:nvSpPr>
        <p:spPr>
          <a:xfrm>
            <a:off x="4040208" y="2308608"/>
            <a:ext cx="56618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GB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0"/>
          <p:cNvSpPr/>
          <p:nvPr/>
        </p:nvSpPr>
        <p:spPr>
          <a:xfrm>
            <a:off x="3936656" y="3217955"/>
            <a:ext cx="773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GB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b="0" i="0" sz="1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0"/>
          <p:cNvSpPr/>
          <p:nvPr/>
        </p:nvSpPr>
        <p:spPr>
          <a:xfrm>
            <a:off x="6008639" y="2285290"/>
            <a:ext cx="7732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GB" sz="50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✔</a:t>
            </a:r>
            <a:endParaRPr b="0" i="0" sz="1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0"/>
          <p:cNvSpPr/>
          <p:nvPr/>
        </p:nvSpPr>
        <p:spPr>
          <a:xfrm>
            <a:off x="6098807" y="3185787"/>
            <a:ext cx="5929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GB" sz="5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b="1" i="0" sz="5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0"/>
          <p:cNvSpPr/>
          <p:nvPr/>
        </p:nvSpPr>
        <p:spPr>
          <a:xfrm>
            <a:off x="1049273" y="4153533"/>
            <a:ext cx="256344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to use (inside always block)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0"/>
          <p:cNvSpPr/>
          <p:nvPr/>
        </p:nvSpPr>
        <p:spPr>
          <a:xfrm>
            <a:off x="4260315" y="4155155"/>
            <a:ext cx="146655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Circuits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0"/>
          <p:cNvSpPr/>
          <p:nvPr/>
        </p:nvSpPr>
        <p:spPr>
          <a:xfrm>
            <a:off x="6263998" y="4153533"/>
            <a:ext cx="175629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Combinational Circuits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0"/>
          <p:cNvSpPr txBox="1"/>
          <p:nvPr/>
        </p:nvSpPr>
        <p:spPr>
          <a:xfrm>
            <a:off x="3186875" y="1725472"/>
            <a:ext cx="1197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Swapping a,b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1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Combinational vs. Sequential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51" name="Google Shape;351;p21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52" name="Google Shape;35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1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54" name="Google Shape;354;p21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355" name="Google Shape;355;p21"/>
          <p:cNvSpPr txBox="1"/>
          <p:nvPr/>
        </p:nvSpPr>
        <p:spPr>
          <a:xfrm>
            <a:off x="1158050" y="1444200"/>
            <a:ext cx="74568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combinational circuit is one in which the output is independent of time and solely depends on the present input. Example: Encoder, Decoder, Multiplexer, Demultiplexer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sequential circuit is one in which the output is dependent not only on the current input but also on the past ones. Examples: Flip-flops, counters.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2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61" name="Google Shape;361;p22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802" y="1347360"/>
            <a:ext cx="4001058" cy="289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4519" y="1353538"/>
            <a:ext cx="3072242" cy="2750728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22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65" name="Google Shape;365;p22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366" name="Google Shape;36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72" name="Google Shape;372;p23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73" name="Google Shape;37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7611" y="1517972"/>
            <a:ext cx="4122519" cy="28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92775" y="1951384"/>
            <a:ext cx="4522625" cy="1636147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23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76" name="Google Shape;376;p23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377" name="Google Shape;377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383" name="Google Shape;383;p2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84" name="Google Shape;3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781" y="1517972"/>
            <a:ext cx="3343742" cy="29579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24"/>
          <p:cNvGraphicFramePr/>
          <p:nvPr/>
        </p:nvGraphicFramePr>
        <p:xfrm>
          <a:off x="3880022" y="16928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{5E1BD7F9-810C-4A20-A941-7CEB5EAADC48}</a:tableStyleId>
              </a:tblPr>
              <a:tblGrid>
                <a:gridCol w="1180050"/>
                <a:gridCol w="667250"/>
                <a:gridCol w="593100"/>
                <a:gridCol w="670125"/>
                <a:gridCol w="777650"/>
              </a:tblGrid>
              <a:tr h="31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initial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r>
                        <a:rPr baseline="30000" lang="en-GB" sz="1400" u="none" cap="none" strike="noStrike"/>
                        <a:t>st</a:t>
                      </a:r>
                      <a:r>
                        <a:rPr lang="en-GB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r>
                        <a:rPr baseline="30000" lang="en-GB" sz="1400" u="none" cap="none" strike="noStrike"/>
                        <a:t>nd</a:t>
                      </a:r>
                      <a:r>
                        <a:rPr lang="en-GB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r>
                        <a:rPr baseline="30000" lang="en-GB" sz="1400" u="none" cap="none" strike="noStrike"/>
                        <a:t>rd</a:t>
                      </a:r>
                      <a:r>
                        <a:rPr lang="en-GB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r>
                        <a:rPr baseline="30000" lang="en-GB" sz="1400" u="none" cap="none" strike="noStrike"/>
                        <a:t>th</a:t>
                      </a:r>
                      <a:r>
                        <a:rPr lang="en-GB" sz="1400" u="none" cap="none" strike="noStrike"/>
                        <a:t> cycle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sp>
        <p:nvSpPr>
          <p:cNvPr id="386" name="Google Shape;386;p2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87" name="Google Shape;387;p2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388" name="Google Shape;38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>
            <p:ph type="title"/>
          </p:nvPr>
        </p:nvSpPr>
        <p:spPr>
          <a:xfrm>
            <a:off x="822960" y="214952"/>
            <a:ext cx="6835907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 </a:t>
            </a:r>
            <a:r>
              <a:rPr lang="en-GB" sz="2400">
                <a:solidFill>
                  <a:srgbClr val="0070C0"/>
                </a:solidFill>
              </a:rPr>
              <a:t>(Non-Blocking)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7020" y="1714361"/>
            <a:ext cx="6996468" cy="2248550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5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397" name="Google Shape;397;p25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398" name="Google Shape;398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404" name="Google Shape;404;p26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405" name="Google Shape;405;p26"/>
          <p:cNvGraphicFramePr/>
          <p:nvPr/>
        </p:nvGraphicFramePr>
        <p:xfrm>
          <a:off x="4413932" y="16514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{5E1BD7F9-810C-4A20-A941-7CEB5EAADC48}</a:tableStyleId>
              </a:tblPr>
              <a:tblGrid>
                <a:gridCol w="1180050"/>
                <a:gridCol w="667250"/>
                <a:gridCol w="593100"/>
                <a:gridCol w="670125"/>
                <a:gridCol w="777650"/>
              </a:tblGrid>
              <a:tr h="315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q[3]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q[2]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q[1]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q[0]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initial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68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r>
                        <a:rPr baseline="30000" lang="en-GB" sz="1400" u="none" cap="none" strike="noStrike"/>
                        <a:t>st</a:t>
                      </a:r>
                      <a:r>
                        <a:rPr lang="en-GB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2</a:t>
                      </a:r>
                      <a:r>
                        <a:rPr baseline="30000" lang="en-GB" sz="1400" u="none" cap="none" strike="noStrike"/>
                        <a:t>nd</a:t>
                      </a:r>
                      <a:r>
                        <a:rPr lang="en-GB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0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3</a:t>
                      </a:r>
                      <a:r>
                        <a:rPr baseline="30000" lang="en-GB" sz="1400" u="none" cap="none" strike="noStrike"/>
                        <a:t>rd</a:t>
                      </a:r>
                      <a:r>
                        <a:rPr lang="en-GB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  <a:tr h="319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4</a:t>
                      </a:r>
                      <a:r>
                        <a:rPr baseline="30000" lang="en-GB" sz="1400" u="none" cap="none" strike="noStrike"/>
                        <a:t>th</a:t>
                      </a:r>
                      <a:r>
                        <a:rPr lang="en-GB" sz="1400" u="none" cap="none" strike="noStrike"/>
                        <a:t> statement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GB" sz="1400" u="none" cap="none" strike="noStrike"/>
                        <a:t>1</a:t>
                      </a:r>
                      <a:endParaRPr sz="1100" u="none" cap="none" strike="noStrike"/>
                    </a:p>
                  </a:txBody>
                  <a:tcPr marT="34300" marB="34300" marR="68600" marL="68600"/>
                </a:tc>
              </a:tr>
            </a:tbl>
          </a:graphicData>
        </a:graphic>
      </p:graphicFrame>
      <p:pic>
        <p:nvPicPr>
          <p:cNvPr id="406" name="Google Shape;40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100" y="1651452"/>
            <a:ext cx="3236570" cy="2993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7" name="Google Shape;407;p26"/>
          <p:cNvCxnSpPr/>
          <p:nvPr/>
        </p:nvCxnSpPr>
        <p:spPr>
          <a:xfrm flipH="1" rot="10800000">
            <a:off x="2922703" y="2530325"/>
            <a:ext cx="1509680" cy="70075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8" name="Google Shape;408;p26"/>
          <p:cNvCxnSpPr/>
          <p:nvPr/>
        </p:nvCxnSpPr>
        <p:spPr>
          <a:xfrm flipH="1" rot="10800000">
            <a:off x="2959524" y="3129825"/>
            <a:ext cx="1472859" cy="289969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09" name="Google Shape;409;p26"/>
          <p:cNvCxnSpPr/>
          <p:nvPr/>
        </p:nvCxnSpPr>
        <p:spPr>
          <a:xfrm flipH="1" rot="10800000">
            <a:off x="2922703" y="3419794"/>
            <a:ext cx="1491229" cy="147286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0" name="Google Shape;410;p26"/>
          <p:cNvCxnSpPr/>
          <p:nvPr/>
        </p:nvCxnSpPr>
        <p:spPr>
          <a:xfrm>
            <a:off x="3060783" y="3746585"/>
            <a:ext cx="1353149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1" name="Google Shape;411;p26"/>
          <p:cNvSpPr/>
          <p:nvPr/>
        </p:nvSpPr>
        <p:spPr>
          <a:xfrm>
            <a:off x="4570463" y="4110197"/>
            <a:ext cx="3804426" cy="446461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of these happened within one cycle!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413" name="Google Shape;413;p26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414" name="Google Shape;41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7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Assignment Statements </a:t>
            </a:r>
            <a:r>
              <a:rPr lang="en-GB" sz="2400">
                <a:solidFill>
                  <a:srgbClr val="0070C0"/>
                </a:solidFill>
              </a:rPr>
              <a:t>(Blocking)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420" name="Google Shape;420;p27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421" name="Google Shape;42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2406" y="1705912"/>
            <a:ext cx="6538575" cy="222478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7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423" name="Google Shape;423;p27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pic>
        <p:nvPicPr>
          <p:cNvPr id="424" name="Google Shape;42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type="ctrTitle"/>
          </p:nvPr>
        </p:nvSpPr>
        <p:spPr>
          <a:xfrm>
            <a:off x="762350" y="-53668"/>
            <a:ext cx="7543800" cy="267462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6000"/>
              <a:buFont typeface="Times New Roman"/>
              <a:buNone/>
            </a:pPr>
            <a:r>
              <a:rPr lang="en-GB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28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431" name="Google Shape;431;p28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432" name="Google Shape;432;p28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877335" y="13595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600"/>
              <a:t> These statements are inside </a:t>
            </a:r>
            <a:r>
              <a:rPr b="1" lang="en-GB" sz="1600"/>
              <a:t>always @()</a:t>
            </a:r>
            <a:r>
              <a:rPr lang="en-GB" sz="1600"/>
              <a:t> block.</a:t>
            </a:r>
            <a:endParaRPr sz="1600"/>
          </a:p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b="1" lang="en-GB" sz="1600"/>
              <a:t> The If-else statement:</a:t>
            </a:r>
            <a:endParaRPr b="1" sz="1600"/>
          </a:p>
          <a:p>
            <a:pPr indent="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/>
          </a:p>
        </p:txBody>
      </p:sp>
      <p:sp>
        <p:nvSpPr>
          <p:cNvPr id="133" name="Google Shape;133;p3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4" name="Google Shape;134;p3"/>
          <p:cNvSpPr txBox="1"/>
          <p:nvPr/>
        </p:nvSpPr>
        <p:spPr>
          <a:xfrm>
            <a:off x="802575" y="2261074"/>
            <a:ext cx="55038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</a:t>
            </a: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expression1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True then the </a:t>
            </a: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statement1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evaluated.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, then the compiler will consider other expressions.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else if and else clauses are optional.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multiple statements are involved, they have to be included inside a begin-end block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37" name="Google Shape;137;p3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138" name="Google Shape;138;p3"/>
          <p:cNvSpPr/>
          <p:nvPr/>
        </p:nvSpPr>
        <p:spPr>
          <a:xfrm>
            <a:off x="6219650" y="1549250"/>
            <a:ext cx="2728800" cy="30174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000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always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@(*)</a:t>
            </a:r>
            <a:endParaRPr b="1" i="0" sz="1300" u="none" cap="none" strike="noStrike">
              <a:solidFill>
                <a:srgbClr val="00008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begin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if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expression1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statement1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expression2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	statement2</a:t>
            </a:r>
            <a:r>
              <a:rPr b="1" i="0" lang="en-GB" sz="13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begin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statement3;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end</a:t>
            </a:r>
            <a:r>
              <a:rPr b="0" i="0" lang="en-GB" sz="13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endParaRPr b="0" i="0" sz="13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877335" y="1359501"/>
            <a:ext cx="7543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-101600" lvl="0" marL="635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Font typeface="Arial"/>
              <a:buChar char="•"/>
            </a:pPr>
            <a:r>
              <a:rPr lang="en-GB" sz="1600"/>
              <a:t> </a:t>
            </a:r>
            <a:r>
              <a:rPr b="1" lang="en-GB" sz="1600"/>
              <a:t>The case statement</a:t>
            </a:r>
            <a:endParaRPr b="1" sz="1600"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b="0" l="6907" r="7598" t="0"/>
          <a:stretch/>
        </p:blipFill>
        <p:spPr>
          <a:xfrm>
            <a:off x="6381750" y="1962925"/>
            <a:ext cx="2467550" cy="22220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4"/>
          <p:cNvSpPr txBox="1"/>
          <p:nvPr/>
        </p:nvSpPr>
        <p:spPr>
          <a:xfrm>
            <a:off x="802575" y="2261074"/>
            <a:ext cx="5503800" cy="16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bits in </a:t>
            </a:r>
            <a:r>
              <a:rPr b="0" i="1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expression </a:t>
            </a: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are called the </a:t>
            </a:r>
            <a:r>
              <a:rPr b="0" i="1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controlling expression</a:t>
            </a: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Controlling expression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checked for a match with each alternative.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successful match causes the associated statements to be evaluated.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32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Calibri"/>
              <a:buChar char="•"/>
            </a:pP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Default case  evaluates  only when no other alternative matches.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4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50" name="Google Shape;150;p4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1" lang="en-GB" sz="4400">
                <a:solidFill>
                  <a:srgbClr val="0070C0"/>
                </a:solidFill>
              </a:rPr>
              <a:t>wire</a:t>
            </a:r>
            <a:r>
              <a:rPr lang="en-GB" sz="4400">
                <a:solidFill>
                  <a:srgbClr val="0070C0"/>
                </a:solidFill>
              </a:rPr>
              <a:t> vs </a:t>
            </a:r>
            <a:r>
              <a:rPr i="1" lang="en-GB" sz="4400">
                <a:solidFill>
                  <a:srgbClr val="0070C0"/>
                </a:solidFill>
              </a:rPr>
              <a:t>reg</a:t>
            </a:r>
            <a:r>
              <a:rPr lang="en-GB" sz="4400"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56" name="Google Shape;156;p5"/>
          <p:cNvSpPr txBox="1"/>
          <p:nvPr>
            <p:ph idx="1" type="body"/>
          </p:nvPr>
        </p:nvSpPr>
        <p:spPr>
          <a:xfrm>
            <a:off x="822950" y="1384300"/>
            <a:ext cx="75438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 fontScale="25000"/>
          </a:bodyPr>
          <a:lstStyle/>
          <a:p>
            <a:pPr indent="-177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6400" u="sng">
                <a:solidFill>
                  <a:schemeClr val="dk1"/>
                </a:solidFill>
              </a:rPr>
              <a:t>Nets</a:t>
            </a:r>
            <a:endParaRPr sz="64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3000"/>
              <a:buNone/>
            </a:pPr>
            <a:r>
              <a:rPr lang="en-GB" sz="6000">
                <a:solidFill>
                  <a:schemeClr val="dk1"/>
                </a:solidFill>
              </a:rPr>
              <a:t>	- Nets represent connections between hardware elements. Nets are continuously driven by the   outputs of the devices they are connected to. 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3000"/>
              <a:buNone/>
            </a:pPr>
            <a:r>
              <a:rPr lang="en-GB" sz="6000">
                <a:solidFill>
                  <a:schemeClr val="dk1"/>
                </a:solidFill>
              </a:rPr>
              <a:t>	- Nets are declared with the keyword </a:t>
            </a:r>
            <a:r>
              <a:rPr b="1" i="1" lang="en-GB" sz="6000">
                <a:solidFill>
                  <a:schemeClr val="dk1"/>
                </a:solidFill>
              </a:rPr>
              <a:t>wire</a:t>
            </a:r>
            <a:r>
              <a:rPr i="1" lang="en-GB" sz="6000">
                <a:solidFill>
                  <a:schemeClr val="dk1"/>
                </a:solidFill>
              </a:rPr>
              <a:t>. </a:t>
            </a:r>
            <a:r>
              <a:rPr lang="en-GB" sz="6000">
                <a:solidFill>
                  <a:schemeClr val="dk1"/>
                </a:solidFill>
              </a:rPr>
              <a:t>A net is assigned the value </a:t>
            </a:r>
            <a:r>
              <a:rPr i="1" lang="en-GB" sz="6000">
                <a:solidFill>
                  <a:schemeClr val="dk1"/>
                </a:solidFill>
              </a:rPr>
              <a:t>z </a:t>
            </a:r>
            <a:r>
              <a:rPr lang="en-GB" sz="6000">
                <a:solidFill>
                  <a:schemeClr val="dk1"/>
                </a:solidFill>
              </a:rPr>
              <a:t>by default. </a:t>
            </a:r>
            <a:endParaRPr sz="6000">
              <a:solidFill>
                <a:schemeClr val="dk1"/>
              </a:solidFill>
            </a:endParaRPr>
          </a:p>
          <a:p>
            <a:pPr indent="-177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GB" sz="6400" u="sng">
                <a:solidFill>
                  <a:schemeClr val="dk1"/>
                </a:solidFill>
              </a:rPr>
              <a:t>Registers</a:t>
            </a:r>
            <a:endParaRPr sz="6400" u="sng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3000"/>
              <a:buNone/>
            </a:pPr>
            <a:r>
              <a:rPr lang="en-GB" sz="6000">
                <a:solidFill>
                  <a:schemeClr val="dk1"/>
                </a:solidFill>
              </a:rPr>
              <a:t>	- In verilog register means a variable that can hold a value. Unlike net, a register doesn’t need a driver.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3000"/>
              <a:buNone/>
            </a:pPr>
            <a:r>
              <a:rPr lang="en-GB" sz="6000">
                <a:solidFill>
                  <a:schemeClr val="dk1"/>
                </a:solidFill>
              </a:rPr>
              <a:t>	- Registers are declared with the keyword </a:t>
            </a:r>
            <a:r>
              <a:rPr b="1" i="1" lang="en-GB" sz="6000">
                <a:solidFill>
                  <a:schemeClr val="dk1"/>
                </a:solidFill>
              </a:rPr>
              <a:t>reg</a:t>
            </a:r>
            <a:r>
              <a:rPr i="1" lang="en-GB" sz="6000">
                <a:solidFill>
                  <a:schemeClr val="dk1"/>
                </a:solidFill>
              </a:rPr>
              <a:t>. </a:t>
            </a:r>
            <a:r>
              <a:rPr lang="en-GB" sz="6000">
                <a:solidFill>
                  <a:schemeClr val="dk1"/>
                </a:solidFill>
              </a:rPr>
              <a:t>The default value of a </a:t>
            </a:r>
            <a:r>
              <a:rPr i="1" lang="en-GB" sz="6000">
                <a:solidFill>
                  <a:schemeClr val="dk1"/>
                </a:solidFill>
              </a:rPr>
              <a:t>reg </a:t>
            </a:r>
            <a:r>
              <a:rPr lang="en-GB" sz="6000">
                <a:solidFill>
                  <a:schemeClr val="dk1"/>
                </a:solidFill>
              </a:rPr>
              <a:t>data type is </a:t>
            </a:r>
            <a:r>
              <a:rPr i="1" lang="en-GB" sz="6000">
                <a:solidFill>
                  <a:schemeClr val="dk1"/>
                </a:solidFill>
              </a:rPr>
              <a:t>x</a:t>
            </a:r>
            <a:r>
              <a:rPr lang="en-GB" sz="6000">
                <a:solidFill>
                  <a:schemeClr val="dk1"/>
                </a:solidFill>
              </a:rPr>
              <a:t>.</a:t>
            </a:r>
            <a:endParaRPr sz="6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80000"/>
              <a:buNone/>
            </a:pPr>
            <a:r>
              <a:rPr lang="en-GB" sz="2000">
                <a:solidFill>
                  <a:schemeClr val="dk1"/>
                </a:solidFill>
              </a:rPr>
              <a:t> 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800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2000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ct val="373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7" name="Google Shape;157;p5"/>
          <p:cNvSpPr/>
          <p:nvPr/>
        </p:nvSpPr>
        <p:spPr>
          <a:xfrm>
            <a:off x="2213550" y="3866925"/>
            <a:ext cx="4716900" cy="5823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wire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r>
              <a:rPr b="1" i="0" lang="en-GB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b</a:t>
            </a:r>
            <a:r>
              <a:rPr b="1" i="0" lang="en-GB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wire declaration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-GB" sz="17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reg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clock</a:t>
            </a:r>
            <a:r>
              <a:rPr b="1" i="0" lang="en-GB" sz="1700" u="none" cap="none" strike="noStrike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0" i="0" lang="en-GB" sz="17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GB" sz="17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// register declaration</a:t>
            </a:r>
            <a:endParaRPr b="0" i="0" sz="17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5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9" name="Google Shape;159;p5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60" name="Google Shape;160;p5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type="title"/>
          </p:nvPr>
        </p:nvSpPr>
        <p:spPr>
          <a:xfrm>
            <a:off x="865560" y="91027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i="1" lang="en-GB" sz="4400">
                <a:solidFill>
                  <a:srgbClr val="0070C0"/>
                </a:solidFill>
              </a:rPr>
              <a:t>wire</a:t>
            </a:r>
            <a:r>
              <a:rPr lang="en-GB" sz="4400">
                <a:solidFill>
                  <a:srgbClr val="0070C0"/>
                </a:solidFill>
              </a:rPr>
              <a:t> vs </a:t>
            </a:r>
            <a:r>
              <a:rPr i="1" lang="en-GB" sz="4400">
                <a:solidFill>
                  <a:srgbClr val="0070C0"/>
                </a:solidFill>
              </a:rPr>
              <a:t>reg</a:t>
            </a:r>
            <a:r>
              <a:rPr lang="en-GB" sz="4400">
                <a:solidFill>
                  <a:srgbClr val="0070C0"/>
                </a:solidFill>
              </a:rPr>
              <a:t> 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66" name="Google Shape;166;p6"/>
          <p:cNvSpPr txBox="1"/>
          <p:nvPr>
            <p:ph idx="1" type="body"/>
          </p:nvPr>
        </p:nvSpPr>
        <p:spPr>
          <a:xfrm>
            <a:off x="800100" y="1285150"/>
            <a:ext cx="7543800" cy="31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When to use which?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en-GB">
                <a:solidFill>
                  <a:schemeClr val="dk1"/>
                </a:solidFill>
              </a:rPr>
              <a:t>If a signal needs to be assigned inside an</a:t>
            </a:r>
            <a:r>
              <a:rPr i="1" lang="en-GB">
                <a:solidFill>
                  <a:schemeClr val="dk1"/>
                </a:solidFill>
              </a:rPr>
              <a:t> </a:t>
            </a:r>
            <a:r>
              <a:rPr b="1" i="1" lang="en-GB" u="sng">
                <a:solidFill>
                  <a:schemeClr val="dk1"/>
                </a:solidFill>
              </a:rPr>
              <a:t>always block</a:t>
            </a:r>
            <a:r>
              <a:rPr lang="en-GB">
                <a:solidFill>
                  <a:schemeClr val="dk1"/>
                </a:solidFill>
              </a:rPr>
              <a:t>, it must be declared as a </a:t>
            </a:r>
            <a:r>
              <a:rPr b="1" i="1" lang="en-GB" u="sng">
                <a:solidFill>
                  <a:schemeClr val="dk1"/>
                </a:solidFill>
              </a:rPr>
              <a:t>reg</a:t>
            </a:r>
            <a:r>
              <a:rPr i="1"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GB">
                <a:solidFill>
                  <a:schemeClr val="dk1"/>
                </a:solidFill>
              </a:rPr>
              <a:t>If a signal is assigned using a </a:t>
            </a:r>
            <a:r>
              <a:rPr b="1" i="1" lang="en-GB" u="sng">
                <a:solidFill>
                  <a:schemeClr val="dk1"/>
                </a:solidFill>
              </a:rPr>
              <a:t>continuous</a:t>
            </a:r>
            <a:r>
              <a:rPr lang="en-GB">
                <a:solidFill>
                  <a:schemeClr val="dk1"/>
                </a:solidFill>
              </a:rPr>
              <a:t> assignment statement, it must be declared as a </a:t>
            </a:r>
            <a:r>
              <a:rPr b="1" i="1" lang="en-GB" u="sng">
                <a:solidFill>
                  <a:schemeClr val="dk1"/>
                </a:solidFill>
              </a:rPr>
              <a:t>wire</a:t>
            </a:r>
            <a:r>
              <a:rPr lang="en-GB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GB">
                <a:solidFill>
                  <a:schemeClr val="dk1"/>
                </a:solidFill>
              </a:rPr>
              <a:t>By </a:t>
            </a:r>
            <a:r>
              <a:rPr b="1" lang="en-GB">
                <a:solidFill>
                  <a:schemeClr val="dk1"/>
                </a:solidFill>
              </a:rPr>
              <a:t>default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 u="sng">
                <a:solidFill>
                  <a:schemeClr val="dk1"/>
                </a:solidFill>
              </a:rPr>
              <a:t>module input and output ports are </a:t>
            </a:r>
            <a:r>
              <a:rPr b="1" i="1" lang="en-GB" u="sng">
                <a:solidFill>
                  <a:schemeClr val="dk1"/>
                </a:solidFill>
              </a:rPr>
              <a:t>wires</a:t>
            </a:r>
            <a:r>
              <a:rPr lang="en-GB">
                <a:solidFill>
                  <a:schemeClr val="dk1"/>
                </a:solidFill>
              </a:rPr>
              <a:t>; if any output ports are assigned in an </a:t>
            </a:r>
            <a:r>
              <a:rPr i="1" lang="en-GB">
                <a:solidFill>
                  <a:schemeClr val="dk1"/>
                </a:solidFill>
              </a:rPr>
              <a:t>always</a:t>
            </a:r>
            <a:r>
              <a:rPr lang="en-GB">
                <a:solidFill>
                  <a:schemeClr val="dk1"/>
                </a:solidFill>
              </a:rPr>
              <a:t> block, they must be explicitly declared as </a:t>
            </a:r>
            <a:r>
              <a:rPr i="1" lang="en-GB">
                <a:solidFill>
                  <a:schemeClr val="dk1"/>
                </a:solidFill>
              </a:rPr>
              <a:t>reg</a:t>
            </a:r>
            <a:r>
              <a:rPr lang="en-GB">
                <a:solidFill>
                  <a:schemeClr val="dk1"/>
                </a:solidFill>
              </a:rPr>
              <a:t>:  </a:t>
            </a:r>
            <a:r>
              <a:rPr b="1" i="1" lang="en-GB">
                <a:solidFill>
                  <a:schemeClr val="dk1"/>
                </a:solidFill>
              </a:rPr>
              <a:t>output reg &lt;signal name&gt; </a:t>
            </a:r>
            <a:endParaRPr b="1"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How to know if a net represents a register or a wire?</a:t>
            </a:r>
            <a:endParaRPr b="1"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▪"/>
            </a:pPr>
            <a:r>
              <a:rPr lang="en-GB">
                <a:solidFill>
                  <a:schemeClr val="dk1"/>
                </a:solidFill>
              </a:rPr>
              <a:t>A </a:t>
            </a:r>
            <a:r>
              <a:rPr i="1" lang="en-GB">
                <a:solidFill>
                  <a:schemeClr val="dk1"/>
                </a:solidFill>
              </a:rPr>
              <a:t>wire</a:t>
            </a:r>
            <a:r>
              <a:rPr lang="en-GB">
                <a:solidFill>
                  <a:schemeClr val="dk1"/>
                </a:solidFill>
              </a:rPr>
              <a:t> net always represents a combinational link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GB">
                <a:solidFill>
                  <a:schemeClr val="dk1"/>
                </a:solidFill>
              </a:rPr>
              <a:t>A </a:t>
            </a:r>
            <a:r>
              <a:rPr i="1" lang="en-GB">
                <a:solidFill>
                  <a:schemeClr val="dk1"/>
                </a:solidFill>
              </a:rPr>
              <a:t>reg</a:t>
            </a:r>
            <a:r>
              <a:rPr lang="en-GB">
                <a:solidFill>
                  <a:schemeClr val="dk1"/>
                </a:solidFill>
              </a:rPr>
              <a:t> net represents a wire if it is assigned in an </a:t>
            </a:r>
            <a:r>
              <a:rPr b="1" i="1" lang="en-GB">
                <a:solidFill>
                  <a:schemeClr val="dk1"/>
                </a:solidFill>
              </a:rPr>
              <a:t>always @ (*)</a:t>
            </a:r>
            <a:r>
              <a:rPr b="1" lang="en-GB">
                <a:solidFill>
                  <a:schemeClr val="dk1"/>
                </a:solidFill>
              </a:rPr>
              <a:t> block</a:t>
            </a:r>
            <a:endParaRPr>
              <a:solidFill>
                <a:schemeClr val="dk1"/>
              </a:solidFill>
            </a:endParaRPr>
          </a:p>
          <a:p>
            <a:pPr indent="-19685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</a:pPr>
            <a:r>
              <a:rPr lang="en-GB">
                <a:solidFill>
                  <a:schemeClr val="dk1"/>
                </a:solidFill>
              </a:rPr>
              <a:t>A </a:t>
            </a:r>
            <a:r>
              <a:rPr i="1" lang="en-GB">
                <a:solidFill>
                  <a:schemeClr val="dk1"/>
                </a:solidFill>
              </a:rPr>
              <a:t>reg</a:t>
            </a:r>
            <a:r>
              <a:rPr lang="en-GB">
                <a:solidFill>
                  <a:schemeClr val="dk1"/>
                </a:solidFill>
              </a:rPr>
              <a:t> net represents a register if it is assigned in an </a:t>
            </a:r>
            <a:r>
              <a:rPr b="1" i="1" lang="en-GB">
                <a:solidFill>
                  <a:schemeClr val="dk1"/>
                </a:solidFill>
              </a:rPr>
              <a:t>always @ (posedge/negedge clock) </a:t>
            </a:r>
            <a:r>
              <a:rPr lang="en-GB">
                <a:solidFill>
                  <a:schemeClr val="dk1"/>
                </a:solidFill>
              </a:rPr>
              <a:t>block </a:t>
            </a:r>
            <a:br>
              <a:rPr lang="en-GB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8" name="Google Shape;168;p6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69" name="Google Shape;169;p6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75" name="Google Shape;175;p7"/>
          <p:cNvSpPr txBox="1"/>
          <p:nvPr>
            <p:ph idx="12" type="sldNum"/>
          </p:nvPr>
        </p:nvSpPr>
        <p:spPr>
          <a:xfrm>
            <a:off x="7425344" y="4844839"/>
            <a:ext cx="9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6" name="Google Shape;17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7"/>
          <p:cNvSpPr txBox="1"/>
          <p:nvPr>
            <p:ph idx="10" type="dt"/>
          </p:nvPr>
        </p:nvSpPr>
        <p:spPr>
          <a:xfrm>
            <a:off x="822960" y="4844839"/>
            <a:ext cx="185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178" name="Google Shape;178;p7"/>
          <p:cNvSpPr txBox="1"/>
          <p:nvPr>
            <p:ph idx="11" type="ftr"/>
          </p:nvPr>
        </p:nvSpPr>
        <p:spPr>
          <a:xfrm>
            <a:off x="2764639" y="4844839"/>
            <a:ext cx="3617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877325" y="1552225"/>
            <a:ext cx="2674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b="0" i="0" lang="en-GB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to 1 Mux: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7"/>
          <p:cNvSpPr txBox="1"/>
          <p:nvPr/>
        </p:nvSpPr>
        <p:spPr>
          <a:xfrm>
            <a:off x="1954150" y="2612250"/>
            <a:ext cx="2548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s=0, f = w[0]</a:t>
            </a:r>
            <a:b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s=1, f = w[1]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38725" y="1682300"/>
            <a:ext cx="2674200" cy="25478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idx="1" type="body"/>
          </p:nvPr>
        </p:nvSpPr>
        <p:spPr>
          <a:xfrm>
            <a:off x="922100" y="1303050"/>
            <a:ext cx="71217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SzPts val="1400"/>
              <a:buNone/>
            </a:pPr>
            <a:r>
              <a:rPr b="1" lang="en-GB">
                <a:solidFill>
                  <a:schemeClr val="dk1"/>
                </a:solidFill>
              </a:rPr>
              <a:t>The If-else statement: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87" name="Google Shape;187;p8"/>
          <p:cNvSpPr txBox="1"/>
          <p:nvPr>
            <p:ph type="title"/>
          </p:nvPr>
        </p:nvSpPr>
        <p:spPr>
          <a:xfrm>
            <a:off x="822960" y="214952"/>
            <a:ext cx="7543800" cy="1088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922100" y="1631850"/>
            <a:ext cx="2994300" cy="2986800"/>
          </a:xfrm>
          <a:prstGeom prst="rect">
            <a:avLst/>
          </a:prstGeom>
          <a:solidFill>
            <a:srgbClr val="D0CECE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module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mux2to1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5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input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[1:0]w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output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reg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always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@(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-GB" sz="15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// always @(*)</a:t>
            </a:r>
            <a:endParaRPr b="0" i="0" sz="1500" u="none" cap="none" strike="noStrike">
              <a:solidFill>
                <a:srgbClr val="008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begin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if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==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GB" sz="1500" u="none" cap="none" strike="noStrike">
                <a:solidFill>
                  <a:srgbClr val="FF8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f 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w[0]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	else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    f 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w[1]</a:t>
            </a:r>
            <a:r>
              <a:rPr b="1" i="0" lang="en-GB" sz="1500" u="none" cap="none" strike="noStrike">
                <a:solidFill>
                  <a:srgbClr val="00008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 end</a:t>
            </a:r>
            <a:r>
              <a:rPr b="0" i="0" lang="en-GB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i="0" sz="1500" u="none" cap="none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endmodule</a:t>
            </a:r>
            <a:endParaRPr b="0" i="0" sz="15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27175" y="1869325"/>
            <a:ext cx="2840450" cy="27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/>
          <p:nvPr>
            <p:ph type="title"/>
          </p:nvPr>
        </p:nvSpPr>
        <p:spPr>
          <a:xfrm>
            <a:off x="822960" y="214952"/>
            <a:ext cx="7543800" cy="108806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600"/>
              <a:buFont typeface="Calibri"/>
              <a:buNone/>
            </a:pPr>
            <a:r>
              <a:rPr lang="en-GB">
                <a:solidFill>
                  <a:srgbClr val="0070C0"/>
                </a:solidFill>
              </a:rPr>
              <a:t>Procedural Statements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195" name="Google Shape;195;p9"/>
          <p:cNvSpPr txBox="1"/>
          <p:nvPr>
            <p:ph idx="12" type="sldNum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8969" y="1303020"/>
            <a:ext cx="3050807" cy="3136544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9"/>
          <p:cNvSpPr txBox="1"/>
          <p:nvPr/>
        </p:nvSpPr>
        <p:spPr>
          <a:xfrm>
            <a:off x="326792" y="1544594"/>
            <a:ext cx="5136596" cy="237757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 code of  2 to 1 Mux using case statement.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The mux can have two possible outputs because “</a:t>
            </a:r>
            <a:r>
              <a:rPr b="0" i="1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” is only 1 bit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why the case statement has two alternatives.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could have included a default case because “</a:t>
            </a: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can also have  values of “</a:t>
            </a: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and “</a:t>
            </a: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 But we will learn about them soon.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also use “</a:t>
            </a: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as alternative instead  of “</a:t>
            </a:r>
            <a:r>
              <a:rPr b="0" i="1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1’b0</a:t>
            </a:r>
            <a:r>
              <a:rPr b="0" i="0" lang="en-GB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955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500"/>
              <a:buFont typeface="Arial"/>
              <a:buChar char="•"/>
            </a:pPr>
            <a:r>
              <a:rPr b="0" i="0" lang="en-GB" sz="15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If a statement in an alternative has multiple line it must be included in  Begin-end block.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069" y="3881524"/>
            <a:ext cx="824261" cy="82426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9"/>
          <p:cNvSpPr txBox="1"/>
          <p:nvPr>
            <p:ph idx="10" type="dt"/>
          </p:nvPr>
        </p:nvSpPr>
        <p:spPr>
          <a:xfrm>
            <a:off x="822960" y="4844839"/>
            <a:ext cx="18542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6/18/2022</a:t>
            </a:r>
            <a:endParaRPr/>
          </a:p>
        </p:txBody>
      </p:sp>
      <p:sp>
        <p:nvSpPr>
          <p:cNvPr id="200" name="Google Shape;200;p9"/>
          <p:cNvSpPr txBox="1"/>
          <p:nvPr>
            <p:ph idx="11" type="ftr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CSE 460: VLSI DESIGN</a:t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Custom 1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7F7F7F"/>
      </a:accent1>
      <a:accent2>
        <a:srgbClr val="595959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2025-04-22T08:40:00Z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EC9BAE4F461F43759E45F13F140A7A60_12</vt:lpwstr>
  </property>
  <property fmtid="{D5CDD505-2E9C-101B-9397-08002B2CF9AE}" pid="3" name="KSOProductBuildVer">
    <vt:lpwstr>1033-12.2.0.20795</vt:lpwstr>
  </property>
</Properties>
</file>