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a6o7CelyKQsLaSsC5yYc12ES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2D3F70-61DA-4A2D-A752-9D99E0AF3C2D}">
  <a:tblStyle styleId="{212D3F70-61DA-4A2D-A752-9D99E0AF3C2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45.png"/><Relationship Id="rId5" Type="http://schemas.openxmlformats.org/officeDocument/2006/relationships/hyperlink" Target="https://youtu.be/ZdOeTZLUr0Q?feature=share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16.png"/><Relationship Id="rId5" Type="http://schemas.openxmlformats.org/officeDocument/2006/relationships/image" Target="../media/image47.png"/><Relationship Id="rId6" Type="http://schemas.openxmlformats.org/officeDocument/2006/relationships/image" Target="../media/image51.png"/><Relationship Id="rId7" Type="http://schemas.openxmlformats.org/officeDocument/2006/relationships/image" Target="../media/image41.png"/><Relationship Id="rId8" Type="http://schemas.openxmlformats.org/officeDocument/2006/relationships/image" Target="../media/image5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71.png"/><Relationship Id="rId22" Type="http://schemas.openxmlformats.org/officeDocument/2006/relationships/image" Target="../media/image65.png"/><Relationship Id="rId21" Type="http://schemas.openxmlformats.org/officeDocument/2006/relationships/image" Target="../media/image66.png"/><Relationship Id="rId24" Type="http://schemas.openxmlformats.org/officeDocument/2006/relationships/image" Target="../media/image63.png"/><Relationship Id="rId23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26" Type="http://schemas.openxmlformats.org/officeDocument/2006/relationships/image" Target="../media/image16.png"/><Relationship Id="rId25" Type="http://schemas.openxmlformats.org/officeDocument/2006/relationships/image" Target="../media/image80.png"/><Relationship Id="rId28" Type="http://schemas.openxmlformats.org/officeDocument/2006/relationships/image" Target="../media/image92.png"/><Relationship Id="rId27" Type="http://schemas.openxmlformats.org/officeDocument/2006/relationships/image" Target="../media/image75.png"/><Relationship Id="rId5" Type="http://schemas.openxmlformats.org/officeDocument/2006/relationships/image" Target="../media/image53.png"/><Relationship Id="rId6" Type="http://schemas.openxmlformats.org/officeDocument/2006/relationships/image" Target="../media/image55.png"/><Relationship Id="rId29" Type="http://schemas.openxmlformats.org/officeDocument/2006/relationships/image" Target="../media/image86.png"/><Relationship Id="rId7" Type="http://schemas.openxmlformats.org/officeDocument/2006/relationships/image" Target="../media/image58.png"/><Relationship Id="rId8" Type="http://schemas.openxmlformats.org/officeDocument/2006/relationships/image" Target="../media/image49.png"/><Relationship Id="rId11" Type="http://schemas.openxmlformats.org/officeDocument/2006/relationships/image" Target="../media/image69.png"/><Relationship Id="rId10" Type="http://schemas.openxmlformats.org/officeDocument/2006/relationships/image" Target="../media/image57.png"/><Relationship Id="rId13" Type="http://schemas.openxmlformats.org/officeDocument/2006/relationships/image" Target="../media/image61.png"/><Relationship Id="rId12" Type="http://schemas.openxmlformats.org/officeDocument/2006/relationships/image" Target="../media/image70.png"/><Relationship Id="rId15" Type="http://schemas.openxmlformats.org/officeDocument/2006/relationships/image" Target="../media/image60.png"/><Relationship Id="rId14" Type="http://schemas.openxmlformats.org/officeDocument/2006/relationships/image" Target="../media/image59.png"/><Relationship Id="rId17" Type="http://schemas.openxmlformats.org/officeDocument/2006/relationships/image" Target="../media/image64.png"/><Relationship Id="rId16" Type="http://schemas.openxmlformats.org/officeDocument/2006/relationships/image" Target="../media/image62.png"/><Relationship Id="rId19" Type="http://schemas.openxmlformats.org/officeDocument/2006/relationships/image" Target="../media/image67.png"/><Relationship Id="rId18" Type="http://schemas.openxmlformats.org/officeDocument/2006/relationships/image" Target="../media/image6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4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93.png"/><Relationship Id="rId22" Type="http://schemas.openxmlformats.org/officeDocument/2006/relationships/image" Target="../media/image94.png"/><Relationship Id="rId21" Type="http://schemas.openxmlformats.org/officeDocument/2006/relationships/image" Target="../media/image16.png"/><Relationship Id="rId23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image" Target="../media/image84.png"/><Relationship Id="rId5" Type="http://schemas.openxmlformats.org/officeDocument/2006/relationships/image" Target="../media/image79.png"/><Relationship Id="rId6" Type="http://schemas.openxmlformats.org/officeDocument/2006/relationships/image" Target="../media/image85.png"/><Relationship Id="rId7" Type="http://schemas.openxmlformats.org/officeDocument/2006/relationships/image" Target="../media/image90.png"/><Relationship Id="rId8" Type="http://schemas.openxmlformats.org/officeDocument/2006/relationships/image" Target="../media/image77.png"/><Relationship Id="rId11" Type="http://schemas.openxmlformats.org/officeDocument/2006/relationships/image" Target="../media/image83.png"/><Relationship Id="rId10" Type="http://schemas.openxmlformats.org/officeDocument/2006/relationships/image" Target="../media/image78.png"/><Relationship Id="rId13" Type="http://schemas.openxmlformats.org/officeDocument/2006/relationships/image" Target="../media/image89.png"/><Relationship Id="rId12" Type="http://schemas.openxmlformats.org/officeDocument/2006/relationships/image" Target="../media/image82.png"/><Relationship Id="rId15" Type="http://schemas.openxmlformats.org/officeDocument/2006/relationships/image" Target="../media/image91.png"/><Relationship Id="rId14" Type="http://schemas.openxmlformats.org/officeDocument/2006/relationships/image" Target="../media/image87.png"/><Relationship Id="rId17" Type="http://schemas.openxmlformats.org/officeDocument/2006/relationships/image" Target="../media/image95.png"/><Relationship Id="rId16" Type="http://schemas.openxmlformats.org/officeDocument/2006/relationships/image" Target="../media/image88.png"/><Relationship Id="rId19" Type="http://schemas.openxmlformats.org/officeDocument/2006/relationships/image" Target="../media/image96.png"/><Relationship Id="rId18" Type="http://schemas.openxmlformats.org/officeDocument/2006/relationships/image" Target="../media/image9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9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2" Type="http://schemas.openxmlformats.org/officeDocument/2006/relationships/image" Target="../media/image16.png"/><Relationship Id="rId9" Type="http://schemas.openxmlformats.org/officeDocument/2006/relationships/image" Target="../media/image2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11" Type="http://schemas.openxmlformats.org/officeDocument/2006/relationships/image" Target="../media/image2.png"/><Relationship Id="rId10" Type="http://schemas.openxmlformats.org/officeDocument/2006/relationships/image" Target="../media/image24.png"/><Relationship Id="rId12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16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27.png"/><Relationship Id="rId8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Relationship Id="rId10" Type="http://schemas.openxmlformats.org/officeDocument/2006/relationships/image" Target="../media/image16.png"/><Relationship Id="rId9" Type="http://schemas.openxmlformats.org/officeDocument/2006/relationships/image" Target="../media/image44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Relationship Id="rId7" Type="http://schemas.openxmlformats.org/officeDocument/2006/relationships/image" Target="../media/image30.png"/><Relationship Id="rId8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 460: VLSI Design (Lab)</a:t>
            </a:r>
            <a:br>
              <a:rPr lang="en-US"/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Experiment 4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Simulation of Mealy and Moore Type FSMs in Verilog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Moore Type FSM</a:t>
            </a:r>
            <a:endParaRPr/>
          </a:p>
        </p:txBody>
      </p:sp>
      <p:sp>
        <p:nvSpPr>
          <p:cNvPr id="308" name="Google Shape;30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9" name="Google Shape;309;p10"/>
          <p:cNvGraphicFramePr/>
          <p:nvPr/>
        </p:nvGraphicFramePr>
        <p:xfrm>
          <a:off x="955589" y="2006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116000"/>
                <a:gridCol w="1116000"/>
                <a:gridCol w="1116000"/>
                <a:gridCol w="1916025"/>
              </a:tblGrid>
              <a:tr h="5548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70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55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01(B)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01(B)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10(C)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10(C)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10(C)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0" name="Google Shape;3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11"/>
          <p:cNvSpPr txBox="1"/>
          <p:nvPr/>
        </p:nvSpPr>
        <p:spPr>
          <a:xfrm>
            <a:off x="635" y="11430"/>
            <a:ext cx="12191365" cy="6847205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Moore11 (Clock, Resetn, w, z,y,Y);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Clock, Resetn, w;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reg z;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reg [2:1] y, Y;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[2:1] A = 2'b00, B = 2'b01, C = 2'b10;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Define the next state combinational circuit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always @(w, y)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case (y)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A: if (w) Y = B;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 Y = A;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B: if (w) Y = C;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 Y = A;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C: if (w) Y = C;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 Y = A;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default: Y = 2'bxx;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endcase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Define the sequential block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always @(negedge Resetn, posedge Clock) begin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(Resetn == 0) y &lt;= A;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 y &lt;= Y;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Define output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always@(y) begin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 (y)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A: z=0;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B: z=0;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C: z=1;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endcase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endmodule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 txBox="1"/>
          <p:nvPr>
            <p:ph type="title"/>
          </p:nvPr>
        </p:nvSpPr>
        <p:spPr>
          <a:xfrm>
            <a:off x="767080" y="444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Moore Type FSM</a:t>
            </a:r>
            <a:endParaRPr/>
          </a:p>
        </p:txBody>
      </p:sp>
      <p:sp>
        <p:nvSpPr>
          <p:cNvPr id="322" name="Google Shape;3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15" y="3717755"/>
            <a:ext cx="11871962" cy="203136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"/>
          <p:cNvSpPr txBox="1"/>
          <p:nvPr/>
        </p:nvSpPr>
        <p:spPr>
          <a:xfrm>
            <a:off x="983615" y="1359535"/>
            <a:ext cx="9720580" cy="212280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properly inserting inputs (w as well as resetn):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first invert the Clock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Introduce now a small offset(0.5ns) in both w and Resetn signals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link : </a:t>
            </a:r>
            <a:r>
              <a:rPr b="1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https://youtu.be/ZdOeTZLUr0Q?feature=shared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Mealy Type FSM</a:t>
            </a:r>
            <a:endParaRPr/>
          </a:p>
        </p:txBody>
      </p:sp>
      <p:sp>
        <p:nvSpPr>
          <p:cNvPr id="331" name="Google Shape;331;p13"/>
          <p:cNvSpPr txBox="1"/>
          <p:nvPr>
            <p:ph idx="1" type="body"/>
          </p:nvPr>
        </p:nvSpPr>
        <p:spPr>
          <a:xfrm>
            <a:off x="838200" y="1825626"/>
            <a:ext cx="10515600" cy="2436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Problem: 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We wish to design a circuit that meets the following specification: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The circuit has one input, </a:t>
            </a:r>
            <a:r>
              <a:rPr b="1" lang="en-US" sz="2200"/>
              <a:t>w</a:t>
            </a:r>
            <a:r>
              <a:rPr lang="en-US" sz="2200"/>
              <a:t>, and one output, </a:t>
            </a:r>
            <a:r>
              <a:rPr b="1" lang="en-US" sz="2200"/>
              <a:t>z</a:t>
            </a:r>
            <a:r>
              <a:rPr lang="en-US" sz="2200"/>
              <a:t>.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All changes in the circuit occur on the positive edge of a clock signal.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The output </a:t>
            </a:r>
            <a:r>
              <a:rPr b="1" lang="en-US" sz="2200"/>
              <a:t>z</a:t>
            </a:r>
            <a:r>
              <a:rPr lang="en-US" sz="2200"/>
              <a:t> is equal to </a:t>
            </a:r>
            <a:r>
              <a:rPr b="1" lang="en-US" sz="2200"/>
              <a:t>1</a:t>
            </a:r>
            <a:r>
              <a:rPr lang="en-US" sz="2200"/>
              <a:t> if during </a:t>
            </a:r>
            <a:r>
              <a:rPr b="1" lang="en-US" sz="2200"/>
              <a:t>two immediate </a:t>
            </a:r>
            <a:r>
              <a:rPr lang="en-US" sz="2200"/>
              <a:t>clock cycles the input </a:t>
            </a:r>
            <a:r>
              <a:rPr b="1" lang="en-US" sz="2200"/>
              <a:t>w</a:t>
            </a:r>
            <a:r>
              <a:rPr lang="en-US" sz="2200"/>
              <a:t> was equal to 1. Otherwise, the value of z is equal to 0.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Input-output combination: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</p:txBody>
      </p:sp>
      <p:sp>
        <p:nvSpPr>
          <p:cNvPr id="332" name="Google Shape;3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3" name="Google Shape;3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4504206"/>
            <a:ext cx="9897856" cy="1276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Mealy Type FSM</a:t>
            </a:r>
            <a:endParaRPr/>
          </a:p>
        </p:txBody>
      </p:sp>
      <p:sp>
        <p:nvSpPr>
          <p:cNvPr id="340" name="Google Shape;3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4"/>
          <p:cNvSpPr txBox="1"/>
          <p:nvPr/>
        </p:nvSpPr>
        <p:spPr>
          <a:xfrm>
            <a:off x="2691478" y="5108042"/>
            <a:ext cx="34846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4"/>
          <p:cNvSpPr/>
          <p:nvPr/>
        </p:nvSpPr>
        <p:spPr>
          <a:xfrm>
            <a:off x="2093601" y="2680510"/>
            <a:ext cx="1195754" cy="942535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/>
          <p:nvPr/>
        </p:nvSpPr>
        <p:spPr>
          <a:xfrm>
            <a:off x="4711729" y="2758663"/>
            <a:ext cx="1195754" cy="94253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14"/>
          <p:cNvCxnSpPr/>
          <p:nvPr/>
        </p:nvCxnSpPr>
        <p:spPr>
          <a:xfrm flipH="1" rot="10800000">
            <a:off x="1389046" y="2832630"/>
            <a:ext cx="865500" cy="486000"/>
          </a:xfrm>
          <a:prstGeom prst="curvedConnector4">
            <a:avLst>
              <a:gd fmla="val -18624" name="adj1"/>
              <a:gd fmla="val 13202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14"/>
          <p:cNvSpPr/>
          <p:nvPr/>
        </p:nvSpPr>
        <p:spPr>
          <a:xfrm>
            <a:off x="1332774" y="3304563"/>
            <a:ext cx="893737" cy="152097"/>
          </a:xfrm>
          <a:custGeom>
            <a:rect b="b" l="l" r="r" t="t"/>
            <a:pathLst>
              <a:path extrusionOk="0" h="221151" w="872197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14"/>
          <p:cNvCxnSpPr/>
          <p:nvPr/>
        </p:nvCxnSpPr>
        <p:spPr>
          <a:xfrm flipH="1">
            <a:off x="5351708" y="2535189"/>
            <a:ext cx="817200" cy="2235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14"/>
          <p:cNvSpPr/>
          <p:nvPr/>
        </p:nvSpPr>
        <p:spPr>
          <a:xfrm>
            <a:off x="5817215" y="2535190"/>
            <a:ext cx="693172" cy="928468"/>
          </a:xfrm>
          <a:custGeom>
            <a:rect b="b" l="l" r="r" t="t"/>
            <a:pathLst>
              <a:path extrusionOk="0" h="928468" w="693172">
                <a:moveTo>
                  <a:pt x="0" y="928468"/>
                </a:moveTo>
                <a:cubicBezTo>
                  <a:pt x="188741" y="856957"/>
                  <a:pt x="377483" y="785447"/>
                  <a:pt x="492369" y="661182"/>
                </a:cubicBezTo>
                <a:cubicBezTo>
                  <a:pt x="607255" y="536917"/>
                  <a:pt x="715108" y="293077"/>
                  <a:pt x="689317" y="182880"/>
                </a:cubicBezTo>
                <a:cubicBezTo>
                  <a:pt x="663526" y="72683"/>
                  <a:pt x="500575" y="36341"/>
                  <a:pt x="337624" y="0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14"/>
          <p:cNvCxnSpPr>
            <a:stCxn id="342" idx="7"/>
            <a:endCxn id="343" idx="1"/>
          </p:cNvCxnSpPr>
          <p:nvPr/>
        </p:nvCxnSpPr>
        <p:spPr>
          <a:xfrm flipH="1" rot="-5400000">
            <a:off x="3961441" y="1971341"/>
            <a:ext cx="78300" cy="1772700"/>
          </a:xfrm>
          <a:prstGeom prst="curvedConnector3">
            <a:avLst>
              <a:gd fmla="val -46824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14"/>
          <p:cNvCxnSpPr>
            <a:stCxn id="343" idx="3"/>
            <a:endCxn id="342" idx="5"/>
          </p:cNvCxnSpPr>
          <p:nvPr/>
        </p:nvCxnSpPr>
        <p:spPr>
          <a:xfrm flipH="1" rot="5400000">
            <a:off x="3961343" y="2637667"/>
            <a:ext cx="78300" cy="1772700"/>
          </a:xfrm>
          <a:prstGeom prst="curvedConnector3">
            <a:avLst>
              <a:gd fmla="val -46824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14"/>
          <p:cNvSpPr txBox="1"/>
          <p:nvPr/>
        </p:nvSpPr>
        <p:spPr>
          <a:xfrm>
            <a:off x="228193" y="3514832"/>
            <a:ext cx="155144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 txBox="1"/>
          <p:nvPr/>
        </p:nvSpPr>
        <p:spPr>
          <a:xfrm>
            <a:off x="3335394" y="2001332"/>
            <a:ext cx="155144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5" l="0" r="0" t="-8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3248362" y="3963628"/>
            <a:ext cx="155144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585" l="0" r="0" t="-8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5351810" y="3613237"/>
            <a:ext cx="155144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14"/>
          <p:cNvGraphicFramePr/>
          <p:nvPr/>
        </p:nvGraphicFramePr>
        <p:xfrm>
          <a:off x="6939525" y="21859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092925"/>
                <a:gridCol w="1092925"/>
                <a:gridCol w="1092925"/>
                <a:gridCol w="938225"/>
                <a:gridCol w="938225"/>
              </a:tblGrid>
              <a:tr h="547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 State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54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5" name="Google Shape;355;p14"/>
          <p:cNvSpPr txBox="1"/>
          <p:nvPr/>
        </p:nvSpPr>
        <p:spPr>
          <a:xfrm>
            <a:off x="8240133" y="4757692"/>
            <a:ext cx="25207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14"/>
          <p:cNvCxnSpPr/>
          <p:nvPr/>
        </p:nvCxnSpPr>
        <p:spPr>
          <a:xfrm>
            <a:off x="2662068" y="2172820"/>
            <a:ext cx="0" cy="5216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8" name="Google Shape;358;p14"/>
          <p:cNvSpPr txBox="1"/>
          <p:nvPr/>
        </p:nvSpPr>
        <p:spPr>
          <a:xfrm>
            <a:off x="2064191" y="1813114"/>
            <a:ext cx="1195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Mealy Type FSM</a:t>
            </a:r>
            <a:endParaRPr/>
          </a:p>
        </p:txBody>
      </p:sp>
      <p:sp>
        <p:nvSpPr>
          <p:cNvPr id="364" name="Google Shape;3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" name="Google Shape;365;p15"/>
          <p:cNvSpPr txBox="1"/>
          <p:nvPr/>
        </p:nvSpPr>
        <p:spPr>
          <a:xfrm>
            <a:off x="2207466" y="5288453"/>
            <a:ext cx="25207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p15"/>
          <p:cNvGraphicFramePr/>
          <p:nvPr/>
        </p:nvGraphicFramePr>
        <p:xfrm>
          <a:off x="695325" y="2349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092925"/>
                <a:gridCol w="1092925"/>
                <a:gridCol w="1092925"/>
                <a:gridCol w="938225"/>
                <a:gridCol w="938225"/>
              </a:tblGrid>
              <a:tr h="547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 State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54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7" name="Google Shape;367;p15"/>
          <p:cNvSpPr/>
          <p:nvPr/>
        </p:nvSpPr>
        <p:spPr>
          <a:xfrm>
            <a:off x="7562334" y="5446018"/>
            <a:ext cx="3286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State-assigned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15"/>
          <p:cNvGraphicFramePr/>
          <p:nvPr/>
        </p:nvGraphicFramePr>
        <p:xfrm>
          <a:off x="6628162" y="2331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092925"/>
                <a:gridCol w="1092925"/>
                <a:gridCol w="1092925"/>
                <a:gridCol w="938225"/>
                <a:gridCol w="938225"/>
              </a:tblGrid>
              <a:tr h="59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 State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2" hMerge="1"/>
              </a:tr>
              <a:tr h="2286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gridSpan="2" vMerge="1"/>
                <a:tc hMerge="1" vMerge="1"/>
                <a:tc gridSpan="2" vMerge="1"/>
                <a:tc hMerge="1" vMerge="1"/>
              </a:tr>
              <a:tr h="273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35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  <a:tc vMerge="1"/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1(B)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1(B)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1(B)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69" name="Google Shape;3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16"/>
          <p:cNvSpPr txBox="1"/>
          <p:nvPr/>
        </p:nvSpPr>
        <p:spPr>
          <a:xfrm>
            <a:off x="-29210" y="0"/>
            <a:ext cx="12221845" cy="6933565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Mealy11 (Clock, Resetn, w, z,y,Y);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input Clock, Resetn, w;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output reg z;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output reg y, Y;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parameter A = 1'b0, B = 1'b1;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Define the next state and output "combinational" circuits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always @(w, y)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 (y)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A: 	if (w)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B;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A;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B: 	if (w)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1;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B;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A;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endcase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Define the sequential block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always @(negedge Resetn, posedge Clock) begin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(Resetn == 0) y &lt;= A;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 y &lt;= Y;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endmodule </a:t>
            </a:r>
            <a:endParaRPr b="0" i="0" sz="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1" name="Google Shape;3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60800"/>
            <a:ext cx="12192635" cy="160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7"/>
          <p:cNvSpPr txBox="1"/>
          <p:nvPr/>
        </p:nvSpPr>
        <p:spPr>
          <a:xfrm>
            <a:off x="1199515" y="836295"/>
            <a:ext cx="9720580" cy="159956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properly inserting inputs (w as well as resetn):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first invert the Clock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Introduce now a small offset(0.5ns) in both w and Resetn signals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p18"/>
          <p:cNvPicPr preferRelativeResize="0"/>
          <p:nvPr/>
        </p:nvPicPr>
        <p:blipFill rotWithShape="1">
          <a:blip r:embed="rId3">
            <a:alphaModFix/>
          </a:blip>
          <a:srcRect b="13258" l="0" r="0" t="0"/>
          <a:stretch/>
        </p:blipFill>
        <p:spPr>
          <a:xfrm>
            <a:off x="191135" y="188595"/>
            <a:ext cx="4705350" cy="594868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8"/>
          <p:cNvSpPr txBox="1"/>
          <p:nvPr/>
        </p:nvSpPr>
        <p:spPr>
          <a:xfrm>
            <a:off x="7162800" y="-635"/>
            <a:ext cx="5029200" cy="6858635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Mealy101(Clock, Resetn, w, z,y,Y);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input Clock, Resetn, w;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output reg z;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output reg [1:0]y, Y;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parameter A = 2'b00, B = 2'b01, C= 2'b10;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Define the next state and output "combinational" circuits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always @(w, y)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case (y)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A: 	if (w)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B;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A;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B: 	if (w)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B;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C;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C: 	if (w)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1;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B;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else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begin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z = 0;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Y = A;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end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endcase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// Define the sequential block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always @(negedge Resetn, posedge Clock) // Asynchronous reset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begin 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(Resetn == 0) y &lt;= A;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 y &lt;= Y;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endmodule 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765" y="3212465"/>
            <a:ext cx="12188190" cy="154559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/>
        </p:nvSpPr>
        <p:spPr>
          <a:xfrm>
            <a:off x="1127760" y="404495"/>
            <a:ext cx="9720580" cy="1599565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properly inserting inputs (w as well as resetn):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first invert the Clock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Introduce now a small offset(0.5ns) in both w and Resetn signals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idx="4294967295" type="title"/>
          </p:nvPr>
        </p:nvSpPr>
        <p:spPr>
          <a:xfrm>
            <a:off x="838200" y="68055"/>
            <a:ext cx="105156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Finite State Machine</a:t>
            </a:r>
            <a:endParaRPr/>
          </a:p>
        </p:txBody>
      </p:sp>
      <p:sp>
        <p:nvSpPr>
          <p:cNvPr id="97" name="Google Shape;97;p2"/>
          <p:cNvSpPr txBox="1"/>
          <p:nvPr>
            <p:ph idx="4294967295" type="body"/>
          </p:nvPr>
        </p:nvSpPr>
        <p:spPr>
          <a:xfrm>
            <a:off x="902032" y="871318"/>
            <a:ext cx="4000500" cy="583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In Combinational logic circuits, outputs are determined </a:t>
            </a:r>
            <a:r>
              <a:rPr lang="en-US" sz="1700">
                <a:solidFill>
                  <a:schemeClr val="dk1"/>
                </a:solidFill>
                <a:highlight>
                  <a:srgbClr val="00FFFF"/>
                </a:highlight>
              </a:rPr>
              <a:t>solely by the present values of the inputs</a:t>
            </a:r>
            <a:r>
              <a:rPr lang="en-US" sz="1700">
                <a:solidFill>
                  <a:schemeClr val="dk1"/>
                </a:solidFill>
              </a:rPr>
              <a:t>.  </a:t>
            </a:r>
            <a:endParaRPr sz="1700">
              <a:solidFill>
                <a:schemeClr val="dk1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In </a:t>
            </a:r>
            <a:r>
              <a:rPr b="1" lang="en-US" sz="1700">
                <a:solidFill>
                  <a:schemeClr val="accent1"/>
                </a:solidFill>
              </a:rPr>
              <a:t>Sequential circuits, outputs depend </a:t>
            </a:r>
            <a:r>
              <a:rPr b="1" lang="en-US" sz="1700">
                <a:solidFill>
                  <a:schemeClr val="accent1"/>
                </a:solidFill>
                <a:highlight>
                  <a:srgbClr val="00FFFF"/>
                </a:highlight>
              </a:rPr>
              <a:t>both on the past behavior of the circuit and the present values of the inputs</a:t>
            </a:r>
            <a:r>
              <a:rPr b="1" lang="en-US" sz="1700">
                <a:solidFill>
                  <a:schemeClr val="dk1"/>
                </a:solidFill>
                <a:highlight>
                  <a:srgbClr val="00FFFF"/>
                </a:highlight>
              </a:rPr>
              <a:t>.</a:t>
            </a:r>
            <a:r>
              <a:rPr b="1" lang="en-US" sz="1700">
                <a:solidFill>
                  <a:schemeClr val="dk1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The storage elements in terms of flip-flops can reserve the state information of the logic circuit at any given time.</a:t>
            </a:r>
            <a:endParaRPr sz="1700">
              <a:solidFill>
                <a:schemeClr val="dk1"/>
              </a:solidFill>
            </a:endParaRPr>
          </a:p>
          <a:p>
            <a:pPr indent="-2857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</a:rPr>
              <a:t>The sequential circuits in which a </a:t>
            </a:r>
            <a:r>
              <a:rPr lang="en-US" sz="1700">
                <a:solidFill>
                  <a:schemeClr val="dk1"/>
                </a:solidFill>
                <a:highlight>
                  <a:srgbClr val="FFFF00"/>
                </a:highlight>
              </a:rPr>
              <a:t>clock signal is used</a:t>
            </a:r>
            <a:r>
              <a:rPr lang="en-US" sz="1700">
                <a:solidFill>
                  <a:schemeClr val="dk1"/>
                </a:solidFill>
              </a:rPr>
              <a:t> to control the operation of the circuit, is called </a:t>
            </a:r>
            <a:r>
              <a:rPr lang="en-US" sz="1700">
                <a:solidFill>
                  <a:schemeClr val="dk1"/>
                </a:solidFill>
                <a:highlight>
                  <a:srgbClr val="FFFF00"/>
                </a:highlight>
              </a:rPr>
              <a:t>synchronous </a:t>
            </a:r>
            <a:r>
              <a:rPr lang="en-US" sz="1700">
                <a:solidFill>
                  <a:schemeClr val="dk1"/>
                </a:solidFill>
              </a:rPr>
              <a:t>sequential circuits. These synchronous sequential circuits are known in general as Finite State Machines (FSMs).  </a:t>
            </a:r>
            <a:endParaRPr sz="17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</a:t>
            </a:r>
            <a:r>
              <a:rPr b="1" lang="en-US" sz="1700">
                <a:solidFill>
                  <a:schemeClr val="accent1"/>
                </a:solidFill>
              </a:rPr>
              <a:t>building blocks of a finite state machine are combinational circuits and one or more flip-flops</a:t>
            </a:r>
            <a:r>
              <a:rPr lang="en-US" sz="1700"/>
              <a:t>. </a:t>
            </a:r>
            <a:r>
              <a:rPr lang="en-US" sz="1700">
                <a:highlight>
                  <a:srgbClr val="FFFF00"/>
                </a:highlight>
              </a:rPr>
              <a:t>Under the control of the clock signal, the flip-flops change their state as determined by the combinational logic.</a:t>
            </a:r>
            <a:endParaRPr sz="1700">
              <a:highlight>
                <a:srgbClr val="FFFF00"/>
              </a:highlight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243068" y="2336677"/>
            <a:ext cx="1581885" cy="104100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0032345" y="2213640"/>
            <a:ext cx="1581885" cy="104100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224592" y="2258701"/>
            <a:ext cx="1143428" cy="124623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Flip-flops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085462" y="2458887"/>
            <a:ext cx="481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071318" y="3508723"/>
            <a:ext cx="885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 flipH="1" rot="10800000">
            <a:off x="5600868" y="3161044"/>
            <a:ext cx="2623800" cy="682800"/>
          </a:xfrm>
          <a:prstGeom prst="bentConnector3">
            <a:avLst>
              <a:gd fmla="val 923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2"/>
          <p:cNvCxnSpPr>
            <a:stCxn id="101" idx="3"/>
          </p:cNvCxnSpPr>
          <p:nvPr/>
        </p:nvCxnSpPr>
        <p:spPr>
          <a:xfrm>
            <a:off x="5566857" y="2643553"/>
            <a:ext cx="67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7824953" y="2734145"/>
            <a:ext cx="39963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2"/>
          <p:cNvCxnSpPr/>
          <p:nvPr/>
        </p:nvCxnSpPr>
        <p:spPr>
          <a:xfrm flipH="1" rot="10800000">
            <a:off x="9368020" y="2731233"/>
            <a:ext cx="676315" cy="29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9703101" y="2731233"/>
            <a:ext cx="0" cy="17056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 rot="10800000">
            <a:off x="5999005" y="4436904"/>
            <a:ext cx="37040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"/>
          <p:cNvCxnSpPr>
            <a:endCxn id="98" idx="1"/>
          </p:cNvCxnSpPr>
          <p:nvPr/>
        </p:nvCxnSpPr>
        <p:spPr>
          <a:xfrm rot="-5400000">
            <a:off x="5331068" y="3524982"/>
            <a:ext cx="1579800" cy="244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11604921" y="2708110"/>
            <a:ext cx="3385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2"/>
          <p:cNvSpPr txBox="1"/>
          <p:nvPr/>
        </p:nvSpPr>
        <p:spPr>
          <a:xfrm>
            <a:off x="11623015" y="2811096"/>
            <a:ext cx="481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9462403" y="2416850"/>
            <a:ext cx="481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3" y="5822918"/>
            <a:ext cx="1035082" cy="1035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"/>
          <p:cNvCxnSpPr/>
          <p:nvPr/>
        </p:nvCxnSpPr>
        <p:spPr>
          <a:xfrm rot="5400000">
            <a:off x="5988206" y="2648053"/>
            <a:ext cx="15300" cy="6300"/>
          </a:xfrm>
          <a:prstGeom prst="bentConnector3">
            <a:avLst>
              <a:gd fmla="val -555888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5999006" y="1799267"/>
            <a:ext cx="4045200" cy="645900"/>
          </a:xfrm>
          <a:prstGeom prst="bentConnector3">
            <a:avLst>
              <a:gd fmla="val 9138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 txBox="1"/>
          <p:nvPr>
            <p:ph type="title"/>
          </p:nvPr>
        </p:nvSpPr>
        <p:spPr>
          <a:xfrm>
            <a:off x="695325" y="24923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For Practice </a:t>
            </a:r>
            <a:br>
              <a:rPr lang="en-US"/>
            </a:br>
            <a:r>
              <a:rPr lang="en-US"/>
              <a:t>at home</a:t>
            </a:r>
            <a:endParaRPr/>
          </a:p>
        </p:txBody>
      </p:sp>
      <p:sp>
        <p:nvSpPr>
          <p:cNvPr id="402" name="Google Shape;40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(Moore type)</a:t>
            </a:r>
            <a:endParaRPr/>
          </a:p>
        </p:txBody>
      </p:sp>
      <p:sp>
        <p:nvSpPr>
          <p:cNvPr id="408" name="Google Shape;40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Problem:  Derive the state diagram for an FSM that has an input w and an output z. The machine has to generate z = 1 when the previous four values of w were 1001 or 1111; otherwise, z = 0.Overlapping input patterns are allowed. An example of the desired behavior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21"/>
          <p:cNvGraphicFramePr/>
          <p:nvPr/>
        </p:nvGraphicFramePr>
        <p:xfrm>
          <a:off x="838200" y="3740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{212D3F70-61DA-4A2D-A752-9D99E0AF3C2D}</a:tableStyleId>
              </a:tblPr>
              <a:tblGrid>
                <a:gridCol w="941400"/>
                <a:gridCol w="451250"/>
                <a:gridCol w="38260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</a:tblGrid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Clock cycle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1491904" y="1569715"/>
            <a:ext cx="1195754" cy="942535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5327696" y="1569715"/>
            <a:ext cx="1195754" cy="94253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7245592" y="1587246"/>
            <a:ext cx="1195754" cy="94253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3409800" y="1559511"/>
            <a:ext cx="1195754" cy="94253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9163488" y="1587246"/>
            <a:ext cx="1195754" cy="942535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3409800" y="5815275"/>
            <a:ext cx="1195754" cy="942535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3409800" y="2978099"/>
            <a:ext cx="1195754" cy="942535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3409800" y="4396687"/>
            <a:ext cx="1195754" cy="942535"/>
          </a:xfrm>
          <a:prstGeom prst="ellipse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2"/>
          <p:cNvCxnSpPr>
            <a:stCxn id="418" idx="4"/>
            <a:endCxn id="423" idx="7"/>
          </p:cNvCxnSpPr>
          <p:nvPr/>
        </p:nvCxnSpPr>
        <p:spPr>
          <a:xfrm rot="5400000">
            <a:off x="4876023" y="2066600"/>
            <a:ext cx="603900" cy="1495200"/>
          </a:xfrm>
          <a:prstGeom prst="curvedConnector3">
            <a:avLst>
              <a:gd fmla="val 7096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6" name="Google Shape;426;p22"/>
          <p:cNvCxnSpPr>
            <a:stCxn id="419" idx="4"/>
            <a:endCxn id="423" idx="6"/>
          </p:cNvCxnSpPr>
          <p:nvPr/>
        </p:nvCxnSpPr>
        <p:spPr>
          <a:xfrm rot="5400000">
            <a:off x="5764769" y="1370581"/>
            <a:ext cx="919500" cy="3237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22"/>
          <p:cNvCxnSpPr>
            <a:stCxn id="421" idx="4"/>
            <a:endCxn id="423" idx="5"/>
          </p:cNvCxnSpPr>
          <p:nvPr/>
        </p:nvCxnSpPr>
        <p:spPr>
          <a:xfrm rot="5400000">
            <a:off x="6469465" y="490681"/>
            <a:ext cx="1252800" cy="5331000"/>
          </a:xfrm>
          <a:prstGeom prst="curvedConnector3">
            <a:avLst>
              <a:gd fmla="val 10344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8" name="Google Shape;428;p22"/>
          <p:cNvCxnSpPr>
            <a:stCxn id="422" idx="2"/>
            <a:endCxn id="423" idx="2"/>
          </p:cNvCxnSpPr>
          <p:nvPr/>
        </p:nvCxnSpPr>
        <p:spPr>
          <a:xfrm flipH="1" rot="10800000">
            <a:off x="3409800" y="3449443"/>
            <a:ext cx="600" cy="2837100"/>
          </a:xfrm>
          <a:prstGeom prst="curvedConnector3">
            <a:avLst>
              <a:gd fmla="val -1508695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9" name="Google Shape;429;p22"/>
          <p:cNvCxnSpPr>
            <a:stCxn id="424" idx="2"/>
            <a:endCxn id="417" idx="4"/>
          </p:cNvCxnSpPr>
          <p:nvPr/>
        </p:nvCxnSpPr>
        <p:spPr>
          <a:xfrm rot="10800000">
            <a:off x="2089800" y="2512355"/>
            <a:ext cx="1320000" cy="23556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22"/>
          <p:cNvSpPr/>
          <p:nvPr/>
        </p:nvSpPr>
        <p:spPr>
          <a:xfrm>
            <a:off x="3049873" y="2193767"/>
            <a:ext cx="354067" cy="1167618"/>
          </a:xfrm>
          <a:custGeom>
            <a:rect b="b" l="l" r="r" t="t"/>
            <a:pathLst>
              <a:path extrusionOk="0" h="1167618" w="354067">
                <a:moveTo>
                  <a:pt x="354067" y="1167618"/>
                </a:moveTo>
                <a:cubicBezTo>
                  <a:pt x="188771" y="955430"/>
                  <a:pt x="23476" y="743243"/>
                  <a:pt x="2375" y="548640"/>
                </a:cubicBezTo>
                <a:cubicBezTo>
                  <a:pt x="-18727" y="354037"/>
                  <a:pt x="104365" y="177018"/>
                  <a:pt x="227458" y="0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22"/>
          <p:cNvCxnSpPr/>
          <p:nvPr/>
        </p:nvCxnSpPr>
        <p:spPr>
          <a:xfrm flipH="1" rot="10800000">
            <a:off x="3277331" y="2044847"/>
            <a:ext cx="132469" cy="1629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22"/>
          <p:cNvCxnSpPr>
            <a:stCxn id="420" idx="4"/>
            <a:endCxn id="423" idx="0"/>
          </p:cNvCxnSpPr>
          <p:nvPr/>
        </p:nvCxnSpPr>
        <p:spPr>
          <a:xfrm>
            <a:off x="4007677" y="2502046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22"/>
          <p:cNvCxnSpPr>
            <a:stCxn id="420" idx="7"/>
            <a:endCxn id="418" idx="1"/>
          </p:cNvCxnSpPr>
          <p:nvPr/>
        </p:nvCxnSpPr>
        <p:spPr>
          <a:xfrm flipH="1" rot="-5400000">
            <a:off x="4961590" y="1166392"/>
            <a:ext cx="10200" cy="1072500"/>
          </a:xfrm>
          <a:prstGeom prst="curvedConnector3">
            <a:avLst>
              <a:gd fmla="val -166356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22"/>
          <p:cNvCxnSpPr/>
          <p:nvPr/>
        </p:nvCxnSpPr>
        <p:spPr>
          <a:xfrm>
            <a:off x="2499620" y="1707354"/>
            <a:ext cx="1072500" cy="102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22"/>
          <p:cNvCxnSpPr/>
          <p:nvPr/>
        </p:nvCxnSpPr>
        <p:spPr>
          <a:xfrm>
            <a:off x="6351122" y="1721814"/>
            <a:ext cx="1072500" cy="102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6" name="Google Shape;436;p22"/>
          <p:cNvCxnSpPr/>
          <p:nvPr/>
        </p:nvCxnSpPr>
        <p:spPr>
          <a:xfrm>
            <a:off x="8266232" y="1732018"/>
            <a:ext cx="1072500" cy="102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7" name="Google Shape;437;p22"/>
          <p:cNvCxnSpPr>
            <a:stCxn id="423" idx="4"/>
            <a:endCxn id="424" idx="0"/>
          </p:cNvCxnSpPr>
          <p:nvPr/>
        </p:nvCxnSpPr>
        <p:spPr>
          <a:xfrm>
            <a:off x="4007677" y="3920634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" name="Google Shape;438;p22"/>
          <p:cNvCxnSpPr>
            <a:stCxn id="424" idx="4"/>
            <a:endCxn id="422" idx="0"/>
          </p:cNvCxnSpPr>
          <p:nvPr/>
        </p:nvCxnSpPr>
        <p:spPr>
          <a:xfrm>
            <a:off x="4007677" y="5339222"/>
            <a:ext cx="0" cy="47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9" name="Google Shape;439;p22"/>
          <p:cNvCxnSpPr/>
          <p:nvPr/>
        </p:nvCxnSpPr>
        <p:spPr>
          <a:xfrm flipH="1" rot="10800000">
            <a:off x="787349" y="1721835"/>
            <a:ext cx="865500" cy="486000"/>
          </a:xfrm>
          <a:prstGeom prst="curvedConnector4">
            <a:avLst>
              <a:gd fmla="val -18624" name="adj1"/>
              <a:gd fmla="val 13202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0" name="Google Shape;440;p22"/>
          <p:cNvSpPr/>
          <p:nvPr/>
        </p:nvSpPr>
        <p:spPr>
          <a:xfrm>
            <a:off x="731077" y="2193768"/>
            <a:ext cx="893737" cy="152097"/>
          </a:xfrm>
          <a:custGeom>
            <a:rect b="b" l="l" r="r" t="t"/>
            <a:pathLst>
              <a:path extrusionOk="0" h="221151" w="872197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22"/>
          <p:cNvCxnSpPr/>
          <p:nvPr/>
        </p:nvCxnSpPr>
        <p:spPr>
          <a:xfrm flipH="1">
            <a:off x="9803467" y="1363772"/>
            <a:ext cx="817200" cy="2235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22"/>
          <p:cNvSpPr/>
          <p:nvPr/>
        </p:nvSpPr>
        <p:spPr>
          <a:xfrm>
            <a:off x="10268974" y="1363773"/>
            <a:ext cx="693172" cy="928468"/>
          </a:xfrm>
          <a:custGeom>
            <a:rect b="b" l="l" r="r" t="t"/>
            <a:pathLst>
              <a:path extrusionOk="0" h="928468" w="693172">
                <a:moveTo>
                  <a:pt x="0" y="928468"/>
                </a:moveTo>
                <a:cubicBezTo>
                  <a:pt x="188741" y="856957"/>
                  <a:pt x="377483" y="785447"/>
                  <a:pt x="492369" y="661182"/>
                </a:cubicBezTo>
                <a:cubicBezTo>
                  <a:pt x="607255" y="536917"/>
                  <a:pt x="715108" y="293077"/>
                  <a:pt x="689317" y="182880"/>
                </a:cubicBezTo>
                <a:cubicBezTo>
                  <a:pt x="663526" y="72683"/>
                  <a:pt x="500575" y="36341"/>
                  <a:pt x="337624" y="0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2"/>
          <p:cNvSpPr txBox="1"/>
          <p:nvPr/>
        </p:nvSpPr>
        <p:spPr>
          <a:xfrm>
            <a:off x="2651140" y="1587533"/>
            <a:ext cx="854614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 txBox="1"/>
          <p:nvPr/>
        </p:nvSpPr>
        <p:spPr>
          <a:xfrm>
            <a:off x="4565639" y="1586437"/>
            <a:ext cx="854614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2"/>
          <p:cNvSpPr txBox="1"/>
          <p:nvPr/>
        </p:nvSpPr>
        <p:spPr>
          <a:xfrm>
            <a:off x="6511576" y="1572373"/>
            <a:ext cx="854614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 txBox="1"/>
          <p:nvPr/>
        </p:nvSpPr>
        <p:spPr>
          <a:xfrm>
            <a:off x="8429472" y="1587533"/>
            <a:ext cx="854614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308315" y="2310457"/>
            <a:ext cx="854614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4057649" y="2502046"/>
            <a:ext cx="854614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4057649" y="3971601"/>
            <a:ext cx="854614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4056285" y="5381145"/>
            <a:ext cx="854614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10255227" y="2160449"/>
            <a:ext cx="854614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 txBox="1"/>
          <p:nvPr/>
        </p:nvSpPr>
        <p:spPr>
          <a:xfrm>
            <a:off x="1701159" y="5154556"/>
            <a:ext cx="854614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1451093" y="3314440"/>
            <a:ext cx="854614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2"/>
          <p:cNvSpPr txBox="1"/>
          <p:nvPr/>
        </p:nvSpPr>
        <p:spPr>
          <a:xfrm>
            <a:off x="6794255" y="5159163"/>
            <a:ext cx="854614" cy="369332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2"/>
          <p:cNvSpPr/>
          <p:nvPr/>
        </p:nvSpPr>
        <p:spPr>
          <a:xfrm>
            <a:off x="4599694" y="767597"/>
            <a:ext cx="7260746" cy="5491733"/>
          </a:xfrm>
          <a:custGeom>
            <a:rect b="b" l="l" r="r" t="t"/>
            <a:pathLst>
              <a:path extrusionOk="0" h="5491733" w="7260746">
                <a:moveTo>
                  <a:pt x="0" y="5491733"/>
                </a:moveTo>
                <a:cubicBezTo>
                  <a:pt x="2804160" y="4054484"/>
                  <a:pt x="5608320" y="2617235"/>
                  <a:pt x="6668086" y="1707524"/>
                </a:cubicBezTo>
                <a:cubicBezTo>
                  <a:pt x="7727852" y="797813"/>
                  <a:pt x="7205003" y="192902"/>
                  <a:pt x="6358597" y="33468"/>
                </a:cubicBezTo>
                <a:cubicBezTo>
                  <a:pt x="5512191" y="-125966"/>
                  <a:pt x="3550920" y="312477"/>
                  <a:pt x="1589649" y="750921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22"/>
          <p:cNvCxnSpPr/>
          <p:nvPr/>
        </p:nvCxnSpPr>
        <p:spPr>
          <a:xfrm flipH="1">
            <a:off x="5939641" y="1518518"/>
            <a:ext cx="263770" cy="511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7" name="Google Shape;457;p22"/>
          <p:cNvSpPr txBox="1"/>
          <p:nvPr/>
        </p:nvSpPr>
        <p:spPr>
          <a:xfrm>
            <a:off x="5107186" y="2871378"/>
            <a:ext cx="854614" cy="36933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6013687" y="3247295"/>
            <a:ext cx="854614" cy="369332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2"/>
          <p:cNvSpPr txBox="1"/>
          <p:nvPr/>
        </p:nvSpPr>
        <p:spPr>
          <a:xfrm>
            <a:off x="6818285" y="3768315"/>
            <a:ext cx="854614" cy="369332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 txBox="1"/>
          <p:nvPr/>
        </p:nvSpPr>
        <p:spPr>
          <a:xfrm>
            <a:off x="184737" y="-70092"/>
            <a:ext cx="10515600" cy="77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diagram(Moore type)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22"/>
          <p:cNvCxnSpPr/>
          <p:nvPr/>
        </p:nvCxnSpPr>
        <p:spPr>
          <a:xfrm>
            <a:off x="3101478" y="750206"/>
            <a:ext cx="5366830" cy="0"/>
          </a:xfrm>
          <a:prstGeom prst="straightConnector1">
            <a:avLst/>
          </a:prstGeom>
          <a:noFill/>
          <a:ln cap="flat" cmpd="sng" w="28575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22"/>
          <p:cNvSpPr txBox="1"/>
          <p:nvPr/>
        </p:nvSpPr>
        <p:spPr>
          <a:xfrm>
            <a:off x="8266232" y="539031"/>
            <a:ext cx="1225062" cy="400110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22"/>
          <p:cNvCxnSpPr/>
          <p:nvPr/>
        </p:nvCxnSpPr>
        <p:spPr>
          <a:xfrm>
            <a:off x="11492993" y="2679789"/>
            <a:ext cx="0" cy="3245049"/>
          </a:xfrm>
          <a:prstGeom prst="straightConnector1">
            <a:avLst/>
          </a:prstGeom>
          <a:noFill/>
          <a:ln cap="flat" cmpd="sng" w="28575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5" name="Google Shape;465;p22"/>
          <p:cNvSpPr txBox="1"/>
          <p:nvPr/>
        </p:nvSpPr>
        <p:spPr>
          <a:xfrm>
            <a:off x="10880462" y="5884408"/>
            <a:ext cx="1225062" cy="400110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6" name="Google Shape;466;p22"/>
          <p:cNvCxnSpPr>
            <a:endCxn id="417" idx="0"/>
          </p:cNvCxnSpPr>
          <p:nvPr/>
        </p:nvCxnSpPr>
        <p:spPr>
          <a:xfrm flipH="1">
            <a:off x="2089781" y="1285615"/>
            <a:ext cx="15000" cy="28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7" name="Google Shape;467;p22"/>
          <p:cNvSpPr txBox="1"/>
          <p:nvPr/>
        </p:nvSpPr>
        <p:spPr>
          <a:xfrm>
            <a:off x="1507002" y="925797"/>
            <a:ext cx="1195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2"/>
          <p:cNvSpPr txBox="1"/>
          <p:nvPr/>
        </p:nvSpPr>
        <p:spPr>
          <a:xfrm>
            <a:off x="2259832" y="2529781"/>
            <a:ext cx="854614" cy="369332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74" name="Google Shape;474;p23"/>
          <p:cNvGraphicFramePr/>
          <p:nvPr/>
        </p:nvGraphicFramePr>
        <p:xfrm>
          <a:off x="1097280" y="1737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092925"/>
                <a:gridCol w="1092925"/>
                <a:gridCol w="1092925"/>
                <a:gridCol w="938225"/>
              </a:tblGrid>
              <a:tr h="6325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 State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77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5" name="Google Shape;475;p23"/>
          <p:cNvSpPr/>
          <p:nvPr/>
        </p:nvSpPr>
        <p:spPr>
          <a:xfrm>
            <a:off x="2145447" y="6033184"/>
            <a:ext cx="3286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6" name="Google Shape;476;p23"/>
          <p:cNvGraphicFramePr/>
          <p:nvPr/>
        </p:nvGraphicFramePr>
        <p:xfrm>
          <a:off x="6706930" y="173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204350"/>
                <a:gridCol w="1204350"/>
                <a:gridCol w="1204350"/>
                <a:gridCol w="1033850"/>
              </a:tblGrid>
              <a:tr h="6325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000(S0)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000(S0)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001(S1)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001(S1)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010(S2)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010(S2)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011(S3)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011(S3)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100(S4)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100(S4)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100(S4)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110(S6)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001(S1)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110(S6)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000(S0)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111(S7)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111(S7)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010(S2)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7" name="Google Shape;477;p23"/>
          <p:cNvSpPr/>
          <p:nvPr/>
        </p:nvSpPr>
        <p:spPr>
          <a:xfrm>
            <a:off x="7865046" y="6169709"/>
            <a:ext cx="3286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State-assigned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292005" y="153979"/>
            <a:ext cx="11468586" cy="77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table (Moore type)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Example (Mealy type)</a:t>
            </a:r>
            <a:endParaRPr/>
          </a:p>
        </p:txBody>
      </p:sp>
      <p:sp>
        <p:nvSpPr>
          <p:cNvPr id="485" name="Google Shape;48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2" r="-1155" t="-22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86" name="Google Shape;4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7" name="Google Shape;487;p24"/>
          <p:cNvGraphicFramePr/>
          <p:nvPr/>
        </p:nvGraphicFramePr>
        <p:xfrm>
          <a:off x="838200" y="37409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{212D3F70-61DA-4A2D-A752-9D99E0AF3C2D}</a:tableStyleId>
              </a:tblPr>
              <a:tblGrid>
                <a:gridCol w="941400"/>
                <a:gridCol w="451250"/>
                <a:gridCol w="38260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  <a:gridCol w="591750"/>
              </a:tblGrid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Clock cycle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488" name="Google Shape;4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1507002" y="1807151"/>
            <a:ext cx="1195754" cy="942535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>
            <a:off x="4131499" y="1819372"/>
            <a:ext cx="1195754" cy="94253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6754955" y="1824969"/>
            <a:ext cx="1195754" cy="94253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>
            <a:off x="9378411" y="1863237"/>
            <a:ext cx="1195754" cy="94253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4116400" y="3820543"/>
            <a:ext cx="1195754" cy="942535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>
            <a:off x="4116400" y="5778940"/>
            <a:ext cx="1195754" cy="942535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25"/>
          <p:cNvCxnSpPr>
            <a:stCxn id="496" idx="4"/>
            <a:endCxn id="498" idx="6"/>
          </p:cNvCxnSpPr>
          <p:nvPr/>
        </p:nvCxnSpPr>
        <p:spPr>
          <a:xfrm rot="5400000">
            <a:off x="5570382" y="2509354"/>
            <a:ext cx="1524300" cy="20406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1" name="Google Shape;501;p25"/>
          <p:cNvCxnSpPr>
            <a:stCxn id="498" idx="4"/>
            <a:endCxn id="499" idx="0"/>
          </p:cNvCxnSpPr>
          <p:nvPr/>
        </p:nvCxnSpPr>
        <p:spPr>
          <a:xfrm>
            <a:off x="4714277" y="4763078"/>
            <a:ext cx="0" cy="1015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2" name="Google Shape;502;p25"/>
          <p:cNvCxnSpPr/>
          <p:nvPr/>
        </p:nvCxnSpPr>
        <p:spPr>
          <a:xfrm flipH="1" rot="10800000">
            <a:off x="802447" y="1959271"/>
            <a:ext cx="865500" cy="486000"/>
          </a:xfrm>
          <a:prstGeom prst="curvedConnector4">
            <a:avLst>
              <a:gd fmla="val -18624" name="adj1"/>
              <a:gd fmla="val 13202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3" name="Google Shape;503;p25"/>
          <p:cNvSpPr/>
          <p:nvPr/>
        </p:nvSpPr>
        <p:spPr>
          <a:xfrm>
            <a:off x="755606" y="2431204"/>
            <a:ext cx="884306" cy="152097"/>
          </a:xfrm>
          <a:custGeom>
            <a:rect b="b" l="l" r="r" t="t"/>
            <a:pathLst>
              <a:path extrusionOk="0" h="221151" w="872197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388149" y="1285503"/>
            <a:ext cx="155144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10006197" y="1272256"/>
            <a:ext cx="1602816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25"/>
          <p:cNvCxnSpPr>
            <a:stCxn id="495" idx="4"/>
            <a:endCxn id="498" idx="0"/>
          </p:cNvCxnSpPr>
          <p:nvPr/>
        </p:nvCxnSpPr>
        <p:spPr>
          <a:xfrm flipH="1">
            <a:off x="4714376" y="2761907"/>
            <a:ext cx="15000" cy="105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7" name="Google Shape;507;p25"/>
          <p:cNvCxnSpPr>
            <a:stCxn id="497" idx="4"/>
            <a:endCxn id="498" idx="5"/>
          </p:cNvCxnSpPr>
          <p:nvPr/>
        </p:nvCxnSpPr>
        <p:spPr>
          <a:xfrm rot="5400000">
            <a:off x="6647038" y="1295722"/>
            <a:ext cx="1819200" cy="4839300"/>
          </a:xfrm>
          <a:prstGeom prst="curvedConnector3">
            <a:avLst>
              <a:gd fmla="val 9154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8" name="Google Shape;508;p25"/>
          <p:cNvCxnSpPr>
            <a:stCxn id="494" idx="7"/>
            <a:endCxn id="495" idx="1"/>
          </p:cNvCxnSpPr>
          <p:nvPr/>
        </p:nvCxnSpPr>
        <p:spPr>
          <a:xfrm flipH="1" rot="-5400000">
            <a:off x="3410992" y="1061832"/>
            <a:ext cx="12300" cy="1779000"/>
          </a:xfrm>
          <a:prstGeom prst="curvedConnector3">
            <a:avLst>
              <a:gd fmla="val -298074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9" name="Google Shape;509;p25"/>
          <p:cNvCxnSpPr>
            <a:stCxn id="495" idx="7"/>
            <a:endCxn id="496" idx="1"/>
          </p:cNvCxnSpPr>
          <p:nvPr/>
        </p:nvCxnSpPr>
        <p:spPr>
          <a:xfrm flipH="1" rot="-5400000">
            <a:off x="6038189" y="1071353"/>
            <a:ext cx="5700" cy="1777800"/>
          </a:xfrm>
          <a:prstGeom prst="curvedConnector3">
            <a:avLst>
              <a:gd fmla="val -643213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0" name="Google Shape;510;p25"/>
          <p:cNvCxnSpPr>
            <a:stCxn id="496" idx="7"/>
            <a:endCxn id="497" idx="1"/>
          </p:cNvCxnSpPr>
          <p:nvPr/>
        </p:nvCxnSpPr>
        <p:spPr>
          <a:xfrm flipH="1" rot="-5400000">
            <a:off x="8645295" y="1093300"/>
            <a:ext cx="38400" cy="1777800"/>
          </a:xfrm>
          <a:prstGeom prst="curvedConnector3">
            <a:avLst>
              <a:gd fmla="val -95476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p25"/>
          <p:cNvSpPr/>
          <p:nvPr/>
        </p:nvSpPr>
        <p:spPr>
          <a:xfrm>
            <a:off x="10242310" y="1685523"/>
            <a:ext cx="907730" cy="774608"/>
          </a:xfrm>
          <a:custGeom>
            <a:rect b="b" l="l" r="r" t="t"/>
            <a:pathLst>
              <a:path extrusionOk="0" h="774608" w="907730">
                <a:moveTo>
                  <a:pt x="309489" y="774608"/>
                </a:moveTo>
                <a:cubicBezTo>
                  <a:pt x="552157" y="652688"/>
                  <a:pt x="794825" y="530768"/>
                  <a:pt x="872197" y="408848"/>
                </a:cubicBezTo>
                <a:cubicBezTo>
                  <a:pt x="949569" y="286928"/>
                  <a:pt x="893298" y="108737"/>
                  <a:pt x="773723" y="43088"/>
                </a:cubicBezTo>
                <a:cubicBezTo>
                  <a:pt x="654148" y="-22561"/>
                  <a:pt x="283698" y="3230"/>
                  <a:pt x="154744" y="14953"/>
                </a:cubicBezTo>
                <a:cubicBezTo>
                  <a:pt x="25790" y="26676"/>
                  <a:pt x="12895" y="70051"/>
                  <a:pt x="0" y="113427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25"/>
          <p:cNvCxnSpPr>
            <a:stCxn id="511" idx="4"/>
          </p:cNvCxnSpPr>
          <p:nvPr/>
        </p:nvCxnSpPr>
        <p:spPr>
          <a:xfrm>
            <a:off x="10242310" y="1798950"/>
            <a:ext cx="0" cy="14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3" name="Google Shape;513;p25"/>
          <p:cNvSpPr txBox="1"/>
          <p:nvPr/>
        </p:nvSpPr>
        <p:spPr>
          <a:xfrm>
            <a:off x="2702756" y="1108821"/>
            <a:ext cx="155144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 txBox="1"/>
          <p:nvPr/>
        </p:nvSpPr>
        <p:spPr>
          <a:xfrm>
            <a:off x="5376982" y="1111603"/>
            <a:ext cx="155144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4585" l="0" r="0" t="-8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 txBox="1"/>
          <p:nvPr/>
        </p:nvSpPr>
        <p:spPr>
          <a:xfrm>
            <a:off x="7888835" y="1112624"/>
            <a:ext cx="155144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4743711" y="3104913"/>
            <a:ext cx="155144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4585" l="0" r="0" t="-8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 txBox="1"/>
          <p:nvPr/>
        </p:nvSpPr>
        <p:spPr>
          <a:xfrm>
            <a:off x="4771666" y="5086343"/>
            <a:ext cx="155144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24585" l="0" r="0" t="-8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 txBox="1"/>
          <p:nvPr/>
        </p:nvSpPr>
        <p:spPr>
          <a:xfrm>
            <a:off x="1874521" y="3436362"/>
            <a:ext cx="1602816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25"/>
          <p:cNvCxnSpPr>
            <a:stCxn id="499" idx="2"/>
            <a:endCxn id="495" idx="2"/>
          </p:cNvCxnSpPr>
          <p:nvPr/>
        </p:nvCxnSpPr>
        <p:spPr>
          <a:xfrm flipH="1" rot="10800000">
            <a:off x="4116400" y="2290507"/>
            <a:ext cx="15000" cy="3959700"/>
          </a:xfrm>
          <a:prstGeom prst="curvedConnector3">
            <a:avLst>
              <a:gd fmla="val -574432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0" name="Google Shape;520;p25"/>
          <p:cNvSpPr/>
          <p:nvPr/>
        </p:nvSpPr>
        <p:spPr>
          <a:xfrm>
            <a:off x="1852908" y="3429545"/>
            <a:ext cx="2453703" cy="3152017"/>
          </a:xfrm>
          <a:custGeom>
            <a:rect b="b" l="l" r="r" t="t"/>
            <a:pathLst>
              <a:path extrusionOk="0" h="2560320" w="2206630">
                <a:moveTo>
                  <a:pt x="2206630" y="2560320"/>
                </a:moveTo>
                <a:cubicBezTo>
                  <a:pt x="1438768" y="2309446"/>
                  <a:pt x="670906" y="2058572"/>
                  <a:pt x="307491" y="1631852"/>
                </a:cubicBezTo>
                <a:cubicBezTo>
                  <a:pt x="-55924" y="1205132"/>
                  <a:pt x="-14894" y="602566"/>
                  <a:pt x="26137" y="0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25"/>
          <p:cNvCxnSpPr>
            <a:stCxn id="520" idx="2"/>
          </p:cNvCxnSpPr>
          <p:nvPr/>
        </p:nvCxnSpPr>
        <p:spPr>
          <a:xfrm flipH="1" rot="10800000">
            <a:off x="1881972" y="2731745"/>
            <a:ext cx="62400" cy="69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2" name="Google Shape;522;p25"/>
          <p:cNvSpPr txBox="1"/>
          <p:nvPr/>
        </p:nvSpPr>
        <p:spPr>
          <a:xfrm>
            <a:off x="417318" y="4691511"/>
            <a:ext cx="1551449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 txBox="1"/>
          <p:nvPr/>
        </p:nvSpPr>
        <p:spPr>
          <a:xfrm>
            <a:off x="6814172" y="3587076"/>
            <a:ext cx="155144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24585" l="0" r="0" t="-81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 txBox="1"/>
          <p:nvPr/>
        </p:nvSpPr>
        <p:spPr>
          <a:xfrm>
            <a:off x="7507920" y="4478648"/>
            <a:ext cx="1551449" cy="369332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6658" l="0" r="0" t="-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5"/>
          <p:cNvSpPr/>
          <p:nvPr/>
        </p:nvSpPr>
        <p:spPr>
          <a:xfrm>
            <a:off x="4178339" y="2887716"/>
            <a:ext cx="157336" cy="1077833"/>
          </a:xfrm>
          <a:custGeom>
            <a:rect b="b" l="l" r="r" t="t"/>
            <a:pathLst>
              <a:path extrusionOk="0" h="801859" w="197744">
                <a:moveTo>
                  <a:pt x="141473" y="801859"/>
                </a:moveTo>
                <a:cubicBezTo>
                  <a:pt x="66445" y="713936"/>
                  <a:pt x="-8582" y="626013"/>
                  <a:pt x="796" y="492370"/>
                </a:cubicBezTo>
                <a:cubicBezTo>
                  <a:pt x="10174" y="358727"/>
                  <a:pt x="103959" y="179363"/>
                  <a:pt x="197744" y="0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25"/>
          <p:cNvCxnSpPr>
            <a:stCxn id="525" idx="2"/>
          </p:cNvCxnSpPr>
          <p:nvPr/>
        </p:nvCxnSpPr>
        <p:spPr>
          <a:xfrm flipH="1" rot="10800000">
            <a:off x="4335675" y="2650416"/>
            <a:ext cx="95700" cy="23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7" name="Google Shape;527;p25"/>
          <p:cNvSpPr txBox="1"/>
          <p:nvPr/>
        </p:nvSpPr>
        <p:spPr>
          <a:xfrm rot="-4640017">
            <a:off x="3210054" y="3154479"/>
            <a:ext cx="1551449" cy="369332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 txBox="1"/>
          <p:nvPr/>
        </p:nvSpPr>
        <p:spPr>
          <a:xfrm>
            <a:off x="292005" y="153979"/>
            <a:ext cx="10515600" cy="77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diagram(Mealy type)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25"/>
          <p:cNvCxnSpPr/>
          <p:nvPr/>
        </p:nvCxnSpPr>
        <p:spPr>
          <a:xfrm flipH="1" rot="10800000">
            <a:off x="3635510" y="923126"/>
            <a:ext cx="6363648" cy="2671"/>
          </a:xfrm>
          <a:prstGeom prst="straightConnector1">
            <a:avLst/>
          </a:prstGeom>
          <a:noFill/>
          <a:ln cap="flat" cmpd="sng" w="28575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1" name="Google Shape;531;p25"/>
          <p:cNvSpPr txBox="1"/>
          <p:nvPr/>
        </p:nvSpPr>
        <p:spPr>
          <a:xfrm>
            <a:off x="9896873" y="727071"/>
            <a:ext cx="1225062" cy="40011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25"/>
          <p:cNvCxnSpPr/>
          <p:nvPr/>
        </p:nvCxnSpPr>
        <p:spPr>
          <a:xfrm>
            <a:off x="11492993" y="2001268"/>
            <a:ext cx="0" cy="3923570"/>
          </a:xfrm>
          <a:prstGeom prst="straightConnector1">
            <a:avLst/>
          </a:prstGeom>
          <a:noFill/>
          <a:ln cap="flat" cmpd="sng" w="28575">
            <a:solidFill>
              <a:srgbClr val="52525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25"/>
          <p:cNvSpPr txBox="1"/>
          <p:nvPr/>
        </p:nvSpPr>
        <p:spPr>
          <a:xfrm>
            <a:off x="10880462" y="5884408"/>
            <a:ext cx="1225062" cy="40011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25"/>
          <p:cNvCxnSpPr>
            <a:endCxn id="494" idx="0"/>
          </p:cNvCxnSpPr>
          <p:nvPr/>
        </p:nvCxnSpPr>
        <p:spPr>
          <a:xfrm>
            <a:off x="2104879" y="1285451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5" name="Google Shape;535;p25"/>
          <p:cNvSpPr txBox="1"/>
          <p:nvPr/>
        </p:nvSpPr>
        <p:spPr>
          <a:xfrm>
            <a:off x="1507002" y="925797"/>
            <a:ext cx="1195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1" name="Google Shape;541;p26"/>
          <p:cNvGraphicFramePr/>
          <p:nvPr/>
        </p:nvGraphicFramePr>
        <p:xfrm>
          <a:off x="1097280" y="1737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092925"/>
                <a:gridCol w="1092925"/>
                <a:gridCol w="1092925"/>
                <a:gridCol w="938225"/>
                <a:gridCol w="938225"/>
              </a:tblGrid>
              <a:tr h="6325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 State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477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7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2" name="Google Shape;542;p26"/>
          <p:cNvSpPr/>
          <p:nvPr/>
        </p:nvSpPr>
        <p:spPr>
          <a:xfrm>
            <a:off x="2183025" y="5429543"/>
            <a:ext cx="3286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3" name="Google Shape;543;p26"/>
          <p:cNvGraphicFramePr/>
          <p:nvPr/>
        </p:nvGraphicFramePr>
        <p:xfrm>
          <a:off x="6706930" y="173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092925"/>
                <a:gridCol w="1092925"/>
                <a:gridCol w="1092925"/>
                <a:gridCol w="938225"/>
                <a:gridCol w="938225"/>
              </a:tblGrid>
              <a:tr h="6400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  <a:tc vMerge="1"/>
              </a:tr>
              <a:tr h="36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000(S0)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000(S0)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001(S1)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001(S1)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100(S4)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010(S2)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010(S2)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100(S4)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011(S3)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011(S3)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100(S4)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011(S3)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100(S4)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001(S1)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101(S5)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000(S0)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001(S1)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4" name="Google Shape;544;p26"/>
          <p:cNvSpPr/>
          <p:nvPr/>
        </p:nvSpPr>
        <p:spPr>
          <a:xfrm>
            <a:off x="7714734" y="5598418"/>
            <a:ext cx="32868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State-assigned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292005" y="153979"/>
            <a:ext cx="11468586" cy="77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table (Mealy type)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"/>
          <p:cNvSpPr txBox="1"/>
          <p:nvPr>
            <p:ph idx="4294967295" type="body"/>
          </p:nvPr>
        </p:nvSpPr>
        <p:spPr>
          <a:xfrm>
            <a:off x="843739" y="1475343"/>
            <a:ext cx="3932238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FSMs can be of two types: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Moore type FSM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The sequential circuits whose outputs depend </a:t>
            </a:r>
            <a:r>
              <a:rPr lang="en-US" sz="1800">
                <a:highlight>
                  <a:srgbClr val="FFFF00"/>
                </a:highlight>
              </a:rPr>
              <a:t>only on the states</a:t>
            </a:r>
            <a:r>
              <a:rPr lang="en-US" sz="1800"/>
              <a:t> of the circuit are of Moore type.</a:t>
            </a:r>
            <a:endParaRPr sz="1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Mealy type FSM</a:t>
            </a:r>
            <a:endParaRPr sz="2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The sequential circuits whose outputs depend </a:t>
            </a:r>
            <a:r>
              <a:rPr lang="en-US" sz="1800">
                <a:highlight>
                  <a:srgbClr val="FFFF00"/>
                </a:highlight>
              </a:rPr>
              <a:t>on both the state and the present primary inputs</a:t>
            </a:r>
            <a:r>
              <a:rPr lang="en-US" sz="1800"/>
              <a:t> are of Mealy type</a:t>
            </a:r>
            <a:endParaRPr sz="1800"/>
          </a:p>
        </p:txBody>
      </p:sp>
      <p:sp>
        <p:nvSpPr>
          <p:cNvPr id="122" name="Google Shape;122;p3"/>
          <p:cNvSpPr/>
          <p:nvPr/>
        </p:nvSpPr>
        <p:spPr>
          <a:xfrm>
            <a:off x="6243068" y="2336677"/>
            <a:ext cx="1581885" cy="104100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0032345" y="2213640"/>
            <a:ext cx="1581885" cy="104100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8224592" y="2258701"/>
            <a:ext cx="1143428" cy="1246237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Flip-flops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5085462" y="2458887"/>
            <a:ext cx="481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071318" y="3508723"/>
            <a:ext cx="885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 flipH="1" rot="10800000">
            <a:off x="5600868" y="3161044"/>
            <a:ext cx="2623800" cy="682800"/>
          </a:xfrm>
          <a:prstGeom prst="bentConnector3">
            <a:avLst>
              <a:gd fmla="val 923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>
            <a:stCxn id="125" idx="3"/>
          </p:cNvCxnSpPr>
          <p:nvPr/>
        </p:nvCxnSpPr>
        <p:spPr>
          <a:xfrm>
            <a:off x="5566857" y="2643553"/>
            <a:ext cx="676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3"/>
          <p:cNvCxnSpPr/>
          <p:nvPr/>
        </p:nvCxnSpPr>
        <p:spPr>
          <a:xfrm>
            <a:off x="7824953" y="2734145"/>
            <a:ext cx="39963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/>
          <p:nvPr/>
        </p:nvCxnSpPr>
        <p:spPr>
          <a:xfrm flipH="1" rot="10800000">
            <a:off x="9368020" y="2731233"/>
            <a:ext cx="676315" cy="29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>
            <a:off x="9703101" y="2731233"/>
            <a:ext cx="0" cy="170567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3"/>
          <p:cNvCxnSpPr/>
          <p:nvPr/>
        </p:nvCxnSpPr>
        <p:spPr>
          <a:xfrm rot="10800000">
            <a:off x="5999005" y="4436904"/>
            <a:ext cx="37040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3"/>
          <p:cNvCxnSpPr>
            <a:endCxn id="122" idx="1"/>
          </p:cNvCxnSpPr>
          <p:nvPr/>
        </p:nvCxnSpPr>
        <p:spPr>
          <a:xfrm rot="-5400000">
            <a:off x="5331068" y="3524982"/>
            <a:ext cx="1579800" cy="244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3"/>
          <p:cNvCxnSpPr/>
          <p:nvPr/>
        </p:nvCxnSpPr>
        <p:spPr>
          <a:xfrm>
            <a:off x="11604921" y="2708110"/>
            <a:ext cx="33855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3"/>
          <p:cNvSpPr txBox="1"/>
          <p:nvPr/>
        </p:nvSpPr>
        <p:spPr>
          <a:xfrm>
            <a:off x="11623015" y="2811096"/>
            <a:ext cx="481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9462403" y="2416850"/>
            <a:ext cx="481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3"/>
          <p:cNvCxnSpPr/>
          <p:nvPr/>
        </p:nvCxnSpPr>
        <p:spPr>
          <a:xfrm rot="5400000">
            <a:off x="5988206" y="2648053"/>
            <a:ext cx="15300" cy="6300"/>
          </a:xfrm>
          <a:prstGeom prst="bentConnector3">
            <a:avLst>
              <a:gd fmla="val -555888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3"/>
          <p:cNvCxnSpPr/>
          <p:nvPr/>
        </p:nvCxnSpPr>
        <p:spPr>
          <a:xfrm>
            <a:off x="5999006" y="1799267"/>
            <a:ext cx="4045200" cy="645900"/>
          </a:xfrm>
          <a:prstGeom prst="bentConnector3">
            <a:avLst>
              <a:gd fmla="val 9138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3"/>
          <p:cNvSpPr txBox="1"/>
          <p:nvPr/>
        </p:nvSpPr>
        <p:spPr>
          <a:xfrm>
            <a:off x="838200" y="602957"/>
            <a:ext cx="105156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State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"/>
          <p:cNvSpPr txBox="1"/>
          <p:nvPr>
            <p:ph idx="4294967295" type="title"/>
          </p:nvPr>
        </p:nvSpPr>
        <p:spPr>
          <a:xfrm>
            <a:off x="211015" y="220"/>
            <a:ext cx="105156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FSM based motor speed controller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82" y="3009763"/>
            <a:ext cx="2448816" cy="2210280"/>
          </a:xfrm>
          <a:prstGeom prst="rect">
            <a:avLst/>
          </a:prstGeom>
          <a:noFill/>
          <a:ln cap="flat" cmpd="sng" w="381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3582" y="996100"/>
            <a:ext cx="1828800" cy="1792458"/>
          </a:xfrm>
          <a:prstGeom prst="rect">
            <a:avLst/>
          </a:prstGeom>
          <a:noFill/>
          <a:ln cap="flat" cmpd="sng" w="381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4"/>
          <p:cNvSpPr/>
          <p:nvPr/>
        </p:nvSpPr>
        <p:spPr>
          <a:xfrm>
            <a:off x="6779454" y="979326"/>
            <a:ext cx="2757266" cy="1829971"/>
          </a:xfrm>
          <a:prstGeom prst="roundRect">
            <a:avLst>
              <a:gd fmla="val 16667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9253026" y="3494818"/>
            <a:ext cx="2743200" cy="14360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21" l="-1313" r="-873" t="0"/>
            </a:stretch>
          </a:blipFill>
          <a:ln cap="flat" cmpd="sng" w="381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 flipH="1" rot="10800000">
            <a:off x="8054919" y="2842409"/>
            <a:ext cx="478302" cy="80684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808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8411304" y="3050422"/>
            <a:ext cx="112541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55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920173" y="5486400"/>
            <a:ext cx="2658794" cy="1216024"/>
          </a:xfrm>
          <a:prstGeom prst="round2DiagRect">
            <a:avLst>
              <a:gd fmla="val 16667" name="adj1"/>
              <a:gd fmla="val 0" name="adj2"/>
            </a:avLst>
          </a:prstGeom>
          <a:blipFill rotWithShape="1">
            <a:blip r:embed="rId8">
              <a:alphaModFix/>
            </a:blip>
            <a:stretch>
              <a:fillRect b="-484" l="0" r="0" t="0"/>
            </a:stretch>
          </a:blipFill>
          <a:ln cap="flat" cmpd="sng" w="38100">
            <a:solidFill>
              <a:srgbClr val="323F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3590192" y="969848"/>
            <a:ext cx="1702190" cy="36933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Accelerometer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4"/>
          <p:cNvCxnSpPr>
            <a:stCxn id="148" idx="3"/>
            <a:endCxn id="149" idx="1"/>
          </p:cNvCxnSpPr>
          <p:nvPr/>
        </p:nvCxnSpPr>
        <p:spPr>
          <a:xfrm>
            <a:off x="5292382" y="1892329"/>
            <a:ext cx="1487100" cy="2100"/>
          </a:xfrm>
          <a:prstGeom prst="straightConnector1">
            <a:avLst/>
          </a:prstGeom>
          <a:noFill/>
          <a:ln cap="flat" cmpd="sng" w="28575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" name="Google Shape;156;p4"/>
          <p:cNvCxnSpPr>
            <a:stCxn id="149" idx="3"/>
            <a:endCxn id="150" idx="0"/>
          </p:cNvCxnSpPr>
          <p:nvPr/>
        </p:nvCxnSpPr>
        <p:spPr>
          <a:xfrm>
            <a:off x="9536720" y="1894312"/>
            <a:ext cx="1087800" cy="1600500"/>
          </a:xfrm>
          <a:prstGeom prst="bentConnector2">
            <a:avLst/>
          </a:prstGeom>
          <a:noFill/>
          <a:ln cap="flat" cmpd="sng" w="28575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" name="Google Shape;157;p4"/>
          <p:cNvCxnSpPr>
            <a:stCxn id="150" idx="2"/>
            <a:endCxn id="153" idx="0"/>
          </p:cNvCxnSpPr>
          <p:nvPr/>
        </p:nvCxnSpPr>
        <p:spPr>
          <a:xfrm rot="5400000">
            <a:off x="8520126" y="3989793"/>
            <a:ext cx="1163400" cy="3045600"/>
          </a:xfrm>
          <a:prstGeom prst="bentConnector2">
            <a:avLst/>
          </a:prstGeom>
          <a:noFill/>
          <a:ln cap="flat" cmpd="sng" w="28575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4"/>
          <p:cNvCxnSpPr>
            <a:stCxn id="153" idx="2"/>
            <a:endCxn id="147" idx="2"/>
          </p:cNvCxnSpPr>
          <p:nvPr/>
        </p:nvCxnSpPr>
        <p:spPr>
          <a:xfrm rot="10800000">
            <a:off x="1449473" y="5219912"/>
            <a:ext cx="3470700" cy="874500"/>
          </a:xfrm>
          <a:prstGeom prst="bentConnector2">
            <a:avLst/>
          </a:prstGeom>
          <a:noFill/>
          <a:ln cap="flat" cmpd="sng" w="28575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4"/>
          <p:cNvCxnSpPr>
            <a:stCxn id="147" idx="0"/>
            <a:endCxn id="148" idx="1"/>
          </p:cNvCxnSpPr>
          <p:nvPr/>
        </p:nvCxnSpPr>
        <p:spPr>
          <a:xfrm rot="-5400000">
            <a:off x="1897840" y="1443913"/>
            <a:ext cx="1117500" cy="2014200"/>
          </a:xfrm>
          <a:prstGeom prst="bentConnector2">
            <a:avLst/>
          </a:prstGeom>
          <a:noFill/>
          <a:ln cap="flat" cmpd="sng" w="28575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4"/>
          <p:cNvSpPr txBox="1"/>
          <p:nvPr/>
        </p:nvSpPr>
        <p:spPr>
          <a:xfrm>
            <a:off x="5277431" y="1892329"/>
            <a:ext cx="15169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speed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(rpm)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0624626" y="2517679"/>
            <a:ext cx="494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8726656" y="6040715"/>
            <a:ext cx="494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661699" y="2997300"/>
            <a:ext cx="1575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 motor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Moore Type FSM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838200" y="1825625"/>
            <a:ext cx="10515600" cy="269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Problem:</a:t>
            </a:r>
            <a:r>
              <a:rPr lang="en-US" sz="2400"/>
              <a:t>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Suppose that we wish to design a circuit that meets the following specification: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The circuit has one input, </a:t>
            </a:r>
            <a:r>
              <a:rPr b="1" lang="en-US" sz="2200"/>
              <a:t>w</a:t>
            </a:r>
            <a:r>
              <a:rPr lang="en-US" sz="2200"/>
              <a:t>, and one output, </a:t>
            </a:r>
            <a:r>
              <a:rPr b="1" lang="en-US" sz="2200"/>
              <a:t>z</a:t>
            </a:r>
            <a:r>
              <a:rPr lang="en-US" sz="2200"/>
              <a:t>.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All changes in the circuit occur on the positive edge of a clock signal.</a:t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The output </a:t>
            </a:r>
            <a:r>
              <a:rPr b="1" lang="en-US" sz="2200"/>
              <a:t>z</a:t>
            </a:r>
            <a:r>
              <a:rPr lang="en-US" sz="2200"/>
              <a:t> is equal to </a:t>
            </a:r>
            <a:r>
              <a:rPr b="1" lang="en-US" sz="2200"/>
              <a:t>1</a:t>
            </a:r>
            <a:r>
              <a:rPr lang="en-US" sz="2200"/>
              <a:t> if during </a:t>
            </a:r>
            <a:r>
              <a:rPr b="1" lang="en-US" sz="2200"/>
              <a:t>two immediately preceding </a:t>
            </a:r>
            <a:r>
              <a:rPr lang="en-US" sz="2200"/>
              <a:t>clock cycles the input </a:t>
            </a:r>
            <a:r>
              <a:rPr b="1" lang="en-US" sz="2200"/>
              <a:t>w</a:t>
            </a:r>
            <a:r>
              <a:rPr lang="en-US" sz="2200"/>
              <a:t> was equal to 1. Otherwise, the value of z is equal to 0.</a:t>
            </a:r>
            <a:endParaRPr sz="22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Input-output combination:</a:t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440" y="4556002"/>
            <a:ext cx="9269119" cy="121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73174" y="152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Moore Type FSM</a:t>
            </a:r>
            <a:endParaRPr/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3074883" y="6077172"/>
            <a:ext cx="2866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6"/>
          <p:cNvGraphicFramePr/>
          <p:nvPr/>
        </p:nvGraphicFramePr>
        <p:xfrm>
          <a:off x="6816784" y="20309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116000"/>
                <a:gridCol w="1116000"/>
                <a:gridCol w="1116000"/>
                <a:gridCol w="1916025"/>
              </a:tblGrid>
              <a:tr h="547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Present State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6"/>
          <p:cNvSpPr/>
          <p:nvPr/>
        </p:nvSpPr>
        <p:spPr>
          <a:xfrm>
            <a:off x="8942664" y="5106097"/>
            <a:ext cx="20636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921226" y="1848670"/>
            <a:ext cx="1195754" cy="942535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547562" y="4254245"/>
            <a:ext cx="1195754" cy="94253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6"/>
          <p:cNvCxnSpPr/>
          <p:nvPr/>
        </p:nvCxnSpPr>
        <p:spPr>
          <a:xfrm flipH="1" rot="10800000">
            <a:off x="1216671" y="2000790"/>
            <a:ext cx="865500" cy="486000"/>
          </a:xfrm>
          <a:prstGeom prst="curvedConnector4">
            <a:avLst>
              <a:gd fmla="val -18624" name="adj1"/>
              <a:gd fmla="val 13202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6"/>
          <p:cNvSpPr txBox="1"/>
          <p:nvPr/>
        </p:nvSpPr>
        <p:spPr>
          <a:xfrm>
            <a:off x="181963" y="2042702"/>
            <a:ext cx="85461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160399" y="2472723"/>
            <a:ext cx="893737" cy="152097"/>
          </a:xfrm>
          <a:custGeom>
            <a:rect b="b" l="l" r="r" t="t"/>
            <a:pathLst>
              <a:path extrusionOk="0" h="221151" w="872197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5034876" y="1848670"/>
            <a:ext cx="1195754" cy="942535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5504385" y="3308676"/>
            <a:ext cx="854614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6"/>
          <p:cNvCxnSpPr>
            <a:stCxn id="183" idx="7"/>
            <a:endCxn id="188" idx="1"/>
          </p:cNvCxnSpPr>
          <p:nvPr/>
        </p:nvCxnSpPr>
        <p:spPr>
          <a:xfrm flipH="1" rot="-5400000">
            <a:off x="4075566" y="853001"/>
            <a:ext cx="600" cy="2268000"/>
          </a:xfrm>
          <a:prstGeom prst="curvedConnector3">
            <a:avLst>
              <a:gd fmla="val -600468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6"/>
          <p:cNvCxnSpPr>
            <a:stCxn id="188" idx="4"/>
            <a:endCxn id="184" idx="6"/>
          </p:cNvCxnSpPr>
          <p:nvPr/>
        </p:nvCxnSpPr>
        <p:spPr>
          <a:xfrm rot="5400000">
            <a:off x="4220803" y="3313655"/>
            <a:ext cx="1934400" cy="8895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6"/>
          <p:cNvCxnSpPr>
            <a:stCxn id="184" idx="2"/>
            <a:endCxn id="183" idx="4"/>
          </p:cNvCxnSpPr>
          <p:nvPr/>
        </p:nvCxnSpPr>
        <p:spPr>
          <a:xfrm rot="10800000">
            <a:off x="2519162" y="2791113"/>
            <a:ext cx="1028400" cy="19344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6"/>
          <p:cNvSpPr txBox="1"/>
          <p:nvPr/>
        </p:nvSpPr>
        <p:spPr>
          <a:xfrm>
            <a:off x="3653653" y="1263557"/>
            <a:ext cx="854614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3763853" y="5702123"/>
            <a:ext cx="854614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6"/>
          <p:cNvCxnSpPr>
            <a:stCxn id="188" idx="3"/>
            <a:endCxn id="183" idx="5"/>
          </p:cNvCxnSpPr>
          <p:nvPr/>
        </p:nvCxnSpPr>
        <p:spPr>
          <a:xfrm rot="5400000">
            <a:off x="4075690" y="1519474"/>
            <a:ext cx="600" cy="2268000"/>
          </a:xfrm>
          <a:prstGeom prst="curvedConnector3">
            <a:avLst>
              <a:gd fmla="val 600468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6"/>
          <p:cNvSpPr/>
          <p:nvPr/>
        </p:nvSpPr>
        <p:spPr>
          <a:xfrm>
            <a:off x="3648931" y="4960140"/>
            <a:ext cx="1070997" cy="741983"/>
          </a:xfrm>
          <a:custGeom>
            <a:rect b="b" l="l" r="r" t="t"/>
            <a:pathLst>
              <a:path extrusionOk="0" h="714847" w="1070997">
                <a:moveTo>
                  <a:pt x="1015740" y="0"/>
                </a:moveTo>
                <a:cubicBezTo>
                  <a:pt x="1057943" y="201637"/>
                  <a:pt x="1100147" y="403274"/>
                  <a:pt x="1043876" y="520505"/>
                </a:cubicBezTo>
                <a:cubicBezTo>
                  <a:pt x="987605" y="637736"/>
                  <a:pt x="844584" y="682284"/>
                  <a:pt x="678116" y="703385"/>
                </a:cubicBezTo>
                <a:cubicBezTo>
                  <a:pt x="511648" y="724487"/>
                  <a:pt x="141198" y="722142"/>
                  <a:pt x="45069" y="647114"/>
                </a:cubicBezTo>
                <a:cubicBezTo>
                  <a:pt x="-51060" y="572086"/>
                  <a:pt x="25140" y="412652"/>
                  <a:pt x="101340" y="253219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6"/>
          <p:cNvCxnSpPr/>
          <p:nvPr/>
        </p:nvCxnSpPr>
        <p:spPr>
          <a:xfrm flipH="1" rot="10800000">
            <a:off x="3750271" y="5106097"/>
            <a:ext cx="112542" cy="1309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6"/>
          <p:cNvSpPr txBox="1"/>
          <p:nvPr/>
        </p:nvSpPr>
        <p:spPr>
          <a:xfrm>
            <a:off x="1649471" y="3758359"/>
            <a:ext cx="854614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3718132" y="3053913"/>
            <a:ext cx="854614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6"/>
          <p:cNvCxnSpPr/>
          <p:nvPr/>
        </p:nvCxnSpPr>
        <p:spPr>
          <a:xfrm>
            <a:off x="2477006" y="1525625"/>
            <a:ext cx="0" cy="3211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6"/>
          <p:cNvSpPr txBox="1"/>
          <p:nvPr/>
        </p:nvSpPr>
        <p:spPr>
          <a:xfrm>
            <a:off x="1879129" y="1208123"/>
            <a:ext cx="1195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Moore Type FSM</a:t>
            </a:r>
            <a:endParaRPr/>
          </a:p>
        </p:txBody>
      </p:sp>
      <p:sp>
        <p:nvSpPr>
          <p:cNvPr id="208" name="Google Shape;20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9" name="Google Shape;209;p7"/>
          <p:cNvGraphicFramePr/>
          <p:nvPr/>
        </p:nvGraphicFramePr>
        <p:xfrm>
          <a:off x="6746059" y="1760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1116000"/>
                <a:gridCol w="1116000"/>
                <a:gridCol w="1116000"/>
                <a:gridCol w="1916025"/>
              </a:tblGrid>
              <a:tr h="5470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01(B)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01(B)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10(C)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10(C)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00(A)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10(C)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4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"/>
          <p:cNvSpPr txBox="1"/>
          <p:nvPr/>
        </p:nvSpPr>
        <p:spPr>
          <a:xfrm>
            <a:off x="3074883" y="6077172"/>
            <a:ext cx="28667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State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1921226" y="1848670"/>
            <a:ext cx="1195754" cy="942535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3547562" y="4254245"/>
            <a:ext cx="1195754" cy="942535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7"/>
          <p:cNvCxnSpPr/>
          <p:nvPr/>
        </p:nvCxnSpPr>
        <p:spPr>
          <a:xfrm flipH="1" rot="10800000">
            <a:off x="1216671" y="2000790"/>
            <a:ext cx="865500" cy="486000"/>
          </a:xfrm>
          <a:prstGeom prst="curvedConnector4">
            <a:avLst>
              <a:gd fmla="val -18624" name="adj1"/>
              <a:gd fmla="val 13202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" name="Google Shape;215;p7"/>
          <p:cNvSpPr txBox="1"/>
          <p:nvPr/>
        </p:nvSpPr>
        <p:spPr>
          <a:xfrm>
            <a:off x="181963" y="2042702"/>
            <a:ext cx="854614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1160399" y="2472723"/>
            <a:ext cx="893737" cy="152097"/>
          </a:xfrm>
          <a:custGeom>
            <a:rect b="b" l="l" r="r" t="t"/>
            <a:pathLst>
              <a:path extrusionOk="0" h="221151" w="872197">
                <a:moveTo>
                  <a:pt x="0" y="0"/>
                </a:moveTo>
                <a:cubicBezTo>
                  <a:pt x="117231" y="80889"/>
                  <a:pt x="234462" y="161778"/>
                  <a:pt x="379828" y="196947"/>
                </a:cubicBezTo>
                <a:cubicBezTo>
                  <a:pt x="525194" y="232116"/>
                  <a:pt x="698695" y="221565"/>
                  <a:pt x="872197" y="211015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5034876" y="1848670"/>
            <a:ext cx="1195754" cy="942535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5504385" y="3308676"/>
            <a:ext cx="854614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7"/>
          <p:cNvCxnSpPr>
            <a:stCxn id="212" idx="7"/>
            <a:endCxn id="217" idx="1"/>
          </p:cNvCxnSpPr>
          <p:nvPr/>
        </p:nvCxnSpPr>
        <p:spPr>
          <a:xfrm flipH="1" rot="-5400000">
            <a:off x="4075566" y="853001"/>
            <a:ext cx="600" cy="2268000"/>
          </a:xfrm>
          <a:prstGeom prst="curvedConnector3">
            <a:avLst>
              <a:gd fmla="val -600468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7"/>
          <p:cNvCxnSpPr>
            <a:stCxn id="217" idx="4"/>
            <a:endCxn id="213" idx="6"/>
          </p:cNvCxnSpPr>
          <p:nvPr/>
        </p:nvCxnSpPr>
        <p:spPr>
          <a:xfrm rot="5400000">
            <a:off x="4220803" y="3313655"/>
            <a:ext cx="1934400" cy="8895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7"/>
          <p:cNvCxnSpPr>
            <a:stCxn id="213" idx="2"/>
            <a:endCxn id="212" idx="4"/>
          </p:cNvCxnSpPr>
          <p:nvPr/>
        </p:nvCxnSpPr>
        <p:spPr>
          <a:xfrm rot="10800000">
            <a:off x="2519162" y="2791113"/>
            <a:ext cx="1028400" cy="19344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7"/>
          <p:cNvSpPr txBox="1"/>
          <p:nvPr/>
        </p:nvSpPr>
        <p:spPr>
          <a:xfrm>
            <a:off x="3653653" y="1263557"/>
            <a:ext cx="854614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3763853" y="5702123"/>
            <a:ext cx="854614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7"/>
          <p:cNvCxnSpPr>
            <a:stCxn id="217" idx="3"/>
            <a:endCxn id="212" idx="5"/>
          </p:cNvCxnSpPr>
          <p:nvPr/>
        </p:nvCxnSpPr>
        <p:spPr>
          <a:xfrm rot="5400000">
            <a:off x="4075690" y="1519474"/>
            <a:ext cx="600" cy="2268000"/>
          </a:xfrm>
          <a:prstGeom prst="curvedConnector3">
            <a:avLst>
              <a:gd fmla="val 6004685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7"/>
          <p:cNvSpPr/>
          <p:nvPr/>
        </p:nvSpPr>
        <p:spPr>
          <a:xfrm>
            <a:off x="3648931" y="4960140"/>
            <a:ext cx="1070997" cy="741983"/>
          </a:xfrm>
          <a:custGeom>
            <a:rect b="b" l="l" r="r" t="t"/>
            <a:pathLst>
              <a:path extrusionOk="0" h="714847" w="1070997">
                <a:moveTo>
                  <a:pt x="1015740" y="0"/>
                </a:moveTo>
                <a:cubicBezTo>
                  <a:pt x="1057943" y="201637"/>
                  <a:pt x="1100147" y="403274"/>
                  <a:pt x="1043876" y="520505"/>
                </a:cubicBezTo>
                <a:cubicBezTo>
                  <a:pt x="987605" y="637736"/>
                  <a:pt x="844584" y="682284"/>
                  <a:pt x="678116" y="703385"/>
                </a:cubicBezTo>
                <a:cubicBezTo>
                  <a:pt x="511648" y="724487"/>
                  <a:pt x="141198" y="722142"/>
                  <a:pt x="45069" y="647114"/>
                </a:cubicBezTo>
                <a:cubicBezTo>
                  <a:pt x="-51060" y="572086"/>
                  <a:pt x="25140" y="412652"/>
                  <a:pt x="101340" y="253219"/>
                </a:cubicBezTo>
              </a:path>
            </a:pathLst>
          </a:cu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7"/>
          <p:cNvCxnSpPr/>
          <p:nvPr/>
        </p:nvCxnSpPr>
        <p:spPr>
          <a:xfrm flipH="1" rot="10800000">
            <a:off x="3750271" y="5106097"/>
            <a:ext cx="112542" cy="1309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7" name="Google Shape;227;p7"/>
          <p:cNvSpPr txBox="1"/>
          <p:nvPr/>
        </p:nvSpPr>
        <p:spPr>
          <a:xfrm>
            <a:off x="1649471" y="3758359"/>
            <a:ext cx="854614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3718132" y="3053913"/>
            <a:ext cx="854614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7"/>
          <p:cNvCxnSpPr/>
          <p:nvPr/>
        </p:nvCxnSpPr>
        <p:spPr>
          <a:xfrm>
            <a:off x="2477006" y="1525625"/>
            <a:ext cx="0" cy="3211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7"/>
          <p:cNvSpPr txBox="1"/>
          <p:nvPr/>
        </p:nvSpPr>
        <p:spPr>
          <a:xfrm>
            <a:off x="1879129" y="1208123"/>
            <a:ext cx="1195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8"/>
          <p:cNvSpPr txBox="1"/>
          <p:nvPr>
            <p:ph idx="4294967295" type="title"/>
          </p:nvPr>
        </p:nvSpPr>
        <p:spPr>
          <a:xfrm>
            <a:off x="154745" y="399244"/>
            <a:ext cx="8010406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General Circuit Diagram of the FSM</a:t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5695679" y="1962363"/>
            <a:ext cx="1406769" cy="198354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10305191" y="1941261"/>
            <a:ext cx="1406769" cy="198354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8227864" y="1962363"/>
            <a:ext cx="928467" cy="120982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8255791" y="3477778"/>
            <a:ext cx="928467" cy="120982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FF-2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8"/>
          <p:cNvCxnSpPr/>
          <p:nvPr/>
        </p:nvCxnSpPr>
        <p:spPr>
          <a:xfrm>
            <a:off x="7102448" y="2176895"/>
            <a:ext cx="112541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8"/>
          <p:cNvCxnSpPr/>
          <p:nvPr/>
        </p:nvCxnSpPr>
        <p:spPr>
          <a:xfrm>
            <a:off x="7102448" y="3678621"/>
            <a:ext cx="11533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8"/>
          <p:cNvCxnSpPr/>
          <p:nvPr/>
        </p:nvCxnSpPr>
        <p:spPr>
          <a:xfrm>
            <a:off x="9168053" y="2178067"/>
            <a:ext cx="112541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8"/>
          <p:cNvCxnSpPr/>
          <p:nvPr/>
        </p:nvCxnSpPr>
        <p:spPr>
          <a:xfrm>
            <a:off x="9184258" y="3679793"/>
            <a:ext cx="112541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8"/>
          <p:cNvCxnSpPr/>
          <p:nvPr/>
        </p:nvCxnSpPr>
        <p:spPr>
          <a:xfrm>
            <a:off x="8230210" y="2770831"/>
            <a:ext cx="135104" cy="1113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8"/>
          <p:cNvCxnSpPr/>
          <p:nvPr/>
        </p:nvCxnSpPr>
        <p:spPr>
          <a:xfrm flipH="1" rot="10800000">
            <a:off x="8230210" y="2882759"/>
            <a:ext cx="146565" cy="1495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8"/>
          <p:cNvCxnSpPr/>
          <p:nvPr/>
        </p:nvCxnSpPr>
        <p:spPr>
          <a:xfrm>
            <a:off x="8256000" y="4272556"/>
            <a:ext cx="135104" cy="1113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8"/>
          <p:cNvCxnSpPr/>
          <p:nvPr/>
        </p:nvCxnSpPr>
        <p:spPr>
          <a:xfrm flipH="1" rot="10800000">
            <a:off x="8256000" y="4384484"/>
            <a:ext cx="146565" cy="1495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49" name="Google Shape;249;p8"/>
          <p:cNvGraphicFramePr/>
          <p:nvPr/>
        </p:nvGraphicFramePr>
        <p:xfrm>
          <a:off x="280800" y="2260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{212D3F70-61DA-4A2D-A752-9D99E0AF3C2D}</a:tableStyleId>
              </a:tblPr>
              <a:tblGrid>
                <a:gridCol w="941325"/>
                <a:gridCol w="814225"/>
                <a:gridCol w="837175"/>
                <a:gridCol w="939425"/>
              </a:tblGrid>
              <a:tr h="52775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Next State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3657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2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50" name="Google Shape;250;p8"/>
          <p:cNvCxnSpPr/>
          <p:nvPr/>
        </p:nvCxnSpPr>
        <p:spPr>
          <a:xfrm rot="5400000">
            <a:off x="6826266" y="3504371"/>
            <a:ext cx="2037900" cy="765300"/>
          </a:xfrm>
          <a:prstGeom prst="bentConnector3">
            <a:avLst>
              <a:gd fmla="val 168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8"/>
          <p:cNvCxnSpPr/>
          <p:nvPr/>
        </p:nvCxnSpPr>
        <p:spPr>
          <a:xfrm rot="10800000">
            <a:off x="7462638" y="4397933"/>
            <a:ext cx="793362" cy="6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8"/>
          <p:cNvCxnSpPr/>
          <p:nvPr/>
        </p:nvCxnSpPr>
        <p:spPr>
          <a:xfrm rot="10800000">
            <a:off x="4992294" y="5904833"/>
            <a:ext cx="176695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8"/>
          <p:cNvCxnSpPr/>
          <p:nvPr/>
        </p:nvCxnSpPr>
        <p:spPr>
          <a:xfrm flipH="1">
            <a:off x="5414195" y="3692689"/>
            <a:ext cx="4107900" cy="1417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8"/>
          <p:cNvCxnSpPr/>
          <p:nvPr/>
        </p:nvCxnSpPr>
        <p:spPr>
          <a:xfrm>
            <a:off x="5414325" y="3426236"/>
            <a:ext cx="28135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8"/>
          <p:cNvCxnSpPr/>
          <p:nvPr/>
        </p:nvCxnSpPr>
        <p:spPr>
          <a:xfrm>
            <a:off x="5414325" y="3426236"/>
            <a:ext cx="0" cy="16791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8"/>
          <p:cNvCxnSpPr/>
          <p:nvPr/>
        </p:nvCxnSpPr>
        <p:spPr>
          <a:xfrm>
            <a:off x="5175174" y="2810905"/>
            <a:ext cx="5322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8"/>
          <p:cNvCxnSpPr/>
          <p:nvPr/>
        </p:nvCxnSpPr>
        <p:spPr>
          <a:xfrm>
            <a:off x="5175174" y="2810905"/>
            <a:ext cx="0" cy="27105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8"/>
          <p:cNvCxnSpPr/>
          <p:nvPr/>
        </p:nvCxnSpPr>
        <p:spPr>
          <a:xfrm flipH="1">
            <a:off x="5175262" y="2176895"/>
            <a:ext cx="4555500" cy="3344700"/>
          </a:xfrm>
          <a:prstGeom prst="bentConnector3">
            <a:avLst>
              <a:gd fmla="val -187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8"/>
          <p:cNvCxnSpPr/>
          <p:nvPr/>
        </p:nvCxnSpPr>
        <p:spPr>
          <a:xfrm rot="-5400000">
            <a:off x="6581779" y="5043353"/>
            <a:ext cx="1047600" cy="703500"/>
          </a:xfrm>
          <a:prstGeom prst="bentConnector3">
            <a:avLst>
              <a:gd fmla="val 31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8"/>
          <p:cNvSpPr txBox="1"/>
          <p:nvPr/>
        </p:nvSpPr>
        <p:spPr>
          <a:xfrm>
            <a:off x="4326266" y="5730718"/>
            <a:ext cx="703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8"/>
          <p:cNvCxnSpPr/>
          <p:nvPr/>
        </p:nvCxnSpPr>
        <p:spPr>
          <a:xfrm>
            <a:off x="5175175" y="2534240"/>
            <a:ext cx="5322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8"/>
          <p:cNvSpPr txBox="1"/>
          <p:nvPr/>
        </p:nvSpPr>
        <p:spPr>
          <a:xfrm>
            <a:off x="11934694" y="2679530"/>
            <a:ext cx="351695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7155909" y="3348627"/>
            <a:ext cx="35169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3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8"/>
          <p:cNvCxnSpPr/>
          <p:nvPr/>
        </p:nvCxnSpPr>
        <p:spPr>
          <a:xfrm>
            <a:off x="11711960" y="2876267"/>
            <a:ext cx="25642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8"/>
          <p:cNvSpPr txBox="1"/>
          <p:nvPr/>
        </p:nvSpPr>
        <p:spPr>
          <a:xfrm>
            <a:off x="4880922" y="2331217"/>
            <a:ext cx="35169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7156467" y="1847297"/>
            <a:ext cx="35169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03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9957979" y="1795840"/>
            <a:ext cx="35169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6662" l="-140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9955738" y="3265410"/>
            <a:ext cx="35169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6662" l="-1379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4843463" y="365760"/>
            <a:ext cx="7075581" cy="635571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9"/>
          <p:cNvSpPr txBox="1"/>
          <p:nvPr>
            <p:ph idx="4294967295" type="title"/>
          </p:nvPr>
        </p:nvSpPr>
        <p:spPr>
          <a:xfrm>
            <a:off x="0" y="388547"/>
            <a:ext cx="4660143" cy="1243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Designing the FSM in Verilog</a:t>
            </a:r>
            <a:endParaRPr/>
          </a:p>
        </p:txBody>
      </p:sp>
      <p:sp>
        <p:nvSpPr>
          <p:cNvPr id="277" name="Google Shape;277;p9"/>
          <p:cNvSpPr txBox="1"/>
          <p:nvPr>
            <p:ph idx="4294967295" type="body"/>
          </p:nvPr>
        </p:nvSpPr>
        <p:spPr>
          <a:xfrm>
            <a:off x="0" y="2137688"/>
            <a:ext cx="4843463" cy="305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In order to design the FSM using Verilog we will need to perform the following steps:</a:t>
            </a:r>
            <a:endParaRPr sz="2000"/>
          </a:p>
          <a:p>
            <a:pPr indent="-285750" lvl="1" marL="7429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Assigning binary variables to states</a:t>
            </a:r>
            <a:endParaRPr sz="1800"/>
          </a:p>
          <a:p>
            <a:pPr indent="-285750" lvl="1" marL="7429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mechanism for figuring out the current state (Sequential circuit block)</a:t>
            </a:r>
            <a:endParaRPr sz="1800"/>
          </a:p>
          <a:p>
            <a:pPr indent="-285750" lvl="1" marL="7429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Defining the logic for state transition (Combinational circuit block)</a:t>
            </a:r>
            <a:endParaRPr sz="1800"/>
          </a:p>
          <a:p>
            <a:pPr indent="-285750" lvl="1" marL="7429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Defining the output for the current state (Continuous assignment statement)</a:t>
            </a:r>
            <a:endParaRPr sz="1800"/>
          </a:p>
        </p:txBody>
      </p:sp>
      <p:sp>
        <p:nvSpPr>
          <p:cNvPr id="278" name="Google Shape;278;p9"/>
          <p:cNvSpPr/>
          <p:nvPr/>
        </p:nvSpPr>
        <p:spPr>
          <a:xfrm>
            <a:off x="5489521" y="1833358"/>
            <a:ext cx="2250830" cy="140722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@(*)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9933088" y="4971033"/>
            <a:ext cx="928467" cy="120982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9"/>
          <p:cNvCxnSpPr/>
          <p:nvPr/>
        </p:nvCxnSpPr>
        <p:spPr>
          <a:xfrm>
            <a:off x="9935434" y="5779501"/>
            <a:ext cx="135104" cy="11130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9"/>
          <p:cNvCxnSpPr/>
          <p:nvPr/>
        </p:nvCxnSpPr>
        <p:spPr>
          <a:xfrm flipH="1" rot="10800000">
            <a:off x="9935434" y="5891429"/>
            <a:ext cx="146565" cy="1495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9"/>
          <p:cNvCxnSpPr/>
          <p:nvPr/>
        </p:nvCxnSpPr>
        <p:spPr>
          <a:xfrm>
            <a:off x="9382711" y="5185700"/>
            <a:ext cx="55037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9"/>
          <p:cNvCxnSpPr/>
          <p:nvPr/>
        </p:nvCxnSpPr>
        <p:spPr>
          <a:xfrm flipH="1" rot="10800000">
            <a:off x="10871538" y="5161216"/>
            <a:ext cx="499928" cy="6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9"/>
          <p:cNvCxnSpPr/>
          <p:nvPr/>
        </p:nvCxnSpPr>
        <p:spPr>
          <a:xfrm flipH="1" rot="10800000">
            <a:off x="10871538" y="5890500"/>
            <a:ext cx="499928" cy="61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9"/>
          <p:cNvSpPr/>
          <p:nvPr/>
        </p:nvSpPr>
        <p:spPr>
          <a:xfrm>
            <a:off x="5144278" y="4843744"/>
            <a:ext cx="3175780" cy="140722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@(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clk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 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 txBox="1"/>
          <p:nvPr/>
        </p:nvSpPr>
        <p:spPr>
          <a:xfrm>
            <a:off x="9045179" y="5001394"/>
            <a:ext cx="393331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8947973" y="5720521"/>
            <a:ext cx="39333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34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9"/>
          <p:cNvCxnSpPr/>
          <p:nvPr/>
        </p:nvCxnSpPr>
        <p:spPr>
          <a:xfrm>
            <a:off x="9385057" y="5905497"/>
            <a:ext cx="55037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p9"/>
          <p:cNvSpPr txBox="1"/>
          <p:nvPr/>
        </p:nvSpPr>
        <p:spPr>
          <a:xfrm>
            <a:off x="11342393" y="5703039"/>
            <a:ext cx="393331" cy="36990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661" l="0" r="-155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11342393" y="4969375"/>
            <a:ext cx="39333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8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10102667" y="2050654"/>
            <a:ext cx="675249" cy="760128"/>
          </a:xfrm>
          <a:prstGeom prst="flowChartDelay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9"/>
          <p:cNvCxnSpPr/>
          <p:nvPr/>
        </p:nvCxnSpPr>
        <p:spPr>
          <a:xfrm>
            <a:off x="9484738" y="2236129"/>
            <a:ext cx="6320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9"/>
          <p:cNvCxnSpPr/>
          <p:nvPr/>
        </p:nvCxnSpPr>
        <p:spPr>
          <a:xfrm>
            <a:off x="9484738" y="2602603"/>
            <a:ext cx="6320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9"/>
          <p:cNvCxnSpPr/>
          <p:nvPr/>
        </p:nvCxnSpPr>
        <p:spPr>
          <a:xfrm>
            <a:off x="10777916" y="2399751"/>
            <a:ext cx="63202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9"/>
          <p:cNvSpPr txBox="1"/>
          <p:nvPr/>
        </p:nvSpPr>
        <p:spPr>
          <a:xfrm>
            <a:off x="9144859" y="2061386"/>
            <a:ext cx="39333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9144858" y="2425480"/>
            <a:ext cx="393331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 txBox="1"/>
          <p:nvPr/>
        </p:nvSpPr>
        <p:spPr>
          <a:xfrm>
            <a:off x="11342393" y="2199458"/>
            <a:ext cx="393331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5027046" y="492369"/>
            <a:ext cx="670867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 synthesis in Verilog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@(*)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 are used to describe combinational logic in Verilog. </a:t>
            </a:r>
            <a:r>
              <a:rPr b="0" i="1" lang="en-US" sz="18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Blocking</a:t>
            </a:r>
            <a:r>
              <a:rPr b="0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assignment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are to be used inside these blocks.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9144858" y="1841207"/>
            <a:ext cx="2590866" cy="1202393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"/>
          <p:cNvSpPr txBox="1"/>
          <p:nvPr/>
        </p:nvSpPr>
        <p:spPr>
          <a:xfrm>
            <a:off x="5026914" y="3329583"/>
            <a:ext cx="6708678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circuit synthesis in Verilog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1800" u="none" cap="none" strike="noStrike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800" u="none" cap="none" strike="noStrike">
                <a:solidFill>
                  <a:srgbClr val="0000FF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posedge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clk</a:t>
            </a:r>
            <a:r>
              <a:rPr b="1" i="0" lang="en-US" sz="1800" u="none" cap="none" strike="noStrike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1800" u="none" cap="none" strike="noStrike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FF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b="1" i="0" lang="en-US" sz="1800" u="none" cap="none" strike="noStrike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@(</a:t>
            </a:r>
            <a:r>
              <a:rPr b="1" i="0" lang="en-US" sz="1800" u="none" cap="none" strike="noStrike">
                <a:solidFill>
                  <a:srgbClr val="0000FF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negedge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clk</a:t>
            </a:r>
            <a:r>
              <a:rPr b="1" i="0" lang="en-US" sz="1800" u="none" cap="none" strike="noStrike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 are used to describe combinational logic in Verilog. </a:t>
            </a:r>
            <a:r>
              <a:rPr b="0" i="1" lang="en-US" sz="1800" u="none" cap="none" strike="noStrike">
                <a:solidFill>
                  <a:srgbClr val="C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Non-blocking assignment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are to be used inside these blocks.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8947973" y="4843744"/>
            <a:ext cx="2787751" cy="1508105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4737" y="5749116"/>
            <a:ext cx="1035082" cy="103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2024-12-03T04:29:00Z</dcterms:created>
  <dc:creator>nazmul turjo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C21B3A3736F249188FAC38C14CBB0E78_12</vt:lpwstr>
  </property>
  <property fmtid="{D5CDD505-2E9C-101B-9397-08002B2CF9AE}" pid="3" name="KSOProductBuildVer">
    <vt:lpwstr>1033-12.2.0.21931</vt:lpwstr>
  </property>
</Properties>
</file>