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88825" cy="68580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541" userDrawn="1">
          <p15:clr>
            <a:srgbClr val="000000"/>
          </p15:clr>
        </p15:guide>
        <p15:guide id="2" pos="2618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823397-BEAB-4004-9FD3-44225E6CA0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541"/>
        <p:guide pos="261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1" name="Google Shape;41;p1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19" name="Google Shape;219;p9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fcb25a74f3_0_79:notes"/>
          <p:cNvSpPr txBox="1"/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28" name="Google Shape;228;g1fcb25a74f3_0_79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cb25a74f3_0_71:notes"/>
          <p:cNvSpPr txBox="1"/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39" name="Google Shape;239;g1fcb25a74f3_0_71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cb25a74f3_0_91:notes"/>
          <p:cNvSpPr txBox="1"/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45" name="Google Shape;245;g1fcb25a74f3_0_91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cb25a74f3_0_97:notes"/>
          <p:cNvSpPr txBox="1"/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51" name="Google Shape;251;g1fcb25a74f3_0_97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fcb25a74f3_0_103:notes"/>
          <p:cNvSpPr txBox="1"/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58" name="Google Shape;258;g1fcb25a74f3_0_103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7" name="Google Shape;47;p2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5" name="Google Shape;55;p3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 txBox="1"/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1" name="Google Shape;61;p4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b25a74f3_0_11:notes"/>
          <p:cNvSpPr txBox="1"/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6" name="Google Shape;96;g1fcb25a74f3_0_11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5" name="Google Shape;105;p5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5" name="Google Shape;115;p6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3" name="Google Shape;153;p7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08" name="Google Shape;208;p8:notes"/>
          <p:cNvSpPr/>
          <p:nvPr>
            <p:ph type="sldImg" idx="2"/>
          </p:nvPr>
        </p:nvSpPr>
        <p:spPr>
          <a:xfrm>
            <a:off x="424763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Slide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914171" y="2125980"/>
            <a:ext cx="103608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type="subTitle" idx="1"/>
          </p:nvPr>
        </p:nvSpPr>
        <p:spPr>
          <a:xfrm>
            <a:off x="1828343" y="3840480"/>
            <a:ext cx="8532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type="ftr" idx="11"/>
          </p:nvPr>
        </p:nvSpPr>
        <p:spPr>
          <a:xfrm>
            <a:off x="4143781" y="6377547"/>
            <a:ext cx="39012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type="dt" idx="10"/>
          </p:nvPr>
        </p:nvSpPr>
        <p:spPr>
          <a:xfrm>
            <a:off x="609832" y="6377547"/>
            <a:ext cx="28029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type="sldNum" idx="12"/>
          </p:nvPr>
        </p:nvSpPr>
        <p:spPr>
          <a:xfrm>
            <a:off x="8776198" y="6377547"/>
            <a:ext cx="2802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1844886" y="1488981"/>
            <a:ext cx="78837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type="body" idx="1"/>
          </p:nvPr>
        </p:nvSpPr>
        <p:spPr>
          <a:xfrm>
            <a:off x="3018380" y="2038069"/>
            <a:ext cx="6075000" cy="20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type="ftr" idx="11"/>
          </p:nvPr>
        </p:nvSpPr>
        <p:spPr>
          <a:xfrm>
            <a:off x="4143781" y="6377547"/>
            <a:ext cx="39012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type="dt" idx="10"/>
          </p:nvPr>
        </p:nvSpPr>
        <p:spPr>
          <a:xfrm>
            <a:off x="609832" y="6377547"/>
            <a:ext cx="28029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type="sldNum" idx="12"/>
          </p:nvPr>
        </p:nvSpPr>
        <p:spPr>
          <a:xfrm>
            <a:off x="8776198" y="6377547"/>
            <a:ext cx="2802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ftr" idx="11"/>
          </p:nvPr>
        </p:nvSpPr>
        <p:spPr>
          <a:xfrm>
            <a:off x="4143781" y="6377547"/>
            <a:ext cx="39012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type="dt" idx="10"/>
          </p:nvPr>
        </p:nvSpPr>
        <p:spPr>
          <a:xfrm>
            <a:off x="609832" y="6377547"/>
            <a:ext cx="28029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type="sldNum" idx="12"/>
          </p:nvPr>
        </p:nvSpPr>
        <p:spPr>
          <a:xfrm>
            <a:off x="8776198" y="6377547"/>
            <a:ext cx="2802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1844886" y="1488981"/>
            <a:ext cx="78837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type="ftr" idx="11"/>
          </p:nvPr>
        </p:nvSpPr>
        <p:spPr>
          <a:xfrm>
            <a:off x="4143781" y="6377547"/>
            <a:ext cx="39012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type="dt" idx="10"/>
          </p:nvPr>
        </p:nvSpPr>
        <p:spPr>
          <a:xfrm>
            <a:off x="609832" y="6377547"/>
            <a:ext cx="28029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type="sldNum" idx="12"/>
          </p:nvPr>
        </p:nvSpPr>
        <p:spPr>
          <a:xfrm>
            <a:off x="8776198" y="6377547"/>
            <a:ext cx="2802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1844886" y="1488981"/>
            <a:ext cx="78837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type="body" idx="1"/>
          </p:nvPr>
        </p:nvSpPr>
        <p:spPr>
          <a:xfrm>
            <a:off x="1133325" y="1866004"/>
            <a:ext cx="43737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type="body" idx="2"/>
          </p:nvPr>
        </p:nvSpPr>
        <p:spPr>
          <a:xfrm>
            <a:off x="6277309" y="1577340"/>
            <a:ext cx="53022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type="ftr" idx="11"/>
          </p:nvPr>
        </p:nvSpPr>
        <p:spPr>
          <a:xfrm>
            <a:off x="4143781" y="6377547"/>
            <a:ext cx="39012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type="dt" idx="10"/>
          </p:nvPr>
        </p:nvSpPr>
        <p:spPr>
          <a:xfrm>
            <a:off x="609832" y="6377547"/>
            <a:ext cx="28029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type="sldNum" idx="12"/>
          </p:nvPr>
        </p:nvSpPr>
        <p:spPr>
          <a:xfrm>
            <a:off x="8776198" y="6377547"/>
            <a:ext cx="2802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844886" y="1488981"/>
            <a:ext cx="78837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type="body" idx="1"/>
          </p:nvPr>
        </p:nvSpPr>
        <p:spPr>
          <a:xfrm>
            <a:off x="3018380" y="2038069"/>
            <a:ext cx="6075000" cy="20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type="ftr" idx="11"/>
          </p:nvPr>
        </p:nvSpPr>
        <p:spPr>
          <a:xfrm>
            <a:off x="4143781" y="6377547"/>
            <a:ext cx="39012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type="dt" idx="10"/>
          </p:nvPr>
        </p:nvSpPr>
        <p:spPr>
          <a:xfrm>
            <a:off x="609832" y="6377547"/>
            <a:ext cx="28029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type="sldNum" idx="12"/>
          </p:nvPr>
        </p:nvSpPr>
        <p:spPr>
          <a:xfrm>
            <a:off x="8776198" y="6377547"/>
            <a:ext cx="2802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7" Type="http://schemas.openxmlformats.org/officeDocument/2006/relationships/notesSlide" Target="../notesSlides/notesSlide7.xml"/><Relationship Id="rId26" Type="http://schemas.openxmlformats.org/officeDocument/2006/relationships/slideLayout" Target="../slideLayouts/slideLayout3.xml"/><Relationship Id="rId25" Type="http://schemas.openxmlformats.org/officeDocument/2006/relationships/image" Target="../media/image37.png"/><Relationship Id="rId24" Type="http://schemas.openxmlformats.org/officeDocument/2006/relationships/image" Target="../media/image36.png"/><Relationship Id="rId23" Type="http://schemas.openxmlformats.org/officeDocument/2006/relationships/image" Target="../media/image35.png"/><Relationship Id="rId22" Type="http://schemas.openxmlformats.org/officeDocument/2006/relationships/image" Target="../media/image34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14.pn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29.png"/><Relationship Id="rId16" Type="http://schemas.openxmlformats.org/officeDocument/2006/relationships/image" Target="../media/image28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3" Type="http://schemas.openxmlformats.org/officeDocument/2006/relationships/notesSlide" Target="../notesSlides/notesSlide8.xml"/><Relationship Id="rId42" Type="http://schemas.openxmlformats.org/officeDocument/2006/relationships/slideLayout" Target="../slideLayouts/slideLayout3.xml"/><Relationship Id="rId41" Type="http://schemas.openxmlformats.org/officeDocument/2006/relationships/image" Target="../media/image77.png"/><Relationship Id="rId40" Type="http://schemas.openxmlformats.org/officeDocument/2006/relationships/image" Target="../media/image37.png"/><Relationship Id="rId4" Type="http://schemas.openxmlformats.org/officeDocument/2006/relationships/image" Target="../media/image41.png"/><Relationship Id="rId39" Type="http://schemas.openxmlformats.org/officeDocument/2006/relationships/image" Target="../media/image76.png"/><Relationship Id="rId38" Type="http://schemas.openxmlformats.org/officeDocument/2006/relationships/image" Target="../media/image75.png"/><Relationship Id="rId37" Type="http://schemas.openxmlformats.org/officeDocument/2006/relationships/image" Target="../media/image74.jpeg"/><Relationship Id="rId36" Type="http://schemas.openxmlformats.org/officeDocument/2006/relationships/image" Target="../media/image73.png"/><Relationship Id="rId35" Type="http://schemas.openxmlformats.org/officeDocument/2006/relationships/image" Target="../media/image72.png"/><Relationship Id="rId34" Type="http://schemas.openxmlformats.org/officeDocument/2006/relationships/image" Target="../media/image71.png"/><Relationship Id="rId33" Type="http://schemas.openxmlformats.org/officeDocument/2006/relationships/image" Target="../media/image70.png"/><Relationship Id="rId32" Type="http://schemas.openxmlformats.org/officeDocument/2006/relationships/image" Target="../media/image69.png"/><Relationship Id="rId31" Type="http://schemas.openxmlformats.org/officeDocument/2006/relationships/image" Target="../media/image68.png"/><Relationship Id="rId30" Type="http://schemas.openxmlformats.org/officeDocument/2006/relationships/image" Target="../media/image67.png"/><Relationship Id="rId3" Type="http://schemas.openxmlformats.org/officeDocument/2006/relationships/image" Target="../media/image40.png"/><Relationship Id="rId29" Type="http://schemas.openxmlformats.org/officeDocument/2006/relationships/image" Target="../media/image66.png"/><Relationship Id="rId28" Type="http://schemas.openxmlformats.org/officeDocument/2006/relationships/image" Target="../media/image65.png"/><Relationship Id="rId27" Type="http://schemas.openxmlformats.org/officeDocument/2006/relationships/image" Target="../media/image64.png"/><Relationship Id="rId26" Type="http://schemas.openxmlformats.org/officeDocument/2006/relationships/image" Target="../media/image63.png"/><Relationship Id="rId25" Type="http://schemas.openxmlformats.org/officeDocument/2006/relationships/image" Target="../media/image62.png"/><Relationship Id="rId24" Type="http://schemas.openxmlformats.org/officeDocument/2006/relationships/image" Target="../media/image61.png"/><Relationship Id="rId23" Type="http://schemas.openxmlformats.org/officeDocument/2006/relationships/image" Target="../media/image60.png"/><Relationship Id="rId22" Type="http://schemas.openxmlformats.org/officeDocument/2006/relationships/image" Target="../media/image59.png"/><Relationship Id="rId21" Type="http://schemas.openxmlformats.org/officeDocument/2006/relationships/image" Target="../media/image58.png"/><Relationship Id="rId20" Type="http://schemas.openxmlformats.org/officeDocument/2006/relationships/image" Target="../media/image57.png"/><Relationship Id="rId2" Type="http://schemas.openxmlformats.org/officeDocument/2006/relationships/image" Target="../media/image39.png"/><Relationship Id="rId19" Type="http://schemas.openxmlformats.org/officeDocument/2006/relationships/image" Target="../media/image56.png"/><Relationship Id="rId18" Type="http://schemas.openxmlformats.org/officeDocument/2006/relationships/image" Target="../media/image55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5" Type="http://schemas.openxmlformats.org/officeDocument/2006/relationships/image" Target="../media/image52.png"/><Relationship Id="rId14" Type="http://schemas.openxmlformats.org/officeDocument/2006/relationships/image" Target="../media/image51.png"/><Relationship Id="rId13" Type="http://schemas.openxmlformats.org/officeDocument/2006/relationships/image" Target="../media/image50.jpeg"/><Relationship Id="rId12" Type="http://schemas.openxmlformats.org/officeDocument/2006/relationships/image" Target="../media/image49.png"/><Relationship Id="rId11" Type="http://schemas.openxmlformats.org/officeDocument/2006/relationships/image" Target="../media/image48.png"/><Relationship Id="rId10" Type="http://schemas.openxmlformats.org/officeDocument/2006/relationships/image" Target="../media/image47.jpeg"/><Relationship Id="rId1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7.png"/><Relationship Id="rId1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913786" y="2126316"/>
            <a:ext cx="1036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</a:pPr>
            <a:r>
              <a:rPr lang="en-US" sz="6000" b="1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CSE 460: VLSI Design</a:t>
            </a:r>
            <a:endParaRPr sz="6000"/>
          </a:p>
        </p:txBody>
      </p:sp>
      <p:sp>
        <p:nvSpPr>
          <p:cNvPr id="44" name="Google Shape;44;p1"/>
          <p:cNvSpPr txBox="1"/>
          <p:nvPr>
            <p:ph type="subTitle" idx="1"/>
          </p:nvPr>
        </p:nvSpPr>
        <p:spPr>
          <a:xfrm>
            <a:off x="2175175" y="3803275"/>
            <a:ext cx="8661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</a:pPr>
            <a:r>
              <a:rPr lang="en-US" sz="4000" i="0" u="none">
                <a:solidFill>
                  <a:schemeClr val="dk1"/>
                </a:solidFill>
              </a:rPr>
              <a:t>Lecture </a:t>
            </a:r>
            <a:r>
              <a:rPr lang="en-US" sz="4000"/>
              <a:t>10</a:t>
            </a:r>
            <a:r>
              <a:rPr lang="en-US" sz="4000" i="0" u="none">
                <a:solidFill>
                  <a:schemeClr val="dk1"/>
                </a:solidFill>
              </a:rPr>
              <a:t>: Finite State Machines (part 3)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"/>
          <p:cNvSpPr txBox="1"/>
          <p:nvPr/>
        </p:nvSpPr>
        <p:spPr>
          <a:xfrm>
            <a:off x="827217" y="5765426"/>
            <a:ext cx="1821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Figure 8.15.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2895260" y="5765426"/>
            <a:ext cx="84780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Final implementation of sequential circuit in Figure 8.13.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77650" y="1193650"/>
            <a:ext cx="6168124" cy="44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"/>
          <p:cNvSpPr txBox="1"/>
          <p:nvPr>
            <p:ph type="title" idx="4294967295"/>
          </p:nvPr>
        </p:nvSpPr>
        <p:spPr>
          <a:xfrm>
            <a:off x="1527475" y="43607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Example-3: Swapping Contents of two registers</a:t>
            </a:r>
            <a:endParaRPr sz="3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p9"/>
          <p:cNvSpPr txBox="1"/>
          <p:nvPr/>
        </p:nvSpPr>
        <p:spPr>
          <a:xfrm>
            <a:off x="7509775" y="1227925"/>
            <a:ext cx="3699000" cy="208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Steps-&gt; </a:t>
            </a:r>
            <a:endParaRPr sz="25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diagram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table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assigned table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K-map 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Circuit</a:t>
            </a:r>
            <a:endParaRPr sz="22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cb25a74f3_0_79"/>
          <p:cNvSpPr txBox="1"/>
          <p:nvPr>
            <p:ph type="title" idx="4294967295"/>
          </p:nvPr>
        </p:nvSpPr>
        <p:spPr>
          <a:xfrm>
            <a:off x="1527475" y="43607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Example-3: Swapping Contents of two registers</a:t>
            </a:r>
            <a:endParaRPr sz="3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1" name="Google Shape;231;g1fcb25a74f3_0_79"/>
          <p:cNvSpPr txBox="1"/>
          <p:nvPr/>
        </p:nvSpPr>
        <p:spPr>
          <a:xfrm>
            <a:off x="7717600" y="1241350"/>
            <a:ext cx="3699000" cy="24796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Steps-&gt; </a:t>
            </a:r>
            <a:endParaRPr sz="25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diagram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table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assigned table</a:t>
            </a:r>
            <a:endParaRPr sz="22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</a:pPr>
            <a:r>
              <a:rPr lang="en-US" sz="2200" b="1" i="0" u="none" strike="noStrike" cap="none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(One-hot encoding)</a:t>
            </a:r>
            <a:endParaRPr sz="2200" b="1" i="0" u="none" strike="noStrike" cap="none">
              <a:solidFill>
                <a:srgbClr val="000000"/>
              </a:solidFill>
              <a:highlight>
                <a:srgbClr val="FFFF00"/>
              </a:highlight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1" i="0" u="none" strike="sng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K-map</a:t>
            </a:r>
            <a:r>
              <a:rPr lang="en-US" sz="2200" b="1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22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Circuit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32" name="Google Shape;232;g1fcb25a74f3_0_7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4800" y="1026800"/>
            <a:ext cx="7412800" cy="294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1fcb25a74f3_0_7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63775" y="4136163"/>
            <a:ext cx="3424375" cy="16269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4" name="Google Shape;234;g1fcb25a74f3_0_7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22475" y="4056325"/>
            <a:ext cx="2325225" cy="178661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5" name="Google Shape;235;g1fcb25a74f3_0_79"/>
          <p:cNvSpPr txBox="1"/>
          <p:nvPr/>
        </p:nvSpPr>
        <p:spPr>
          <a:xfrm>
            <a:off x="8220175" y="4520275"/>
            <a:ext cx="20106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many flipflops are required?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6" name="Google Shape;236;g1fcb25a74f3_0_79"/>
          <p:cNvSpPr txBox="1"/>
          <p:nvPr/>
        </p:nvSpPr>
        <p:spPr>
          <a:xfrm>
            <a:off x="10230774" y="4889725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Ans: 4</a:t>
            </a:r>
            <a:endParaRPr sz="2400" b="1" i="0" u="none" strike="noStrike" cap="none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cb25a74f3_0_71"/>
          <p:cNvSpPr txBox="1"/>
          <p:nvPr>
            <p:ph type="title" idx="4294967295"/>
          </p:nvPr>
        </p:nvSpPr>
        <p:spPr>
          <a:xfrm>
            <a:off x="1527475" y="43607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Example-4: </a:t>
            </a:r>
            <a:r>
              <a:rPr lang="en-US" sz="3000" b="1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Serial Adder</a:t>
            </a:r>
            <a:endParaRPr lang="en-US" sz="3000" b="1">
              <a:solidFill>
                <a:schemeClr val="dk1"/>
              </a:solidFill>
              <a:highlight>
                <a:srgbClr val="FFFF00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2" name="Google Shape;242;g1fcb25a74f3_0_7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7475" y="1520275"/>
            <a:ext cx="8265275" cy="364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fcb25a74f3_0_91"/>
          <p:cNvSpPr txBox="1"/>
          <p:nvPr>
            <p:ph type="title" idx="4294967295"/>
          </p:nvPr>
        </p:nvSpPr>
        <p:spPr>
          <a:xfrm>
            <a:off x="1527475" y="43607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Example-4: Serial Adder (Mealy Type)</a:t>
            </a:r>
            <a:endParaRPr sz="3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48" name="Google Shape;248;g1fcb25a74f3_0_9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48938" y="1741950"/>
            <a:ext cx="6269375" cy="389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fcb25a74f3_0_97"/>
          <p:cNvSpPr txBox="1"/>
          <p:nvPr>
            <p:ph type="title" idx="4294967295"/>
          </p:nvPr>
        </p:nvSpPr>
        <p:spPr>
          <a:xfrm>
            <a:off x="1527475" y="43607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Example-4: Serial Adder (Mealy Type)</a:t>
            </a:r>
            <a:endParaRPr sz="3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54" name="Google Shape;254;g1fcb25a74f3_0_9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53163" y="1149950"/>
            <a:ext cx="5611075" cy="52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1fcb25a74f3_0_9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15428" y="3119453"/>
            <a:ext cx="2265675" cy="787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cb25a74f3_0_103"/>
          <p:cNvSpPr txBox="1"/>
          <p:nvPr>
            <p:ph type="title" idx="4294967295"/>
          </p:nvPr>
        </p:nvSpPr>
        <p:spPr>
          <a:xfrm>
            <a:off x="1527475" y="43607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Example-4: Serial Adder (Mealy Type)</a:t>
            </a:r>
            <a:endParaRPr sz="3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61" name="Google Shape;261;g1fcb25a74f3_0_10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35375" y="1700375"/>
            <a:ext cx="6302975" cy="3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/>
        </p:nvSpPr>
        <p:spPr>
          <a:xfrm>
            <a:off x="2699036" y="6042202"/>
            <a:ext cx="18237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Figure 7.55.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4718218" y="6042202"/>
            <a:ext cx="4861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digital system with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registers.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1527475" y="1003650"/>
            <a:ext cx="8877300" cy="48507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52" name="Google Shape;52;p2"/>
          <p:cNvSpPr txBox="1"/>
          <p:nvPr>
            <p:ph type="title"/>
          </p:nvPr>
        </p:nvSpPr>
        <p:spPr>
          <a:xfrm>
            <a:off x="1527475" y="27224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/>
              <a:t>Example-3: </a:t>
            </a:r>
            <a:r>
              <a:rPr lang="en-US" sz="3000" b="1">
                <a:highlight>
                  <a:srgbClr val="FFFF00"/>
                </a:highlight>
              </a:rPr>
              <a:t>Swapping Contents of two registers</a:t>
            </a:r>
            <a:endParaRPr lang="en-US" sz="3000" b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 idx="4294967295"/>
          </p:nvPr>
        </p:nvSpPr>
        <p:spPr>
          <a:xfrm>
            <a:off x="1527475" y="43607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Example-3: Swapping Contents of two registers</a:t>
            </a:r>
            <a:endParaRPr sz="3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1607125" y="1593275"/>
            <a:ext cx="8922300" cy="418274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Sometimes it is necessary to swap </a:t>
            </a:r>
            <a:r>
              <a:rPr lang="en-US" sz="2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contents of two registers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Typically, this is done by using a temporary location, which is usually a</a:t>
            </a:r>
            <a:r>
              <a:rPr lang="en-US" sz="26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third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register. </a:t>
            </a:r>
            <a:endParaRPr sz="26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endParaRPr sz="26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example, suppose that we want to </a:t>
            </a:r>
            <a:r>
              <a:rPr lang="en-US" sz="2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swap the contents of registers R1 and R2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We can achieve this by first transferring the contents of </a:t>
            </a:r>
            <a:r>
              <a:rPr lang="en-US" sz="2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R2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into the </a:t>
            </a:r>
            <a:r>
              <a:rPr lang="en-US" sz="2600" b="1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third register, say R3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Next, we transfer the contents of R1 into R2. Finally, we transfer the contents of R3 into R1.</a:t>
            </a:r>
            <a:endParaRPr sz="26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endParaRPr sz="26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/>
          <p:nvPr/>
        </p:nvSpPr>
        <p:spPr>
          <a:xfrm>
            <a:off x="3003826" y="5545500"/>
            <a:ext cx="1623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Figure 8.10.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4769003" y="5545511"/>
            <a:ext cx="4680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Signals needed in this example.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5" name="Google Shape;65;p4"/>
          <p:cNvSpPr/>
          <p:nvPr/>
        </p:nvSpPr>
        <p:spPr>
          <a:xfrm>
            <a:off x="6625650" y="1969379"/>
            <a:ext cx="1999528" cy="3002066"/>
          </a:xfrm>
          <a:custGeom>
            <a:avLst/>
            <a:gdLst/>
            <a:ahLst/>
            <a:cxnLst/>
            <a:rect l="l" t="t" r="r" b="b"/>
            <a:pathLst>
              <a:path w="1649095" h="2627629" extrusionOk="0">
                <a:moveTo>
                  <a:pt x="1648967" y="0"/>
                </a:moveTo>
                <a:lnTo>
                  <a:pt x="0" y="0"/>
                </a:lnTo>
                <a:lnTo>
                  <a:pt x="0" y="2627375"/>
                </a:lnTo>
                <a:lnTo>
                  <a:pt x="1648967" y="2627375"/>
                </a:lnTo>
                <a:lnTo>
                  <a:pt x="1648967" y="2615184"/>
                </a:lnTo>
                <a:lnTo>
                  <a:pt x="30479" y="2615184"/>
                </a:lnTo>
                <a:lnTo>
                  <a:pt x="15239" y="2599944"/>
                </a:lnTo>
                <a:lnTo>
                  <a:pt x="30479" y="2599944"/>
                </a:lnTo>
                <a:lnTo>
                  <a:pt x="30479" y="30479"/>
                </a:lnTo>
                <a:lnTo>
                  <a:pt x="15239" y="30479"/>
                </a:lnTo>
                <a:lnTo>
                  <a:pt x="30479" y="15239"/>
                </a:lnTo>
                <a:lnTo>
                  <a:pt x="1648967" y="15239"/>
                </a:lnTo>
                <a:lnTo>
                  <a:pt x="1648967" y="0"/>
                </a:lnTo>
                <a:close/>
              </a:path>
              <a:path w="1649095" h="2627629" extrusionOk="0">
                <a:moveTo>
                  <a:pt x="30479" y="2599944"/>
                </a:moveTo>
                <a:lnTo>
                  <a:pt x="15239" y="2599944"/>
                </a:lnTo>
                <a:lnTo>
                  <a:pt x="30479" y="2615184"/>
                </a:lnTo>
                <a:lnTo>
                  <a:pt x="30479" y="2599944"/>
                </a:lnTo>
                <a:close/>
              </a:path>
              <a:path w="1649095" h="2627629" extrusionOk="0">
                <a:moveTo>
                  <a:pt x="1621535" y="2599944"/>
                </a:moveTo>
                <a:lnTo>
                  <a:pt x="30479" y="2599944"/>
                </a:lnTo>
                <a:lnTo>
                  <a:pt x="30479" y="2615184"/>
                </a:lnTo>
                <a:lnTo>
                  <a:pt x="1621535" y="2615184"/>
                </a:lnTo>
                <a:lnTo>
                  <a:pt x="1621535" y="2599944"/>
                </a:lnTo>
                <a:close/>
              </a:path>
              <a:path w="1649095" h="2627629" extrusionOk="0">
                <a:moveTo>
                  <a:pt x="1621535" y="15239"/>
                </a:moveTo>
                <a:lnTo>
                  <a:pt x="1621535" y="2615184"/>
                </a:lnTo>
                <a:lnTo>
                  <a:pt x="1633727" y="2599944"/>
                </a:lnTo>
                <a:lnTo>
                  <a:pt x="1648967" y="2599943"/>
                </a:lnTo>
                <a:lnTo>
                  <a:pt x="1648967" y="30479"/>
                </a:lnTo>
                <a:lnTo>
                  <a:pt x="1633727" y="30479"/>
                </a:lnTo>
                <a:lnTo>
                  <a:pt x="1621535" y="15239"/>
                </a:lnTo>
                <a:close/>
              </a:path>
              <a:path w="1649095" h="2627629" extrusionOk="0">
                <a:moveTo>
                  <a:pt x="1648967" y="2599943"/>
                </a:moveTo>
                <a:lnTo>
                  <a:pt x="1633727" y="2599944"/>
                </a:lnTo>
                <a:lnTo>
                  <a:pt x="1621535" y="2615184"/>
                </a:lnTo>
                <a:lnTo>
                  <a:pt x="1648967" y="2615184"/>
                </a:lnTo>
                <a:lnTo>
                  <a:pt x="1648967" y="2599943"/>
                </a:lnTo>
                <a:close/>
              </a:path>
              <a:path w="1649095" h="2627629" extrusionOk="0">
                <a:moveTo>
                  <a:pt x="30479" y="15239"/>
                </a:moveTo>
                <a:lnTo>
                  <a:pt x="15239" y="30479"/>
                </a:lnTo>
                <a:lnTo>
                  <a:pt x="30479" y="30479"/>
                </a:lnTo>
                <a:lnTo>
                  <a:pt x="30479" y="15239"/>
                </a:lnTo>
                <a:close/>
              </a:path>
              <a:path w="1649095" h="2627629" extrusionOk="0">
                <a:moveTo>
                  <a:pt x="1621535" y="15239"/>
                </a:moveTo>
                <a:lnTo>
                  <a:pt x="30479" y="15239"/>
                </a:lnTo>
                <a:lnTo>
                  <a:pt x="30479" y="30479"/>
                </a:lnTo>
                <a:lnTo>
                  <a:pt x="1621535" y="30479"/>
                </a:lnTo>
                <a:lnTo>
                  <a:pt x="1621535" y="15239"/>
                </a:lnTo>
                <a:close/>
              </a:path>
              <a:path w="1649095" h="2627629" extrusionOk="0">
                <a:moveTo>
                  <a:pt x="1648967" y="15239"/>
                </a:moveTo>
                <a:lnTo>
                  <a:pt x="1621535" y="15239"/>
                </a:lnTo>
                <a:lnTo>
                  <a:pt x="1633727" y="30479"/>
                </a:lnTo>
                <a:lnTo>
                  <a:pt x="1648967" y="30479"/>
                </a:lnTo>
                <a:lnTo>
                  <a:pt x="1648967" y="152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8589812" y="2872838"/>
            <a:ext cx="6735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0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	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9175133" y="2235525"/>
            <a:ext cx="192034" cy="7800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" name="Google Shape;68;p4"/>
          <p:cNvSpPr/>
          <p:nvPr/>
        </p:nvSpPr>
        <p:spPr>
          <a:xfrm>
            <a:off x="8606418" y="2257044"/>
            <a:ext cx="583949" cy="16251"/>
          </a:xfrm>
          <a:custGeom>
            <a:avLst/>
            <a:gdLst/>
            <a:ahLst/>
            <a:cxnLst/>
            <a:rect l="l" t="t" r="r" b="b"/>
            <a:pathLst>
              <a:path w="481964" h="18414" extrusionOk="0">
                <a:moveTo>
                  <a:pt x="481584" y="0"/>
                </a:moveTo>
                <a:lnTo>
                  <a:pt x="0" y="0"/>
                </a:lnTo>
                <a:lnTo>
                  <a:pt x="0" y="18287"/>
                </a:lnTo>
                <a:lnTo>
                  <a:pt x="481584" y="18287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9175133" y="2517960"/>
            <a:ext cx="192034" cy="7800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8606418" y="2558308"/>
            <a:ext cx="583949" cy="19053"/>
          </a:xfrm>
          <a:custGeom>
            <a:avLst/>
            <a:gdLst/>
            <a:ahLst/>
            <a:cxnLst/>
            <a:rect l="l" t="t" r="r" b="b"/>
            <a:pathLst>
              <a:path w="481964" h="21589" extrusionOk="0">
                <a:moveTo>
                  <a:pt x="481584" y="0"/>
                </a:moveTo>
                <a:lnTo>
                  <a:pt x="0" y="3047"/>
                </a:lnTo>
                <a:lnTo>
                  <a:pt x="0" y="21335"/>
                </a:lnTo>
                <a:lnTo>
                  <a:pt x="481584" y="18287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9175133" y="2819225"/>
            <a:ext cx="188341" cy="564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8606418" y="2840743"/>
            <a:ext cx="583949" cy="19053"/>
          </a:xfrm>
          <a:custGeom>
            <a:avLst/>
            <a:gdLst/>
            <a:ahLst/>
            <a:cxnLst/>
            <a:rect l="l" t="t" r="r" b="b"/>
            <a:pathLst>
              <a:path w="481964" h="21589" extrusionOk="0">
                <a:moveTo>
                  <a:pt x="481584" y="0"/>
                </a:moveTo>
                <a:lnTo>
                  <a:pt x="0" y="0"/>
                </a:lnTo>
                <a:lnTo>
                  <a:pt x="0" y="21336"/>
                </a:lnTo>
                <a:lnTo>
                  <a:pt x="481584" y="18287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9175133" y="3150910"/>
            <a:ext cx="188400" cy="564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" name="Google Shape;74;p4"/>
          <p:cNvSpPr txBox="1"/>
          <p:nvPr/>
        </p:nvSpPr>
        <p:spPr>
          <a:xfrm>
            <a:off x="9175083" y="3922493"/>
            <a:ext cx="188400" cy="5910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8634360" y="3933466"/>
            <a:ext cx="584381" cy="7964"/>
          </a:xfrm>
          <a:custGeom>
            <a:avLst/>
            <a:gdLst/>
            <a:ahLst/>
            <a:cxnLst/>
            <a:rect l="l" t="t" r="r" b="b"/>
            <a:pathLst>
              <a:path w="481964" h="18414" extrusionOk="0">
                <a:moveTo>
                  <a:pt x="481584" y="0"/>
                </a:moveTo>
                <a:lnTo>
                  <a:pt x="0" y="0"/>
                </a:lnTo>
                <a:lnTo>
                  <a:pt x="0" y="18287"/>
                </a:lnTo>
                <a:lnTo>
                  <a:pt x="481584" y="18287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9175126" y="4332775"/>
            <a:ext cx="192000" cy="381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8606425" y="4343278"/>
            <a:ext cx="584381" cy="9337"/>
          </a:xfrm>
          <a:custGeom>
            <a:avLst/>
            <a:gdLst/>
            <a:ahLst/>
            <a:cxnLst/>
            <a:rect l="l" t="t" r="r" b="b"/>
            <a:pathLst>
              <a:path w="481964" h="21589" extrusionOk="0">
                <a:moveTo>
                  <a:pt x="481584" y="0"/>
                </a:moveTo>
                <a:lnTo>
                  <a:pt x="0" y="0"/>
                </a:lnTo>
                <a:lnTo>
                  <a:pt x="0" y="21336"/>
                </a:lnTo>
                <a:lnTo>
                  <a:pt x="481584" y="18288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9173283" y="4604676"/>
            <a:ext cx="192000" cy="780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" name="Google Shape;79;p4"/>
          <p:cNvSpPr/>
          <p:nvPr/>
        </p:nvSpPr>
        <p:spPr>
          <a:xfrm>
            <a:off x="8606418" y="4616832"/>
            <a:ext cx="584381" cy="16250"/>
          </a:xfrm>
          <a:custGeom>
            <a:avLst/>
            <a:gdLst/>
            <a:ahLst/>
            <a:cxnLst/>
            <a:rect l="l" t="t" r="r" b="b"/>
            <a:pathLst>
              <a:path w="481964" h="18414" extrusionOk="0">
                <a:moveTo>
                  <a:pt x="481584" y="0"/>
                </a:moveTo>
                <a:lnTo>
                  <a:pt x="0" y="0"/>
                </a:lnTo>
                <a:lnTo>
                  <a:pt x="0" y="18287"/>
                </a:lnTo>
                <a:lnTo>
                  <a:pt x="481584" y="18287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6442345" y="2657833"/>
            <a:ext cx="188340" cy="78005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5873630" y="2698181"/>
            <a:ext cx="580102" cy="19053"/>
          </a:xfrm>
          <a:custGeom>
            <a:avLst/>
            <a:gdLst/>
            <a:ahLst/>
            <a:cxnLst/>
            <a:rect l="l" t="t" r="r" b="b"/>
            <a:pathLst>
              <a:path w="478789" h="21589" extrusionOk="0">
                <a:moveTo>
                  <a:pt x="478536" y="0"/>
                </a:moveTo>
                <a:lnTo>
                  <a:pt x="0" y="3048"/>
                </a:lnTo>
                <a:lnTo>
                  <a:pt x="0" y="21336"/>
                </a:lnTo>
                <a:lnTo>
                  <a:pt x="478536" y="18287"/>
                </a:lnTo>
                <a:lnTo>
                  <a:pt x="4785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2" name="Google Shape;82;p4"/>
          <p:cNvSpPr txBox="1"/>
          <p:nvPr/>
        </p:nvSpPr>
        <p:spPr>
          <a:xfrm>
            <a:off x="6442345" y="3523968"/>
            <a:ext cx="188340" cy="78005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" name="Google Shape;83;p4"/>
          <p:cNvSpPr/>
          <p:nvPr/>
        </p:nvSpPr>
        <p:spPr>
          <a:xfrm>
            <a:off x="5873630" y="3542797"/>
            <a:ext cx="580102" cy="19053"/>
          </a:xfrm>
          <a:custGeom>
            <a:avLst/>
            <a:gdLst/>
            <a:ahLst/>
            <a:cxnLst/>
            <a:rect l="l" t="t" r="r" b="b"/>
            <a:pathLst>
              <a:path w="478789" h="21589" extrusionOk="0">
                <a:moveTo>
                  <a:pt x="478536" y="0"/>
                </a:moveTo>
                <a:lnTo>
                  <a:pt x="0" y="3048"/>
                </a:lnTo>
                <a:lnTo>
                  <a:pt x="0" y="21336"/>
                </a:lnTo>
                <a:lnTo>
                  <a:pt x="478536" y="18287"/>
                </a:lnTo>
                <a:lnTo>
                  <a:pt x="4785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7096561" y="3208900"/>
            <a:ext cx="1116600" cy="6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800" rIns="0" bIns="0" anchor="t" anchorCtr="0">
            <a:spAutoFit/>
          </a:bodyPr>
          <a:lstStyle/>
          <a:p>
            <a:pPr marL="63500" marR="0" lvl="0" indent="-508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Control</a:t>
            </a:r>
            <a:endParaRPr sz="19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0" marR="0" lvl="0" indent="-5080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circuit</a:t>
            </a:r>
            <a:endParaRPr sz="17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5521413" y="2553470"/>
            <a:ext cx="2097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5107805" y="3424727"/>
            <a:ext cx="6483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Clock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9553616" y="2172470"/>
            <a:ext cx="6696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1" u="none" strike="noStrike" cap="none" baseline="30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US" sz="13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US" sz="1900" b="0" i="1" u="none" strike="noStrike" cap="none" baseline="-25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</a:t>
            </a:r>
            <a:endParaRPr sz="1900" b="0" i="0" u="none" strike="noStrike" cap="none" baseline="-25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8100" marR="0" lvl="0" indent="0" algn="l" rtl="0">
              <a:lnSpc>
                <a:spcPct val="111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1" u="none" strike="noStrike" cap="none" baseline="30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r>
              <a:rPr lang="en-US" sz="13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4"/>
          <p:cNvSpPr txBox="1"/>
          <p:nvPr/>
        </p:nvSpPr>
        <p:spPr>
          <a:xfrm>
            <a:off x="9553627" y="3425150"/>
            <a:ext cx="868800" cy="13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2870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 panose="020B0604020202020204"/>
              <a:buNone/>
            </a:pPr>
            <a:r>
              <a:rPr lang="en-US" sz="13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</a:t>
            </a:r>
            <a:endParaRPr sz="13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11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en-US" sz="2400" b="0" i="1" u="none" strike="noStrike" cap="none" baseline="30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r>
              <a:rPr lang="en-US" sz="2400" b="0" i="0" u="none" strike="noStrike" cap="none" baseline="30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r>
              <a:rPr lang="en-US" sz="13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  </a:t>
            </a:r>
            <a:r>
              <a:rPr lang="en-US" sz="16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r>
              <a:rPr lang="en-US" sz="1900" b="0" i="1" u="none" strike="noStrike" cap="none" baseline="-25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</a:t>
            </a:r>
            <a:endParaRPr sz="1900" b="0" i="0" u="none" strike="noStrike" cap="none" baseline="-25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Done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" name="Google Shape;89;p4"/>
          <p:cNvSpPr txBox="1"/>
          <p:nvPr>
            <p:ph type="title" idx="4294967295"/>
          </p:nvPr>
        </p:nvSpPr>
        <p:spPr>
          <a:xfrm>
            <a:off x="1527475" y="43607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Example-3: Swapping Contents of two registers</a:t>
            </a:r>
            <a:endParaRPr sz="3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2012400" y="2317850"/>
            <a:ext cx="2295000" cy="1662300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Task: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R2 -&gt; R3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R1 -&gt; R2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603050405020304"/>
              <a:buAutoNum type="arabicPeriod"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R3 -&gt; R1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1" name="Google Shape;91;p4"/>
          <p:cNvSpPr/>
          <p:nvPr/>
        </p:nvSpPr>
        <p:spPr>
          <a:xfrm>
            <a:off x="8606418" y="3523068"/>
            <a:ext cx="584381" cy="19052"/>
          </a:xfrm>
          <a:custGeom>
            <a:avLst/>
            <a:gdLst/>
            <a:ahLst/>
            <a:cxnLst/>
            <a:rect l="l" t="t" r="r" b="b"/>
            <a:pathLst>
              <a:path w="481964" h="21589" extrusionOk="0">
                <a:moveTo>
                  <a:pt x="481584" y="0"/>
                </a:moveTo>
                <a:lnTo>
                  <a:pt x="0" y="0"/>
                </a:lnTo>
                <a:lnTo>
                  <a:pt x="0" y="21336"/>
                </a:lnTo>
                <a:lnTo>
                  <a:pt x="481584" y="18287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9176958" y="3504397"/>
            <a:ext cx="188400" cy="564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8606218" y="3181918"/>
            <a:ext cx="584381" cy="19052"/>
          </a:xfrm>
          <a:custGeom>
            <a:avLst/>
            <a:gdLst/>
            <a:ahLst/>
            <a:cxnLst/>
            <a:rect l="l" t="t" r="r" b="b"/>
            <a:pathLst>
              <a:path w="481964" h="21589" extrusionOk="0">
                <a:moveTo>
                  <a:pt x="481584" y="0"/>
                </a:moveTo>
                <a:lnTo>
                  <a:pt x="0" y="0"/>
                </a:lnTo>
                <a:lnTo>
                  <a:pt x="0" y="21336"/>
                </a:lnTo>
                <a:lnTo>
                  <a:pt x="481584" y="18287"/>
                </a:lnTo>
                <a:lnTo>
                  <a:pt x="48158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cb25a74f3_0_11"/>
          <p:cNvSpPr txBox="1"/>
          <p:nvPr>
            <p:ph type="title" idx="4294967295"/>
          </p:nvPr>
        </p:nvSpPr>
        <p:spPr>
          <a:xfrm>
            <a:off x="1527475" y="43607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Example-3: Swapping Contents of two registers</a:t>
            </a:r>
            <a:endParaRPr sz="3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9" name="Google Shape;99;g1fcb25a74f3_0_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17850" y="1558625"/>
            <a:ext cx="8212925" cy="41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fcb25a74f3_0_11"/>
          <p:cNvSpPr txBox="1"/>
          <p:nvPr/>
        </p:nvSpPr>
        <p:spPr>
          <a:xfrm>
            <a:off x="3457925" y="5915875"/>
            <a:ext cx="6074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Figure 6.10  The whole system for this example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" name="Google Shape;101;g1fcb25a74f3_0_11"/>
          <p:cNvSpPr txBox="1"/>
          <p:nvPr/>
        </p:nvSpPr>
        <p:spPr>
          <a:xfrm>
            <a:off x="9011525" y="3535375"/>
            <a:ext cx="52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/</a:t>
            </a: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2" name="Google Shape;102;g1fcb25a74f3_0_11"/>
          <p:cNvSpPr txBox="1"/>
          <p:nvPr/>
        </p:nvSpPr>
        <p:spPr>
          <a:xfrm>
            <a:off x="8311000" y="3826375"/>
            <a:ext cx="99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Bus</a:t>
            </a:r>
            <a:endParaRPr sz="15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/>
        </p:nvSpPr>
        <p:spPr>
          <a:xfrm>
            <a:off x="3028000" y="5803246"/>
            <a:ext cx="18081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Figure 8.11.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5082577" y="5803246"/>
            <a:ext cx="46422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diagram for this example.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90775" y="910675"/>
            <a:ext cx="561022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>
            <p:ph type="title" idx="4294967295"/>
          </p:nvPr>
        </p:nvSpPr>
        <p:spPr>
          <a:xfrm>
            <a:off x="845975" y="436075"/>
            <a:ext cx="10497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Example-3: Swapping Contents of two registers (Moore Type)</a:t>
            </a:r>
            <a:endParaRPr sz="3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8049500" y="2445450"/>
            <a:ext cx="3699000" cy="22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Steps-&gt; </a:t>
            </a:r>
            <a:endParaRPr sz="26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diagram</a:t>
            </a:r>
            <a:endParaRPr sz="24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table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assigned table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K-map 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Circuit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374075" y="2309250"/>
            <a:ext cx="2216700" cy="2511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Once the swapping request arrives (w=1), w is neglected until the process ends (done=1)</a:t>
            </a:r>
            <a:endParaRPr sz="23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2863497" y="3330378"/>
            <a:ext cx="1821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Figure 8.12.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4931539" y="3330378"/>
            <a:ext cx="4149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 table for Example 8.1.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1132112" y="1309118"/>
            <a:ext cx="25044" cy="1826863"/>
          </a:xfrm>
          <a:custGeom>
            <a:avLst/>
            <a:gdLst/>
            <a:ahLst/>
            <a:cxnLst/>
            <a:rect l="l" t="t" r="r" b="b"/>
            <a:pathLst>
              <a:path w="21590" h="2070100" extrusionOk="0">
                <a:moveTo>
                  <a:pt x="21336" y="0"/>
                </a:moveTo>
                <a:lnTo>
                  <a:pt x="0" y="0"/>
                </a:lnTo>
                <a:lnTo>
                  <a:pt x="0" y="411480"/>
                </a:lnTo>
                <a:lnTo>
                  <a:pt x="0" y="426720"/>
                </a:lnTo>
                <a:lnTo>
                  <a:pt x="0" y="2069592"/>
                </a:lnTo>
                <a:lnTo>
                  <a:pt x="21336" y="2069592"/>
                </a:lnTo>
                <a:lnTo>
                  <a:pt x="21336" y="6096"/>
                </a:lnTo>
                <a:lnTo>
                  <a:pt x="2133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4541017" y="1817584"/>
            <a:ext cx="192300" cy="1386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4766096" y="1820386"/>
            <a:ext cx="88500" cy="131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4894989" y="1919838"/>
            <a:ext cx="84600" cy="615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5002719" y="1891824"/>
            <a:ext cx="184500" cy="897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5537525" y="1817584"/>
            <a:ext cx="192300" cy="13860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5762604" y="1820386"/>
            <a:ext cx="180600" cy="1611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5966523" y="1919838"/>
            <a:ext cx="113700" cy="615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6428226" y="1817584"/>
            <a:ext cx="192300" cy="13860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6641764" y="1820386"/>
            <a:ext cx="107700" cy="13170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6782198" y="1919838"/>
            <a:ext cx="80700" cy="6150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6889928" y="1891824"/>
            <a:ext cx="184500" cy="89700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7443971" y="1817584"/>
            <a:ext cx="196200" cy="13860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7661357" y="1820386"/>
            <a:ext cx="188400" cy="16110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7872971" y="1919838"/>
            <a:ext cx="113700" cy="61500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8330826" y="1817584"/>
            <a:ext cx="194100" cy="138600"/>
          </a:xfrm>
          <a:prstGeom prst="rect">
            <a:avLst/>
          </a:prstGeom>
          <a:blipFill rotWithShape="1">
            <a:blip r:embed="rId1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8544363" y="1820386"/>
            <a:ext cx="113700" cy="135900"/>
          </a:xfrm>
          <a:prstGeom prst="rect">
            <a:avLst/>
          </a:prstGeom>
          <a:blipFill rotWithShape="1">
            <a:blip r:embed="rId16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8688645" y="1919838"/>
            <a:ext cx="80700" cy="61500"/>
          </a:xfrm>
          <a:prstGeom prst="rect">
            <a:avLst/>
          </a:prstGeom>
          <a:blipFill rotWithShape="1">
            <a:blip r:embed="rId17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8796376" y="1891824"/>
            <a:ext cx="184500" cy="89700"/>
          </a:xfrm>
          <a:prstGeom prst="rect">
            <a:avLst/>
          </a:prstGeom>
          <a:blipFill rotWithShape="1">
            <a:blip r:embed="rId18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9327334" y="1817584"/>
            <a:ext cx="196200" cy="138600"/>
          </a:xfrm>
          <a:prstGeom prst="rect">
            <a:avLst/>
          </a:prstGeom>
          <a:blipFill rotWithShape="1">
            <a:blip r:embed="rId19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9540871" y="1820386"/>
            <a:ext cx="196200" cy="161100"/>
          </a:xfrm>
          <a:prstGeom prst="rect">
            <a:avLst/>
          </a:prstGeom>
          <a:blipFill rotWithShape="1">
            <a:blip r:embed="rId20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9760180" y="1919838"/>
            <a:ext cx="109800" cy="61500"/>
          </a:xfrm>
          <a:prstGeom prst="rect">
            <a:avLst/>
          </a:prstGeom>
          <a:blipFill rotWithShape="1">
            <a:blip r:embed="rId2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10218035" y="1817584"/>
            <a:ext cx="201900" cy="134400"/>
          </a:xfrm>
          <a:prstGeom prst="rect">
            <a:avLst/>
          </a:prstGeom>
          <a:blipFill rotWithShape="1">
            <a:blip r:embed="rId2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10454658" y="1865209"/>
            <a:ext cx="117300" cy="89700"/>
          </a:xfrm>
          <a:prstGeom prst="rect">
            <a:avLst/>
          </a:prstGeom>
          <a:blipFill rotWithShape="1">
            <a:blip r:embed="rId2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3" name="Google Shape;143;p6"/>
          <p:cNvSpPr txBox="1"/>
          <p:nvPr/>
        </p:nvSpPr>
        <p:spPr>
          <a:xfrm>
            <a:off x="10583549" y="1865209"/>
            <a:ext cx="144300" cy="89700"/>
          </a:xfrm>
          <a:prstGeom prst="rect">
            <a:avLst/>
          </a:prstGeom>
          <a:blipFill rotWithShape="1">
            <a:blip r:embed="rId2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10752840" y="1865209"/>
            <a:ext cx="103800" cy="89700"/>
          </a:xfrm>
          <a:prstGeom prst="rect">
            <a:avLst/>
          </a:prstGeom>
          <a:blipFill rotWithShape="1">
            <a:blip r:embed="rId2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2294064" y="2844324"/>
            <a:ext cx="30831" cy="291664"/>
          </a:xfrm>
          <a:custGeom>
            <a:avLst/>
            <a:gdLst/>
            <a:ahLst/>
            <a:cxnLst/>
            <a:rect l="l" t="t" r="r" b="b"/>
            <a:pathLst>
              <a:path w="24764" h="329564" extrusionOk="0">
                <a:moveTo>
                  <a:pt x="24384" y="0"/>
                </a:moveTo>
                <a:lnTo>
                  <a:pt x="0" y="0"/>
                </a:lnTo>
                <a:lnTo>
                  <a:pt x="0" y="329184"/>
                </a:lnTo>
                <a:lnTo>
                  <a:pt x="24384" y="329184"/>
                </a:lnTo>
                <a:lnTo>
                  <a:pt x="24384" y="323088"/>
                </a:lnTo>
                <a:lnTo>
                  <a:pt x="9143" y="323088"/>
                </a:lnTo>
                <a:lnTo>
                  <a:pt x="9143" y="320039"/>
                </a:lnTo>
                <a:lnTo>
                  <a:pt x="6096" y="316992"/>
                </a:lnTo>
                <a:lnTo>
                  <a:pt x="9143" y="316992"/>
                </a:lnTo>
                <a:lnTo>
                  <a:pt x="9143" y="15239"/>
                </a:lnTo>
                <a:lnTo>
                  <a:pt x="6096" y="15239"/>
                </a:lnTo>
                <a:lnTo>
                  <a:pt x="9143" y="12192"/>
                </a:lnTo>
                <a:lnTo>
                  <a:pt x="9143" y="9144"/>
                </a:lnTo>
                <a:lnTo>
                  <a:pt x="24384" y="9144"/>
                </a:lnTo>
                <a:lnTo>
                  <a:pt x="24384" y="0"/>
                </a:lnTo>
                <a:close/>
              </a:path>
              <a:path w="24764" h="329564" extrusionOk="0">
                <a:moveTo>
                  <a:pt x="9143" y="320039"/>
                </a:moveTo>
                <a:lnTo>
                  <a:pt x="9143" y="323088"/>
                </a:lnTo>
                <a:lnTo>
                  <a:pt x="10972" y="321868"/>
                </a:lnTo>
                <a:lnTo>
                  <a:pt x="9143" y="320039"/>
                </a:lnTo>
                <a:close/>
              </a:path>
              <a:path w="24764" h="329564" extrusionOk="0">
                <a:moveTo>
                  <a:pt x="10972" y="321868"/>
                </a:moveTo>
                <a:lnTo>
                  <a:pt x="9143" y="323088"/>
                </a:lnTo>
                <a:lnTo>
                  <a:pt x="12192" y="323088"/>
                </a:lnTo>
                <a:lnTo>
                  <a:pt x="10972" y="321868"/>
                </a:lnTo>
                <a:close/>
              </a:path>
              <a:path w="24764" h="329564" extrusionOk="0">
                <a:moveTo>
                  <a:pt x="12192" y="321056"/>
                </a:moveTo>
                <a:lnTo>
                  <a:pt x="10972" y="321868"/>
                </a:lnTo>
                <a:lnTo>
                  <a:pt x="12192" y="323088"/>
                </a:lnTo>
                <a:lnTo>
                  <a:pt x="12192" y="321056"/>
                </a:lnTo>
                <a:close/>
              </a:path>
              <a:path w="24764" h="329564" extrusionOk="0">
                <a:moveTo>
                  <a:pt x="24384" y="316992"/>
                </a:moveTo>
                <a:lnTo>
                  <a:pt x="18287" y="316992"/>
                </a:lnTo>
                <a:lnTo>
                  <a:pt x="12192" y="321056"/>
                </a:lnTo>
                <a:lnTo>
                  <a:pt x="12192" y="323088"/>
                </a:lnTo>
                <a:lnTo>
                  <a:pt x="24384" y="323088"/>
                </a:lnTo>
                <a:lnTo>
                  <a:pt x="24384" y="316992"/>
                </a:lnTo>
                <a:close/>
              </a:path>
              <a:path w="24764" h="329564" extrusionOk="0">
                <a:moveTo>
                  <a:pt x="10972" y="10363"/>
                </a:moveTo>
                <a:lnTo>
                  <a:pt x="9143" y="12192"/>
                </a:lnTo>
                <a:lnTo>
                  <a:pt x="9143" y="320039"/>
                </a:lnTo>
                <a:lnTo>
                  <a:pt x="10972" y="321868"/>
                </a:lnTo>
                <a:lnTo>
                  <a:pt x="12192" y="321056"/>
                </a:lnTo>
                <a:lnTo>
                  <a:pt x="12192" y="11175"/>
                </a:lnTo>
                <a:lnTo>
                  <a:pt x="10972" y="10363"/>
                </a:lnTo>
                <a:close/>
              </a:path>
              <a:path w="24764" h="329564" extrusionOk="0">
                <a:moveTo>
                  <a:pt x="12192" y="11175"/>
                </a:moveTo>
                <a:lnTo>
                  <a:pt x="12192" y="321056"/>
                </a:lnTo>
                <a:lnTo>
                  <a:pt x="18287" y="316992"/>
                </a:lnTo>
                <a:lnTo>
                  <a:pt x="24384" y="316992"/>
                </a:lnTo>
                <a:lnTo>
                  <a:pt x="24384" y="15239"/>
                </a:lnTo>
                <a:lnTo>
                  <a:pt x="18287" y="15239"/>
                </a:lnTo>
                <a:lnTo>
                  <a:pt x="12192" y="11175"/>
                </a:lnTo>
                <a:close/>
              </a:path>
              <a:path w="24764" h="329564" extrusionOk="0">
                <a:moveTo>
                  <a:pt x="9143" y="316992"/>
                </a:moveTo>
                <a:lnTo>
                  <a:pt x="6096" y="316992"/>
                </a:lnTo>
                <a:lnTo>
                  <a:pt x="9143" y="320039"/>
                </a:lnTo>
                <a:lnTo>
                  <a:pt x="9143" y="316992"/>
                </a:lnTo>
                <a:close/>
              </a:path>
              <a:path w="24764" h="329564" extrusionOk="0">
                <a:moveTo>
                  <a:pt x="9143" y="12192"/>
                </a:moveTo>
                <a:lnTo>
                  <a:pt x="6096" y="15239"/>
                </a:lnTo>
                <a:lnTo>
                  <a:pt x="9143" y="15239"/>
                </a:lnTo>
                <a:lnTo>
                  <a:pt x="9143" y="12192"/>
                </a:lnTo>
                <a:close/>
              </a:path>
              <a:path w="24764" h="329564" extrusionOk="0">
                <a:moveTo>
                  <a:pt x="24384" y="9144"/>
                </a:moveTo>
                <a:lnTo>
                  <a:pt x="12192" y="9144"/>
                </a:lnTo>
                <a:lnTo>
                  <a:pt x="12192" y="11175"/>
                </a:lnTo>
                <a:lnTo>
                  <a:pt x="18287" y="15239"/>
                </a:lnTo>
                <a:lnTo>
                  <a:pt x="24384" y="15239"/>
                </a:lnTo>
                <a:lnTo>
                  <a:pt x="24384" y="9144"/>
                </a:lnTo>
                <a:close/>
              </a:path>
              <a:path w="24764" h="329564" extrusionOk="0">
                <a:moveTo>
                  <a:pt x="9143" y="9144"/>
                </a:moveTo>
                <a:lnTo>
                  <a:pt x="9143" y="12192"/>
                </a:lnTo>
                <a:lnTo>
                  <a:pt x="10972" y="10363"/>
                </a:lnTo>
                <a:lnTo>
                  <a:pt x="9143" y="9144"/>
                </a:lnTo>
                <a:close/>
              </a:path>
              <a:path w="24764" h="329564" extrusionOk="0">
                <a:moveTo>
                  <a:pt x="12192" y="9144"/>
                </a:moveTo>
                <a:lnTo>
                  <a:pt x="10972" y="10363"/>
                </a:lnTo>
                <a:lnTo>
                  <a:pt x="12192" y="11175"/>
                </a:lnTo>
                <a:lnTo>
                  <a:pt x="12192" y="9144"/>
                </a:lnTo>
                <a:close/>
              </a:path>
              <a:path w="24764" h="329564" extrusionOk="0">
                <a:moveTo>
                  <a:pt x="12192" y="9144"/>
                </a:moveTo>
                <a:lnTo>
                  <a:pt x="9143" y="9144"/>
                </a:lnTo>
                <a:lnTo>
                  <a:pt x="10972" y="10363"/>
                </a:lnTo>
                <a:lnTo>
                  <a:pt x="12192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4344793" y="2844324"/>
            <a:ext cx="30831" cy="291664"/>
          </a:xfrm>
          <a:custGeom>
            <a:avLst/>
            <a:gdLst/>
            <a:ahLst/>
            <a:cxnLst/>
            <a:rect l="l" t="t" r="r" b="b"/>
            <a:pathLst>
              <a:path w="24764" h="329564" extrusionOk="0">
                <a:moveTo>
                  <a:pt x="24384" y="0"/>
                </a:moveTo>
                <a:lnTo>
                  <a:pt x="0" y="0"/>
                </a:lnTo>
                <a:lnTo>
                  <a:pt x="0" y="329184"/>
                </a:lnTo>
                <a:lnTo>
                  <a:pt x="24384" y="329184"/>
                </a:lnTo>
                <a:lnTo>
                  <a:pt x="24384" y="323088"/>
                </a:lnTo>
                <a:lnTo>
                  <a:pt x="12191" y="323088"/>
                </a:lnTo>
                <a:lnTo>
                  <a:pt x="6096" y="316992"/>
                </a:lnTo>
                <a:lnTo>
                  <a:pt x="12191" y="316992"/>
                </a:lnTo>
                <a:lnTo>
                  <a:pt x="12191" y="15239"/>
                </a:lnTo>
                <a:lnTo>
                  <a:pt x="6096" y="15239"/>
                </a:lnTo>
                <a:lnTo>
                  <a:pt x="12191" y="9144"/>
                </a:lnTo>
                <a:lnTo>
                  <a:pt x="24384" y="9144"/>
                </a:lnTo>
                <a:lnTo>
                  <a:pt x="24384" y="0"/>
                </a:lnTo>
                <a:close/>
              </a:path>
              <a:path w="24764" h="329564" extrusionOk="0">
                <a:moveTo>
                  <a:pt x="12191" y="316992"/>
                </a:moveTo>
                <a:lnTo>
                  <a:pt x="6096" y="316992"/>
                </a:lnTo>
                <a:lnTo>
                  <a:pt x="12191" y="323088"/>
                </a:lnTo>
                <a:lnTo>
                  <a:pt x="12191" y="316992"/>
                </a:lnTo>
                <a:close/>
              </a:path>
              <a:path w="24764" h="329564" extrusionOk="0">
                <a:moveTo>
                  <a:pt x="12191" y="9144"/>
                </a:moveTo>
                <a:lnTo>
                  <a:pt x="12191" y="323088"/>
                </a:lnTo>
                <a:lnTo>
                  <a:pt x="18287" y="316992"/>
                </a:lnTo>
                <a:lnTo>
                  <a:pt x="24384" y="316992"/>
                </a:lnTo>
                <a:lnTo>
                  <a:pt x="24384" y="15239"/>
                </a:lnTo>
                <a:lnTo>
                  <a:pt x="18287" y="15239"/>
                </a:lnTo>
                <a:lnTo>
                  <a:pt x="12191" y="9144"/>
                </a:lnTo>
                <a:close/>
              </a:path>
              <a:path w="24764" h="329564" extrusionOk="0">
                <a:moveTo>
                  <a:pt x="24384" y="316992"/>
                </a:moveTo>
                <a:lnTo>
                  <a:pt x="18287" y="316992"/>
                </a:lnTo>
                <a:lnTo>
                  <a:pt x="12191" y="323088"/>
                </a:lnTo>
                <a:lnTo>
                  <a:pt x="24384" y="323088"/>
                </a:lnTo>
                <a:lnTo>
                  <a:pt x="24384" y="316992"/>
                </a:lnTo>
                <a:close/>
              </a:path>
              <a:path w="24764" h="329564" extrusionOk="0">
                <a:moveTo>
                  <a:pt x="12191" y="9144"/>
                </a:moveTo>
                <a:lnTo>
                  <a:pt x="6096" y="15239"/>
                </a:lnTo>
                <a:lnTo>
                  <a:pt x="12191" y="15239"/>
                </a:lnTo>
                <a:lnTo>
                  <a:pt x="12191" y="9144"/>
                </a:lnTo>
                <a:close/>
              </a:path>
              <a:path w="24764" h="329564" extrusionOk="0">
                <a:moveTo>
                  <a:pt x="24384" y="9144"/>
                </a:moveTo>
                <a:lnTo>
                  <a:pt x="12191" y="9144"/>
                </a:lnTo>
                <a:lnTo>
                  <a:pt x="18287" y="15239"/>
                </a:lnTo>
                <a:lnTo>
                  <a:pt x="24384" y="15239"/>
                </a:lnTo>
                <a:lnTo>
                  <a:pt x="24384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11026014" y="2844324"/>
            <a:ext cx="30832" cy="291664"/>
          </a:xfrm>
          <a:custGeom>
            <a:avLst/>
            <a:gdLst/>
            <a:ahLst/>
            <a:cxnLst/>
            <a:rect l="l" t="t" r="r" b="b"/>
            <a:pathLst>
              <a:path w="24765" h="329564" extrusionOk="0">
                <a:moveTo>
                  <a:pt x="24384" y="0"/>
                </a:moveTo>
                <a:lnTo>
                  <a:pt x="0" y="0"/>
                </a:lnTo>
                <a:lnTo>
                  <a:pt x="0" y="329184"/>
                </a:lnTo>
                <a:lnTo>
                  <a:pt x="24384" y="329184"/>
                </a:lnTo>
                <a:lnTo>
                  <a:pt x="24384" y="323088"/>
                </a:lnTo>
                <a:lnTo>
                  <a:pt x="12192" y="323088"/>
                </a:lnTo>
                <a:lnTo>
                  <a:pt x="12192" y="321056"/>
                </a:lnTo>
                <a:lnTo>
                  <a:pt x="6096" y="316992"/>
                </a:lnTo>
                <a:lnTo>
                  <a:pt x="12192" y="316992"/>
                </a:lnTo>
                <a:lnTo>
                  <a:pt x="12192" y="15239"/>
                </a:lnTo>
                <a:lnTo>
                  <a:pt x="6096" y="15239"/>
                </a:lnTo>
                <a:lnTo>
                  <a:pt x="12192" y="11175"/>
                </a:lnTo>
                <a:lnTo>
                  <a:pt x="12192" y="9144"/>
                </a:lnTo>
                <a:lnTo>
                  <a:pt x="24384" y="9144"/>
                </a:lnTo>
                <a:lnTo>
                  <a:pt x="24384" y="0"/>
                </a:lnTo>
                <a:close/>
              </a:path>
              <a:path w="24765" h="329564" extrusionOk="0">
                <a:moveTo>
                  <a:pt x="12192" y="321056"/>
                </a:moveTo>
                <a:lnTo>
                  <a:pt x="12192" y="323088"/>
                </a:lnTo>
                <a:lnTo>
                  <a:pt x="13411" y="321868"/>
                </a:lnTo>
                <a:lnTo>
                  <a:pt x="12192" y="321056"/>
                </a:lnTo>
                <a:close/>
              </a:path>
              <a:path w="24765" h="329564" extrusionOk="0">
                <a:moveTo>
                  <a:pt x="13411" y="321868"/>
                </a:moveTo>
                <a:lnTo>
                  <a:pt x="12192" y="323088"/>
                </a:lnTo>
                <a:lnTo>
                  <a:pt x="15240" y="323088"/>
                </a:lnTo>
                <a:lnTo>
                  <a:pt x="13411" y="321868"/>
                </a:lnTo>
                <a:close/>
              </a:path>
              <a:path w="24765" h="329564" extrusionOk="0">
                <a:moveTo>
                  <a:pt x="15240" y="320040"/>
                </a:moveTo>
                <a:lnTo>
                  <a:pt x="13411" y="321868"/>
                </a:lnTo>
                <a:lnTo>
                  <a:pt x="15240" y="323088"/>
                </a:lnTo>
                <a:lnTo>
                  <a:pt x="15240" y="320040"/>
                </a:lnTo>
                <a:close/>
              </a:path>
              <a:path w="24765" h="329564" extrusionOk="0">
                <a:moveTo>
                  <a:pt x="24384" y="316992"/>
                </a:moveTo>
                <a:lnTo>
                  <a:pt x="18288" y="316992"/>
                </a:lnTo>
                <a:lnTo>
                  <a:pt x="15240" y="320040"/>
                </a:lnTo>
                <a:lnTo>
                  <a:pt x="15240" y="323088"/>
                </a:lnTo>
                <a:lnTo>
                  <a:pt x="24384" y="323088"/>
                </a:lnTo>
                <a:lnTo>
                  <a:pt x="24384" y="316992"/>
                </a:lnTo>
                <a:close/>
              </a:path>
              <a:path w="24765" h="329564" extrusionOk="0">
                <a:moveTo>
                  <a:pt x="13411" y="10363"/>
                </a:moveTo>
                <a:lnTo>
                  <a:pt x="12192" y="11175"/>
                </a:lnTo>
                <a:lnTo>
                  <a:pt x="12192" y="321056"/>
                </a:lnTo>
                <a:lnTo>
                  <a:pt x="13411" y="321868"/>
                </a:lnTo>
                <a:lnTo>
                  <a:pt x="15240" y="320040"/>
                </a:lnTo>
                <a:lnTo>
                  <a:pt x="15240" y="12192"/>
                </a:lnTo>
                <a:lnTo>
                  <a:pt x="13411" y="10363"/>
                </a:lnTo>
                <a:close/>
              </a:path>
              <a:path w="24765" h="329564" extrusionOk="0">
                <a:moveTo>
                  <a:pt x="12192" y="316992"/>
                </a:moveTo>
                <a:lnTo>
                  <a:pt x="6096" y="316992"/>
                </a:lnTo>
                <a:lnTo>
                  <a:pt x="12192" y="321056"/>
                </a:lnTo>
                <a:lnTo>
                  <a:pt x="12192" y="316992"/>
                </a:lnTo>
                <a:close/>
              </a:path>
              <a:path w="24765" h="329564" extrusionOk="0">
                <a:moveTo>
                  <a:pt x="15240" y="12192"/>
                </a:moveTo>
                <a:lnTo>
                  <a:pt x="15240" y="320040"/>
                </a:lnTo>
                <a:lnTo>
                  <a:pt x="18288" y="316992"/>
                </a:lnTo>
                <a:lnTo>
                  <a:pt x="24384" y="316992"/>
                </a:lnTo>
                <a:lnTo>
                  <a:pt x="24384" y="15239"/>
                </a:lnTo>
                <a:lnTo>
                  <a:pt x="18288" y="15239"/>
                </a:lnTo>
                <a:lnTo>
                  <a:pt x="15240" y="12192"/>
                </a:lnTo>
                <a:close/>
              </a:path>
              <a:path w="24765" h="329564" extrusionOk="0">
                <a:moveTo>
                  <a:pt x="12192" y="11175"/>
                </a:moveTo>
                <a:lnTo>
                  <a:pt x="6096" y="15239"/>
                </a:lnTo>
                <a:lnTo>
                  <a:pt x="12192" y="15239"/>
                </a:lnTo>
                <a:lnTo>
                  <a:pt x="12192" y="11175"/>
                </a:lnTo>
                <a:close/>
              </a:path>
              <a:path w="24765" h="329564" extrusionOk="0">
                <a:moveTo>
                  <a:pt x="24384" y="9144"/>
                </a:moveTo>
                <a:lnTo>
                  <a:pt x="15240" y="9144"/>
                </a:lnTo>
                <a:lnTo>
                  <a:pt x="15240" y="12192"/>
                </a:lnTo>
                <a:lnTo>
                  <a:pt x="18288" y="15239"/>
                </a:lnTo>
                <a:lnTo>
                  <a:pt x="24384" y="15239"/>
                </a:lnTo>
                <a:lnTo>
                  <a:pt x="24384" y="9144"/>
                </a:lnTo>
                <a:close/>
              </a:path>
              <a:path w="24765" h="329564" extrusionOk="0">
                <a:moveTo>
                  <a:pt x="15240" y="9144"/>
                </a:moveTo>
                <a:lnTo>
                  <a:pt x="13411" y="10363"/>
                </a:lnTo>
                <a:lnTo>
                  <a:pt x="15240" y="12192"/>
                </a:lnTo>
                <a:lnTo>
                  <a:pt x="15240" y="9144"/>
                </a:lnTo>
                <a:close/>
              </a:path>
              <a:path w="24765" h="329564" extrusionOk="0">
                <a:moveTo>
                  <a:pt x="12192" y="9144"/>
                </a:moveTo>
                <a:lnTo>
                  <a:pt x="12192" y="11175"/>
                </a:lnTo>
                <a:lnTo>
                  <a:pt x="13411" y="10363"/>
                </a:lnTo>
                <a:lnTo>
                  <a:pt x="12192" y="9144"/>
                </a:lnTo>
                <a:close/>
              </a:path>
              <a:path w="24765" h="329564" extrusionOk="0">
                <a:moveTo>
                  <a:pt x="15240" y="9144"/>
                </a:moveTo>
                <a:lnTo>
                  <a:pt x="12192" y="9144"/>
                </a:lnTo>
                <a:lnTo>
                  <a:pt x="13411" y="10363"/>
                </a:lnTo>
                <a:lnTo>
                  <a:pt x="15240" y="91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48" name="Google Shape;148;p6"/>
          <p:cNvGraphicFramePr/>
          <p:nvPr/>
        </p:nvGraphicFramePr>
        <p:xfrm>
          <a:off x="1137883" y="1306316"/>
          <a:ext cx="9887975" cy="3000000"/>
        </p:xfrm>
        <a:graphic>
          <a:graphicData uri="http://schemas.openxmlformats.org/drawingml/2006/table">
            <a:tbl>
              <a:tblPr>
                <a:noFill/>
                <a:tableStyleId>{E8823397-BEAB-4004-9FD3-44225E6CA0E3}</a:tableStyleId>
              </a:tblPr>
              <a:tblGrid>
                <a:gridCol w="1165775"/>
                <a:gridCol w="380900"/>
                <a:gridCol w="261625"/>
                <a:gridCol w="425125"/>
                <a:gridCol w="328950"/>
                <a:gridCol w="650225"/>
                <a:gridCol w="990725"/>
                <a:gridCol w="940725"/>
                <a:gridCol w="950325"/>
                <a:gridCol w="952250"/>
                <a:gridCol w="940725"/>
                <a:gridCol w="933000"/>
                <a:gridCol w="967625"/>
              </a:tblGrid>
              <a:tr h="383800">
                <a:tc rowSpan="2">
                  <a:txBody>
                    <a:bodyPr/>
                    <a:lstStyle/>
                    <a:p>
                      <a:pPr marL="241300" marR="0" lvl="0" indent="-114300" algn="l" rtl="0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Present  state</a:t>
                      </a:r>
                      <a:endParaRPr sz="1200" u="none" strike="noStrike" cap="none"/>
                    </a:p>
                  </a:txBody>
                  <a:tcPr marL="0" marR="0" marT="11710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Next</a:t>
                      </a:r>
                      <a:endParaRPr sz="1200" u="none" strike="noStrike" cap="none"/>
                    </a:p>
                  </a:txBody>
                  <a:tcPr marL="0" marR="0" marT="105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25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state</a:t>
                      </a:r>
                      <a:endParaRPr sz="1200" u="none" strike="noStrike" cap="none"/>
                    </a:p>
                  </a:txBody>
                  <a:tcPr marL="0" marR="0" marT="10590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gridSpan="7">
                  <a:txBody>
                    <a:bodyPr/>
                    <a:lstStyle/>
                    <a:p>
                      <a:pPr marL="762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Outputs</a:t>
                      </a:r>
                      <a:endParaRPr sz="1200" u="none" strike="noStrike" cap="none"/>
                    </a:p>
                  </a:txBody>
                  <a:tcPr marL="0" marR="0" marT="1059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2775">
                <a:tc vMerge="1">
                  <a:tcPr/>
                </a:tc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1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w</a:t>
                      </a:r>
                      <a:endParaRPr sz="1200" u="none" strike="noStrike" cap="none"/>
                    </a:p>
                  </a:txBody>
                  <a:tcPr marL="0" marR="0" marT="7510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81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=</a:t>
                      </a:r>
                      <a:endParaRPr sz="1200" u="none" strike="noStrike" cap="none"/>
                    </a:p>
                  </a:txBody>
                  <a:tcPr marL="0" marR="0" marT="75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75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1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w</a:t>
                      </a:r>
                      <a:endParaRPr sz="1200" u="none" strike="noStrike" cap="none"/>
                    </a:p>
                  </a:txBody>
                  <a:tcPr marL="0" marR="0" marT="75100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54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= 1</a:t>
                      </a:r>
                      <a:endParaRPr sz="1200" u="none" strike="noStrike" cap="none"/>
                    </a:p>
                  </a:txBody>
                  <a:tcPr marL="0" marR="0" marT="7510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6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1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</a:t>
                      </a:r>
                      <a:endParaRPr sz="1200" u="none" strike="noStrike" cap="none"/>
                    </a:p>
                  </a:txBody>
                  <a:tcPr marL="0" marR="0" marT="672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gridSpan="2">
                  <a:txBody>
                    <a:bodyPr/>
                    <a:lstStyle/>
                    <a:p>
                      <a:pPr marL="292100" marR="0" lvl="0" indent="0" algn="l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</a:t>
                      </a:r>
                      <a:endParaRPr sz="1200" u="none" strike="noStrike" cap="none"/>
                    </a:p>
                  </a:txBody>
                  <a:tcPr marL="0" marR="0" marT="672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571500" marR="0" lvl="0" indent="0" algn="l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</a:t>
                      </a:r>
                      <a:endParaRPr sz="1200" u="none" strike="noStrike" cap="none"/>
                    </a:p>
                  </a:txBody>
                  <a:tcPr marL="0" marR="0" marT="672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672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672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672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672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672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67225" marB="0"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279400" marR="0" lvl="0" indent="0" algn="l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672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42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</a:t>
                      </a:r>
                      <a:endParaRPr sz="12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3048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</a:t>
                      </a:r>
                      <a:endParaRPr sz="12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5842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</a:t>
                      </a:r>
                      <a:endParaRPr sz="1200" u="none" strike="noStrike" cap="none"/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43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C</a:t>
                      </a:r>
                      <a:endParaRPr sz="12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2921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</a:t>
                      </a:r>
                      <a:endParaRPr sz="12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5715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</a:t>
                      </a:r>
                      <a:endParaRPr sz="1200" u="none" strike="noStrike" cap="none"/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64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</a:t>
                      </a:r>
                      <a:endParaRPr sz="1200" u="none" strike="noStrike" cap="none"/>
                    </a:p>
                  </a:txBody>
                  <a:tcPr marL="0" marR="0" marT="0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2921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</a:t>
                      </a:r>
                      <a:endParaRPr sz="12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marL="5715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</a:t>
                      </a:r>
                      <a:endParaRPr sz="1200" u="none" strike="noStrike" cap="none"/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794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6"/>
          <p:cNvSpPr txBox="1"/>
          <p:nvPr>
            <p:ph type="title" idx="4294967295"/>
          </p:nvPr>
        </p:nvSpPr>
        <p:spPr>
          <a:xfrm>
            <a:off x="1527475" y="43607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Example-3: Swapping Contents of two registers</a:t>
            </a:r>
            <a:endParaRPr sz="3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7232250" y="4214224"/>
            <a:ext cx="3699000" cy="207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 panose="020B0604020202020204"/>
              <a:buNone/>
            </a:pPr>
            <a:r>
              <a:rPr lang="en-US" sz="23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Steps-&gt; 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diagram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table</a:t>
            </a:r>
            <a:endParaRPr sz="22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assigned table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K-map 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Circuit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/>
          <p:nvPr/>
        </p:nvSpPr>
        <p:spPr>
          <a:xfrm>
            <a:off x="899064" y="3741381"/>
            <a:ext cx="1821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Figure 8.13.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2606083" y="3741381"/>
            <a:ext cx="8922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State-assigned table for the sequential circuit in Figure 8.12.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2365022" y="1783512"/>
            <a:ext cx="176700" cy="909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2655509" y="1800321"/>
            <a:ext cx="176700" cy="477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2940226" y="1740089"/>
            <a:ext cx="115500" cy="1374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3405776" y="1783512"/>
            <a:ext cx="176700" cy="909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3702035" y="1800321"/>
            <a:ext cx="173400" cy="4770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4000219" y="1740089"/>
            <a:ext cx="88500" cy="13320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" name="Google Shape;163;p7"/>
          <p:cNvSpPr txBox="1"/>
          <p:nvPr/>
        </p:nvSpPr>
        <p:spPr>
          <a:xfrm>
            <a:off x="1362742" y="2104280"/>
            <a:ext cx="123300" cy="1260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1503177" y="2130894"/>
            <a:ext cx="80700" cy="8820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1626298" y="2104280"/>
            <a:ext cx="213600" cy="12600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66" name="Google Shape;166;p7"/>
          <p:cNvGrpSpPr/>
          <p:nvPr/>
        </p:nvGrpSpPr>
        <p:grpSpPr>
          <a:xfrm>
            <a:off x="2438257" y="2101636"/>
            <a:ext cx="236015" cy="163784"/>
            <a:chOff x="2514600" y="2868167"/>
            <a:chExt cx="195070" cy="185928"/>
          </a:xfrm>
        </p:grpSpPr>
        <p:sp>
          <p:nvSpPr>
            <p:cNvPr id="167" name="Google Shape;167;p7"/>
            <p:cNvSpPr txBox="1"/>
            <p:nvPr/>
          </p:nvSpPr>
          <p:spPr>
            <a:xfrm>
              <a:off x="2514600" y="2868167"/>
              <a:ext cx="158495" cy="152400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7"/>
            <p:cNvSpPr txBox="1"/>
            <p:nvPr/>
          </p:nvSpPr>
          <p:spPr>
            <a:xfrm>
              <a:off x="2645663" y="2953511"/>
              <a:ext cx="64007" cy="100584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9" name="Google Shape;169;p7"/>
          <p:cNvSpPr txBox="1"/>
          <p:nvPr/>
        </p:nvSpPr>
        <p:spPr>
          <a:xfrm>
            <a:off x="2726689" y="2101478"/>
            <a:ext cx="229200" cy="16380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70" name="Google Shape;170;p7"/>
          <p:cNvGrpSpPr/>
          <p:nvPr/>
        </p:nvGrpSpPr>
        <p:grpSpPr>
          <a:xfrm>
            <a:off x="3482534" y="2101636"/>
            <a:ext cx="240458" cy="163784"/>
            <a:chOff x="3377184" y="2868167"/>
            <a:chExt cx="198120" cy="185928"/>
          </a:xfrm>
        </p:grpSpPr>
        <p:sp>
          <p:nvSpPr>
            <p:cNvPr id="171" name="Google Shape;171;p7"/>
            <p:cNvSpPr txBox="1"/>
            <p:nvPr/>
          </p:nvSpPr>
          <p:spPr>
            <a:xfrm>
              <a:off x="3377184" y="2868167"/>
              <a:ext cx="158496" cy="152400"/>
            </a:xfrm>
            <a:prstGeom prst="rect">
              <a:avLst/>
            </a:prstGeom>
            <a:blipFill rotWithShape="1">
              <a:blip r:embed="rId1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7"/>
            <p:cNvSpPr txBox="1"/>
            <p:nvPr/>
          </p:nvSpPr>
          <p:spPr>
            <a:xfrm>
              <a:off x="3511296" y="2953511"/>
              <a:ext cx="64008" cy="100584"/>
            </a:xfrm>
            <a:prstGeom prst="rect">
              <a:avLst/>
            </a:prstGeom>
            <a:blipFill rotWithShape="1">
              <a:blip r:embed="rId14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3" name="Google Shape;173;p7"/>
          <p:cNvSpPr txBox="1"/>
          <p:nvPr/>
        </p:nvSpPr>
        <p:spPr>
          <a:xfrm>
            <a:off x="3763596" y="2101478"/>
            <a:ext cx="236400" cy="163800"/>
          </a:xfrm>
          <a:prstGeom prst="rect">
            <a:avLst/>
          </a:prstGeom>
          <a:blipFill rotWithShape="1">
            <a:blip r:embed="rId1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4" name="Google Shape;174;p7"/>
          <p:cNvSpPr txBox="1"/>
          <p:nvPr/>
        </p:nvSpPr>
        <p:spPr>
          <a:xfrm>
            <a:off x="4454227" y="2101478"/>
            <a:ext cx="196200" cy="140100"/>
          </a:xfrm>
          <a:prstGeom prst="rect">
            <a:avLst/>
          </a:prstGeom>
          <a:blipFill rotWithShape="1">
            <a:blip r:embed="rId16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5" name="Google Shape;175;p7"/>
          <p:cNvSpPr txBox="1"/>
          <p:nvPr/>
        </p:nvSpPr>
        <p:spPr>
          <a:xfrm>
            <a:off x="4679306" y="2104280"/>
            <a:ext cx="92400" cy="131700"/>
          </a:xfrm>
          <a:prstGeom prst="rect">
            <a:avLst/>
          </a:prstGeom>
          <a:blipFill rotWithShape="1">
            <a:blip r:embed="rId17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7"/>
          <p:cNvSpPr txBox="1"/>
          <p:nvPr/>
        </p:nvSpPr>
        <p:spPr>
          <a:xfrm>
            <a:off x="4813969" y="2206534"/>
            <a:ext cx="80700" cy="61500"/>
          </a:xfrm>
          <a:prstGeom prst="rect">
            <a:avLst/>
          </a:prstGeom>
          <a:blipFill rotWithShape="1">
            <a:blip r:embed="rId18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Google Shape;177;p7"/>
          <p:cNvSpPr txBox="1"/>
          <p:nvPr/>
        </p:nvSpPr>
        <p:spPr>
          <a:xfrm>
            <a:off x="4919777" y="2178519"/>
            <a:ext cx="184500" cy="89700"/>
          </a:xfrm>
          <a:prstGeom prst="rect">
            <a:avLst/>
          </a:prstGeom>
          <a:blipFill rotWithShape="1">
            <a:blip r:embed="rId19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" name="Google Shape;178;p7"/>
          <p:cNvSpPr txBox="1"/>
          <p:nvPr/>
        </p:nvSpPr>
        <p:spPr>
          <a:xfrm>
            <a:off x="5393022" y="2101478"/>
            <a:ext cx="192300" cy="140100"/>
          </a:xfrm>
          <a:prstGeom prst="rect">
            <a:avLst/>
          </a:prstGeom>
          <a:blipFill rotWithShape="1">
            <a:blip r:embed="rId20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5618101" y="2104280"/>
            <a:ext cx="180600" cy="163800"/>
          </a:xfrm>
          <a:prstGeom prst="rect">
            <a:avLst/>
          </a:prstGeom>
          <a:blipFill rotWithShape="1">
            <a:blip r:embed="rId2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5822020" y="2206534"/>
            <a:ext cx="113700" cy="61500"/>
          </a:xfrm>
          <a:prstGeom prst="rect">
            <a:avLst/>
          </a:prstGeom>
          <a:blipFill rotWithShape="1">
            <a:blip r:embed="rId2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6220239" y="2101478"/>
            <a:ext cx="192300" cy="140100"/>
          </a:xfrm>
          <a:prstGeom prst="rect">
            <a:avLst/>
          </a:prstGeom>
          <a:blipFill rotWithShape="1">
            <a:blip r:embed="rId2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2" name="Google Shape;182;p7"/>
          <p:cNvSpPr txBox="1"/>
          <p:nvPr/>
        </p:nvSpPr>
        <p:spPr>
          <a:xfrm>
            <a:off x="6437624" y="2104280"/>
            <a:ext cx="107700" cy="131700"/>
          </a:xfrm>
          <a:prstGeom prst="rect">
            <a:avLst/>
          </a:prstGeom>
          <a:blipFill rotWithShape="1">
            <a:blip r:embed="rId2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6578059" y="2206534"/>
            <a:ext cx="84600" cy="61500"/>
          </a:xfrm>
          <a:prstGeom prst="rect">
            <a:avLst/>
          </a:prstGeom>
          <a:blipFill rotWithShape="1">
            <a:blip r:embed="rId2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4" name="Google Shape;184;p7"/>
          <p:cNvSpPr txBox="1"/>
          <p:nvPr/>
        </p:nvSpPr>
        <p:spPr>
          <a:xfrm>
            <a:off x="6681942" y="2178519"/>
            <a:ext cx="188400" cy="89700"/>
          </a:xfrm>
          <a:prstGeom prst="rect">
            <a:avLst/>
          </a:prstGeom>
          <a:blipFill rotWithShape="1">
            <a:blip r:embed="rId26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7159035" y="2101478"/>
            <a:ext cx="192300" cy="140100"/>
          </a:xfrm>
          <a:prstGeom prst="rect">
            <a:avLst/>
          </a:prstGeom>
          <a:blipFill rotWithShape="1">
            <a:blip r:embed="rId27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6" name="Google Shape;186;p7"/>
          <p:cNvSpPr txBox="1"/>
          <p:nvPr/>
        </p:nvSpPr>
        <p:spPr>
          <a:xfrm>
            <a:off x="7372571" y="2104280"/>
            <a:ext cx="192300" cy="163800"/>
          </a:xfrm>
          <a:prstGeom prst="rect">
            <a:avLst/>
          </a:prstGeom>
          <a:blipFill rotWithShape="1">
            <a:blip r:embed="rId28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" name="Google Shape;187;p7"/>
          <p:cNvSpPr txBox="1"/>
          <p:nvPr/>
        </p:nvSpPr>
        <p:spPr>
          <a:xfrm>
            <a:off x="7586110" y="2206534"/>
            <a:ext cx="111600" cy="61500"/>
          </a:xfrm>
          <a:prstGeom prst="rect">
            <a:avLst/>
          </a:prstGeom>
          <a:blipFill rotWithShape="1">
            <a:blip r:embed="rId29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7986252" y="2101478"/>
            <a:ext cx="188400" cy="140100"/>
          </a:xfrm>
          <a:prstGeom prst="rect">
            <a:avLst/>
          </a:prstGeom>
          <a:blipFill rotWithShape="1">
            <a:blip r:embed="rId30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8195941" y="2104280"/>
            <a:ext cx="111600" cy="137400"/>
          </a:xfrm>
          <a:prstGeom prst="rect">
            <a:avLst/>
          </a:prstGeom>
          <a:blipFill rotWithShape="1">
            <a:blip r:embed="rId3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8340224" y="2206534"/>
            <a:ext cx="84600" cy="61500"/>
          </a:xfrm>
          <a:prstGeom prst="rect">
            <a:avLst/>
          </a:prstGeom>
          <a:blipFill rotWithShape="1">
            <a:blip r:embed="rId3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1" name="Google Shape;191;p7"/>
          <p:cNvSpPr txBox="1"/>
          <p:nvPr/>
        </p:nvSpPr>
        <p:spPr>
          <a:xfrm>
            <a:off x="8447955" y="2178519"/>
            <a:ext cx="184500" cy="89700"/>
          </a:xfrm>
          <a:prstGeom prst="rect">
            <a:avLst/>
          </a:prstGeom>
          <a:blipFill rotWithShape="1">
            <a:blip r:embed="rId3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8921200" y="2101478"/>
            <a:ext cx="190500" cy="140100"/>
          </a:xfrm>
          <a:prstGeom prst="rect">
            <a:avLst/>
          </a:prstGeom>
          <a:blipFill rotWithShape="1">
            <a:blip r:embed="rId3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9130889" y="2104280"/>
            <a:ext cx="196200" cy="163800"/>
          </a:xfrm>
          <a:prstGeom prst="rect">
            <a:avLst/>
          </a:prstGeom>
          <a:blipFill rotWithShape="1">
            <a:blip r:embed="rId3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9348275" y="2206534"/>
            <a:ext cx="115500" cy="61500"/>
          </a:xfrm>
          <a:prstGeom prst="rect">
            <a:avLst/>
          </a:prstGeom>
          <a:blipFill rotWithShape="1">
            <a:blip r:embed="rId36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7"/>
          <p:cNvSpPr txBox="1"/>
          <p:nvPr/>
        </p:nvSpPr>
        <p:spPr>
          <a:xfrm>
            <a:off x="9748417" y="2101478"/>
            <a:ext cx="201900" cy="134400"/>
          </a:xfrm>
          <a:prstGeom prst="rect">
            <a:avLst/>
          </a:prstGeom>
          <a:blipFill rotWithShape="1">
            <a:blip r:embed="rId37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9985039" y="2149103"/>
            <a:ext cx="117300" cy="89700"/>
          </a:xfrm>
          <a:prstGeom prst="rect">
            <a:avLst/>
          </a:prstGeom>
          <a:blipFill rotWithShape="1">
            <a:blip r:embed="rId38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" name="Google Shape;197;p7"/>
          <p:cNvSpPr txBox="1"/>
          <p:nvPr/>
        </p:nvSpPr>
        <p:spPr>
          <a:xfrm>
            <a:off x="10117779" y="2149103"/>
            <a:ext cx="144300" cy="89700"/>
          </a:xfrm>
          <a:prstGeom prst="rect">
            <a:avLst/>
          </a:prstGeom>
          <a:blipFill rotWithShape="1">
            <a:blip r:embed="rId39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10283223" y="2149103"/>
            <a:ext cx="103800" cy="89700"/>
          </a:xfrm>
          <a:prstGeom prst="rect">
            <a:avLst/>
          </a:prstGeom>
          <a:blipFill rotWithShape="1">
            <a:blip r:embed="rId40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99" name="Google Shape;199;p7"/>
          <p:cNvGraphicFramePr/>
          <p:nvPr/>
        </p:nvGraphicFramePr>
        <p:xfrm>
          <a:off x="1045322" y="1234424"/>
          <a:ext cx="9516750" cy="3000000"/>
        </p:xfrm>
        <a:graphic>
          <a:graphicData uri="http://schemas.openxmlformats.org/drawingml/2006/table">
            <a:tbl>
              <a:tblPr>
                <a:noFill/>
                <a:tableStyleId>{E8823397-BEAB-4004-9FD3-44225E6CA0E3}</a:tableStyleId>
              </a:tblPr>
              <a:tblGrid>
                <a:gridCol w="1140775"/>
                <a:gridCol w="1086900"/>
                <a:gridCol w="1075775"/>
                <a:gridCol w="871075"/>
                <a:gridCol w="879150"/>
                <a:gridCol w="884925"/>
                <a:gridCol w="882975"/>
                <a:gridCol w="882975"/>
                <a:gridCol w="873400"/>
                <a:gridCol w="938800"/>
              </a:tblGrid>
              <a:tr h="402000">
                <a:tc rowSpan="3">
                  <a:txBody>
                    <a:bodyPr/>
                    <a:lstStyle/>
                    <a:p>
                      <a:pPr marL="228600" marR="0" lvl="0" indent="-114300" algn="l" rtl="0">
                        <a:lnSpc>
                          <a:spcPct val="11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Present  state</a:t>
                      </a:r>
                      <a:endParaRPr sz="1200" u="none" strike="noStrike" cap="none"/>
                    </a:p>
                  </a:txBody>
                  <a:tcPr marL="0" marR="0" marT="1115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556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Next</a:t>
                      </a:r>
                      <a:endParaRPr sz="1200" u="none" strike="noStrike" cap="none"/>
                    </a:p>
                  </a:txBody>
                  <a:tcPr marL="0" marR="0" marT="980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state</a:t>
                      </a:r>
                      <a:endParaRPr sz="1200" u="none" strike="noStrike" cap="none"/>
                    </a:p>
                  </a:txBody>
                  <a:tcPr marL="0" marR="0" marT="9805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Calibri" panose="020F0502020204030204"/>
                        <a:buNone/>
                      </a:pPr>
                      <a:endParaRPr sz="2200" b="0" i="0" u="none" strike="noStrike" cap="none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Outputs</a:t>
                      </a:r>
                      <a:endParaRPr sz="1200" u="none" strike="noStrike" cap="none"/>
                    </a:p>
                  </a:txBody>
                  <a:tcPr marL="0" marR="0" marT="16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  <a:tc rowSpan="2" hMerge="1">
                  <a:tcPr/>
                </a:tc>
              </a:tr>
              <a:tr h="322175">
                <a:tc v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6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vMerge="1" gridSpan="7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  <a:tc vMerge="1" hMerge="1">
                  <a:tcPr/>
                </a:tc>
              </a:tr>
              <a:tr h="365575">
                <a:tc v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6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 panose="020B0604020202020204"/>
                        <a:buNone/>
                      </a:pPr>
                      <a:endParaRPr sz="16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22175">
                <a:tc>
                  <a:txBody>
                    <a:bodyPr/>
                    <a:lstStyle/>
                    <a:p>
                      <a:pPr marL="279400" marR="0" lvl="0" indent="0" algn="l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</a:t>
                      </a:r>
                      <a:endParaRPr sz="1200" u="none" strike="noStrike" cap="none"/>
                    </a:p>
                  </a:txBody>
                  <a:tcPr marL="0" marR="0" marT="70025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241300" marR="0" lvl="0" indent="0" algn="l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</a:t>
                      </a:r>
                      <a:endParaRPr sz="1200" u="none" strike="noStrike" cap="none"/>
                    </a:p>
                  </a:txBody>
                  <a:tcPr marL="0" marR="0" marT="70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0 1</a:t>
                      </a:r>
                      <a:endParaRPr sz="1200" u="none" strike="noStrike" cap="none"/>
                    </a:p>
                  </a:txBody>
                  <a:tcPr marL="0" marR="0" marT="700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700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700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700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700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700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70025" marB="0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70025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240925">
                <a:tc>
                  <a:txBody>
                    <a:bodyPr/>
                    <a:lstStyle/>
                    <a:p>
                      <a:pPr marL="2794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</a:t>
                      </a:r>
                      <a:endParaRPr sz="12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540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</a:t>
                      </a:r>
                      <a:endParaRPr sz="12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1 0</a:t>
                      </a:r>
                      <a:endParaRPr sz="1200" u="none" strike="noStrike" cap="none"/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240925">
                <a:tc>
                  <a:txBody>
                    <a:bodyPr/>
                    <a:lstStyle/>
                    <a:p>
                      <a:pPr marL="2794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</a:t>
                      </a:r>
                      <a:endParaRPr sz="12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2540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</a:t>
                      </a:r>
                      <a:endParaRPr sz="12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1 1</a:t>
                      </a:r>
                      <a:endParaRPr sz="1200" u="none" strike="noStrike" cap="none"/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76300">
                <a:tc>
                  <a:txBody>
                    <a:bodyPr/>
                    <a:lstStyle/>
                    <a:p>
                      <a:pPr marL="2794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</a:t>
                      </a:r>
                      <a:endParaRPr sz="12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41300" marR="0" lvl="0" indent="0" algn="l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</a:t>
                      </a:r>
                      <a:endParaRPr sz="12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0 0</a:t>
                      </a:r>
                      <a:endParaRPr sz="1200" u="none" strike="noStrike" cap="none"/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</a:t>
                      </a:r>
                      <a:endParaRPr sz="1200" u="none" strike="noStrike" cap="none"/>
                    </a:p>
                  </a:txBody>
                  <a:tcPr marL="0" marR="0" marT="0" marB="0"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</a:t>
                      </a:r>
                      <a:endParaRPr sz="1200" u="none" strike="noStrike" cap="none"/>
                    </a:p>
                  </a:txBody>
                  <a:tcPr marL="0" marR="0" marT="0" marB="0"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7"/>
          <p:cNvSpPr txBox="1"/>
          <p:nvPr/>
        </p:nvSpPr>
        <p:spPr>
          <a:xfrm>
            <a:off x="660570" y="2388629"/>
            <a:ext cx="238500" cy="10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US" sz="17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 B  C  D</a:t>
            </a:r>
            <a:endParaRPr sz="13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7"/>
          <p:cNvSpPr txBox="1"/>
          <p:nvPr>
            <p:ph type="title" idx="4294967295"/>
          </p:nvPr>
        </p:nvSpPr>
        <p:spPr>
          <a:xfrm>
            <a:off x="1527475" y="43607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Example-3: Swapping Contents of two registers</a:t>
            </a:r>
            <a:endParaRPr sz="3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7"/>
          <p:cNvSpPr txBox="1"/>
          <p:nvPr/>
        </p:nvSpPr>
        <p:spPr>
          <a:xfrm>
            <a:off x="7351325" y="4299200"/>
            <a:ext cx="3699000" cy="208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Steps-&gt; </a:t>
            </a:r>
            <a:endParaRPr sz="25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diagram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table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assigned table</a:t>
            </a:r>
            <a:endParaRPr sz="22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K-map 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Circuit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203" name="Google Shape;203;p7"/>
          <p:cNvGrpSpPr/>
          <p:nvPr/>
        </p:nvGrpSpPr>
        <p:grpSpPr>
          <a:xfrm>
            <a:off x="1839900" y="4588275"/>
            <a:ext cx="2883650" cy="1619799"/>
            <a:chOff x="1672125" y="1701725"/>
            <a:chExt cx="2883650" cy="1619799"/>
          </a:xfrm>
        </p:grpSpPr>
        <p:pic>
          <p:nvPicPr>
            <p:cNvPr id="204" name="Google Shape;204;p7"/>
            <p:cNvPicPr preferRelativeResize="0"/>
            <p:nvPr/>
          </p:nvPicPr>
          <p:blipFill rotWithShape="1">
            <a:blip r:embed="rId41"/>
            <a:srcRect/>
            <a:stretch>
              <a:fillRect/>
            </a:stretch>
          </p:blipFill>
          <p:spPr>
            <a:xfrm>
              <a:off x="1672125" y="2176274"/>
              <a:ext cx="2883600" cy="114525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205" name="Google Shape;205;p7"/>
            <p:cNvSpPr txBox="1"/>
            <p:nvPr/>
          </p:nvSpPr>
          <p:spPr>
            <a:xfrm>
              <a:off x="1672175" y="1701725"/>
              <a:ext cx="2883600" cy="4755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36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 panose="020B0604020202020204"/>
                <a:buNone/>
              </a:pPr>
              <a:r>
                <a:rPr lang="en-US" sz="21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outputs</a:t>
              </a:r>
              <a:r>
                <a:rPr lang="en-US" sz="21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= </a:t>
              </a:r>
              <a:r>
                <a:rPr lang="en-US" sz="21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f(y</a:t>
              </a:r>
              <a:r>
                <a:rPr lang="en-US" sz="2100" b="0" i="0" u="none" strike="noStrike" cap="none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1</a:t>
              </a:r>
              <a:r>
                <a:rPr lang="en-US" sz="21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,y</a:t>
              </a:r>
              <a:r>
                <a:rPr lang="en-US" sz="2100" b="0" i="0" u="none" strike="noStrike" cap="none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2</a:t>
              </a:r>
              <a:r>
                <a:rPr lang="en-US" sz="21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)</a:t>
              </a:r>
              <a:endParaRPr sz="11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/>
        </p:nvSpPr>
        <p:spPr>
          <a:xfrm>
            <a:off x="7509775" y="1227925"/>
            <a:ext cx="3699000" cy="208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Steps-&gt; </a:t>
            </a:r>
            <a:endParaRPr sz="25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diagram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table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State assigned table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K-map </a:t>
            </a:r>
            <a:endParaRPr sz="22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Char char="➢"/>
            </a:pPr>
            <a:r>
              <a:rPr lang="en-US" sz="2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Circuit</a:t>
            </a:r>
            <a:endParaRPr sz="2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11" name="Google Shape;211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78250" y="1210212"/>
            <a:ext cx="4645950" cy="37965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2" name="Google Shape;212;p8"/>
          <p:cNvSpPr txBox="1"/>
          <p:nvPr>
            <p:ph type="title" idx="4294967295"/>
          </p:nvPr>
        </p:nvSpPr>
        <p:spPr>
          <a:xfrm>
            <a:off x="1527475" y="436075"/>
            <a:ext cx="87033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 panose="02020603050405020304"/>
              <a:buNone/>
            </a:pPr>
            <a:r>
              <a:rPr lang="en-US" sz="30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Example-3: Swapping Contents of two registers</a:t>
            </a:r>
            <a:endParaRPr sz="30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3" name="Google Shape;213;p8"/>
          <p:cNvSpPr txBox="1"/>
          <p:nvPr/>
        </p:nvSpPr>
        <p:spPr>
          <a:xfrm>
            <a:off x="7509775" y="3764775"/>
            <a:ext cx="3699000" cy="124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Note that, (Moore type) </a:t>
            </a:r>
            <a:endParaRPr sz="25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 = f(w,y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,y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outputs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=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f(y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,y</a:t>
            </a:r>
            <a:r>
              <a:rPr lang="en-US" sz="2400" b="0" i="0" u="none" strike="noStrike" cap="none" baseline="-25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2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14" name="Google Shape;214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78250" y="5306299"/>
            <a:ext cx="2883600" cy="11452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5" name="Google Shape;215;p8"/>
          <p:cNvSpPr txBox="1"/>
          <p:nvPr/>
        </p:nvSpPr>
        <p:spPr>
          <a:xfrm>
            <a:off x="5660525" y="5601875"/>
            <a:ext cx="45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How many flipflops are required?</a:t>
            </a: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10010875" y="5601875"/>
            <a:ext cx="1197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0000F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Ans: 2</a:t>
            </a:r>
            <a:endParaRPr sz="2400" b="1" i="0" u="none" strike="noStrike" cap="none">
              <a:solidFill>
                <a:srgbClr val="0000F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2570</Words>
  <Application>WPS Presentation</Application>
  <PresentationFormat/>
  <Paragraphs>409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Office Theme</vt:lpstr>
      <vt:lpstr>CSE 460: VLSI Design</vt:lpstr>
      <vt:lpstr>Example-3: Swapping Contents of two registers</vt:lpstr>
      <vt:lpstr>Example-3: Swapping Contents of two registers</vt:lpstr>
      <vt:lpstr>Example-3: Swapping Contents of two registers</vt:lpstr>
      <vt:lpstr>Example-3: Swapping Contents of two registers</vt:lpstr>
      <vt:lpstr>Example-3: Swapping Contents of two registers (Moore Type)</vt:lpstr>
      <vt:lpstr>Example-3: Swapping Contents of two registers</vt:lpstr>
      <vt:lpstr>Example-3: Swapping Contents of two registers</vt:lpstr>
      <vt:lpstr>Example-3: Swapping Contents of two registers</vt:lpstr>
      <vt:lpstr>Example-3: Swapping Contents of two registers</vt:lpstr>
      <vt:lpstr>Example-3: Swapping Contents of two registers</vt:lpstr>
      <vt:lpstr>Example-4: Serial Adder</vt:lpstr>
      <vt:lpstr>Example-4: Serial Adder (Mealy Type)</vt:lpstr>
      <vt:lpstr>Example-4: Serial Adder (Mealy Type)</vt:lpstr>
      <vt:lpstr>Example-4: Serial Adder (Mealy Type)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460: VLSI Design</dc:title>
  <dc:creator>Tanvir Ahmed</dc:creator>
  <cp:lastModifiedBy>Tahsin Alam</cp:lastModifiedBy>
  <cp:revision>10</cp:revision>
  <dcterms:created xsi:type="dcterms:W3CDTF">2024-10-25T19:00:00Z</dcterms:created>
  <dcterms:modified xsi:type="dcterms:W3CDTF">2025-07-15T10:31:30Z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2016-05-31T06:00:00Z</vt:filetime>
  </property>
  <property fmtid="{D5CDD505-2E9C-101B-9397-08002B2CF9AE}" pid="3" name="LastSaved">
    <vt:filetime>2020-02-10T06:00:00Z</vt:filetime>
  </property>
  <property fmtid="{D5CDD505-2E9C-101B-9397-08002B2CF9AE}" pid="4" name="ICV">
    <vt:lpwstr>D242B4A4C1EF45B08C2C79DFBEE516BA_12</vt:lpwstr>
  </property>
  <property fmtid="{D5CDD505-2E9C-101B-9397-08002B2CF9AE}" pid="5" name="KSOProductBuildVer">
    <vt:lpwstr>1033-12.2.0.21931</vt:lpwstr>
  </property>
</Properties>
</file>