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5EEA99-5E02-481C-8348-75474FC1B42E}">
  <a:tblStyle styleId="{AE5EEA99-5E02-481C-8348-75474FC1B4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ba823c4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ba823c4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ba823c42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ba823c4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a823c4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ba823c4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ba823c42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ba823c42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ba823c4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ba823c4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ba823c42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ba823c42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ba823c42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ba823c42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ba823c4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ba823c4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fb19be31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fb19be31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36fa719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36fa719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e9b3c35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e9b3c3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ba823c42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ba823c42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ba823c42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ba823c42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7c670dd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7c670dd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7c670dd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7c670dd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7c670dd5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7c670dd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fb19be3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fb19be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f1c52d3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f1c52d3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3d5a1c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3d5a1c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7c670dd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7c670dd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5f1c52d3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5f1c52d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b389a34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b389a3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7c670dd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7c670dd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b389a34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b389a34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389a345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389a345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b755569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b755569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ba823c4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ba823c4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ba823c4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ba823c4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823c4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823c4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Relationship Id="rId7" Type="http://schemas.openxmlformats.org/officeDocument/2006/relationships/hyperlink" Target="http://www.facweb.iitkgp.ac.in/~isg/VLSI/SLIDES/Grid-Routing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facweb.iitkgp.ac.in/~isg/VLSI/SLIDES/Grid-Routing.pdf" TargetMode="External"/><Relationship Id="rId4" Type="http://schemas.openxmlformats.org/officeDocument/2006/relationships/hyperlink" Target="http://www.facweb.iitkgp.ac.in/~isg/VLSI/SLIDES/Grid-Routing.pdf" TargetMode="External"/><Relationship Id="rId5" Type="http://schemas.openxmlformats.org/officeDocument/2006/relationships/hyperlink" Target="http://www.facweb.iitkgp.ac.in/~isg/VLSI/SLIDES/Grid-Routing.pdf" TargetMode="External"/><Relationship Id="rId6" Type="http://schemas.openxmlformats.org/officeDocument/2006/relationships/hyperlink" Target="https://www.researchgate.net/publication/3224646_Fundamental_CAD_algorithms" TargetMode="External"/><Relationship Id="rId7" Type="http://schemas.openxmlformats.org/officeDocument/2006/relationships/hyperlink" Target="http://users.eecs.northwestern.edu/~haizhou/357/lec6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54575"/>
            <a:ext cx="8520600" cy="14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CSE460: VLSI Design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28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15+16: VLSI Physical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1568725"/>
            <a:ext cx="37719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311700" y="1093125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Initial routing problem: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311700" y="1093125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1: Wave propagation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1543050" y="2535250"/>
            <a:ext cx="57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 = 1</a:t>
            </a:r>
            <a:endParaRPr b="1" sz="15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1568725"/>
            <a:ext cx="3771900" cy="2348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11700" y="1093125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1</a:t>
            </a:r>
            <a:r>
              <a:rPr b="1" lang="en">
                <a:solidFill>
                  <a:schemeClr val="dk1"/>
                </a:solidFill>
              </a:rPr>
              <a:t>: </a:t>
            </a:r>
            <a:r>
              <a:rPr b="1" lang="en">
                <a:solidFill>
                  <a:schemeClr val="dk1"/>
                </a:solidFill>
              </a:rPr>
              <a:t>Wave propagation</a:t>
            </a:r>
            <a:endParaRPr b="1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3" y="1568725"/>
            <a:ext cx="37623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1568775" y="2542075"/>
            <a:ext cx="57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 = 2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311700" y="1093125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1: </a:t>
            </a:r>
            <a:r>
              <a:rPr b="1" lang="en">
                <a:solidFill>
                  <a:schemeClr val="dk1"/>
                </a:solidFill>
              </a:rPr>
              <a:t>Wave propagation</a:t>
            </a:r>
            <a:endParaRPr b="1"/>
          </a:p>
        </p:txBody>
      </p:sp>
      <p:sp>
        <p:nvSpPr>
          <p:cNvPr id="172" name="Google Shape;172;p25"/>
          <p:cNvSpPr txBox="1"/>
          <p:nvPr/>
        </p:nvSpPr>
        <p:spPr>
          <a:xfrm>
            <a:off x="1568775" y="2542075"/>
            <a:ext cx="57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 = 3</a:t>
            </a:r>
            <a:endParaRPr b="1" sz="1500"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1583013"/>
            <a:ext cx="37719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311700" y="1093125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1: </a:t>
            </a:r>
            <a:r>
              <a:rPr b="1" lang="en">
                <a:solidFill>
                  <a:schemeClr val="dk1"/>
                </a:solidFill>
              </a:rPr>
              <a:t>Wave propagation</a:t>
            </a:r>
            <a:endParaRPr b="1"/>
          </a:p>
        </p:txBody>
      </p:sp>
      <p:sp>
        <p:nvSpPr>
          <p:cNvPr id="180" name="Google Shape;180;p26"/>
          <p:cNvSpPr txBox="1"/>
          <p:nvPr/>
        </p:nvSpPr>
        <p:spPr>
          <a:xfrm>
            <a:off x="1908300" y="4252300"/>
            <a:ext cx="57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 = 4</a:t>
            </a:r>
            <a:endParaRPr b="1" sz="15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50" y="1632875"/>
            <a:ext cx="37909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32875"/>
            <a:ext cx="37719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6168600" y="4252300"/>
            <a:ext cx="57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 = 5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11700" y="1093125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1: </a:t>
            </a:r>
            <a:r>
              <a:rPr b="1" lang="en">
                <a:solidFill>
                  <a:schemeClr val="dk1"/>
                </a:solidFill>
              </a:rPr>
              <a:t>Wave propagation</a:t>
            </a:r>
            <a:endParaRPr b="1"/>
          </a:p>
        </p:txBody>
      </p:sp>
      <p:sp>
        <p:nvSpPr>
          <p:cNvPr id="190" name="Google Shape;190;p27"/>
          <p:cNvSpPr txBox="1"/>
          <p:nvPr/>
        </p:nvSpPr>
        <p:spPr>
          <a:xfrm>
            <a:off x="1972613" y="4252300"/>
            <a:ext cx="57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 = 6</a:t>
            </a:r>
            <a:endParaRPr b="1" sz="1500"/>
          </a:p>
        </p:txBody>
      </p:sp>
      <p:sp>
        <p:nvSpPr>
          <p:cNvPr id="191" name="Google Shape;191;p27"/>
          <p:cNvSpPr txBox="1"/>
          <p:nvPr/>
        </p:nvSpPr>
        <p:spPr>
          <a:xfrm>
            <a:off x="6168600" y="4252300"/>
            <a:ext cx="578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 = 7</a:t>
            </a:r>
            <a:endParaRPr b="1" sz="1500"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88" y="1632175"/>
            <a:ext cx="37814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632175"/>
            <a:ext cx="37719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414575" y="1131625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2: Backtrace</a:t>
            </a:r>
            <a:endParaRPr b="1"/>
          </a:p>
        </p:txBody>
      </p:sp>
      <p:sp>
        <p:nvSpPr>
          <p:cNvPr id="200" name="Google Shape;200;p28"/>
          <p:cNvSpPr txBox="1"/>
          <p:nvPr/>
        </p:nvSpPr>
        <p:spPr>
          <a:xfrm>
            <a:off x="4576763" y="1134013"/>
            <a:ext cx="37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Step 3: Clear</a:t>
            </a:r>
            <a:endParaRPr b="1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50" y="1645725"/>
            <a:ext cx="37909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50513"/>
            <a:ext cx="37814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65350"/>
            <a:ext cx="25944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Final output (Mark):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25" y="1819375"/>
            <a:ext cx="37719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5400675" y="1821100"/>
            <a:ext cx="31503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Marked region is now blocked.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wave cannot propagate through this merged region unless </a:t>
            </a:r>
            <a:r>
              <a:rPr lang="en"/>
              <a:t>t</a:t>
            </a:r>
            <a:r>
              <a:rPr lang="en"/>
              <a:t>he same S has another target 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If the source has another target T, then whole marked (</a:t>
            </a:r>
            <a:r>
              <a:rPr lang="en" u="sng">
                <a:solidFill>
                  <a:schemeClr val="accent1"/>
                </a:solidFill>
              </a:rPr>
              <a:t>blue</a:t>
            </a:r>
            <a:r>
              <a:rPr lang="en" u="sng"/>
              <a:t>) region will be considered as Source, S</a:t>
            </a:r>
            <a:r>
              <a:rPr lang="en"/>
              <a:t> which we will explore in </a:t>
            </a:r>
            <a:r>
              <a:rPr lang="en">
                <a:solidFill>
                  <a:schemeClr val="accent1"/>
                </a:solidFill>
              </a:rPr>
              <a:t>Example 2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5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Multi-Terminal Nets 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495000" y="491550"/>
            <a:ext cx="85206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Propagate wave from the source s to the closet target.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terminals (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out of 5) of the net is treated as source, and the rest as targets.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wave is propagated from the source until one of the targets is reached.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</a:t>
            </a:r>
            <a:r>
              <a:rPr lang="en" sz="1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cells in the marked  path are next labeled as source cells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,(total path from A-B is considered as 1 source) and the remaining unconnected terminals as targets.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Propagate wave from ALL s cells to the other cells.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Continue until all cells are reached.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Apply heuristics to further reduce the tree cost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38" y="2502050"/>
            <a:ext cx="7087380" cy="19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210900" y="4456675"/>
            <a:ext cx="880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(a) A as source; B-E as targets  (b) A-B as source; C-E as Targets. (c) all paths from source to target were found (d) optimized path from A-B 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low bend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65350"/>
            <a:ext cx="25944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 1 to 3: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747000"/>
            <a:ext cx="37623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4645825" y="1165350"/>
            <a:ext cx="25944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Step 1 to 3 (Again):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825" y="1751763"/>
            <a:ext cx="37719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300" y="1747013"/>
            <a:ext cx="37909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5825" y="1747000"/>
            <a:ext cx="37719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311688" y="4490750"/>
            <a:ext cx="8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Ref. [</a:t>
            </a:r>
            <a:r>
              <a:rPr lang="en" u="sng">
                <a:solidFill>
                  <a:schemeClr val="hlink"/>
                </a:solidFill>
                <a:hlinkClick r:id="rId7"/>
              </a:rPr>
              <a:t>1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69950"/>
            <a:ext cx="85206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Lee’s Maze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 of Lee’s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Requirements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89050" y="45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Example 2: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Extension of Lee’s algorithm[Multi point nets/ Target]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25" y="1494938"/>
            <a:ext cx="37719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/>
        </p:nvSpPr>
        <p:spPr>
          <a:xfrm>
            <a:off x="5831375" y="1891375"/>
            <a:ext cx="24621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525" y="1490188"/>
            <a:ext cx="3762375" cy="236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2"/>
          <p:cNvCxnSpPr/>
          <p:nvPr/>
        </p:nvCxnSpPr>
        <p:spPr>
          <a:xfrm>
            <a:off x="5638975" y="3580075"/>
            <a:ext cx="17274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2"/>
          <p:cNvSpPr txBox="1"/>
          <p:nvPr/>
        </p:nvSpPr>
        <p:spPr>
          <a:xfrm>
            <a:off x="5135249" y="4121525"/>
            <a:ext cx="3416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(b)      Finding Path-1; From S to T2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196575" y="413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(a)      Initial state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1757825" y="432150"/>
            <a:ext cx="666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: [Multi point nets/ Target]</a:t>
            </a:r>
            <a:endParaRPr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747000"/>
            <a:ext cx="37623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825" y="1751763"/>
            <a:ext cx="37719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6300" y="1747013"/>
            <a:ext cx="37909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5825" y="1747000"/>
            <a:ext cx="3771900" cy="236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3"/>
          <p:cNvCxnSpPr/>
          <p:nvPr/>
        </p:nvCxnSpPr>
        <p:spPr>
          <a:xfrm>
            <a:off x="5353075" y="3863675"/>
            <a:ext cx="1727400" cy="1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3"/>
          <p:cNvCxnSpPr/>
          <p:nvPr/>
        </p:nvCxnSpPr>
        <p:spPr>
          <a:xfrm>
            <a:off x="5418850" y="2535925"/>
            <a:ext cx="12900" cy="773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3"/>
          <p:cNvSpPr txBox="1"/>
          <p:nvPr/>
        </p:nvSpPr>
        <p:spPr>
          <a:xfrm>
            <a:off x="5011149" y="4286825"/>
            <a:ext cx="3416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(d)      Finding Path-2; From </a:t>
            </a:r>
            <a:r>
              <a:rPr b="1" i="1" lang="en"/>
              <a:t>S1</a:t>
            </a:r>
            <a:r>
              <a:rPr lang="en"/>
              <a:t> to T2</a:t>
            </a:r>
            <a:endParaRPr/>
          </a:p>
        </p:txBody>
      </p:sp>
      <p:sp>
        <p:nvSpPr>
          <p:cNvPr id="254" name="Google Shape;254;p33"/>
          <p:cNvSpPr txBox="1"/>
          <p:nvPr/>
        </p:nvSpPr>
        <p:spPr>
          <a:xfrm>
            <a:off x="755849" y="4286825"/>
            <a:ext cx="3416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     S-T2 path as a source, </a:t>
            </a:r>
            <a:r>
              <a:rPr b="1" i="1" lang="en"/>
              <a:t>S1</a:t>
            </a:r>
            <a:r>
              <a:rPr lang="en"/>
              <a:t> for T1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CW/HW</a:t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900" y="1104600"/>
            <a:ext cx="32766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2390800" y="4302000"/>
            <a:ext cx="4020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the shortest path for each Target.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the memory usage.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 Requirement</a:t>
            </a:r>
            <a:endParaRPr b="1"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1538250"/>
            <a:ext cx="41631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Each cell needs to store a number between 1 and L, where L is some bound on the maximum path length.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For </a:t>
            </a:r>
            <a:r>
              <a:rPr b="1" i="1" lang="en" sz="1500">
                <a:solidFill>
                  <a:schemeClr val="dk1"/>
                </a:solidFill>
              </a:rPr>
              <a:t>M x N</a:t>
            </a:r>
            <a:r>
              <a:rPr lang="en" sz="1500">
                <a:solidFill>
                  <a:schemeClr val="dk1"/>
                </a:solidFill>
              </a:rPr>
              <a:t> grid, </a:t>
            </a:r>
            <a:r>
              <a:rPr b="1" i="1" lang="en" sz="1500">
                <a:solidFill>
                  <a:schemeClr val="dk1"/>
                </a:solidFill>
              </a:rPr>
              <a:t>L </a:t>
            </a:r>
            <a:r>
              <a:rPr lang="en" sz="1500">
                <a:solidFill>
                  <a:schemeClr val="dk1"/>
                </a:solidFill>
              </a:rPr>
              <a:t>can be at most </a:t>
            </a:r>
            <a:r>
              <a:rPr b="1" i="1" lang="en" sz="1500">
                <a:solidFill>
                  <a:schemeClr val="dk1"/>
                </a:solidFill>
              </a:rPr>
              <a:t>M+N‐1</a:t>
            </a:r>
            <a:r>
              <a:rPr lang="en" sz="1500">
                <a:solidFill>
                  <a:schemeClr val="dk1"/>
                </a:solidFill>
              </a:rPr>
              <a:t>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Two things</a:t>
            </a:r>
            <a:r>
              <a:rPr lang="en" sz="1500">
                <a:solidFill>
                  <a:schemeClr val="dk1"/>
                </a:solidFill>
              </a:rPr>
              <a:t> yet to be denoted: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empty cell/obstacle.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So,</a:t>
            </a:r>
            <a:r>
              <a:rPr b="1" i="1" lang="en" sz="1500">
                <a:solidFill>
                  <a:schemeClr val="dk1"/>
                </a:solidFill>
              </a:rPr>
              <a:t> n = ceil(log</a:t>
            </a:r>
            <a:r>
              <a:rPr b="1" baseline="-25000" i="1" lang="en" sz="1500">
                <a:solidFill>
                  <a:schemeClr val="dk1"/>
                </a:solidFill>
              </a:rPr>
              <a:t>2</a:t>
            </a:r>
            <a:r>
              <a:rPr b="1" i="1" lang="en" sz="1500">
                <a:solidFill>
                  <a:schemeClr val="dk1"/>
                </a:solidFill>
              </a:rPr>
              <a:t>(L+2))</a:t>
            </a:r>
            <a:r>
              <a:rPr lang="en" sz="1500">
                <a:solidFill>
                  <a:schemeClr val="dk1"/>
                </a:solidFill>
              </a:rPr>
              <a:t> bits per cell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Total memory = (</a:t>
            </a:r>
            <a:r>
              <a:rPr b="1" i="1" lang="en" sz="1500">
                <a:solidFill>
                  <a:schemeClr val="dk1"/>
                </a:solidFill>
              </a:rPr>
              <a:t>M x N x n) </a:t>
            </a:r>
            <a:r>
              <a:rPr lang="en" sz="1500">
                <a:solidFill>
                  <a:schemeClr val="dk1"/>
                </a:solidFill>
              </a:rPr>
              <a:t>bits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68" name="Google Shape;268;p35"/>
          <p:cNvGraphicFramePr/>
          <p:nvPr/>
        </p:nvGraphicFramePr>
        <p:xfrm>
          <a:off x="4893750" y="169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{AE5EEA99-5E02-481C-8348-75474FC1B42E}</a:tableStyleId>
              </a:tblPr>
              <a:tblGrid>
                <a:gridCol w="858200"/>
                <a:gridCol w="858200"/>
                <a:gridCol w="858200"/>
                <a:gridCol w="858200"/>
              </a:tblGrid>
              <a:tr h="5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8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8287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69" name="Google Shape;269;p35"/>
          <p:cNvSpPr txBox="1"/>
          <p:nvPr/>
        </p:nvSpPr>
        <p:spPr>
          <a:xfrm>
            <a:off x="4739200" y="3688800"/>
            <a:ext cx="3741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3 x 4 grid, 3 bits are required per cell</a:t>
            </a:r>
            <a:br>
              <a:rPr lang="en"/>
            </a:br>
            <a:r>
              <a:rPr lang="en"/>
              <a:t>Total memory = 36 bits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 Requirement</a:t>
            </a:r>
            <a:endParaRPr b="1"/>
          </a:p>
        </p:txBody>
      </p:sp>
      <p:sp>
        <p:nvSpPr>
          <p:cNvPr id="275" name="Google Shape;275;p36"/>
          <p:cNvSpPr txBox="1"/>
          <p:nvPr/>
        </p:nvSpPr>
        <p:spPr>
          <a:xfrm>
            <a:off x="1144450" y="1104225"/>
            <a:ext cx="63009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Examples: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1. </a:t>
            </a:r>
            <a:r>
              <a:rPr b="1" lang="en" sz="1500">
                <a:solidFill>
                  <a:schemeClr val="dk1"/>
                </a:solidFill>
              </a:rPr>
              <a:t>2000 x 2000</a:t>
            </a:r>
            <a:r>
              <a:rPr lang="en" sz="1500">
                <a:solidFill>
                  <a:schemeClr val="dk1"/>
                </a:solidFill>
              </a:rPr>
              <a:t> grid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n = log</a:t>
            </a:r>
            <a:r>
              <a:rPr baseline="-25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 (4001) = 12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Memory required = 2000 x 2000 x 12 bits = </a:t>
            </a:r>
            <a:r>
              <a:rPr b="1" lang="en" sz="1500">
                <a:solidFill>
                  <a:srgbClr val="FF0000"/>
                </a:solidFill>
              </a:rPr>
              <a:t>6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Mbytes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2. </a:t>
            </a:r>
            <a:r>
              <a:rPr b="1" lang="en" sz="1500">
                <a:solidFill>
                  <a:schemeClr val="dk1"/>
                </a:solidFill>
              </a:rPr>
              <a:t>3000 x 3000</a:t>
            </a:r>
            <a:r>
              <a:rPr lang="en" sz="1500">
                <a:solidFill>
                  <a:schemeClr val="dk1"/>
                </a:solidFill>
              </a:rPr>
              <a:t> grid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n = </a:t>
            </a:r>
            <a:r>
              <a:rPr lang="en" sz="1500">
                <a:solidFill>
                  <a:schemeClr val="dk1"/>
                </a:solidFill>
              </a:rPr>
              <a:t>log</a:t>
            </a:r>
            <a:r>
              <a:rPr baseline="-25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 (</a:t>
            </a:r>
            <a:r>
              <a:rPr lang="en" sz="1500">
                <a:solidFill>
                  <a:schemeClr val="dk1"/>
                </a:solidFill>
              </a:rPr>
              <a:t>6001) = 13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Memory required = 3000 x 3000 x 13 bits = </a:t>
            </a:r>
            <a:r>
              <a:rPr b="1" lang="en" sz="1500">
                <a:solidFill>
                  <a:srgbClr val="FF0000"/>
                </a:solidFill>
              </a:rPr>
              <a:t>14.6</a:t>
            </a:r>
            <a:r>
              <a:rPr lang="en" sz="1500">
                <a:solidFill>
                  <a:schemeClr val="dk1"/>
                </a:solidFill>
              </a:rPr>
              <a:t> Mbytes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Note:</a:t>
            </a:r>
            <a:r>
              <a:rPr lang="en" sz="1500">
                <a:solidFill>
                  <a:schemeClr val="dk1"/>
                </a:solidFill>
              </a:rPr>
              <a:t> For memory requirement calculations, the maximum path length (</a:t>
            </a:r>
            <a:r>
              <a:rPr b="1" lang="en" sz="1500">
                <a:solidFill>
                  <a:schemeClr val="dk1"/>
                </a:solidFill>
              </a:rPr>
              <a:t>L</a:t>
            </a:r>
            <a:r>
              <a:rPr lang="en" sz="1500">
                <a:solidFill>
                  <a:schemeClr val="dk1"/>
                </a:solidFill>
              </a:rPr>
              <a:t>) is always considered to be (</a:t>
            </a:r>
            <a:r>
              <a:rPr b="1" lang="en" sz="1500">
                <a:solidFill>
                  <a:schemeClr val="dk1"/>
                </a:solidFill>
              </a:rPr>
              <a:t>M+N-1</a:t>
            </a:r>
            <a:r>
              <a:rPr lang="en" sz="1500">
                <a:solidFill>
                  <a:schemeClr val="dk1"/>
                </a:solidFill>
              </a:rPr>
              <a:t>) if the sequence is a series of natural numbers (1,2,3,4,5,....). Actual path length can be lower or equal to this value. If we use a repeating sequence, L is total number of unique entity.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 Optimization</a:t>
            </a:r>
            <a:endParaRPr b="1"/>
          </a:p>
        </p:txBody>
      </p:sp>
      <p:sp>
        <p:nvSpPr>
          <p:cNvPr id="281" name="Google Shape;281;p37"/>
          <p:cNvSpPr txBox="1"/>
          <p:nvPr/>
        </p:nvSpPr>
        <p:spPr>
          <a:xfrm>
            <a:off x="397950" y="1980325"/>
            <a:ext cx="4566000" cy="301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12700" rtl="0" algn="l">
              <a:lnSpc>
                <a:spcPct val="145454"/>
              </a:lnSpc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Instead of using the sequence </a:t>
            </a:r>
            <a:r>
              <a:rPr lang="en" sz="1500" u="sng">
                <a:solidFill>
                  <a:srgbClr val="800000"/>
                </a:solidFill>
              </a:rPr>
              <a:t>1,2,3,4,5</a:t>
            </a:r>
            <a:r>
              <a:rPr lang="en" sz="1500">
                <a:solidFill>
                  <a:srgbClr val="800000"/>
                </a:solidFill>
              </a:rPr>
              <a:t>,….. </a:t>
            </a:r>
            <a:r>
              <a:rPr lang="en" sz="1500">
                <a:solidFill>
                  <a:schemeClr val="dk1"/>
                </a:solidFill>
              </a:rPr>
              <a:t>for numbering the  cells, the sequence </a:t>
            </a:r>
            <a:r>
              <a:rPr lang="en" sz="1500" u="sng">
                <a:solidFill>
                  <a:srgbClr val="800000"/>
                </a:solidFill>
              </a:rPr>
              <a:t>1,2,3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 u="sng">
                <a:solidFill>
                  <a:srgbClr val="800000"/>
                </a:solidFill>
              </a:rPr>
              <a:t>1,2,3</a:t>
            </a:r>
            <a:r>
              <a:rPr lang="en" sz="1500">
                <a:solidFill>
                  <a:srgbClr val="800000"/>
                </a:solidFill>
              </a:rPr>
              <a:t>,… </a:t>
            </a:r>
            <a:r>
              <a:rPr lang="en" sz="1500">
                <a:solidFill>
                  <a:schemeClr val="dk1"/>
                </a:solidFill>
              </a:rPr>
              <a:t>is used.(</a:t>
            </a:r>
            <a:r>
              <a:rPr b="1" i="1" lang="en" sz="1500">
                <a:solidFill>
                  <a:schemeClr val="dk1"/>
                </a:solidFill>
              </a:rPr>
              <a:t>L=3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127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For a cell, labels of predecessors and successors are  different. So tracing back is easy.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500"/>
              <a:buChar char="●"/>
            </a:pPr>
            <a:r>
              <a:rPr b="1" i="1" lang="en" sz="1500">
                <a:solidFill>
                  <a:srgbClr val="800000"/>
                </a:solidFill>
              </a:rPr>
              <a:t>ceil(log</a:t>
            </a:r>
            <a:r>
              <a:rPr b="1" baseline="-25000" i="1" lang="en" sz="1500">
                <a:solidFill>
                  <a:srgbClr val="800000"/>
                </a:solidFill>
              </a:rPr>
              <a:t>2</a:t>
            </a:r>
            <a:r>
              <a:rPr b="1" i="1" lang="en" sz="1500">
                <a:solidFill>
                  <a:srgbClr val="800000"/>
                </a:solidFill>
              </a:rPr>
              <a:t>(3+2))  = 3</a:t>
            </a:r>
            <a:r>
              <a:rPr lang="en" sz="1500">
                <a:solidFill>
                  <a:srgbClr val="800000"/>
                </a:solidFill>
              </a:rPr>
              <a:t> bits per cell.</a:t>
            </a:r>
            <a:endParaRPr sz="1500">
              <a:solidFill>
                <a:srgbClr val="8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00000"/>
              </a:solidFill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986725" y="4465300"/>
            <a:ext cx="2578500" cy="36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0000"/>
                </a:solidFill>
              </a:rPr>
              <a:t>1.5</a:t>
            </a:r>
            <a:r>
              <a:rPr lang="en" sz="1300">
                <a:solidFill>
                  <a:srgbClr val="800000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Mbytes for 2000 x 2000 grid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400" y="2206950"/>
            <a:ext cx="37719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7"/>
          <p:cNvSpPr txBox="1"/>
          <p:nvPr/>
        </p:nvSpPr>
        <p:spPr>
          <a:xfrm>
            <a:off x="7781650" y="37865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7234875" y="3376825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7234875" y="41510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8328425" y="37865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7781650" y="3376825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7810675" y="41510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6688125" y="41510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8328425" y="4151000"/>
            <a:ext cx="483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6688100" y="3376825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8328425" y="3376825"/>
            <a:ext cx="483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6131300" y="4151000"/>
            <a:ext cx="483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6141375" y="37865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5661500" y="41510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5632675" y="37865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5155900" y="41510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8328425" y="3012325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8328425" y="2621788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5679775" y="3376825"/>
            <a:ext cx="483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7752550" y="2621788"/>
            <a:ext cx="483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5126800" y="3786500"/>
            <a:ext cx="483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7234875" y="2621788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5661500" y="3012325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5155900" y="3422000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6141375" y="3012313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8328425" y="2234688"/>
            <a:ext cx="483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7781650" y="2234688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6141325" y="2649245"/>
            <a:ext cx="4248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6717200" y="2621775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7234875" y="2234688"/>
            <a:ext cx="424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3" name="Google Shape;313;p37"/>
          <p:cNvCxnSpPr/>
          <p:nvPr/>
        </p:nvCxnSpPr>
        <p:spPr>
          <a:xfrm flipH="1" rot="10800000">
            <a:off x="6007638" y="4261200"/>
            <a:ext cx="13761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37"/>
          <p:cNvCxnSpPr/>
          <p:nvPr/>
        </p:nvCxnSpPr>
        <p:spPr>
          <a:xfrm>
            <a:off x="5987350" y="3122400"/>
            <a:ext cx="0" cy="113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7"/>
          <p:cNvSpPr txBox="1"/>
          <p:nvPr/>
        </p:nvSpPr>
        <p:spPr>
          <a:xfrm>
            <a:off x="368875" y="513025"/>
            <a:ext cx="8520600" cy="97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Akers’s Observations (1967)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 Adjacent labels for k are either k − 1 or k + 1. Need a labeling scheme such that each label has its preceding label different from its succeeding label.       </a:t>
            </a:r>
            <a:endParaRPr sz="1500">
              <a:solidFill>
                <a:srgbClr val="800000"/>
              </a:solidFill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1958600" y="1546942"/>
            <a:ext cx="1036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WAY 1</a:t>
            </a:r>
            <a:endParaRPr b="1" i="1"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311700" y="14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Memory Optimization [</a:t>
            </a:r>
            <a:r>
              <a:rPr b="1" i="1" lang="en"/>
              <a:t>Minimum Cost</a:t>
            </a:r>
            <a:r>
              <a:rPr b="1" lang="en"/>
              <a:t>]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311700" y="1590850"/>
            <a:ext cx="4260300" cy="2267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Use the sequence </a:t>
            </a:r>
            <a:r>
              <a:rPr lang="en" sz="1500">
                <a:solidFill>
                  <a:srgbClr val="CC0000"/>
                </a:solidFill>
              </a:rPr>
              <a:t>0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>
                <a:solidFill>
                  <a:srgbClr val="4A86E8"/>
                </a:solidFill>
              </a:rPr>
              <a:t>0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>
                <a:solidFill>
                  <a:srgbClr val="CC0000"/>
                </a:solidFill>
              </a:rPr>
              <a:t>1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>
                <a:solidFill>
                  <a:srgbClr val="4A86E8"/>
                </a:solidFill>
              </a:rPr>
              <a:t>1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>
                <a:solidFill>
                  <a:srgbClr val="CC0000"/>
                </a:solidFill>
              </a:rPr>
              <a:t>0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>
                <a:solidFill>
                  <a:srgbClr val="4A86E8"/>
                </a:solidFill>
              </a:rPr>
              <a:t>0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>
                <a:solidFill>
                  <a:srgbClr val="CC0000"/>
                </a:solidFill>
              </a:rPr>
              <a:t>1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>
                <a:solidFill>
                  <a:srgbClr val="4A86E8"/>
                </a:solidFill>
              </a:rPr>
              <a:t>1</a:t>
            </a:r>
            <a:r>
              <a:rPr lang="en" sz="1500">
                <a:solidFill>
                  <a:srgbClr val="800000"/>
                </a:solidFill>
              </a:rPr>
              <a:t>,….., </a:t>
            </a:r>
            <a:r>
              <a:rPr lang="en" sz="1500">
                <a:solidFill>
                  <a:schemeClr val="dk1"/>
                </a:solidFill>
              </a:rPr>
              <a:t>(</a:t>
            </a:r>
            <a:r>
              <a:rPr b="1" i="1" lang="en" sz="1500">
                <a:solidFill>
                  <a:schemeClr val="dk1"/>
                </a:solidFill>
              </a:rPr>
              <a:t>L=2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rgbClr val="CC0000"/>
                </a:solidFill>
              </a:rPr>
              <a:t>0-&gt; </a:t>
            </a:r>
            <a:r>
              <a:rPr lang="en" sz="1500">
                <a:solidFill>
                  <a:schemeClr val="dk1"/>
                </a:solidFill>
              </a:rPr>
              <a:t>First 0;</a:t>
            </a:r>
            <a:r>
              <a:rPr lang="en" sz="1500">
                <a:solidFill>
                  <a:srgbClr val="CC0000"/>
                </a:solidFill>
              </a:rPr>
              <a:t> 1-&gt; </a:t>
            </a:r>
            <a:r>
              <a:rPr lang="en" sz="1500">
                <a:solidFill>
                  <a:schemeClr val="dk1"/>
                </a:solidFill>
              </a:rPr>
              <a:t>First 1.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accent1"/>
                </a:solidFill>
              </a:rPr>
              <a:t>0</a:t>
            </a:r>
            <a:r>
              <a:rPr lang="en" sz="1500">
                <a:solidFill>
                  <a:schemeClr val="dk1"/>
                </a:solidFill>
              </a:rPr>
              <a:t>-&gt; Second 0; </a:t>
            </a:r>
            <a:r>
              <a:rPr lang="en" sz="1500">
                <a:solidFill>
                  <a:schemeClr val="accent1"/>
                </a:solidFill>
              </a:rPr>
              <a:t>1</a:t>
            </a:r>
            <a:r>
              <a:rPr lang="en" sz="1500">
                <a:solidFill>
                  <a:schemeClr val="dk1"/>
                </a:solidFill>
              </a:rPr>
              <a:t>-&gt; Second 1.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Predecessors and successors are again different. </a:t>
            </a:r>
            <a:r>
              <a:rPr lang="en" sz="1500">
                <a:solidFill>
                  <a:srgbClr val="CC0000"/>
                </a:solidFill>
              </a:rPr>
              <a:t>0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>
                <a:solidFill>
                  <a:srgbClr val="4A86E8"/>
                </a:solidFill>
              </a:rPr>
              <a:t>      </a:t>
            </a:r>
            <a:r>
              <a:rPr lang="en" sz="1500">
                <a:solidFill>
                  <a:srgbClr val="800000"/>
                </a:solidFill>
              </a:rPr>
              <a:t>,</a:t>
            </a:r>
            <a:r>
              <a:rPr lang="en" sz="1500">
                <a:solidFill>
                  <a:srgbClr val="CC0000"/>
                </a:solidFill>
              </a:rPr>
              <a:t>1</a:t>
            </a:r>
            <a:endParaRPr sz="1500">
              <a:solidFill>
                <a:srgbClr val="800000"/>
              </a:solidFill>
            </a:endParaRPr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i="1" lang="en" sz="1500">
                <a:solidFill>
                  <a:srgbClr val="800000"/>
                </a:solidFill>
              </a:rPr>
              <a:t>ceil(log</a:t>
            </a:r>
            <a:r>
              <a:rPr b="1" baseline="-25000" i="1" lang="en" sz="1500">
                <a:solidFill>
                  <a:srgbClr val="800000"/>
                </a:solidFill>
              </a:rPr>
              <a:t>2</a:t>
            </a:r>
            <a:r>
              <a:rPr b="1" i="1" lang="en" sz="1500">
                <a:solidFill>
                  <a:srgbClr val="800000"/>
                </a:solidFill>
              </a:rPr>
              <a:t>(2+2)) = 2</a:t>
            </a:r>
            <a:r>
              <a:rPr lang="en" sz="1500">
                <a:solidFill>
                  <a:srgbClr val="800000"/>
                </a:solidFill>
              </a:rPr>
              <a:t> bits per cell.</a:t>
            </a:r>
            <a:endParaRPr sz="1500">
              <a:solidFill>
                <a:srgbClr val="8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8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 txBox="1"/>
          <p:nvPr/>
        </p:nvSpPr>
        <p:spPr>
          <a:xfrm>
            <a:off x="4536000" y="3547450"/>
            <a:ext cx="32739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 txBox="1"/>
          <p:nvPr/>
        </p:nvSpPr>
        <p:spPr>
          <a:xfrm>
            <a:off x="803250" y="3236950"/>
            <a:ext cx="2578500" cy="36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1.0</a:t>
            </a:r>
            <a:r>
              <a:rPr lang="en" sz="1300">
                <a:solidFill>
                  <a:srgbClr val="800000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Mbytes for 2000 x 2000 grid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5594125" y="4102875"/>
            <a:ext cx="2047800" cy="36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0000"/>
                </a:solidFill>
              </a:rPr>
              <a:t>Fig: Minimum Bend Path</a:t>
            </a:r>
            <a:endParaRPr sz="1200"/>
          </a:p>
        </p:txBody>
      </p:sp>
      <p:sp>
        <p:nvSpPr>
          <p:cNvPr id="326" name="Google Shape;326;p38"/>
          <p:cNvSpPr txBox="1"/>
          <p:nvPr/>
        </p:nvSpPr>
        <p:spPr>
          <a:xfrm>
            <a:off x="3660350" y="2780475"/>
            <a:ext cx="233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 txBox="1"/>
          <p:nvPr/>
        </p:nvSpPr>
        <p:spPr>
          <a:xfrm>
            <a:off x="1041900" y="2684550"/>
            <a:ext cx="164400" cy="22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A86E8"/>
                </a:solidFill>
              </a:rPr>
              <a:t>0</a:t>
            </a:r>
            <a:endParaRPr sz="1200"/>
          </a:p>
        </p:txBody>
      </p:sp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775" y="1552813"/>
            <a:ext cx="37719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 txBox="1"/>
          <p:nvPr/>
        </p:nvSpPr>
        <p:spPr>
          <a:xfrm>
            <a:off x="1855475" y="912142"/>
            <a:ext cx="1036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WAY 2</a:t>
            </a:r>
            <a:endParaRPr b="1" i="1"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Requirements - Summary</a:t>
            </a:r>
            <a:endParaRPr/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memory requirement calculations, the critical path length (L) is always considered to be (M+N-1) if the sequence is a series of natural numbers (1,2,3,4,5,....). Actual path length can be lower or equal to this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we use a repeating sequence, L is the total number of unique entities. For example, if we use 1,2,3,1,2,3... repeating sequence, L = 3. If the sequence is 0,1,0,1...., L = 2. So, L does not depend on the actual path length for memory calculation.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you are asked to calculate the memory used by a definite path, that's a different question. Generally, memory requirements denote the maximum memory required to run the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Example 4: Using </a:t>
            </a:r>
            <a:r>
              <a:rPr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rgbClr val="0000FF"/>
                </a:solidFill>
              </a:rPr>
              <a:t>0</a:t>
            </a:r>
            <a:r>
              <a:rPr lang="en">
                <a:solidFill>
                  <a:srgbClr val="CC0000"/>
                </a:solidFill>
              </a:rPr>
              <a:t>1</a:t>
            </a:r>
            <a:r>
              <a:rPr lang="en">
                <a:solidFill>
                  <a:srgbClr val="0000FF"/>
                </a:solidFill>
              </a:rPr>
              <a:t>1</a:t>
            </a:r>
            <a:r>
              <a:rPr lang="en">
                <a:solidFill>
                  <a:srgbClr val="CC0000"/>
                </a:solidFill>
              </a:rPr>
              <a:t>0</a:t>
            </a:r>
            <a:r>
              <a:rPr lang="en">
                <a:solidFill>
                  <a:srgbClr val="0000FF"/>
                </a:solidFill>
              </a:rPr>
              <a:t>0</a:t>
            </a:r>
            <a:r>
              <a:rPr lang="en"/>
              <a:t>… Sequence</a:t>
            </a:r>
            <a:endParaRPr/>
          </a:p>
        </p:txBody>
      </p:sp>
      <p:pic>
        <p:nvPicPr>
          <p:cNvPr id="341" name="Google Shape;3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3025"/>
            <a:ext cx="37719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0"/>
          <p:cNvSpPr/>
          <p:nvPr/>
        </p:nvSpPr>
        <p:spPr>
          <a:xfrm>
            <a:off x="4134900" y="2457350"/>
            <a:ext cx="437100" cy="5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825" y="1543025"/>
            <a:ext cx="37719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0"/>
          <p:cNvSpPr txBox="1"/>
          <p:nvPr/>
        </p:nvSpPr>
        <p:spPr>
          <a:xfrm>
            <a:off x="5298725" y="4037650"/>
            <a:ext cx="272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Label: </a:t>
            </a:r>
            <a:r>
              <a:rPr lang="en" sz="1500">
                <a:solidFill>
                  <a:srgbClr val="CC0000"/>
                </a:solidFill>
              </a:rPr>
              <a:t>0</a:t>
            </a:r>
            <a:r>
              <a:rPr lang="en" sz="1500">
                <a:solidFill>
                  <a:srgbClr val="0000FF"/>
                </a:solidFill>
              </a:rPr>
              <a:t>0</a:t>
            </a:r>
            <a:r>
              <a:rPr lang="en" sz="1500">
                <a:solidFill>
                  <a:srgbClr val="CC0000"/>
                </a:solidFill>
              </a:rPr>
              <a:t>1</a:t>
            </a:r>
            <a:r>
              <a:rPr lang="en" sz="1500">
                <a:solidFill>
                  <a:srgbClr val="0000FF"/>
                </a:solidFill>
              </a:rPr>
              <a:t>1</a:t>
            </a:r>
            <a:r>
              <a:rPr lang="en" sz="1500">
                <a:solidFill>
                  <a:srgbClr val="CC0000"/>
                </a:solidFill>
              </a:rPr>
              <a:t>0</a:t>
            </a:r>
            <a:r>
              <a:rPr lang="en" sz="1500">
                <a:solidFill>
                  <a:srgbClr val="0000FF"/>
                </a:solidFill>
              </a:rPr>
              <a:t>0</a:t>
            </a:r>
            <a:r>
              <a:rPr lang="en" sz="1500">
                <a:solidFill>
                  <a:srgbClr val="CC0000"/>
                </a:solidFill>
              </a:rPr>
              <a:t>1</a:t>
            </a:r>
            <a:endParaRPr sz="1800">
              <a:solidFill>
                <a:srgbClr val="CC0000"/>
              </a:solidFill>
            </a:endParaRPr>
          </a:p>
        </p:txBody>
      </p:sp>
      <p:cxnSp>
        <p:nvCxnSpPr>
          <p:cNvPr id="345" name="Google Shape;345;p40"/>
          <p:cNvCxnSpPr/>
          <p:nvPr/>
        </p:nvCxnSpPr>
        <p:spPr>
          <a:xfrm flipH="1">
            <a:off x="6557850" y="4453150"/>
            <a:ext cx="731400" cy="3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46" name="Google Shape;346;p40"/>
          <p:cNvCxnSpPr/>
          <p:nvPr/>
        </p:nvCxnSpPr>
        <p:spPr>
          <a:xfrm flipH="1">
            <a:off x="5438350" y="2378850"/>
            <a:ext cx="900" cy="12879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47" name="Google Shape;347;p40"/>
          <p:cNvCxnSpPr/>
          <p:nvPr/>
        </p:nvCxnSpPr>
        <p:spPr>
          <a:xfrm>
            <a:off x="5439250" y="3767750"/>
            <a:ext cx="12465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48" name="Google Shape;348;p40"/>
          <p:cNvSpPr txBox="1"/>
          <p:nvPr/>
        </p:nvSpPr>
        <p:spPr>
          <a:xfrm>
            <a:off x="6434850" y="4514600"/>
            <a:ext cx="9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4" name="Google Shape;3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Grid Routing- Lecture 16, </a:t>
            </a:r>
            <a:r>
              <a:rPr i="1"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NPTEL Online certification Courses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, IIT Kharagpur.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M. A. Breuer, M. Sarrafzadeh and F. Somenzi, "Fundamental CAD algorithms," in IEEE Transactions on Computer-Aided Design of Integrated Circuits and Systems, vol. 19, no. 12, pp. 1449-1475, Dec. 2000, doi: 10.1109/43.898826.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http://users.eecs.northwestern.edu/~haizhou/357/lec6.pdf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2925" y="1442575"/>
            <a:ext cx="4099376" cy="28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12400" y="1154150"/>
            <a:ext cx="4159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Forming physical connection between pins. First, approx. path (</a:t>
            </a:r>
            <a:r>
              <a:rPr b="1" lang="en"/>
              <a:t>Global Routing</a:t>
            </a:r>
            <a:r>
              <a:rPr lang="en"/>
              <a:t>), then, placing metal line segment (</a:t>
            </a:r>
            <a:r>
              <a:rPr b="1" lang="en"/>
              <a:t>Detailed Routing</a:t>
            </a:r>
            <a:r>
              <a:rPr lang="en"/>
              <a:t>)</a:t>
            </a:r>
            <a:br>
              <a:rPr lang="en"/>
            </a:b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After</a:t>
            </a:r>
            <a:r>
              <a:rPr lang="en"/>
              <a:t> </a:t>
            </a:r>
            <a:r>
              <a:rPr b="1" lang="en"/>
              <a:t>placement</a:t>
            </a:r>
            <a:r>
              <a:rPr lang="en"/>
              <a:t> phase, the exact </a:t>
            </a:r>
            <a:r>
              <a:rPr b="1" lang="en"/>
              <a:t>locations</a:t>
            </a:r>
            <a:r>
              <a:rPr lang="en"/>
              <a:t> of </a:t>
            </a:r>
            <a:r>
              <a:rPr b="1" lang="en"/>
              <a:t>circuit blocks</a:t>
            </a:r>
            <a:r>
              <a:rPr lang="en"/>
              <a:t> and </a:t>
            </a:r>
            <a:r>
              <a:rPr b="1" lang="en"/>
              <a:t>pins</a:t>
            </a:r>
            <a:r>
              <a:rPr lang="en"/>
              <a:t> are determined.</a:t>
            </a:r>
            <a:br>
              <a:rPr lang="en"/>
            </a:b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Space not occupied by the blocks</a:t>
            </a:r>
            <a:r>
              <a:rPr lang="en"/>
              <a:t> are used for routing and are called as </a:t>
            </a:r>
            <a:r>
              <a:rPr b="1" lang="en"/>
              <a:t>routing regions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Two kinds of approaches to solve global routing problem: </a:t>
            </a:r>
            <a:r>
              <a:rPr b="1" lang="en"/>
              <a:t>Sequential</a:t>
            </a:r>
            <a:r>
              <a:rPr lang="en"/>
              <a:t> &amp; </a:t>
            </a:r>
            <a:r>
              <a:rPr b="1" lang="en"/>
              <a:t>Concurrent</a:t>
            </a:r>
            <a:r>
              <a:rPr lang="en"/>
              <a:t> Approach.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type="title"/>
          </p:nvPr>
        </p:nvSpPr>
        <p:spPr>
          <a:xfrm>
            <a:off x="2109600" y="2285400"/>
            <a:ext cx="492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Thank You</a:t>
            </a:r>
            <a:endParaRPr b="1" sz="3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Routing Approaches</a:t>
            </a:r>
            <a:endParaRPr b="1"/>
          </a:p>
        </p:txBody>
      </p:sp>
      <p:sp>
        <p:nvSpPr>
          <p:cNvPr id="74" name="Google Shape;74;p16"/>
          <p:cNvSpPr txBox="1"/>
          <p:nvPr/>
        </p:nvSpPr>
        <p:spPr>
          <a:xfrm>
            <a:off x="1078650" y="1151900"/>
            <a:ext cx="69867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Sequential Approach</a:t>
            </a:r>
            <a:r>
              <a:rPr lang="en" sz="1500"/>
              <a:t>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approach, as the name suggests, pins are routed </a:t>
            </a:r>
            <a:r>
              <a:rPr b="1" lang="en"/>
              <a:t>one by one</a:t>
            </a:r>
            <a:r>
              <a:rPr lang="en"/>
              <a:t>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 is important: once a region has been routed it may block other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nets which are yet to be routed.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Eg.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i. </a:t>
            </a:r>
            <a:r>
              <a:rPr b="1" lang="en"/>
              <a:t>Maze routing</a:t>
            </a:r>
            <a:r>
              <a:rPr lang="en"/>
              <a:t> algorithms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ii. Line-probe algorithms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iii.</a:t>
            </a:r>
            <a:r>
              <a:rPr lang="en"/>
              <a:t> Shortest path based algorithms</a:t>
            </a:r>
            <a:endParaRPr/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Concurrent Approach:</a:t>
            </a:r>
            <a:r>
              <a:rPr lang="en" sz="1500"/>
              <a:t> </a:t>
            </a:r>
            <a:endParaRPr sz="1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approach avoids the ordering problem by considering routing of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nets simultaneously.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Computationally sophisticated.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Lee’s Maze Routing algorithms</a:t>
            </a:r>
            <a:endParaRPr b="1"/>
          </a:p>
        </p:txBody>
      </p:sp>
      <p:sp>
        <p:nvSpPr>
          <p:cNvPr id="80" name="Google Shape;80;p17"/>
          <p:cNvSpPr txBox="1"/>
          <p:nvPr/>
        </p:nvSpPr>
        <p:spPr>
          <a:xfrm>
            <a:off x="444350" y="939075"/>
            <a:ext cx="51279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127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layout surface is assumed to be made up of a rectangular array of </a:t>
            </a:r>
            <a:r>
              <a:rPr b="1" lang="en">
                <a:solidFill>
                  <a:schemeClr val="dk1"/>
                </a:solidFill>
              </a:rPr>
              <a:t>grid cells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Each </a:t>
            </a:r>
            <a:r>
              <a:rPr b="1" i="1" lang="en">
                <a:solidFill>
                  <a:schemeClr val="dk1"/>
                </a:solidFill>
              </a:rPr>
              <a:t>Grid cell</a:t>
            </a:r>
            <a:r>
              <a:rPr lang="en">
                <a:solidFill>
                  <a:schemeClr val="dk1"/>
                </a:solidFill>
              </a:rPr>
              <a:t> represents a square cell where </a:t>
            </a:r>
            <a:r>
              <a:rPr b="1" i="1" lang="en">
                <a:solidFill>
                  <a:schemeClr val="dk1"/>
                </a:solidFill>
              </a:rPr>
              <a:t>one</a:t>
            </a:r>
            <a:r>
              <a:rPr lang="en">
                <a:solidFill>
                  <a:schemeClr val="dk1"/>
                </a:solidFill>
              </a:rPr>
              <a:t> wire can cross.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Objective is to find out the </a:t>
            </a:r>
            <a:r>
              <a:rPr b="1" i="1" lang="en">
                <a:solidFill>
                  <a:schemeClr val="dk1"/>
                </a:solidFill>
              </a:rPr>
              <a:t>shortest</a:t>
            </a:r>
            <a:r>
              <a:rPr lang="en">
                <a:solidFill>
                  <a:schemeClr val="dk1"/>
                </a:solidFill>
              </a:rPr>
              <a:t> path (</a:t>
            </a:r>
            <a:r>
              <a:rPr b="1" lang="en">
                <a:solidFill>
                  <a:schemeClr val="dk1"/>
                </a:solidFill>
              </a:rPr>
              <a:t>sequence of grid cells</a:t>
            </a:r>
            <a:r>
              <a:rPr lang="en">
                <a:solidFill>
                  <a:schemeClr val="dk1"/>
                </a:solidFill>
              </a:rPr>
              <a:t>) for </a:t>
            </a:r>
            <a:r>
              <a:rPr lang="en" u="sng">
                <a:solidFill>
                  <a:schemeClr val="dk1"/>
                </a:solidFill>
              </a:rPr>
              <a:t>connecting two points</a:t>
            </a:r>
            <a:r>
              <a:rPr lang="en">
                <a:solidFill>
                  <a:schemeClr val="dk1"/>
                </a:solidFill>
              </a:rPr>
              <a:t> (Source, </a:t>
            </a:r>
            <a:r>
              <a:rPr b="1"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 to Target, </a:t>
            </a:r>
            <a:r>
              <a:rPr b="1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) .</a:t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using cells, a wire can either </a:t>
            </a:r>
            <a:r>
              <a:rPr b="1" i="1" lang="en">
                <a:solidFill>
                  <a:schemeClr val="dk1"/>
                </a:solidFill>
              </a:rPr>
              <a:t>cross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i="1" lang="en">
                <a:solidFill>
                  <a:schemeClr val="dk1"/>
                </a:solidFill>
              </a:rPr>
              <a:t>bend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marR="127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127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127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127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Some of the grid cells act as </a:t>
            </a:r>
            <a:r>
              <a:rPr b="1" lang="en">
                <a:solidFill>
                  <a:schemeClr val="dk1"/>
                </a:solidFill>
              </a:rPr>
              <a:t>obstacles (Black Cells)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444500" lvl="0" marL="12700" marR="127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-Blocks that are placed on the surface.</a:t>
            </a:r>
            <a:endParaRPr>
              <a:solidFill>
                <a:schemeClr val="dk1"/>
              </a:solidFill>
            </a:endParaRPr>
          </a:p>
          <a:p>
            <a:pPr indent="444500" lvl="0" marL="12700" marR="127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-Some nets that are already laid out.</a:t>
            </a:r>
            <a:br>
              <a:rPr lang="en">
                <a:solidFill>
                  <a:schemeClr val="dk1"/>
                </a:solidFill>
              </a:rPr>
            </a:b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125" y="1705200"/>
            <a:ext cx="20669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2243467" y="3132549"/>
            <a:ext cx="554400" cy="42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7"/>
          <p:cNvCxnSpPr>
            <a:stCxn id="82" idx="0"/>
            <a:endCxn id="82" idx="2"/>
          </p:cNvCxnSpPr>
          <p:nvPr/>
        </p:nvCxnSpPr>
        <p:spPr>
          <a:xfrm>
            <a:off x="2520667" y="3132549"/>
            <a:ext cx="0" cy="426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/>
          <p:nvPr/>
        </p:nvSpPr>
        <p:spPr>
          <a:xfrm>
            <a:off x="3316252" y="3132549"/>
            <a:ext cx="554400" cy="42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7"/>
          <p:cNvCxnSpPr>
            <a:endCxn id="84" idx="2"/>
          </p:cNvCxnSpPr>
          <p:nvPr/>
        </p:nvCxnSpPr>
        <p:spPr>
          <a:xfrm flipH="1">
            <a:off x="3593452" y="3354249"/>
            <a:ext cx="2700" cy="204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7"/>
          <p:cNvCxnSpPr>
            <a:endCxn id="84" idx="3"/>
          </p:cNvCxnSpPr>
          <p:nvPr/>
        </p:nvCxnSpPr>
        <p:spPr>
          <a:xfrm>
            <a:off x="3596152" y="3344049"/>
            <a:ext cx="274500" cy="1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2172900" y="3559265"/>
            <a:ext cx="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cross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245685" y="3567721"/>
            <a:ext cx="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2700" rtl="0" algn="just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Lee’s Algorithm : </a:t>
            </a:r>
            <a:r>
              <a:rPr b="1" i="1" lang="en"/>
              <a:t>Expansion</a:t>
            </a:r>
            <a:endParaRPr b="1" i="1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017725"/>
            <a:ext cx="47676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2678"/>
              <a:buNone/>
            </a:pPr>
            <a:r>
              <a:rPr b="1" lang="en" sz="1400">
                <a:solidFill>
                  <a:schemeClr val="dk1"/>
                </a:solidFill>
              </a:rPr>
              <a:t>Step 1</a:t>
            </a:r>
            <a:r>
              <a:rPr lang="en" sz="1400">
                <a:solidFill>
                  <a:schemeClr val="dk1"/>
                </a:solidFill>
              </a:rPr>
              <a:t>: Wave propagation - 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Iterative process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Starts at the most adjacent cell of the Source.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Need to find all new cells/grid that are reachable at </a:t>
            </a:r>
            <a:r>
              <a:rPr b="1" i="1" lang="en" sz="1400">
                <a:solidFill>
                  <a:schemeClr val="dk1"/>
                </a:solidFill>
              </a:rPr>
              <a:t>pathlength 1</a:t>
            </a:r>
            <a:r>
              <a:rPr lang="en" sz="1400">
                <a:solidFill>
                  <a:schemeClr val="dk1"/>
                </a:solidFill>
              </a:rPr>
              <a:t>(i.e, all paths that are just 1 unit in total length(just 1 cell)).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Using the </a:t>
            </a:r>
            <a:r>
              <a:rPr b="1" i="1" lang="en" sz="1400">
                <a:solidFill>
                  <a:schemeClr val="dk1"/>
                </a:solidFill>
              </a:rPr>
              <a:t>pathlength 1</a:t>
            </a:r>
            <a:r>
              <a:rPr lang="en" sz="1400">
                <a:solidFill>
                  <a:schemeClr val="dk1"/>
                </a:solidFill>
              </a:rPr>
              <a:t> cells, all new cells which are reachable at </a:t>
            </a:r>
            <a:r>
              <a:rPr b="1" i="1" lang="en" sz="1400">
                <a:solidFill>
                  <a:schemeClr val="dk1"/>
                </a:solidFill>
              </a:rPr>
              <a:t>pathlength 2 </a:t>
            </a:r>
            <a:r>
              <a:rPr lang="en" sz="1400">
                <a:solidFill>
                  <a:schemeClr val="dk1"/>
                </a:solidFill>
              </a:rPr>
              <a:t>can be found.</a:t>
            </a:r>
            <a:endParaRPr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Process is repeated until the target, </a:t>
            </a:r>
            <a:r>
              <a:rPr b="1" lang="en" sz="1400">
                <a:solidFill>
                  <a:schemeClr val="dk1"/>
                </a:solidFill>
              </a:rPr>
              <a:t>T</a:t>
            </a:r>
            <a:r>
              <a:rPr lang="en" sz="1400">
                <a:solidFill>
                  <a:schemeClr val="dk1"/>
                </a:solidFill>
              </a:rPr>
              <a:t> is reached.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04165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During i</a:t>
            </a:r>
            <a:r>
              <a:rPr baseline="30000" lang="en" sz="1400">
                <a:solidFill>
                  <a:schemeClr val="dk1"/>
                </a:solidFill>
              </a:rPr>
              <a:t>th</a:t>
            </a:r>
            <a:r>
              <a:rPr lang="en" sz="1400">
                <a:solidFill>
                  <a:schemeClr val="dk1"/>
                </a:solidFill>
              </a:rPr>
              <a:t> iteration, </a:t>
            </a:r>
            <a:r>
              <a:rPr lang="en" sz="1400" u="sng">
                <a:solidFill>
                  <a:schemeClr val="dk1"/>
                </a:solidFill>
              </a:rPr>
              <a:t>non‐blocking grid cells</a:t>
            </a:r>
            <a:r>
              <a:rPr lang="en" sz="1400">
                <a:solidFill>
                  <a:schemeClr val="dk1"/>
                </a:solidFill>
              </a:rPr>
              <a:t> at </a:t>
            </a:r>
            <a:r>
              <a:rPr lang="en" sz="1400">
                <a:solidFill>
                  <a:srgbClr val="FF9900"/>
                </a:solidFill>
              </a:rPr>
              <a:t>Manhattan distance</a:t>
            </a:r>
            <a:r>
              <a:rPr lang="en" sz="1400">
                <a:solidFill>
                  <a:schemeClr val="dk1"/>
                </a:solidFill>
              </a:rPr>
              <a:t> of i from grid cell </a:t>
            </a:r>
            <a:r>
              <a:rPr b="1" lang="en" sz="1400">
                <a:solidFill>
                  <a:schemeClr val="dk1"/>
                </a:solidFill>
              </a:rPr>
              <a:t>S</a:t>
            </a:r>
            <a:r>
              <a:rPr lang="en" sz="1400">
                <a:solidFill>
                  <a:schemeClr val="dk1"/>
                </a:solidFill>
              </a:rPr>
              <a:t> are all </a:t>
            </a:r>
            <a:r>
              <a:rPr lang="en" sz="1400" u="sng">
                <a:solidFill>
                  <a:schemeClr val="dk1"/>
                </a:solidFill>
              </a:rPr>
              <a:t>labeled with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i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125" y="647500"/>
            <a:ext cx="2417450" cy="25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062175" y="4234450"/>
            <a:ext cx="3000000" cy="79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Note: </a:t>
            </a:r>
            <a:r>
              <a:rPr lang="en">
                <a:solidFill>
                  <a:schemeClr val="dk1"/>
                </a:solidFill>
              </a:rPr>
              <a:t>Manhattan distance is the number of strides (horizontal and/or vertical) required to reach a cell.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682450" y="4030500"/>
            <a:ext cx="726600" cy="25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 rot="5400000">
            <a:off x="5668500" y="4037525"/>
            <a:ext cx="761100" cy="25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779175" y="4073225"/>
            <a:ext cx="1192800" cy="25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 1  S   1   2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 rot="5400000">
            <a:off x="6749050" y="4048375"/>
            <a:ext cx="1227000" cy="2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991675" y="3824850"/>
            <a:ext cx="726600" cy="72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214425" y="3783725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7212475" y="4234450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7214425" y="3550175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991675" y="3783725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7437175" y="3783725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7214425" y="4486450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991675" y="4234450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7479775" y="4234450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6175800" y="3989100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11" name="Google Shape;111;p18"/>
          <p:cNvSpPr txBox="1"/>
          <p:nvPr/>
        </p:nvSpPr>
        <p:spPr>
          <a:xfrm>
            <a:off x="5908500" y="3735600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12" name="Google Shape;112;p18"/>
          <p:cNvSpPr txBox="1"/>
          <p:nvPr/>
        </p:nvSpPr>
        <p:spPr>
          <a:xfrm>
            <a:off x="5908500" y="4284000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113" name="Google Shape;113;p18"/>
          <p:cNvSpPr txBox="1"/>
          <p:nvPr/>
        </p:nvSpPr>
        <p:spPr>
          <a:xfrm>
            <a:off x="5630425" y="3989100"/>
            <a:ext cx="281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cxnSp>
        <p:nvCxnSpPr>
          <p:cNvPr id="114" name="Google Shape;114;p18"/>
          <p:cNvCxnSpPr>
            <a:endCxn id="110" idx="2"/>
          </p:cNvCxnSpPr>
          <p:nvPr/>
        </p:nvCxnSpPr>
        <p:spPr>
          <a:xfrm rot="10800000">
            <a:off x="6316350" y="4284000"/>
            <a:ext cx="15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5682450" y="4677900"/>
            <a:ext cx="10968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adjacent cell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Lee’s Algorithm</a:t>
            </a:r>
            <a:endParaRPr b="1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60150"/>
            <a:ext cx="40473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1</a:t>
            </a:r>
            <a:r>
              <a:rPr lang="en" sz="1400">
                <a:solidFill>
                  <a:schemeClr val="dk1"/>
                </a:solidFill>
              </a:rPr>
              <a:t>: Wave propagation (contd)-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</a:rPr>
              <a:t>Labeling</a:t>
            </a:r>
            <a:r>
              <a:rPr lang="en" sz="1400">
                <a:solidFill>
                  <a:schemeClr val="dk1"/>
                </a:solidFill>
              </a:rPr>
              <a:t> continues until the target grid cell </a:t>
            </a:r>
            <a:r>
              <a:rPr b="1" lang="en" sz="1400">
                <a:solidFill>
                  <a:schemeClr val="dk1"/>
                </a:solidFill>
              </a:rPr>
              <a:t>T</a:t>
            </a:r>
            <a:r>
              <a:rPr lang="en" sz="1400">
                <a:solidFill>
                  <a:schemeClr val="dk1"/>
                </a:solidFill>
              </a:rPr>
              <a:t> is marked in iteration L (i.e. when i=L0).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L0 is the length of the shortest path.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11700" y="2821625"/>
            <a:ext cx="48447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process fails if:</a:t>
            </a:r>
            <a:endParaRPr>
              <a:solidFill>
                <a:schemeClr val="dk1"/>
              </a:solidFill>
            </a:endParaRPr>
          </a:p>
          <a:p>
            <a:pPr indent="0" lvl="0" marL="469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-  T is not reached and no new grid cells can be labeled during  step i.</a:t>
            </a:r>
            <a:endParaRPr>
              <a:solidFill>
                <a:schemeClr val="dk1"/>
              </a:solidFill>
            </a:endParaRPr>
          </a:p>
          <a:p>
            <a:pPr indent="0" lvl="0" marL="4699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-  T is not reached and i equals M, some upper bound on the path length.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525" y="1017725"/>
            <a:ext cx="2261200" cy="16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246425" y="1702975"/>
            <a:ext cx="54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= 1</a:t>
            </a:r>
            <a:endParaRPr b="1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525" y="3062950"/>
            <a:ext cx="2333925" cy="16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246425" y="3691300"/>
            <a:ext cx="540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= 7</a:t>
            </a:r>
            <a:endParaRPr b="1"/>
          </a:p>
        </p:txBody>
      </p:sp>
      <p:sp>
        <p:nvSpPr>
          <p:cNvPr id="127" name="Google Shape;127;p19"/>
          <p:cNvSpPr/>
          <p:nvPr/>
        </p:nvSpPr>
        <p:spPr>
          <a:xfrm>
            <a:off x="6814125" y="2713838"/>
            <a:ext cx="450000" cy="309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Lee’s Algorithm</a:t>
            </a:r>
            <a:endParaRPr b="1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1575"/>
            <a:ext cx="4973400" cy="20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2</a:t>
            </a:r>
            <a:r>
              <a:rPr lang="en" sz="1400">
                <a:solidFill>
                  <a:schemeClr val="dk1"/>
                </a:solidFill>
              </a:rPr>
              <a:t>: </a:t>
            </a:r>
            <a:r>
              <a:rPr lang="en" sz="1400">
                <a:solidFill>
                  <a:schemeClr val="dk1"/>
                </a:solidFill>
              </a:rPr>
              <a:t>Retrace-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Systematically </a:t>
            </a:r>
            <a:r>
              <a:rPr lang="en" sz="1400" u="sng">
                <a:solidFill>
                  <a:schemeClr val="dk1"/>
                </a:solidFill>
              </a:rPr>
              <a:t>backtrack</a:t>
            </a:r>
            <a:r>
              <a:rPr lang="en" sz="1400">
                <a:solidFill>
                  <a:schemeClr val="dk1"/>
                </a:solidFill>
              </a:rPr>
              <a:t> from the target cell </a:t>
            </a:r>
            <a:r>
              <a:rPr b="1" lang="en" sz="1400">
                <a:solidFill>
                  <a:schemeClr val="dk1"/>
                </a:solidFill>
              </a:rPr>
              <a:t>T</a:t>
            </a:r>
            <a:r>
              <a:rPr lang="en" sz="1400">
                <a:solidFill>
                  <a:schemeClr val="dk1"/>
                </a:solidFill>
              </a:rPr>
              <a:t> back towards the source cell </a:t>
            </a:r>
            <a:r>
              <a:rPr b="1" lang="en" sz="1400">
                <a:solidFill>
                  <a:schemeClr val="dk1"/>
                </a:solidFill>
              </a:rPr>
              <a:t>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T was reached during step i, then at least one grid cell adjacent to it will be labeled i‐1, and so 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By tracing the numbered cells in descending order, we can reach S following the shortest path.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11700" y="3381800"/>
            <a:ext cx="4629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 practice, the </a:t>
            </a:r>
            <a:r>
              <a:rPr b="1" lang="en">
                <a:solidFill>
                  <a:schemeClr val="dk1"/>
                </a:solidFill>
              </a:rPr>
              <a:t>rule of thumb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 u="sng">
                <a:solidFill>
                  <a:schemeClr val="dk1"/>
                </a:solidFill>
              </a:rPr>
              <a:t>not to change the direction of retrace unless one has to do so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Minimizes</a:t>
            </a:r>
            <a:r>
              <a:rPr lang="en">
                <a:solidFill>
                  <a:schemeClr val="dk1"/>
                </a:solidFill>
              </a:rPr>
              <a:t> number of </a:t>
            </a:r>
            <a:r>
              <a:rPr b="1" lang="en">
                <a:solidFill>
                  <a:schemeClr val="dk1"/>
                </a:solidFill>
              </a:rPr>
              <a:t>bends.</a:t>
            </a:r>
            <a:endParaRPr b="1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100" y="1684725"/>
            <a:ext cx="2650675" cy="18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Lee’s Algorithm</a:t>
            </a:r>
            <a:endParaRPr b="1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85950"/>
            <a:ext cx="49734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3</a:t>
            </a:r>
            <a:r>
              <a:rPr lang="en" sz="1400">
                <a:solidFill>
                  <a:schemeClr val="dk1"/>
                </a:solidFill>
              </a:rPr>
              <a:t>: </a:t>
            </a:r>
            <a:r>
              <a:rPr lang="en" sz="1400">
                <a:solidFill>
                  <a:schemeClr val="dk1"/>
                </a:solidFill>
              </a:rPr>
              <a:t>Label clearance</a:t>
            </a:r>
            <a:r>
              <a:rPr lang="en" sz="1400">
                <a:solidFill>
                  <a:schemeClr val="dk1"/>
                </a:solidFill>
              </a:rPr>
              <a:t>-</a:t>
            </a:r>
            <a:endParaRPr sz="14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3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solidFill>
                  <a:schemeClr val="dk1"/>
                </a:solidFill>
              </a:rPr>
              <a:t>All labeled cells except those corresponding to the path just found are </a:t>
            </a:r>
            <a:r>
              <a:rPr b="1" lang="en" sz="1400">
                <a:solidFill>
                  <a:schemeClr val="dk1"/>
                </a:solidFill>
              </a:rPr>
              <a:t>cleared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solidFill>
                  <a:schemeClr val="dk1"/>
                </a:solidFill>
              </a:rPr>
              <a:t>Cells along the path are marked as </a:t>
            </a:r>
            <a:r>
              <a:rPr b="1" lang="en" sz="1400">
                <a:solidFill>
                  <a:schemeClr val="dk1"/>
                </a:solidFill>
              </a:rPr>
              <a:t>obstacles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400">
                <a:solidFill>
                  <a:schemeClr val="dk1"/>
                </a:solidFill>
              </a:rPr>
              <a:t>Search complexity is as involved as the wave propagation step itself.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0" y="1469525"/>
            <a:ext cx="2972125" cy="22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