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2" r:id="rId12"/>
    <p:sldId id="293" r:id="rId13"/>
    <p:sldId id="266" r:id="rId14"/>
    <p:sldId id="267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83" r:id="rId23"/>
    <p:sldId id="284" r:id="rId24"/>
    <p:sldId id="268" r:id="rId25"/>
    <p:sldId id="278" r:id="rId26"/>
    <p:sldId id="294" r:id="rId27"/>
    <p:sldId id="295" r:id="rId28"/>
    <p:sldId id="296" r:id="rId29"/>
    <p:sldId id="297" r:id="rId30"/>
    <p:sldId id="280" r:id="rId31"/>
    <p:sldId id="269" r:id="rId32"/>
    <p:sldId id="279" r:id="rId33"/>
    <p:sldId id="271" r:id="rId34"/>
    <p:sldId id="272" r:id="rId35"/>
    <p:sldId id="273" r:id="rId36"/>
    <p:sldId id="274" r:id="rId37"/>
    <p:sldId id="281" r:id="rId38"/>
    <p:sldId id="275" r:id="rId39"/>
    <p:sldId id="282" r:id="rId40"/>
    <p:sldId id="276" r:id="rId41"/>
    <p:sldId id="277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2g9atVkkY5YxmENxRX6fXsy52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F4D6C2E6-D473-17D3-979E-F049E657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>
            <a:extLst>
              <a:ext uri="{FF2B5EF4-FFF2-40B4-BE49-F238E27FC236}">
                <a16:creationId xmlns:a16="http://schemas.microsoft.com/office/drawing/2014/main" id="{33500EB8-2978-DB42-AF37-625B012E8D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>
            <a:extLst>
              <a:ext uri="{FF2B5EF4-FFF2-40B4-BE49-F238E27FC236}">
                <a16:creationId xmlns:a16="http://schemas.microsoft.com/office/drawing/2014/main" id="{DA8A7B93-BDB1-1DEE-6016-072B3FBF3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1653EBD-35BA-B822-B30A-06FD8B9B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>
            <a:extLst>
              <a:ext uri="{FF2B5EF4-FFF2-40B4-BE49-F238E27FC236}">
                <a16:creationId xmlns:a16="http://schemas.microsoft.com/office/drawing/2014/main" id="{5188A12E-8CB4-B8A6-09D3-4EBD9028E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0:notes">
            <a:extLst>
              <a:ext uri="{FF2B5EF4-FFF2-40B4-BE49-F238E27FC236}">
                <a16:creationId xmlns:a16="http://schemas.microsoft.com/office/drawing/2014/main" id="{D3CAA472-A772-7FA4-3E0C-72E21BE74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478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ce7b0a7e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1ce7b0a7e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478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4C947800-5F7A-61EB-D13B-7206FD44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>
            <a:extLst>
              <a:ext uri="{FF2B5EF4-FFF2-40B4-BE49-F238E27FC236}">
                <a16:creationId xmlns:a16="http://schemas.microsoft.com/office/drawing/2014/main" id="{6BD35723-9D35-A0C7-FCEB-D572F90A7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>
            <a:extLst>
              <a:ext uri="{FF2B5EF4-FFF2-40B4-BE49-F238E27FC236}">
                <a16:creationId xmlns:a16="http://schemas.microsoft.com/office/drawing/2014/main" id="{B12197C9-F233-3D5B-9ABF-767AED12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07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6A383C34-B876-FE26-21AC-C8D445300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>
            <a:extLst>
              <a:ext uri="{FF2B5EF4-FFF2-40B4-BE49-F238E27FC236}">
                <a16:creationId xmlns:a16="http://schemas.microsoft.com/office/drawing/2014/main" id="{5EDF1F88-3CC5-7083-80F6-372CCD875B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>
            <a:extLst>
              <a:ext uri="{FF2B5EF4-FFF2-40B4-BE49-F238E27FC236}">
                <a16:creationId xmlns:a16="http://schemas.microsoft.com/office/drawing/2014/main" id="{6B4DA775-9D77-ECFA-FC97-C17919A42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353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D5C7F5C-0B91-A36A-C611-0E0804734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>
            <a:extLst>
              <a:ext uri="{FF2B5EF4-FFF2-40B4-BE49-F238E27FC236}">
                <a16:creationId xmlns:a16="http://schemas.microsoft.com/office/drawing/2014/main" id="{992CD64A-0831-9C37-E03C-AEFD86B26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>
            <a:extLst>
              <a:ext uri="{FF2B5EF4-FFF2-40B4-BE49-F238E27FC236}">
                <a16:creationId xmlns:a16="http://schemas.microsoft.com/office/drawing/2014/main" id="{8D54748A-3F91-06DE-716F-52C106C1C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40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22DFC2C-A290-408B-9CF6-FD3B77FE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>
            <a:extLst>
              <a:ext uri="{FF2B5EF4-FFF2-40B4-BE49-F238E27FC236}">
                <a16:creationId xmlns:a16="http://schemas.microsoft.com/office/drawing/2014/main" id="{BD1959C7-7F0B-BC80-CC72-8F734F4C0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2:notes">
            <a:extLst>
              <a:ext uri="{FF2B5EF4-FFF2-40B4-BE49-F238E27FC236}">
                <a16:creationId xmlns:a16="http://schemas.microsoft.com/office/drawing/2014/main" id="{ACFDB7A4-6433-AC3A-630F-906DAD4E6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027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d4c4ec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5d4c4ecb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d4c4ec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5d4c4ecb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561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d4c4ecb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5d4c4ecb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d4c4ecb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5d4c4ecb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d4c4ecbe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5d4c4ecbe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357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48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.surrey.ac.uk/Projects/Labview/minimisation/karrule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d-gate/" TargetMode="External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hyperlink" Target="https://www.geeksforgeeks.org/or-gat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mentationtools.com/logic-gat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CSE460: VLSI Design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Lecture 2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311700" y="1026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Logic Function Synthesis - Three variable SOP &amp; POS</a:t>
            </a:r>
            <a:endParaRPr b="1"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body" idx="1"/>
          </p:nvPr>
        </p:nvSpPr>
        <p:spPr>
          <a:xfrm>
            <a:off x="311700" y="70418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Function synthesis from truth table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575" y="1136830"/>
            <a:ext cx="5233276" cy="22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94EE0-BE60-BEC8-60EB-BF697E470E30}"/>
              </a:ext>
            </a:extLst>
          </p:cNvPr>
          <p:cNvSpPr txBox="1"/>
          <p:nvPr/>
        </p:nvSpPr>
        <p:spPr>
          <a:xfrm>
            <a:off x="5785851" y="935099"/>
            <a:ext cx="31445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 </a:t>
            </a:r>
            <a:r>
              <a:rPr lang="en-GB" b="1" dirty="0" err="1"/>
              <a:t>Minterm</a:t>
            </a:r>
            <a:r>
              <a:rPr lang="en-GB" dirty="0"/>
              <a:t> m</a:t>
            </a:r>
            <a:r>
              <a:rPr lang="en-GB" baseline="-25000" dirty="0"/>
              <a:t>i</a:t>
            </a:r>
            <a:r>
              <a:rPr lang="en-GB" dirty="0"/>
              <a:t> is a complete argument vector </a:t>
            </a:r>
            <a:r>
              <a:rPr lang="en-GB" b="1" dirty="0"/>
              <a:t>(</a:t>
            </a:r>
            <a:r>
              <a:rPr lang="en-GB" b="1" dirty="0" err="1"/>
              <a:t>a,b,c</a:t>
            </a:r>
            <a:r>
              <a:rPr lang="en-GB" b="1" dirty="0"/>
              <a:t>,...,x)</a:t>
            </a:r>
            <a:r>
              <a:rPr lang="en-GB" dirty="0"/>
              <a:t> for which a Boolean function f(</a:t>
            </a:r>
            <a:r>
              <a:rPr lang="en-GB" dirty="0" err="1"/>
              <a:t>a,b,c</a:t>
            </a:r>
            <a:r>
              <a:rPr lang="en-GB" dirty="0"/>
              <a:t>,...,x) delivers the value </a:t>
            </a:r>
            <a:r>
              <a:rPr lang="en-GB" b="1" dirty="0"/>
              <a:t>‘1’. </a:t>
            </a:r>
            <a:r>
              <a:rPr lang="en-GB" dirty="0"/>
              <a:t>It has</a:t>
            </a:r>
            <a:r>
              <a:rPr lang="en-GB" b="1" dirty="0"/>
              <a:t> </a:t>
            </a:r>
            <a:r>
              <a:rPr lang="en-GB" b="0" i="0" dirty="0">
                <a:effectLst/>
              </a:rPr>
              <a:t>“</a:t>
            </a:r>
            <a:r>
              <a:rPr lang="en-GB" b="1" i="0" dirty="0">
                <a:effectLst/>
              </a:rPr>
              <a:t>minimum</a:t>
            </a:r>
            <a:r>
              <a:rPr lang="en-GB" b="0" i="0" dirty="0">
                <a:effectLst/>
              </a:rPr>
              <a:t>” </a:t>
            </a:r>
            <a:r>
              <a:rPr lang="en-GB" b="1" i="0" dirty="0">
                <a:effectLst/>
              </a:rPr>
              <a:t>satisfiability.</a:t>
            </a:r>
            <a:endParaRPr lang="en-GB" b="1" dirty="0"/>
          </a:p>
          <a:p>
            <a:pPr algn="just"/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 Maxterm</a:t>
            </a:r>
            <a:r>
              <a:rPr lang="en-GB" dirty="0"/>
              <a:t> M</a:t>
            </a:r>
            <a:r>
              <a:rPr lang="en-GB" baseline="-25000" dirty="0"/>
              <a:t>i</a:t>
            </a:r>
            <a:r>
              <a:rPr lang="en-GB" dirty="0"/>
              <a:t> is a complete argument vector </a:t>
            </a:r>
            <a:r>
              <a:rPr lang="en-GB" b="1" dirty="0"/>
              <a:t>(</a:t>
            </a:r>
            <a:r>
              <a:rPr lang="en-GB" b="1" dirty="0" err="1"/>
              <a:t>a,b,c</a:t>
            </a:r>
            <a:r>
              <a:rPr lang="en-GB" b="1" dirty="0"/>
              <a:t>,...,x)</a:t>
            </a:r>
            <a:r>
              <a:rPr lang="en-GB" dirty="0"/>
              <a:t> for which a Boolean function f(</a:t>
            </a:r>
            <a:r>
              <a:rPr lang="en-GB" dirty="0" err="1"/>
              <a:t>a,b,c</a:t>
            </a:r>
            <a:r>
              <a:rPr lang="en-GB" dirty="0"/>
              <a:t>,...,x) delivers the value </a:t>
            </a:r>
            <a:r>
              <a:rPr lang="en-GB" b="1" dirty="0"/>
              <a:t>‘0’. </a:t>
            </a:r>
            <a:r>
              <a:rPr lang="en-GB" dirty="0"/>
              <a:t>It has</a:t>
            </a:r>
            <a:r>
              <a:rPr lang="en-GB" b="1" dirty="0"/>
              <a:t> </a:t>
            </a:r>
            <a:r>
              <a:rPr lang="en-GB" b="0" i="0" dirty="0">
                <a:effectLst/>
              </a:rPr>
              <a:t>“</a:t>
            </a:r>
            <a:r>
              <a:rPr lang="en-GB" b="1" i="0" dirty="0">
                <a:effectLst/>
              </a:rPr>
              <a:t>maximum</a:t>
            </a:r>
            <a:r>
              <a:rPr lang="en-GB" b="0" i="0" dirty="0">
                <a:effectLst/>
              </a:rPr>
              <a:t>” </a:t>
            </a:r>
            <a:r>
              <a:rPr lang="en-GB" b="1" i="0" dirty="0">
                <a:effectLst/>
              </a:rPr>
              <a:t>satisfiability.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766833-4ABC-82F6-E528-AD97EE8D136A}"/>
              </a:ext>
            </a:extLst>
          </p:cNvPr>
          <p:cNvSpPr txBox="1"/>
          <p:nvPr/>
        </p:nvSpPr>
        <p:spPr>
          <a:xfrm>
            <a:off x="874864" y="4120587"/>
            <a:ext cx="24064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SOP: Sum of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ABC’+B’CD+ABCD+AD’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</a:t>
            </a:r>
            <a:r>
              <a:rPr lang="en-GB" dirty="0">
                <a:sym typeface="Wingdings" panose="05000000000000000000" pitchFamily="2" charset="2"/>
              </a:rPr>
              <a:t>1, </a:t>
            </a:r>
            <a:r>
              <a:rPr lang="en-GB" b="1" dirty="0">
                <a:sym typeface="Wingdings" panose="05000000000000000000" pitchFamily="2" charset="2"/>
              </a:rPr>
              <a:t>A’</a:t>
            </a:r>
            <a:r>
              <a:rPr lang="en-GB" dirty="0">
                <a:sym typeface="Wingdings" panose="05000000000000000000" pitchFamily="2" charset="2"/>
              </a:rPr>
              <a:t>0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2BFC6-2F2B-6065-A2F4-E75651ABFFA5}"/>
              </a:ext>
            </a:extLst>
          </p:cNvPr>
          <p:cNvSpPr txBox="1"/>
          <p:nvPr/>
        </p:nvSpPr>
        <p:spPr>
          <a:xfrm>
            <a:off x="4887585" y="4149405"/>
            <a:ext cx="2470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POS: Product of sum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(A+B+C’)(A+D’)(B’+C+D)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</a:t>
            </a:r>
            <a:r>
              <a:rPr lang="en-GB" dirty="0">
                <a:sym typeface="Wingdings" panose="05000000000000000000" pitchFamily="2" charset="2"/>
              </a:rPr>
              <a:t>0, </a:t>
            </a:r>
            <a:r>
              <a:rPr lang="en-GB" b="1" dirty="0">
                <a:sym typeface="Wingdings" panose="05000000000000000000" pitchFamily="2" charset="2"/>
              </a:rPr>
              <a:t>A’</a:t>
            </a:r>
            <a:r>
              <a:rPr lang="en-GB" dirty="0">
                <a:sym typeface="Wingdings" panose="05000000000000000000" pitchFamily="2" charset="2"/>
              </a:rPr>
              <a:t>1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AEE2545-4B62-70BC-5033-E073C616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>
            <a:extLst>
              <a:ext uri="{FF2B5EF4-FFF2-40B4-BE49-F238E27FC236}">
                <a16:creationId xmlns:a16="http://schemas.microsoft.com/office/drawing/2014/main" id="{23A16F1D-93F1-7D5B-1E81-3EEC729197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26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Logic Function Synthesis - Three variable SOP &amp; POS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C4D49-7C5D-AC40-F55F-FC4AB41F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21960"/>
            <a:ext cx="2596392" cy="3063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92B3B-75BD-DFD5-E576-8FD75885D481}"/>
              </a:ext>
            </a:extLst>
          </p:cNvPr>
          <p:cNvSpPr txBox="1"/>
          <p:nvPr/>
        </p:nvSpPr>
        <p:spPr>
          <a:xfrm>
            <a:off x="311700" y="844776"/>
            <a:ext cx="841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Example: 01:</a:t>
            </a:r>
            <a:r>
              <a:rPr lang="en-GB" b="1" dirty="0"/>
              <a:t> </a:t>
            </a:r>
            <a:r>
              <a:rPr lang="en-GB" dirty="0">
                <a:latin typeface="Arial" panose="020B0604020202020204" pitchFamily="34" charset="0"/>
              </a:rPr>
              <a:t>W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rite down the Boolean expression in </a:t>
            </a:r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SOP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 that describes this truth table</a:t>
            </a:r>
            <a:endParaRPr lang="en-GB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14E9F-1364-5B75-74CB-F6BBDA82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4317368"/>
            <a:ext cx="4152679" cy="723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85BC43-CC56-634B-3C71-46D0E6CF0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48" y="1863016"/>
            <a:ext cx="1798476" cy="31778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0717D-CBD9-EB16-EA34-552D6A8D0030}"/>
              </a:ext>
            </a:extLst>
          </p:cNvPr>
          <p:cNvSpPr txBox="1"/>
          <p:nvPr/>
        </p:nvSpPr>
        <p:spPr>
          <a:xfrm>
            <a:off x="5111051" y="1321960"/>
            <a:ext cx="40329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Example: 02:</a:t>
            </a:r>
            <a:r>
              <a:rPr lang="en-GB" b="1" dirty="0"/>
              <a:t> </a:t>
            </a:r>
            <a:r>
              <a:rPr lang="en-GB" dirty="0">
                <a:latin typeface="Arial" panose="020B0604020202020204" pitchFamily="34" charset="0"/>
              </a:rPr>
              <a:t>W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rite down the Boolean expression in </a:t>
            </a:r>
            <a:r>
              <a:rPr lang="en-GB" b="1" dirty="0">
                <a:latin typeface="Arial" panose="020B0604020202020204" pitchFamily="34" charset="0"/>
              </a:rPr>
              <a:t>POS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 that describes this truth table</a:t>
            </a:r>
            <a:endParaRPr lang="en-GB" b="1" u="sng" dirty="0"/>
          </a:p>
        </p:txBody>
      </p:sp>
    </p:spTree>
    <p:extLst>
      <p:ext uri="{BB962C8B-B14F-4D97-AF65-F5344CB8AC3E}">
        <p14:creationId xmlns:p14="http://schemas.microsoft.com/office/powerpoint/2010/main" val="179820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AEBE722-BC6B-7842-D96F-68C4CDDF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>
            <a:extLst>
              <a:ext uri="{FF2B5EF4-FFF2-40B4-BE49-F238E27FC236}">
                <a16:creationId xmlns:a16="http://schemas.microsoft.com/office/drawing/2014/main" id="{417AA902-732F-05F6-D14E-DA375B81A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26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Logic Function Synthesis - Three variable SOP &amp; POS</a:t>
            </a:r>
            <a:endParaRPr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EBB858-6B23-8FD0-9DB4-198082139CF2}"/>
              </a:ext>
            </a:extLst>
          </p:cNvPr>
          <p:cNvSpPr txBox="1"/>
          <p:nvPr/>
        </p:nvSpPr>
        <p:spPr>
          <a:xfrm>
            <a:off x="311700" y="844776"/>
            <a:ext cx="841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Example: 01:</a:t>
            </a:r>
            <a:r>
              <a:rPr lang="en-GB" b="1" dirty="0"/>
              <a:t> </a:t>
            </a:r>
            <a:r>
              <a:rPr lang="en-GB" dirty="0">
                <a:latin typeface="Arial" panose="020B0604020202020204" pitchFamily="34" charset="0"/>
              </a:rPr>
              <a:t>W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rite down the Boolean expression in </a:t>
            </a:r>
            <a:r>
              <a:rPr lang="en-GB" b="1" dirty="0">
                <a:latin typeface="Arial" panose="020B0604020202020204" pitchFamily="34" charset="0"/>
              </a:rPr>
              <a:t>POS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form that describes this truth table</a:t>
            </a:r>
            <a:endParaRPr lang="en-GB"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0ACDA-DF6F-AB08-F204-AD998B2AF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494" y="1727116"/>
            <a:ext cx="432091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9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/>
              <a:t>Logic Function Synthesis - 2/3/4 variable k-map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 dirty="0"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Function synthesis using k-maps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13613"/>
            <a:ext cx="3252866" cy="187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3123" y="2082232"/>
            <a:ext cx="2401609" cy="22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439" y="1948721"/>
            <a:ext cx="3617115" cy="2480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ce7b0a7e8_1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/>
              <a:t>Logic Function Synthesis - 2/3/4 variable k-map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 dirty="0"/>
          </a:p>
        </p:txBody>
      </p:sp>
      <p:sp>
        <p:nvSpPr>
          <p:cNvPr id="127" name="Google Shape;127;g11ce7b0a7e8_1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accent2"/>
                </a:solidFill>
              </a:rPr>
              <a:t>Function synthesis using k-maps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No zeros allowed.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No diagonals.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Only power of 2 number of cells in each group. (2</a:t>
            </a:r>
            <a:r>
              <a:rPr lang="en" baseline="30000" dirty="0">
                <a:solidFill>
                  <a:schemeClr val="accent2"/>
                </a:solidFill>
              </a:rPr>
              <a:t>0</a:t>
            </a:r>
            <a:r>
              <a:rPr lang="en" dirty="0">
                <a:solidFill>
                  <a:schemeClr val="accent2"/>
                </a:solidFill>
              </a:rPr>
              <a:t>=1, 2</a:t>
            </a:r>
            <a:r>
              <a:rPr lang="en" baseline="30000" dirty="0">
                <a:solidFill>
                  <a:schemeClr val="accent2"/>
                </a:solidFill>
              </a:rPr>
              <a:t>1</a:t>
            </a:r>
            <a:r>
              <a:rPr lang="en" dirty="0">
                <a:solidFill>
                  <a:schemeClr val="accent2"/>
                </a:solidFill>
              </a:rPr>
              <a:t>=2, 2</a:t>
            </a:r>
            <a:r>
              <a:rPr lang="en" baseline="30000" dirty="0">
                <a:solidFill>
                  <a:schemeClr val="accent2"/>
                </a:solidFill>
              </a:rPr>
              <a:t>2</a:t>
            </a:r>
            <a:r>
              <a:rPr lang="en" dirty="0">
                <a:solidFill>
                  <a:schemeClr val="accent2"/>
                </a:solidFill>
              </a:rPr>
              <a:t>=4, 2</a:t>
            </a:r>
            <a:r>
              <a:rPr lang="en" baseline="30000" dirty="0">
                <a:solidFill>
                  <a:schemeClr val="accent2"/>
                </a:solidFill>
              </a:rPr>
              <a:t>3</a:t>
            </a:r>
            <a:r>
              <a:rPr lang="en" dirty="0">
                <a:solidFill>
                  <a:schemeClr val="accent2"/>
                </a:solidFill>
              </a:rPr>
              <a:t>=8, etc.)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Groups should be as large as possible.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Every 1 must be in at least one group.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Overlapping allowed.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Wrap around allowed.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Fewest number of groups possible.</a:t>
            </a:r>
            <a:endParaRPr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accent2"/>
                </a:solidFill>
              </a:rPr>
              <a:t>Visit: </a:t>
            </a:r>
            <a:r>
              <a:rPr lang="en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http://www.ee.surrey.ac.uk/Projects/Labview/minimisation/karrules.html</a:t>
            </a:r>
            <a:r>
              <a:rPr lang="en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C1CB5-266B-FFCA-7794-4B08FB20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02" y="834462"/>
            <a:ext cx="2149026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BBA1B6-8473-C3B9-179E-315F50669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02" y="3489817"/>
            <a:ext cx="3086367" cy="1653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172F7-7597-B426-AF47-058D3F1A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73497"/>
            <a:ext cx="3200677" cy="1699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0CF1C-1B86-D847-D7EF-C8077D97D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094" y="3101143"/>
            <a:ext cx="4473328" cy="1874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DE6071-C776-B302-2DF6-28CD9E915A1D}"/>
              </a:ext>
            </a:extLst>
          </p:cNvPr>
          <p:cNvSpPr txBox="1"/>
          <p:nvPr/>
        </p:nvSpPr>
        <p:spPr>
          <a:xfrm>
            <a:off x="4572000" y="279336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E8183-8936-0ACC-9153-BA7BA7BA3603}"/>
              </a:ext>
            </a:extLst>
          </p:cNvPr>
          <p:cNvSpPr txBox="1"/>
          <p:nvPr/>
        </p:nvSpPr>
        <p:spPr>
          <a:xfrm>
            <a:off x="287311" y="4447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04DBC-5238-EF81-63E3-7876A2D64A52}"/>
              </a:ext>
            </a:extLst>
          </p:cNvPr>
          <p:cNvSpPr txBox="1"/>
          <p:nvPr/>
        </p:nvSpPr>
        <p:spPr>
          <a:xfrm>
            <a:off x="4572000" y="4447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739FD-861B-493A-AF6F-D7447C6D91F8}"/>
              </a:ext>
            </a:extLst>
          </p:cNvPr>
          <p:cNvSpPr txBox="1"/>
          <p:nvPr/>
        </p:nvSpPr>
        <p:spPr>
          <a:xfrm>
            <a:off x="217357" y="3101143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80D89E-C85B-FCD8-94AA-B46ABC705A79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3 variable K-Map</a:t>
            </a:r>
          </a:p>
        </p:txBody>
      </p:sp>
    </p:spTree>
    <p:extLst>
      <p:ext uri="{BB962C8B-B14F-4D97-AF65-F5344CB8AC3E}">
        <p14:creationId xmlns:p14="http://schemas.microsoft.com/office/powerpoint/2010/main" val="399717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DF6D-0A3E-427E-17F4-C2763BBA6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4EFA18-BB95-FEC9-D4B7-3429E4F54316}"/>
              </a:ext>
            </a:extLst>
          </p:cNvPr>
          <p:cNvSpPr txBox="1"/>
          <p:nvPr/>
        </p:nvSpPr>
        <p:spPr>
          <a:xfrm>
            <a:off x="4572000" y="2793366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D54C31-3F3B-B028-A52F-CC66202D95BA}"/>
              </a:ext>
            </a:extLst>
          </p:cNvPr>
          <p:cNvSpPr txBox="1"/>
          <p:nvPr/>
        </p:nvSpPr>
        <p:spPr>
          <a:xfrm>
            <a:off x="72578" y="4288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82260-80CB-9582-514F-34043A45483B}"/>
              </a:ext>
            </a:extLst>
          </p:cNvPr>
          <p:cNvSpPr txBox="1"/>
          <p:nvPr/>
        </p:nvSpPr>
        <p:spPr>
          <a:xfrm>
            <a:off x="4572000" y="444708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0CCB2-2958-7E67-CB54-6B963BCA026E}"/>
              </a:ext>
            </a:extLst>
          </p:cNvPr>
          <p:cNvSpPr txBox="1"/>
          <p:nvPr/>
        </p:nvSpPr>
        <p:spPr>
          <a:xfrm>
            <a:off x="72578" y="2976261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591E1-D5D6-9894-AE48-DDFCA4A0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62"/>
            <a:ext cx="2133785" cy="1638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A57311-3500-80A6-78D2-466B7990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02898"/>
            <a:ext cx="3375953" cy="1836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1D2E4E-D460-55CE-3354-E4812EC80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8" y="3284038"/>
            <a:ext cx="4313294" cy="16917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24D8E3-1ED5-36AE-A245-98086D3C6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305679"/>
            <a:ext cx="3703641" cy="11964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76FC5-80C4-702F-DBB9-31AC3DC32AED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3 variable K-Map</a:t>
            </a:r>
          </a:p>
        </p:txBody>
      </p:sp>
    </p:spTree>
    <p:extLst>
      <p:ext uri="{BB962C8B-B14F-4D97-AF65-F5344CB8AC3E}">
        <p14:creationId xmlns:p14="http://schemas.microsoft.com/office/powerpoint/2010/main" val="294160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AD41C-0179-2882-3B0A-2C14BAA5F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5CE407-AF4F-FD7B-D953-59A4EE0F415B}"/>
              </a:ext>
            </a:extLst>
          </p:cNvPr>
          <p:cNvSpPr txBox="1"/>
          <p:nvPr/>
        </p:nvSpPr>
        <p:spPr>
          <a:xfrm>
            <a:off x="72578" y="4288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31DC54-F8F4-8ACA-8A97-EDCC2EC8FACD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4 variable K-Map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3FDAE-334E-C727-5DA2-2E8E410D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" y="1004799"/>
            <a:ext cx="5875529" cy="249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F881F-39B2-6966-8046-40E322B9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773" y="2378266"/>
            <a:ext cx="3848433" cy="2560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4A19B-B78C-5DD6-E0E4-9BD71B9BB674}"/>
              </a:ext>
            </a:extLst>
          </p:cNvPr>
          <p:cNvSpPr txBox="1"/>
          <p:nvPr/>
        </p:nvSpPr>
        <p:spPr>
          <a:xfrm>
            <a:off x="4948773" y="193642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02</a:t>
            </a:r>
          </a:p>
        </p:txBody>
      </p:sp>
    </p:spTree>
    <p:extLst>
      <p:ext uri="{BB962C8B-B14F-4D97-AF65-F5344CB8AC3E}">
        <p14:creationId xmlns:p14="http://schemas.microsoft.com/office/powerpoint/2010/main" val="402478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FF71A-146B-31DD-9C16-9360E0365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DB78D9-07D4-179F-56BF-00AE77F669BD}"/>
              </a:ext>
            </a:extLst>
          </p:cNvPr>
          <p:cNvSpPr txBox="1"/>
          <p:nvPr/>
        </p:nvSpPr>
        <p:spPr>
          <a:xfrm>
            <a:off x="72578" y="4288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1604D-E90A-1CA5-B72C-E6922C9A509C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4 variable K-Map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AB41A-3F5B-DD97-E9A9-0F6B9EB95E37}"/>
              </a:ext>
            </a:extLst>
          </p:cNvPr>
          <p:cNvSpPr txBox="1"/>
          <p:nvPr/>
        </p:nvSpPr>
        <p:spPr>
          <a:xfrm>
            <a:off x="3764549" y="1566931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D0603-F310-C05F-BA13-68855A66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55"/>
            <a:ext cx="3825572" cy="26900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D3DF7E-3549-7303-BA68-4486FEBE4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549" y="1874708"/>
            <a:ext cx="531160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9015-1D8B-C3F2-F8E9-0293EC742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76C2DB-C3E9-D7F8-15C5-08D0A5798D51}"/>
              </a:ext>
            </a:extLst>
          </p:cNvPr>
          <p:cNvSpPr txBox="1"/>
          <p:nvPr/>
        </p:nvSpPr>
        <p:spPr>
          <a:xfrm>
            <a:off x="72578" y="4288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38449-51D2-070C-E942-3A0B1CE4BFF0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4 variable K-Map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8B003-043D-05BC-4D58-C13C0FC58EAB}"/>
              </a:ext>
            </a:extLst>
          </p:cNvPr>
          <p:cNvSpPr txBox="1"/>
          <p:nvPr/>
        </p:nvSpPr>
        <p:spPr>
          <a:xfrm>
            <a:off x="3539697" y="1566931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185C-3473-A22A-A310-65679328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1" y="816859"/>
            <a:ext cx="3490262" cy="2400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97585-E205-E635-5FC5-7877B49E0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263" y="1874708"/>
            <a:ext cx="5730737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Review of digital logic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18881-9CD2-7A3F-E62B-85A45968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29D28B-D12C-16A2-27E3-8480CFFCCC76}"/>
              </a:ext>
            </a:extLst>
          </p:cNvPr>
          <p:cNvSpPr txBox="1"/>
          <p:nvPr/>
        </p:nvSpPr>
        <p:spPr>
          <a:xfrm>
            <a:off x="72578" y="428895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8DB99-0311-43D5-7DE4-2FA6D35E233B}"/>
              </a:ext>
            </a:extLst>
          </p:cNvPr>
          <p:cNvSpPr txBox="1"/>
          <p:nvPr/>
        </p:nvSpPr>
        <p:spPr>
          <a:xfrm>
            <a:off x="3607633" y="-1699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4 variable K-Map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D2956-3ED3-8E6C-398E-D5A15ACF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" y="736672"/>
            <a:ext cx="5090601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3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7584-6DBC-CA24-D0CD-0C950696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B7FDF61-8C20-FCBF-3534-73B8AD39AACE}"/>
              </a:ext>
            </a:extLst>
          </p:cNvPr>
          <p:cNvSpPr txBox="1"/>
          <p:nvPr/>
        </p:nvSpPr>
        <p:spPr>
          <a:xfrm>
            <a:off x="72578" y="616272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Example: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C3DBB-4E52-39E2-AB8F-6C5A74F2E0DB}"/>
              </a:ext>
            </a:extLst>
          </p:cNvPr>
          <p:cNvSpPr txBox="1"/>
          <p:nvPr/>
        </p:nvSpPr>
        <p:spPr>
          <a:xfrm>
            <a:off x="3325505" y="9703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u="sng" dirty="0"/>
              <a:t>Don’t Care Condition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29EC7-0A9C-3B3C-E860-21213A04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8" y="924049"/>
            <a:ext cx="5837426" cy="3025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11A58-E8DF-B569-AAC0-29031469101A}"/>
              </a:ext>
            </a:extLst>
          </p:cNvPr>
          <p:cNvSpPr txBox="1"/>
          <p:nvPr/>
        </p:nvSpPr>
        <p:spPr>
          <a:xfrm>
            <a:off x="252400" y="4556928"/>
            <a:ext cx="5729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*** Don’t care cells may be used as either 1s or 0s, whichever is useful</a:t>
            </a:r>
          </a:p>
        </p:txBody>
      </p:sp>
    </p:spTree>
    <p:extLst>
      <p:ext uri="{BB962C8B-B14F-4D97-AF65-F5344CB8AC3E}">
        <p14:creationId xmlns:p14="http://schemas.microsoft.com/office/powerpoint/2010/main" val="290173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91868F-4268-8950-9EF7-29AB5A87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D17490-4A7D-1FA6-0A74-250055DD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5" y="126839"/>
            <a:ext cx="4094891" cy="4889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285FB-6886-166A-4D44-7223323D0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46" y="1230513"/>
            <a:ext cx="3863675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311700" y="15271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Multiplexer</a:t>
            </a:r>
            <a:endParaRPr b="1" dirty="0"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311700" y="72541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Multiple inputs, single output. Output is chosen by selector pin/s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498" y="1161738"/>
            <a:ext cx="6873561" cy="3916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199274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Multiplexer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40117-5981-1390-BF94-0B5A1369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04" y="470555"/>
            <a:ext cx="3131405" cy="4605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8128B6-071A-45AE-70BC-B4B4D2B76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996" y="77636"/>
            <a:ext cx="2468740" cy="4258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68336-817E-948B-24EB-18149338D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458" y="4258074"/>
            <a:ext cx="3177815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4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1FE5D305-F1E6-3398-AB9B-7F73C8C7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>
            <a:extLst>
              <a:ext uri="{FF2B5EF4-FFF2-40B4-BE49-F238E27FC236}">
                <a16:creationId xmlns:a16="http://schemas.microsoft.com/office/drawing/2014/main" id="{F8720E4C-F96A-6785-F4A8-3F6D49212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8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u="sng" dirty="0"/>
              <a:t>Logic Gates using Multiplexer</a:t>
            </a:r>
            <a:endParaRPr b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BAA7D-FEC1-19C8-C658-71B72852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396" y="1113531"/>
            <a:ext cx="2128213" cy="2916438"/>
          </a:xfrm>
          <a:prstGeom prst="rect">
            <a:avLst/>
          </a:prstGeom>
        </p:spPr>
      </p:pic>
      <p:pic>
        <p:nvPicPr>
          <p:cNvPr id="1028" name="Picture 4" descr="Realize Basic Logic Gates Using 2:1 MUX In Verilog | by Tarun Jain | Medium">
            <a:extLst>
              <a:ext uri="{FF2B5EF4-FFF2-40B4-BE49-F238E27FC236}">
                <a16:creationId xmlns:a16="http://schemas.microsoft.com/office/drawing/2014/main" id="{90A51EAD-F9FE-1EC4-A6C7-921821FAC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6" y="703838"/>
            <a:ext cx="5584246" cy="314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EC1BD7-9953-63FA-6D23-CA4E0C1C196E}"/>
              </a:ext>
            </a:extLst>
          </p:cNvPr>
          <p:cNvSpPr txBox="1"/>
          <p:nvPr/>
        </p:nvSpPr>
        <p:spPr>
          <a:xfrm>
            <a:off x="3992771" y="3422117"/>
            <a:ext cx="1523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ym typeface="Wingdings" panose="05000000000000000000" pitchFamily="2" charset="2"/>
              </a:rPr>
              <a:t>B  </a:t>
            </a:r>
            <a:r>
              <a:rPr lang="en-GB" sz="2200" dirty="0"/>
              <a:t>I</a:t>
            </a:r>
            <a:r>
              <a:rPr lang="en-GB" sz="2200" baseline="-25000" dirty="0"/>
              <a:t>1</a:t>
            </a:r>
            <a:endParaRPr lang="en-GB" sz="2200" dirty="0">
              <a:sym typeface="Wingdings" panose="05000000000000000000" pitchFamily="2" charset="2"/>
            </a:endParaRPr>
          </a:p>
          <a:p>
            <a:r>
              <a:rPr lang="en-GB" sz="2200" dirty="0">
                <a:sym typeface="Wingdings" panose="05000000000000000000" pitchFamily="2" charset="2"/>
              </a:rPr>
              <a:t>A  S</a:t>
            </a:r>
          </a:p>
          <a:p>
            <a:r>
              <a:rPr lang="en-GB" sz="2200" dirty="0"/>
              <a:t>I</a:t>
            </a:r>
            <a:r>
              <a:rPr lang="en-GB" sz="2200" baseline="-25000" dirty="0"/>
              <a:t>0</a:t>
            </a:r>
            <a:r>
              <a:rPr lang="en-GB" sz="2200" dirty="0">
                <a:sym typeface="Wingdings" panose="05000000000000000000" pitchFamily="2" charset="2"/>
              </a:rPr>
              <a:t> 0 V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405550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94A118DC-FA57-9373-F638-6D2119459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>
            <a:extLst>
              <a:ext uri="{FF2B5EF4-FFF2-40B4-BE49-F238E27FC236}">
                <a16:creationId xmlns:a16="http://schemas.microsoft.com/office/drawing/2014/main" id="{D42CF2F1-2DD9-7619-BF7F-921C5A6583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8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u="sng" dirty="0"/>
              <a:t>Logic Gates using Multiplexer</a:t>
            </a:r>
            <a:endParaRPr b="1" u="sng" dirty="0"/>
          </a:p>
        </p:txBody>
      </p:sp>
      <p:pic>
        <p:nvPicPr>
          <p:cNvPr id="2050" name="Picture 2" descr="or gate">
            <a:extLst>
              <a:ext uri="{FF2B5EF4-FFF2-40B4-BE49-F238E27FC236}">
                <a16:creationId xmlns:a16="http://schemas.microsoft.com/office/drawing/2014/main" id="{5D8FD21A-E9BD-D462-2DA3-D78C6CD16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9" y="1024952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D7F67F-40D2-FEB4-EA99-D62D76E09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418" y="1102164"/>
            <a:ext cx="2081871" cy="3074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DE3E9-637B-33EF-E68E-AB2967F4567A}"/>
              </a:ext>
            </a:extLst>
          </p:cNvPr>
          <p:cNvSpPr txBox="1"/>
          <p:nvPr/>
        </p:nvSpPr>
        <p:spPr>
          <a:xfrm>
            <a:off x="3925315" y="3622716"/>
            <a:ext cx="1523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ym typeface="Wingdings" panose="05000000000000000000" pitchFamily="2" charset="2"/>
              </a:rPr>
              <a:t>B  </a:t>
            </a:r>
            <a:r>
              <a:rPr lang="en-GB" sz="2200" dirty="0"/>
              <a:t>I</a:t>
            </a:r>
            <a:r>
              <a:rPr lang="en-GB" sz="2200" baseline="-25000" dirty="0"/>
              <a:t>0</a:t>
            </a:r>
            <a:endParaRPr lang="en-GB" sz="2200" dirty="0">
              <a:sym typeface="Wingdings" panose="05000000000000000000" pitchFamily="2" charset="2"/>
            </a:endParaRPr>
          </a:p>
          <a:p>
            <a:r>
              <a:rPr lang="en-GB" sz="2200" dirty="0">
                <a:sym typeface="Wingdings" panose="05000000000000000000" pitchFamily="2" charset="2"/>
              </a:rPr>
              <a:t>A  S</a:t>
            </a:r>
          </a:p>
          <a:p>
            <a:r>
              <a:rPr lang="en-GB" sz="2200" dirty="0"/>
              <a:t>I</a:t>
            </a:r>
            <a:r>
              <a:rPr lang="en-GB" sz="2200" baseline="-25000" dirty="0"/>
              <a:t>1</a:t>
            </a:r>
            <a:r>
              <a:rPr lang="en-GB" sz="2200" dirty="0">
                <a:sym typeface="Wingdings" panose="05000000000000000000" pitchFamily="2" charset="2"/>
              </a:rPr>
              <a:t> 5 V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72652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D3D073AA-8D47-2191-907C-166D7239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>
            <a:extLst>
              <a:ext uri="{FF2B5EF4-FFF2-40B4-BE49-F238E27FC236}">
                <a16:creationId xmlns:a16="http://schemas.microsoft.com/office/drawing/2014/main" id="{AF258EE6-4FE0-C966-DC46-42ACDF25F7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8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u="sng" dirty="0"/>
              <a:t>Logic Gates using Multiplexer</a:t>
            </a:r>
            <a:endParaRPr b="1" u="sng" dirty="0"/>
          </a:p>
        </p:txBody>
      </p:sp>
      <p:pic>
        <p:nvPicPr>
          <p:cNvPr id="3074" name="Picture 2" descr="A NAND gate can be implemented using a 2-input multiplexer, if we connect the select pin of the multiplexer to A, D0 to VDD and D1 to B' inputs. NAND gate using mux, NAND gate using 2x1 mux">
            <a:extLst>
              <a:ext uri="{FF2B5EF4-FFF2-40B4-BE49-F238E27FC236}">
                <a16:creationId xmlns:a16="http://schemas.microsoft.com/office/drawing/2014/main" id="{65160ABD-075D-FCAB-607F-078513A2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7" y="3086065"/>
            <a:ext cx="8052259" cy="20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 a 2-input NAND gate, output is '0' when both inputs are '1', otherwise output is '1'">
            <a:extLst>
              <a:ext uri="{FF2B5EF4-FFF2-40B4-BE49-F238E27FC236}">
                <a16:creationId xmlns:a16="http://schemas.microsoft.com/office/drawing/2014/main" id="{E18BE39E-3611-886B-F1DC-D6DC9C9B2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3" y="1452524"/>
            <a:ext cx="8167705" cy="16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2;p12">
            <a:extLst>
              <a:ext uri="{FF2B5EF4-FFF2-40B4-BE49-F238E27FC236}">
                <a16:creationId xmlns:a16="http://schemas.microsoft.com/office/drawing/2014/main" id="{09071012-9F3E-7C52-0FCF-CD452C55C85E}"/>
              </a:ext>
            </a:extLst>
          </p:cNvPr>
          <p:cNvSpPr txBox="1">
            <a:spLocks/>
          </p:cNvSpPr>
          <p:nvPr/>
        </p:nvSpPr>
        <p:spPr>
          <a:xfrm>
            <a:off x="307685" y="790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11111"/>
            </a:pPr>
            <a:r>
              <a:rPr lang="en-GB" sz="2000" b="1" dirty="0"/>
              <a:t>NAND Gate using MUX</a:t>
            </a:r>
          </a:p>
        </p:txBody>
      </p:sp>
    </p:spTree>
    <p:extLst>
      <p:ext uri="{BB962C8B-B14F-4D97-AF65-F5344CB8AC3E}">
        <p14:creationId xmlns:p14="http://schemas.microsoft.com/office/powerpoint/2010/main" val="561603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AB937692-E282-F6AC-C9A4-148CBCF1B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>
            <a:extLst>
              <a:ext uri="{FF2B5EF4-FFF2-40B4-BE49-F238E27FC236}">
                <a16:creationId xmlns:a16="http://schemas.microsoft.com/office/drawing/2014/main" id="{CC2CA182-B384-050B-2549-4395B50A7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7689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u="sng" dirty="0"/>
              <a:t>Logic Gates using Multiplexer</a:t>
            </a:r>
            <a:endParaRPr b="1" u="sng" dirty="0"/>
          </a:p>
        </p:txBody>
      </p:sp>
      <p:sp>
        <p:nvSpPr>
          <p:cNvPr id="2" name="Google Shape;132;p12">
            <a:extLst>
              <a:ext uri="{FF2B5EF4-FFF2-40B4-BE49-F238E27FC236}">
                <a16:creationId xmlns:a16="http://schemas.microsoft.com/office/drawing/2014/main" id="{653F6147-A47C-5C65-80CE-D1CEEEB41978}"/>
              </a:ext>
            </a:extLst>
          </p:cNvPr>
          <p:cNvSpPr txBox="1">
            <a:spLocks/>
          </p:cNvSpPr>
          <p:nvPr/>
        </p:nvSpPr>
        <p:spPr>
          <a:xfrm>
            <a:off x="307685" y="7903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11111"/>
            </a:pPr>
            <a:r>
              <a:rPr lang="en-GB" sz="2000" b="1" dirty="0"/>
              <a:t>NOR Gate using MUX</a:t>
            </a:r>
          </a:p>
        </p:txBody>
      </p:sp>
      <p:pic>
        <p:nvPicPr>
          <p:cNvPr id="4098" name="Picture 2" descr="In a 2-input NOR gate, output equals '0' when either or both the inputs is '1'. Otherwise, output is '0'.">
            <a:extLst>
              <a:ext uri="{FF2B5EF4-FFF2-40B4-BE49-F238E27FC236}">
                <a16:creationId xmlns:a16="http://schemas.microsoft.com/office/drawing/2014/main" id="{57CDD346-C787-933E-15A0-0580991D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10" y="1238320"/>
            <a:ext cx="8191150" cy="163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R gate using mux, 2-input NOR gate using 2:1 mux, NOR gate using 2x1 mux">
            <a:extLst>
              <a:ext uri="{FF2B5EF4-FFF2-40B4-BE49-F238E27FC236}">
                <a16:creationId xmlns:a16="http://schemas.microsoft.com/office/drawing/2014/main" id="{56DBBF7F-4DB9-3C1A-0BF0-DD40C055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8" y="3001286"/>
            <a:ext cx="8084696" cy="200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02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Background</a:t>
            </a:r>
            <a:endParaRPr b="1"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gates (AND, OR, NOT, XOR, etc.)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algebra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 tables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functions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function synthesis by	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Sum of Products (SOP)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of Sums (POS)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K-maps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 blocks (MUX, DEMUX)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elements (Latch, Flip-flop)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13A5F-2BA6-93B7-CBA6-EE8BC55B1F29}"/>
              </a:ext>
            </a:extLst>
          </p:cNvPr>
          <p:cNvSpPr txBox="1"/>
          <p:nvPr/>
        </p:nvSpPr>
        <p:spPr>
          <a:xfrm>
            <a:off x="95454" y="57850"/>
            <a:ext cx="89530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dirty="0"/>
              <a:t>Difference between combinational and sequential circuits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6659C-7D8C-2885-FDDB-287C48E1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5" y="520031"/>
            <a:ext cx="3998852" cy="4565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E1C355-CE77-C09F-FAF9-4BAC0B274355}"/>
              </a:ext>
            </a:extLst>
          </p:cNvPr>
          <p:cNvSpPr txBox="1"/>
          <p:nvPr/>
        </p:nvSpPr>
        <p:spPr>
          <a:xfrm>
            <a:off x="5321507" y="1903751"/>
            <a:ext cx="348309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Combinational circuits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are built with logic gates such as AND, OR, NOT, NAND, and NOR. These logic gates serve as the foundation for combinational circuits.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b="1" dirty="0"/>
              <a:t>Sequential circuits</a:t>
            </a:r>
            <a:r>
              <a:rPr lang="en-GB" sz="1600" dirty="0"/>
              <a:t> are built with c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ounters, shift registers, latches, etc.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6628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4c4ecbed_0_0"/>
          <p:cNvSpPr txBox="1">
            <a:spLocks noGrp="1"/>
          </p:cNvSpPr>
          <p:nvPr>
            <p:ph type="title"/>
          </p:nvPr>
        </p:nvSpPr>
        <p:spPr>
          <a:xfrm>
            <a:off x="251739" y="2928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Latch</a:t>
            </a:r>
            <a:endParaRPr b="1" dirty="0"/>
          </a:p>
        </p:txBody>
      </p:sp>
      <p:sp>
        <p:nvSpPr>
          <p:cNvPr id="140" name="Google Shape;140;g15d4c4ecbed_0_0"/>
          <p:cNvSpPr txBox="1">
            <a:spLocks noGrp="1"/>
          </p:cNvSpPr>
          <p:nvPr>
            <p:ph type="body" idx="1"/>
          </p:nvPr>
        </p:nvSpPr>
        <p:spPr>
          <a:xfrm>
            <a:off x="0" y="48642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Latches are digital circuits that can store a single bit of information and hold its value until it is updated by new input signals. Latches are </a:t>
            </a:r>
            <a:r>
              <a:rPr lang="en-GB" sz="1600" b="1" dirty="0">
                <a:solidFill>
                  <a:schemeClr val="accent2"/>
                </a:solidFill>
              </a:rPr>
              <a:t>asynchronous</a:t>
            </a:r>
            <a:r>
              <a:rPr lang="en-GB" sz="1600" dirty="0">
                <a:solidFill>
                  <a:schemeClr val="accent2"/>
                </a:solidFill>
              </a:rPr>
              <a:t>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They are used in digital systems as temporary storage elements to store binary information. 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Latches can be implemented using various digital logic gates, such as </a:t>
            </a:r>
            <a:r>
              <a:rPr lang="en-GB" sz="16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en-GB" sz="1600" dirty="0">
                <a:solidFill>
                  <a:schemeClr val="accent2"/>
                </a:solidFill>
              </a:rPr>
              <a:t>, </a:t>
            </a:r>
            <a:r>
              <a:rPr lang="en-GB" sz="16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</a:t>
            </a:r>
            <a:r>
              <a:rPr lang="en-GB" sz="1600" dirty="0">
                <a:solidFill>
                  <a:schemeClr val="accent2"/>
                </a:solidFill>
              </a:rPr>
              <a:t>, NOT, NAND, and NOR gates. 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Different types of latches: SR (Set-Reset) Latches, Gated SR Latches, D Latches, Gated D Latches, JK Latches, T Laches.</a:t>
            </a:r>
          </a:p>
          <a:p>
            <a:endParaRPr lang="en-GB" sz="1600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1600" dirty="0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E9E52A-5328-A31E-E11E-C0BB1DD18A9B}"/>
              </a:ext>
            </a:extLst>
          </p:cNvPr>
          <p:cNvGrpSpPr/>
          <p:nvPr/>
        </p:nvGrpSpPr>
        <p:grpSpPr>
          <a:xfrm>
            <a:off x="148394" y="3154894"/>
            <a:ext cx="5083823" cy="1750687"/>
            <a:chOff x="178374" y="3027481"/>
            <a:chExt cx="5083823" cy="17506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474D23-B612-833A-ACEF-10C9BF0A0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374" y="3027481"/>
              <a:ext cx="2620757" cy="175068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C7E16C-9ABF-69AD-12E9-1A0C40301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99131" y="3055029"/>
              <a:ext cx="2463066" cy="1695589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20CEF92-4318-A852-85BE-5D19781CD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217" y="2903411"/>
            <a:ext cx="3763389" cy="1896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22F9FE-D726-D7E6-6FF8-8D8750B9E3CD}"/>
              </a:ext>
            </a:extLst>
          </p:cNvPr>
          <p:cNvSpPr txBox="1"/>
          <p:nvPr/>
        </p:nvSpPr>
        <p:spPr>
          <a:xfrm>
            <a:off x="2477419" y="479948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SR latch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9CA3A-A13B-50F2-8BE4-CFC5F47A662C}"/>
              </a:ext>
            </a:extLst>
          </p:cNvPr>
          <p:cNvSpPr txBox="1"/>
          <p:nvPr/>
        </p:nvSpPr>
        <p:spPr>
          <a:xfrm>
            <a:off x="6752361" y="477699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 latch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d4c4ecbed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D Latch</a:t>
            </a:r>
            <a:endParaRPr b="1" dirty="0"/>
          </a:p>
        </p:txBody>
      </p:sp>
      <p:sp>
        <p:nvSpPr>
          <p:cNvPr id="140" name="Google Shape;140;g15d4c4ecbed_0_0"/>
          <p:cNvSpPr txBox="1">
            <a:spLocks noGrp="1"/>
          </p:cNvSpPr>
          <p:nvPr>
            <p:ph type="body" idx="1"/>
          </p:nvPr>
        </p:nvSpPr>
        <p:spPr>
          <a:xfrm>
            <a:off x="0" y="110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Level sensitive element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positive level triggered </a:t>
            </a:r>
            <a:r>
              <a:rPr lang="en" dirty="0">
                <a:solidFill>
                  <a:schemeClr val="accent2"/>
                </a:solidFill>
              </a:rPr>
              <a:t>D latch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copies D to output Q, if Clock=1, else preserves the previous output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negative level triggered </a:t>
            </a:r>
            <a:r>
              <a:rPr lang="en" dirty="0">
                <a:solidFill>
                  <a:schemeClr val="accent2"/>
                </a:solidFill>
              </a:rPr>
              <a:t>D latch 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copies D to output Q, if Clock=0, else preserves the previous output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42" name="Google Shape;142;g15d4c4ecbe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574" y="3447197"/>
            <a:ext cx="1325800" cy="107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F5D76-3BAB-FF7D-B7BE-4BC9EBC81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88" y="3081501"/>
            <a:ext cx="3710741" cy="1802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68544-8512-6E51-7B45-E1348C6B5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18" y="2867128"/>
            <a:ext cx="2519882" cy="207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41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d4c4ecbed_0_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D Latch</a:t>
            </a:r>
            <a:endParaRPr b="1" dirty="0"/>
          </a:p>
        </p:txBody>
      </p:sp>
      <p:sp>
        <p:nvSpPr>
          <p:cNvPr id="156" name="Google Shape;156;g15d4c4ecbed_0_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Level sensitive element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positive level triggered </a:t>
            </a:r>
            <a:r>
              <a:rPr lang="en" dirty="0">
                <a:solidFill>
                  <a:schemeClr val="accent2"/>
                </a:solidFill>
              </a:rPr>
              <a:t>D latch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copies D to output Q, if Clock=1, else preserves the previous output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negative level triggered </a:t>
            </a:r>
            <a:r>
              <a:rPr lang="en" dirty="0">
                <a:solidFill>
                  <a:schemeClr val="accent2"/>
                </a:solidFill>
              </a:rPr>
              <a:t>D latch 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copies D to output Q, if Clock=0, else preserves the previous output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57" name="Google Shape;157;g15d4c4ecbed_0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8924" y="1281150"/>
            <a:ext cx="1325800" cy="12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5d4c4ecbed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8926" y="3121575"/>
            <a:ext cx="1325800" cy="107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5d4c4ecbed_0_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5100" y="2809675"/>
            <a:ext cx="4555628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323" y="124034"/>
            <a:ext cx="3649855" cy="192213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D Flip-flop</a:t>
            </a:r>
            <a:endParaRPr b="1" dirty="0"/>
          </a:p>
        </p:txBody>
      </p:sp>
      <p:sp>
        <p:nvSpPr>
          <p:cNvPr id="165" name="Google Shape;1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82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Edge sensitive element</a:t>
            </a:r>
          </a:p>
          <a:p>
            <a:r>
              <a:rPr lang="en-GB" b="1" dirty="0">
                <a:solidFill>
                  <a:schemeClr val="accent2"/>
                </a:solidFill>
              </a:rPr>
              <a:t>Flip-flops are synchronous</a:t>
            </a:r>
            <a:r>
              <a:rPr lang="en-GB" dirty="0">
                <a:solidFill>
                  <a:schemeClr val="accent2"/>
                </a:solidFill>
              </a:rPr>
              <a:t> and operate based on clock signal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positive edge triggered</a:t>
            </a:r>
            <a:r>
              <a:rPr lang="en" dirty="0">
                <a:solidFill>
                  <a:schemeClr val="accent2"/>
                </a:solidFill>
              </a:rPr>
              <a:t> D flip-flop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Sets Q=D at all positive edges (rising edges) of the clock, retains the old value of Q otherwise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A </a:t>
            </a:r>
            <a:r>
              <a:rPr lang="en" i="1" dirty="0">
                <a:solidFill>
                  <a:schemeClr val="accent2"/>
                </a:solidFill>
              </a:rPr>
              <a:t>negative edge triggered</a:t>
            </a:r>
            <a:r>
              <a:rPr lang="en" dirty="0">
                <a:solidFill>
                  <a:schemeClr val="accent2"/>
                </a:solidFill>
              </a:rPr>
              <a:t> D flip-flop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Sets Q=D at all negative edges (falling edges) of the clock, retains the old value of Q otherwise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8628" y="1464675"/>
            <a:ext cx="1329100" cy="31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4"/>
          <p:cNvPicPr preferRelativeResize="0"/>
          <p:nvPr/>
        </p:nvPicPr>
        <p:blipFill rotWithShape="1">
          <a:blip r:embed="rId5">
            <a:alphaModFix/>
          </a:blip>
          <a:srcRect b="33488"/>
          <a:stretch/>
        </p:blipFill>
        <p:spPr>
          <a:xfrm>
            <a:off x="1615437" y="3738350"/>
            <a:ext cx="4555625" cy="1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Building D Flip-flops using D Latches</a:t>
            </a:r>
            <a:endParaRPr b="1"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By cascading a positive level triggered D latch and a negative level triggered D latch we can build a negative edge triggered D flip-flop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26" y="1816494"/>
            <a:ext cx="3949023" cy="236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0050" y="4125414"/>
            <a:ext cx="1589141" cy="1017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8806BEF-7F98-FB96-0971-FBADB00D5F16}"/>
              </a:ext>
            </a:extLst>
          </p:cNvPr>
          <p:cNvGrpSpPr/>
          <p:nvPr/>
        </p:nvGrpSpPr>
        <p:grpSpPr>
          <a:xfrm>
            <a:off x="4061449" y="1980951"/>
            <a:ext cx="5082551" cy="1736875"/>
            <a:chOff x="3465725" y="1992225"/>
            <a:chExt cx="5082551" cy="1736875"/>
          </a:xfrm>
        </p:grpSpPr>
        <p:pic>
          <p:nvPicPr>
            <p:cNvPr id="177" name="Google Shape;177;p15"/>
            <p:cNvPicPr preferRelativeResize="0"/>
            <p:nvPr/>
          </p:nvPicPr>
          <p:blipFill rotWithShape="1">
            <a:blip r:embed="rId5">
              <a:alphaModFix/>
            </a:blip>
            <a:srcRect b="49801"/>
            <a:stretch/>
          </p:blipFill>
          <p:spPr>
            <a:xfrm>
              <a:off x="3465725" y="1992231"/>
              <a:ext cx="5082551" cy="871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5"/>
            <p:cNvPicPr preferRelativeResize="0"/>
            <p:nvPr/>
          </p:nvPicPr>
          <p:blipFill rotWithShape="1">
            <a:blip r:embed="rId5">
              <a:alphaModFix/>
            </a:blip>
            <a:srcRect r="81160"/>
            <a:stretch/>
          </p:blipFill>
          <p:spPr>
            <a:xfrm>
              <a:off x="3465725" y="1992225"/>
              <a:ext cx="957525" cy="173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4c4ecbed_0_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Building D Flip-flops using D Latches</a:t>
            </a:r>
            <a:endParaRPr b="1" dirty="0"/>
          </a:p>
        </p:txBody>
      </p:sp>
      <p:sp>
        <p:nvSpPr>
          <p:cNvPr id="184" name="Google Shape;184;g15d4c4ecbed_0_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By cascading a positive level triggered D latch and a negative level triggered D latch we can build a negative edge triggered D flip-flop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85" name="Google Shape;185;g15d4c4ecbed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43" y="1879661"/>
            <a:ext cx="3579872" cy="222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5d4c4ecbed_0_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5775" y="4036369"/>
            <a:ext cx="1542514" cy="1067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5d4c4ecbed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5115" y="2317208"/>
            <a:ext cx="5383093" cy="233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5d4c4ecbed_0_32"/>
          <p:cNvSpPr txBox="1">
            <a:spLocks noGrp="1"/>
          </p:cNvSpPr>
          <p:nvPr>
            <p:ph type="title"/>
          </p:nvPr>
        </p:nvSpPr>
        <p:spPr>
          <a:xfrm>
            <a:off x="311700" y="12273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Building D Flip-flops using D Latches</a:t>
            </a:r>
            <a:endParaRPr b="1" dirty="0"/>
          </a:p>
        </p:txBody>
      </p:sp>
      <p:pic>
        <p:nvPicPr>
          <p:cNvPr id="185" name="Google Shape;185;g15d4c4ecbed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5" y="695437"/>
            <a:ext cx="3579872" cy="2227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5d4c4ecbed_0_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0423" y="2855626"/>
            <a:ext cx="1676036" cy="117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C4FDC5-0046-2A9C-7060-3423245E1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945" y="695437"/>
            <a:ext cx="5341550" cy="29921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AEDD73-39EF-870F-8030-A3594C38E26E}"/>
              </a:ext>
            </a:extLst>
          </p:cNvPr>
          <p:cNvSpPr txBox="1"/>
          <p:nvPr/>
        </p:nvSpPr>
        <p:spPr>
          <a:xfrm>
            <a:off x="1274480" y="394190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 Flip-flop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E65B5-230F-C42B-A767-E45CF127DECF}"/>
              </a:ext>
            </a:extLst>
          </p:cNvPr>
          <p:cNvSpPr txBox="1"/>
          <p:nvPr/>
        </p:nvSpPr>
        <p:spPr>
          <a:xfrm>
            <a:off x="157397" y="4448063"/>
            <a:ext cx="9218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The output of the master-slave D flip-flop is similar to the output of a negative edge-triggered D flip-flop (FF)</a:t>
            </a:r>
          </a:p>
        </p:txBody>
      </p:sp>
    </p:spTree>
    <p:extLst>
      <p:ext uri="{BB962C8B-B14F-4D97-AF65-F5344CB8AC3E}">
        <p14:creationId xmlns:p14="http://schemas.microsoft.com/office/powerpoint/2010/main" val="117934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Level triggered vs. Edge triggered</a:t>
            </a:r>
            <a:endParaRPr b="1" dirty="0"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In level triggered elements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output is affected by the clock levels </a:t>
            </a:r>
            <a:r>
              <a:rPr lang="en" i="1" dirty="0">
                <a:solidFill>
                  <a:schemeClr val="accent2"/>
                </a:solidFill>
              </a:rPr>
              <a:t>(high/low)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In edge triggered elements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output is affected by the clock edges (positive edge/negative edge) (rising edge/falling edge)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0000" y="2403125"/>
            <a:ext cx="4744024" cy="21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Level triggered vs. Edge triggered</a:t>
            </a:r>
            <a:endParaRPr b="1" dirty="0"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311700" y="401591"/>
            <a:ext cx="8520600" cy="1467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In level triggered elements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output is affected by the clock levels </a:t>
            </a:r>
            <a:r>
              <a:rPr lang="en" i="1" dirty="0">
                <a:solidFill>
                  <a:schemeClr val="accent2"/>
                </a:solidFill>
              </a:rPr>
              <a:t>(high/low) 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In edge triggered elements</a:t>
            </a:r>
            <a:endParaRPr dirty="0">
              <a:solidFill>
                <a:schemeClr val="accent2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solidFill>
                  <a:schemeClr val="accent2"/>
                </a:solidFill>
              </a:rPr>
              <a:t>output is affected by the clock edges (positive edge/negative edge) (rising edge/falling edge)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7B061-4C5A-85D1-3D52-5617FF89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29" y="1610391"/>
            <a:ext cx="6423541" cy="353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6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Logic gates</a:t>
            </a:r>
            <a:endParaRPr b="1" dirty="0"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1" y="1152475"/>
            <a:ext cx="5742250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3025" y="1161275"/>
            <a:ext cx="1258950" cy="12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Slide references</a:t>
            </a:r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https://instrumentationtools.com/logic-gates/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>
                <a:solidFill>
                  <a:schemeClr val="accent2"/>
                </a:solidFill>
              </a:rPr>
              <a:t>Stephen Brown &amp; Zvonko Vranesic  - Fundamentals of Digital Logic with Verilog Design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Generalized n-input logic gates</a:t>
            </a:r>
            <a:endParaRPr b="1"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300" y="1231255"/>
            <a:ext cx="8455400" cy="325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Axioms of Boolean Algebra</a:t>
            </a:r>
            <a:endParaRPr b="1" dirty="0"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1a. 0 · 0 = 0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1b. 1 + 1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2a. 1 · 1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2b. 0 + 0 = 0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3a. 0 · 1 = 1 · 0 = 0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3b. 1 + 0 = 0 + 1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4a. If x = 0, then x’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4b. If x = 1, then x’ = 0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 dirty="0"/>
              <a:t>Boolean Algebra - Single Variable Theorems</a:t>
            </a:r>
            <a:endParaRPr b="1" dirty="0"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5a. x · 0 = 0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5b. x + 1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6a. x · 1 =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6b. x + 0 =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7a. x · x =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7b. x + x =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8a. x · x’ = 0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8b. x + x’ = 1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9. (x’)’ = x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 dirty="0"/>
              <a:t>Boolean Algebra - Two Variable Properties</a:t>
            </a:r>
            <a:endParaRPr b="1" dirty="0"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10a. x · y = y · x 			Commutative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10b. x + y = y +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11a. x · ( y · z) = (x · y) · z 		Associative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11b. x + ( y + z) = (x + y) + z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12a. x · ( y + z) = x · y + x · z 		Distributive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12b. x + y · z = (x + y) · (x + z)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13a. x + x · y = x 			Absorption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13b. x · (x + y) = x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14a. x · y + x · y’ = x 			Combining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14b. (x + y) · (x + y’) = x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 dirty="0"/>
              <a:t>Boolean Algebra - Two &amp; Three Variable Properties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 dirty="0"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accent2"/>
                </a:solidFill>
              </a:rPr>
              <a:t>15a. (x · y)’ = x’ + y’ 			DeMorgan’s theorem</a:t>
            </a:r>
            <a:endParaRPr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solidFill>
                  <a:schemeClr val="accent2"/>
                </a:solidFill>
              </a:rPr>
              <a:t>15b. (x + y)’ = x’ · y’</a:t>
            </a:r>
            <a:endParaRPr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16a. x + x’ · y = x + y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16b. x · (x’ + y) = x · y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17a. x · y + y · z + x’ · z = x · y + x’ · z 	Consensus</a:t>
            </a:r>
            <a:endParaRPr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accent2"/>
                </a:solidFill>
              </a:rPr>
              <a:t>17b. (x + y) · (y + z) · (x’ + z) = (x + y) · (x’ + z)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1505</Words>
  <Application>Microsoft Office PowerPoint</Application>
  <PresentationFormat>On-screen Show (16:9)</PresentationFormat>
  <Paragraphs>178</Paragraphs>
  <Slides>41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Wingdings</vt:lpstr>
      <vt:lpstr>Simple Light</vt:lpstr>
      <vt:lpstr>CSE460: VLSI Design</vt:lpstr>
      <vt:lpstr>Review of digital logic design</vt:lpstr>
      <vt:lpstr>Background</vt:lpstr>
      <vt:lpstr>Logic gates</vt:lpstr>
      <vt:lpstr>Generalized n-input logic gates</vt:lpstr>
      <vt:lpstr>Axioms of Boolean Algebra</vt:lpstr>
      <vt:lpstr>Boolean Algebra - Single Variable Theorems</vt:lpstr>
      <vt:lpstr>Boolean Algebra - Two Variable Properties</vt:lpstr>
      <vt:lpstr>Boolean Algebra - Two &amp; Three Variable Properties  </vt:lpstr>
      <vt:lpstr>Logic Function Synthesis - Three variable SOP &amp; POS</vt:lpstr>
      <vt:lpstr>Logic Function Synthesis - Three variable SOP &amp; POS</vt:lpstr>
      <vt:lpstr>Logic Function Synthesis - Three variable SOP &amp; POS</vt:lpstr>
      <vt:lpstr>Logic Function Synthesis - 2/3/4 variable k-map </vt:lpstr>
      <vt:lpstr>Logic Function Synthesis - 2/3/4 variable k-map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Multiplexer</vt:lpstr>
      <vt:lpstr>Multiplexer</vt:lpstr>
      <vt:lpstr>Logic Gates using Multiplexer</vt:lpstr>
      <vt:lpstr>Logic Gates using Multiplexer</vt:lpstr>
      <vt:lpstr>Logic Gates using Multiplexer</vt:lpstr>
      <vt:lpstr>Logic Gates using Multiplexer</vt:lpstr>
      <vt:lpstr>PowerPoint Presentation</vt:lpstr>
      <vt:lpstr>Latch</vt:lpstr>
      <vt:lpstr>D Latch</vt:lpstr>
      <vt:lpstr>D Latch</vt:lpstr>
      <vt:lpstr>D Flip-flop</vt:lpstr>
      <vt:lpstr>Building D Flip-flops using D Latches</vt:lpstr>
      <vt:lpstr>Building D Flip-flops using D Latches</vt:lpstr>
      <vt:lpstr>Building D Flip-flops using D Latches</vt:lpstr>
      <vt:lpstr>Level triggered vs. Edge triggered</vt:lpstr>
      <vt:lpstr>Level triggered vs. Edge triggered</vt:lpstr>
      <vt:lpstr>Slide 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CSE460: VLSI Design</dc:title>
  <dc:creator>Yeasin Arafat Pritom</dc:creator>
  <cp:lastModifiedBy>Yeasin Arafat Pritom</cp:lastModifiedBy>
  <cp:revision>57</cp:revision>
  <dcterms:modified xsi:type="dcterms:W3CDTF">2024-10-30T19:55:30Z</dcterms:modified>
</cp:coreProperties>
</file>