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6" r:id="rId4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gv4+U1LH82u8Cww0/mUFzhiEHJ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8AC310-E86B-4FE3-950A-D7E30528DC1B}">
  <a:tblStyle styleId="{328AC310-E86B-4FE3-950A-D7E30528DC1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>
          <a:extLst>
            <a:ext uri="{FF2B5EF4-FFF2-40B4-BE49-F238E27FC236}">
              <a16:creationId xmlns:a16="http://schemas.microsoft.com/office/drawing/2014/main" id="{B71EA880-052F-5D48-662E-E266CBD1F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:notes">
            <a:extLst>
              <a:ext uri="{FF2B5EF4-FFF2-40B4-BE49-F238E27FC236}">
                <a16:creationId xmlns:a16="http://schemas.microsoft.com/office/drawing/2014/main" id="{4C62132C-2031-07C9-8E04-BDDA73A8C5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p40:notes">
            <a:extLst>
              <a:ext uri="{FF2B5EF4-FFF2-40B4-BE49-F238E27FC236}">
                <a16:creationId xmlns:a16="http://schemas.microsoft.com/office/drawing/2014/main" id="{36FBFA6B-7E23-5C51-CB20-B95D12E239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8159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4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5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4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4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5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5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CSE460: VLSI Design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Lecture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nMOS Transistor</a:t>
            </a:r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Low voltage (GND)</a:t>
            </a:r>
            <a:r>
              <a:rPr lang="en"/>
              <a:t> applied to the </a:t>
            </a:r>
            <a:r>
              <a:rPr lang="en" u="sng"/>
              <a:t>gate</a:t>
            </a:r>
            <a:r>
              <a:rPr lang="en"/>
              <a:t>: TRANSISTOR is </a:t>
            </a:r>
            <a:r>
              <a:rPr lang="en">
                <a:solidFill>
                  <a:srgbClr val="CC0000"/>
                </a:solidFill>
              </a:rPr>
              <a:t>OFF</a:t>
            </a:r>
            <a:endParaRPr>
              <a:solidFill>
                <a:srgbClr val="CC0000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source and drain are </a:t>
            </a:r>
            <a:r>
              <a:rPr lang="en">
                <a:solidFill>
                  <a:srgbClr val="CC0000"/>
                </a:solidFill>
              </a:rPr>
              <a:t>disconnected </a:t>
            </a:r>
            <a:r>
              <a:rPr lang="en"/>
              <a:t>(no channel between them)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CC0000"/>
                </a:solidFill>
              </a:rPr>
              <a:t>no current flows</a:t>
            </a:r>
            <a:r>
              <a:rPr lang="en"/>
              <a:t>, transistor is </a:t>
            </a:r>
            <a:r>
              <a:rPr lang="en">
                <a:solidFill>
                  <a:srgbClr val="CC0000"/>
                </a:solidFill>
              </a:rPr>
              <a:t>OFF</a:t>
            </a:r>
            <a:endParaRPr>
              <a:solidFill>
                <a:srgbClr val="CC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High voltage (V</a:t>
            </a:r>
            <a:r>
              <a:rPr lang="en" b="1" baseline="-25000"/>
              <a:t>DD</a:t>
            </a:r>
            <a:r>
              <a:rPr lang="en" b="1"/>
              <a:t>)</a:t>
            </a:r>
            <a:r>
              <a:rPr lang="en"/>
              <a:t> applied to the </a:t>
            </a:r>
            <a:r>
              <a:rPr lang="en" u="sng"/>
              <a:t>gate</a:t>
            </a:r>
            <a:r>
              <a:rPr lang="en"/>
              <a:t>: TRANSISTOR is </a:t>
            </a:r>
            <a:r>
              <a:rPr lang="en">
                <a:solidFill>
                  <a:srgbClr val="38761D"/>
                </a:solidFill>
              </a:rPr>
              <a:t>ON</a:t>
            </a:r>
            <a:endParaRPr>
              <a:solidFill>
                <a:srgbClr val="38761D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source and drain are </a:t>
            </a:r>
            <a:r>
              <a:rPr lang="en">
                <a:solidFill>
                  <a:srgbClr val="38761D"/>
                </a:solidFill>
              </a:rPr>
              <a:t>connected </a:t>
            </a:r>
            <a:r>
              <a:rPr lang="en"/>
              <a:t>by an </a:t>
            </a:r>
            <a:r>
              <a:rPr lang="en" i="1"/>
              <a:t>n-channel</a:t>
            </a:r>
            <a:r>
              <a:rPr lang="en"/>
              <a:t>, right under the gate oxide (SiO</a:t>
            </a:r>
            <a:r>
              <a:rPr lang="en" baseline="-25000"/>
              <a:t>2</a:t>
            </a:r>
            <a:r>
              <a:rPr lang="en"/>
              <a:t>)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38761D"/>
                </a:solidFill>
              </a:rPr>
              <a:t>current flows from drain to source</a:t>
            </a:r>
            <a:r>
              <a:rPr lang="en"/>
              <a:t>, transistor is </a:t>
            </a:r>
            <a:r>
              <a:rPr lang="en">
                <a:solidFill>
                  <a:srgbClr val="38761D"/>
                </a:solidFill>
              </a:rPr>
              <a:t>ON</a:t>
            </a:r>
            <a:endParaRPr>
              <a:solidFill>
                <a:srgbClr val="38761D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details on the working mechanism: later in this course!</a:t>
            </a:r>
            <a:endParaRPr/>
          </a:p>
        </p:txBody>
      </p:sp>
      <p:pic>
        <p:nvPicPr>
          <p:cNvPr id="117" name="Google Shape;11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7850" y="3180350"/>
            <a:ext cx="2708630" cy="1388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0"/>
          <p:cNvPicPr preferRelativeResize="0"/>
          <p:nvPr/>
        </p:nvPicPr>
        <p:blipFill rotWithShape="1">
          <a:blip r:embed="rId4">
            <a:alphaModFix amt="20000"/>
          </a:blip>
          <a:srcRect/>
          <a:stretch/>
        </p:blipFill>
        <p:spPr>
          <a:xfrm>
            <a:off x="4607520" y="3180917"/>
            <a:ext cx="2708630" cy="1387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pMOS Transistor</a:t>
            </a:r>
            <a:endParaRPr/>
          </a:p>
        </p:txBody>
      </p:sp>
      <p:sp>
        <p:nvSpPr>
          <p:cNvPr id="124" name="Google Shape;124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Low voltage (GND)</a:t>
            </a:r>
            <a:r>
              <a:rPr lang="en"/>
              <a:t> applied to the </a:t>
            </a:r>
            <a:r>
              <a:rPr lang="en" u="sng"/>
              <a:t>gate</a:t>
            </a:r>
            <a:r>
              <a:rPr lang="en"/>
              <a:t>: TRANSISTOR is </a:t>
            </a:r>
            <a:r>
              <a:rPr lang="en">
                <a:solidFill>
                  <a:srgbClr val="38761D"/>
                </a:solidFill>
              </a:rPr>
              <a:t>ON</a:t>
            </a:r>
            <a:endParaRPr>
              <a:solidFill>
                <a:srgbClr val="CC0000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source and drain are </a:t>
            </a:r>
            <a:r>
              <a:rPr lang="en">
                <a:solidFill>
                  <a:srgbClr val="38761D"/>
                </a:solidFill>
              </a:rPr>
              <a:t>connected </a:t>
            </a:r>
            <a:r>
              <a:rPr lang="en"/>
              <a:t>by a</a:t>
            </a:r>
            <a:r>
              <a:rPr lang="en" i="1"/>
              <a:t> p-channel</a:t>
            </a:r>
            <a:r>
              <a:rPr lang="en"/>
              <a:t>, right under the gate oxide (SiO</a:t>
            </a:r>
            <a:r>
              <a:rPr lang="en" baseline="-25000"/>
              <a:t>2</a:t>
            </a:r>
            <a:r>
              <a:rPr lang="en"/>
              <a:t>)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38761D"/>
                </a:solidFill>
              </a:rPr>
              <a:t>current flows from source to drain (opposite direction of nMOS)</a:t>
            </a:r>
            <a:r>
              <a:rPr lang="en"/>
              <a:t>, transistor is </a:t>
            </a:r>
            <a:r>
              <a:rPr lang="en">
                <a:solidFill>
                  <a:srgbClr val="38761D"/>
                </a:solidFill>
              </a:rPr>
              <a:t>ON</a:t>
            </a:r>
            <a:endParaRPr>
              <a:solidFill>
                <a:srgbClr val="38761D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n"/>
              <a:t>details on the working mechanism: later in this course!</a:t>
            </a:r>
            <a:endParaRPr>
              <a:solidFill>
                <a:srgbClr val="38761D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High voltage (V</a:t>
            </a:r>
            <a:r>
              <a:rPr lang="en" b="1" baseline="-25000"/>
              <a:t>DD</a:t>
            </a:r>
            <a:r>
              <a:rPr lang="en" b="1"/>
              <a:t>)</a:t>
            </a:r>
            <a:r>
              <a:rPr lang="en"/>
              <a:t> applied to the </a:t>
            </a:r>
            <a:r>
              <a:rPr lang="en" u="sng"/>
              <a:t>gate</a:t>
            </a:r>
            <a:r>
              <a:rPr lang="en"/>
              <a:t>: TRANSISTOR is </a:t>
            </a:r>
            <a:r>
              <a:rPr lang="en">
                <a:solidFill>
                  <a:srgbClr val="CC0000"/>
                </a:solidFill>
              </a:rPr>
              <a:t>OFF</a:t>
            </a:r>
            <a:endParaRPr>
              <a:solidFill>
                <a:srgbClr val="38761D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source and drain are </a:t>
            </a:r>
            <a:r>
              <a:rPr lang="en">
                <a:solidFill>
                  <a:srgbClr val="CC0000"/>
                </a:solidFill>
              </a:rPr>
              <a:t>disconnected </a:t>
            </a:r>
            <a:r>
              <a:rPr lang="en"/>
              <a:t>(no channel between them)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CC0000"/>
                </a:solidFill>
              </a:rPr>
              <a:t>no current flows</a:t>
            </a:r>
            <a:r>
              <a:rPr lang="en"/>
              <a:t>, transistor is </a:t>
            </a:r>
            <a:r>
              <a:rPr lang="en">
                <a:solidFill>
                  <a:srgbClr val="CC0000"/>
                </a:solidFill>
              </a:rPr>
              <a:t>OFF</a:t>
            </a:r>
            <a:endParaRPr/>
          </a:p>
        </p:txBody>
      </p:sp>
      <p:pic>
        <p:nvPicPr>
          <p:cNvPr id="125" name="Google Shape;125;p11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1827850" y="3180350"/>
            <a:ext cx="2708630" cy="1388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07520" y="3180917"/>
            <a:ext cx="2708630" cy="1387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MOS Transistors as Switches</a:t>
            </a:r>
            <a:endParaRPr/>
          </a:p>
        </p:txBody>
      </p:sp>
      <p:sp>
        <p:nvSpPr>
          <p:cNvPr id="132" name="Google Shape;132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Electrically controlled switches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Voltage at gate controls path from source to drain</a:t>
            </a:r>
            <a:endParaRPr/>
          </a:p>
        </p:txBody>
      </p:sp>
      <p:pic>
        <p:nvPicPr>
          <p:cNvPr id="133" name="Google Shape;13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8763" y="1947425"/>
            <a:ext cx="5506475" cy="26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Basic logic gates</a:t>
            </a:r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140" name="Google Shape;14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1" y="1152475"/>
            <a:ext cx="5742250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43025" y="1161275"/>
            <a:ext cx="1258950" cy="12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CMOS</a:t>
            </a:r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7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CMOS can be used to build both simple and compound logic gates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Consists of 2 networks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pMOS pull-up network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nMOS pull-down network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pMOS &amp; nMOS both used in the same structure -&gt; CMOS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1295" y="1610175"/>
            <a:ext cx="2451000" cy="25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CMOS</a:t>
            </a:r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06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Depending on inputs the networks can be ON or OFF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</a:t>
            </a:r>
            <a:r>
              <a:rPr lang="en" b="1">
                <a:solidFill>
                  <a:srgbClr val="38761D"/>
                </a:solidFill>
              </a:rPr>
              <a:t>ON</a:t>
            </a:r>
            <a:r>
              <a:rPr lang="en"/>
              <a:t>: Network is </a:t>
            </a:r>
            <a:r>
              <a:rPr lang="en" b="1" i="1">
                <a:solidFill>
                  <a:srgbClr val="38761D"/>
                </a:solidFill>
              </a:rPr>
              <a:t>conducting </a:t>
            </a:r>
            <a:r>
              <a:rPr lang="en" b="1"/>
              <a:t>electricity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</a:t>
            </a:r>
            <a:r>
              <a:rPr lang="en" b="1">
                <a:solidFill>
                  <a:srgbClr val="CC0000"/>
                </a:solidFill>
              </a:rPr>
              <a:t>OFF</a:t>
            </a:r>
            <a:r>
              <a:rPr lang="en"/>
              <a:t>: Network is </a:t>
            </a:r>
            <a:r>
              <a:rPr lang="en" b="1" i="1">
                <a:solidFill>
                  <a:srgbClr val="CC0000"/>
                </a:solidFill>
              </a:rPr>
              <a:t>not conducting</a:t>
            </a:r>
            <a:r>
              <a:rPr lang="en" b="1"/>
              <a:t> electricity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Depending on the inputs, 4 possible combinations of the 2 networks are possible: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graphicFrame>
        <p:nvGraphicFramePr>
          <p:cNvPr id="155" name="Google Shape;155;p15"/>
          <p:cNvGraphicFramePr/>
          <p:nvPr/>
        </p:nvGraphicFramePr>
        <p:xfrm>
          <a:off x="529675" y="3172150"/>
          <a:ext cx="5751950" cy="1188630"/>
        </p:xfrm>
        <a:graphic>
          <a:graphicData uri="http://schemas.openxmlformats.org/drawingml/2006/table">
            <a:tbl>
              <a:tblPr>
                <a:noFill/>
                <a:tableStyleId>{328AC310-E86B-4FE3-950A-D7E30528DC1B}</a:tableStyleId>
              </a:tblPr>
              <a:tblGrid>
                <a:gridCol w="144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CC0000"/>
                          </a:solidFill>
                        </a:rPr>
                        <a:t>Pull-up OFF</a:t>
                      </a:r>
                      <a:endParaRPr sz="1400" u="none" strike="noStrike" cap="none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38761D"/>
                          </a:solidFill>
                        </a:rPr>
                        <a:t>Pull-up ON</a:t>
                      </a:r>
                      <a:endParaRPr sz="1400" u="none" strike="noStrike" cap="none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CC0000"/>
                          </a:solidFill>
                        </a:rPr>
                        <a:t>Pull-down OFF</a:t>
                      </a:r>
                      <a:endParaRPr sz="1400" u="none" strike="noStrike" cap="none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Output = </a:t>
                      </a:r>
                      <a:r>
                        <a:rPr lang="en" sz="1400" b="1" u="none" strike="noStrike" cap="none"/>
                        <a:t>Z </a:t>
                      </a:r>
                      <a:r>
                        <a:rPr lang="en" sz="1400" u="none" strike="noStrike" cap="none"/>
                        <a:t>(float)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Output = </a:t>
                      </a:r>
                      <a:r>
                        <a:rPr lang="en" sz="1400" b="1" u="none" strike="noStrike" cap="none"/>
                        <a:t>1 </a:t>
                      </a:r>
                      <a:r>
                        <a:rPr lang="en" sz="1400" u="none" strike="noStrike" cap="none"/>
                        <a:t>(High)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38761D"/>
                          </a:solidFill>
                        </a:rPr>
                        <a:t>Pull-down ON</a:t>
                      </a:r>
                      <a:endParaRPr sz="1400" u="none" strike="noStrike" cap="none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Output = </a:t>
                      </a:r>
                      <a:r>
                        <a:rPr lang="en" sz="1400" b="1" u="none" strike="noStrike" cap="none"/>
                        <a:t>0 </a:t>
                      </a:r>
                      <a:r>
                        <a:rPr lang="en" sz="1400" u="none" strike="noStrike" cap="none"/>
                        <a:t>(Low)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Output = </a:t>
                      </a:r>
                      <a:r>
                        <a:rPr lang="en" sz="1400" b="1" u="none" strike="noStrike" cap="none"/>
                        <a:t>X </a:t>
                      </a:r>
                      <a:r>
                        <a:rPr lang="en" sz="1400" u="none" strike="noStrike" cap="none"/>
                        <a:t>(indeterminate)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56" name="Google Shape;15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1295" y="1610175"/>
            <a:ext cx="2451000" cy="25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CMOS gate structure</a:t>
            </a:r>
            <a:endParaRPr/>
          </a:p>
        </p:txBody>
      </p:sp>
      <p:pic>
        <p:nvPicPr>
          <p:cNvPr id="162" name="Google Shape;162;p16"/>
          <p:cNvPicPr preferRelativeResize="0"/>
          <p:nvPr/>
        </p:nvPicPr>
        <p:blipFill rotWithShape="1">
          <a:blip r:embed="rId3">
            <a:alphaModFix/>
          </a:blip>
          <a:srcRect l="9" r="19"/>
          <a:stretch/>
        </p:blipFill>
        <p:spPr>
          <a:xfrm>
            <a:off x="6381295" y="1610175"/>
            <a:ext cx="2450999" cy="25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Pull-up: </a:t>
            </a:r>
            <a:r>
              <a:rPr lang="en">
                <a:solidFill>
                  <a:srgbClr val="CC0000"/>
                </a:solidFill>
              </a:rPr>
              <a:t>OFF</a:t>
            </a:r>
            <a:endParaRPr>
              <a:solidFill>
                <a:srgbClr val="CC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Pull-down: </a:t>
            </a:r>
            <a:r>
              <a:rPr lang="en">
                <a:solidFill>
                  <a:srgbClr val="CC0000"/>
                </a:solidFill>
              </a:rPr>
              <a:t>OFF</a:t>
            </a:r>
            <a:endParaRPr>
              <a:solidFill>
                <a:srgbClr val="CC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is very high impedance/Z/floating/no connection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when we want to detach some part of our circuit</a:t>
            </a:r>
            <a:endParaRPr/>
          </a:p>
        </p:txBody>
      </p:sp>
      <p:graphicFrame>
        <p:nvGraphicFramePr>
          <p:cNvPr id="164" name="Google Shape;164;p16"/>
          <p:cNvGraphicFramePr/>
          <p:nvPr/>
        </p:nvGraphicFramePr>
        <p:xfrm>
          <a:off x="529675" y="3172150"/>
          <a:ext cx="5751950" cy="1188630"/>
        </p:xfrm>
        <a:graphic>
          <a:graphicData uri="http://schemas.openxmlformats.org/drawingml/2006/table">
            <a:tbl>
              <a:tblPr>
                <a:noFill/>
                <a:tableStyleId>{328AC310-E86B-4FE3-950A-D7E30528DC1B}</a:tableStyleId>
              </a:tblPr>
              <a:tblGrid>
                <a:gridCol w="144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CC0000"/>
                          </a:solidFill>
                        </a:rPr>
                        <a:t>Pull-up OFF</a:t>
                      </a:r>
                      <a:endParaRPr sz="1400" u="none" strike="noStrike" cap="none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2"/>
                          </a:solidFill>
                        </a:rPr>
                        <a:t>Pull-up ON</a:t>
                      </a:r>
                      <a:endParaRPr sz="14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CC0000"/>
                          </a:solidFill>
                        </a:rPr>
                        <a:t>Pull-down OFF</a:t>
                      </a:r>
                      <a:endParaRPr sz="1400" u="none" strike="noStrike" cap="none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Output = </a:t>
                      </a:r>
                      <a:r>
                        <a:rPr lang="en" sz="1400" b="1" u="none" strike="noStrike" cap="none"/>
                        <a:t>Z </a:t>
                      </a:r>
                      <a:r>
                        <a:rPr lang="en" sz="1400" u="none" strike="noStrike" cap="none"/>
                        <a:t>(float)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2"/>
                          </a:solidFill>
                        </a:rPr>
                        <a:t>Output = </a:t>
                      </a:r>
                      <a:r>
                        <a:rPr lang="en" sz="1400" b="1" u="none" strike="noStrike" cap="none">
                          <a:solidFill>
                            <a:schemeClr val="lt2"/>
                          </a:solidFill>
                        </a:rPr>
                        <a:t>1 </a:t>
                      </a:r>
                      <a:r>
                        <a:rPr lang="en" sz="1400" u="none" strike="noStrike" cap="none">
                          <a:solidFill>
                            <a:schemeClr val="lt2"/>
                          </a:solidFill>
                        </a:rPr>
                        <a:t>(High)</a:t>
                      </a:r>
                      <a:endParaRPr sz="14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2"/>
                          </a:solidFill>
                        </a:rPr>
                        <a:t>Pull-down ON</a:t>
                      </a:r>
                      <a:endParaRPr sz="14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2"/>
                          </a:solidFill>
                        </a:rPr>
                        <a:t>Output = </a:t>
                      </a:r>
                      <a:r>
                        <a:rPr lang="en" sz="1400" b="1" u="none" strike="noStrike" cap="none">
                          <a:solidFill>
                            <a:schemeClr val="lt2"/>
                          </a:solidFill>
                        </a:rPr>
                        <a:t>0 </a:t>
                      </a:r>
                      <a:r>
                        <a:rPr lang="en" sz="1400" u="none" strike="noStrike" cap="none">
                          <a:solidFill>
                            <a:schemeClr val="lt2"/>
                          </a:solidFill>
                        </a:rPr>
                        <a:t>(Low)</a:t>
                      </a:r>
                      <a:endParaRPr sz="14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2"/>
                          </a:solidFill>
                        </a:rPr>
                        <a:t>Output = </a:t>
                      </a:r>
                      <a:r>
                        <a:rPr lang="en" sz="1400" b="1" u="none" strike="noStrike" cap="none">
                          <a:solidFill>
                            <a:schemeClr val="lt2"/>
                          </a:solidFill>
                        </a:rPr>
                        <a:t>X </a:t>
                      </a:r>
                      <a:r>
                        <a:rPr lang="en" sz="1400" u="none" strike="noStrike" cap="none">
                          <a:solidFill>
                            <a:schemeClr val="lt2"/>
                          </a:solidFill>
                        </a:rPr>
                        <a:t>(indeterminate)</a:t>
                      </a:r>
                      <a:endParaRPr sz="14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CMOS gate structure</a:t>
            </a:r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Pull-up: </a:t>
            </a:r>
            <a:r>
              <a:rPr lang="en">
                <a:solidFill>
                  <a:srgbClr val="38761D"/>
                </a:solidFill>
              </a:rPr>
              <a:t>ON</a:t>
            </a:r>
            <a:endParaRPr>
              <a:solidFill>
                <a:srgbClr val="38761D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Pull-down: </a:t>
            </a:r>
            <a:r>
              <a:rPr lang="en">
                <a:solidFill>
                  <a:srgbClr val="CC0000"/>
                </a:solidFill>
              </a:rPr>
              <a:t>OFF</a:t>
            </a:r>
            <a:endParaRPr>
              <a:solidFill>
                <a:srgbClr val="CC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is </a:t>
            </a:r>
            <a:r>
              <a:rPr lang="en" i="1">
                <a:solidFill>
                  <a:srgbClr val="38761D"/>
                </a:solidFill>
              </a:rPr>
              <a:t>pulled-up</a:t>
            </a:r>
            <a:r>
              <a:rPr lang="en"/>
              <a:t> to </a:t>
            </a:r>
            <a:r>
              <a:rPr lang="en">
                <a:solidFill>
                  <a:srgbClr val="C27BA0"/>
                </a:solidFill>
              </a:rPr>
              <a:t>V</a:t>
            </a:r>
            <a:r>
              <a:rPr lang="en" baseline="-25000">
                <a:solidFill>
                  <a:srgbClr val="C27BA0"/>
                </a:solidFill>
              </a:rPr>
              <a:t>DD</a:t>
            </a:r>
            <a:endParaRPr>
              <a:solidFill>
                <a:srgbClr val="C27BA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when we want to output </a:t>
            </a:r>
            <a:r>
              <a:rPr lang="en" b="1"/>
              <a:t>logical high (1)</a:t>
            </a:r>
            <a:endParaRPr b="1"/>
          </a:p>
        </p:txBody>
      </p:sp>
      <p:graphicFrame>
        <p:nvGraphicFramePr>
          <p:cNvPr id="171" name="Google Shape;171;p17"/>
          <p:cNvGraphicFramePr/>
          <p:nvPr/>
        </p:nvGraphicFramePr>
        <p:xfrm>
          <a:off x="529675" y="3172150"/>
          <a:ext cx="5751950" cy="1188630"/>
        </p:xfrm>
        <a:graphic>
          <a:graphicData uri="http://schemas.openxmlformats.org/drawingml/2006/table">
            <a:tbl>
              <a:tblPr>
                <a:noFill/>
                <a:tableStyleId>{328AC310-E86B-4FE3-950A-D7E30528DC1B}</a:tableStyleId>
              </a:tblPr>
              <a:tblGrid>
                <a:gridCol w="144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2"/>
                          </a:solidFill>
                        </a:rPr>
                        <a:t>Pull-up OFF</a:t>
                      </a:r>
                      <a:endParaRPr sz="14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38761D"/>
                          </a:solidFill>
                        </a:rPr>
                        <a:t>Pull-up ON</a:t>
                      </a:r>
                      <a:endParaRPr sz="1400" u="none" strike="noStrike" cap="none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CC0000"/>
                          </a:solidFill>
                        </a:rPr>
                        <a:t>Pull-down OFF</a:t>
                      </a:r>
                      <a:endParaRPr sz="1400" u="none" strike="noStrike" cap="none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2"/>
                          </a:solidFill>
                        </a:rPr>
                        <a:t>Output = </a:t>
                      </a:r>
                      <a:r>
                        <a:rPr lang="en" sz="1400" b="1" u="none" strike="noStrike" cap="none">
                          <a:solidFill>
                            <a:schemeClr val="lt2"/>
                          </a:solidFill>
                        </a:rPr>
                        <a:t>Z </a:t>
                      </a:r>
                      <a:r>
                        <a:rPr lang="en" sz="1400" u="none" strike="noStrike" cap="none">
                          <a:solidFill>
                            <a:schemeClr val="lt2"/>
                          </a:solidFill>
                        </a:rPr>
                        <a:t>(float)</a:t>
                      </a:r>
                      <a:endParaRPr sz="14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Output = </a:t>
                      </a:r>
                      <a:r>
                        <a:rPr lang="en" sz="1400" b="1" u="none" strike="noStrike" cap="none"/>
                        <a:t>1 </a:t>
                      </a:r>
                      <a:r>
                        <a:rPr lang="en" sz="1400" u="none" strike="noStrike" cap="none"/>
                        <a:t>(High)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2"/>
                          </a:solidFill>
                        </a:rPr>
                        <a:t>Pull-down ON</a:t>
                      </a:r>
                      <a:endParaRPr sz="14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2"/>
                          </a:solidFill>
                        </a:rPr>
                        <a:t>Output = </a:t>
                      </a:r>
                      <a:r>
                        <a:rPr lang="en" sz="1400" b="1" u="none" strike="noStrike" cap="none">
                          <a:solidFill>
                            <a:schemeClr val="lt2"/>
                          </a:solidFill>
                        </a:rPr>
                        <a:t>0 </a:t>
                      </a:r>
                      <a:r>
                        <a:rPr lang="en" sz="1400" u="none" strike="noStrike" cap="none">
                          <a:solidFill>
                            <a:schemeClr val="lt2"/>
                          </a:solidFill>
                        </a:rPr>
                        <a:t>(Low)</a:t>
                      </a:r>
                      <a:endParaRPr sz="14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2"/>
                          </a:solidFill>
                        </a:rPr>
                        <a:t>Output = </a:t>
                      </a:r>
                      <a:r>
                        <a:rPr lang="en" sz="1400" b="1" u="none" strike="noStrike" cap="none">
                          <a:solidFill>
                            <a:schemeClr val="lt2"/>
                          </a:solidFill>
                        </a:rPr>
                        <a:t>X </a:t>
                      </a:r>
                      <a:r>
                        <a:rPr lang="en" sz="1400" u="none" strike="noStrike" cap="none">
                          <a:solidFill>
                            <a:schemeClr val="lt2"/>
                          </a:solidFill>
                        </a:rPr>
                        <a:t>(indeterminate)</a:t>
                      </a:r>
                      <a:endParaRPr sz="14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72" name="Google Shape;172;p17"/>
          <p:cNvPicPr preferRelativeResize="0"/>
          <p:nvPr/>
        </p:nvPicPr>
        <p:blipFill rotWithShape="1">
          <a:blip r:embed="rId3">
            <a:alphaModFix/>
          </a:blip>
          <a:srcRect t="209" b="208"/>
          <a:stretch/>
        </p:blipFill>
        <p:spPr>
          <a:xfrm>
            <a:off x="6381295" y="1610175"/>
            <a:ext cx="2451000" cy="25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CMOS gate structure</a:t>
            </a:r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Pull-up: </a:t>
            </a:r>
            <a:r>
              <a:rPr lang="en">
                <a:solidFill>
                  <a:srgbClr val="CC0000"/>
                </a:solidFill>
              </a:rPr>
              <a:t>OFF</a:t>
            </a:r>
            <a:endParaRPr>
              <a:solidFill>
                <a:srgbClr val="CC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Pull-down: </a:t>
            </a:r>
            <a:r>
              <a:rPr lang="en">
                <a:solidFill>
                  <a:srgbClr val="38761D"/>
                </a:solidFill>
              </a:rPr>
              <a:t>ON</a:t>
            </a:r>
            <a:endParaRPr>
              <a:solidFill>
                <a:srgbClr val="38761D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is </a:t>
            </a:r>
            <a:r>
              <a:rPr lang="en" i="1">
                <a:solidFill>
                  <a:srgbClr val="38761D"/>
                </a:solidFill>
              </a:rPr>
              <a:t>pulled-down</a:t>
            </a:r>
            <a:r>
              <a:rPr lang="en" i="1"/>
              <a:t> </a:t>
            </a:r>
            <a:r>
              <a:rPr lang="en"/>
              <a:t>to </a:t>
            </a:r>
            <a:r>
              <a:rPr lang="en">
                <a:solidFill>
                  <a:srgbClr val="0B5394"/>
                </a:solidFill>
              </a:rPr>
              <a:t>GND</a:t>
            </a:r>
            <a:endParaRPr>
              <a:solidFill>
                <a:srgbClr val="0B5394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when we want to output </a:t>
            </a:r>
            <a:r>
              <a:rPr lang="en" b="1"/>
              <a:t>logical low (0)</a:t>
            </a:r>
            <a:endParaRPr b="1"/>
          </a:p>
        </p:txBody>
      </p:sp>
      <p:graphicFrame>
        <p:nvGraphicFramePr>
          <p:cNvPr id="179" name="Google Shape;179;p18"/>
          <p:cNvGraphicFramePr/>
          <p:nvPr/>
        </p:nvGraphicFramePr>
        <p:xfrm>
          <a:off x="529675" y="3172150"/>
          <a:ext cx="5751950" cy="1188630"/>
        </p:xfrm>
        <a:graphic>
          <a:graphicData uri="http://schemas.openxmlformats.org/drawingml/2006/table">
            <a:tbl>
              <a:tblPr>
                <a:noFill/>
                <a:tableStyleId>{328AC310-E86B-4FE3-950A-D7E30528DC1B}</a:tableStyleId>
              </a:tblPr>
              <a:tblGrid>
                <a:gridCol w="144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CC0000"/>
                          </a:solidFill>
                        </a:rPr>
                        <a:t>Pull-up OFF</a:t>
                      </a:r>
                      <a:endParaRPr sz="1400" u="none" strike="noStrike" cap="none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2"/>
                          </a:solidFill>
                        </a:rPr>
                        <a:t>Pull-up ON</a:t>
                      </a:r>
                      <a:endParaRPr sz="14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2"/>
                          </a:solidFill>
                        </a:rPr>
                        <a:t>Pull-down OFF</a:t>
                      </a:r>
                      <a:endParaRPr sz="14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2"/>
                          </a:solidFill>
                        </a:rPr>
                        <a:t>Output = </a:t>
                      </a:r>
                      <a:r>
                        <a:rPr lang="en" sz="1400" b="1" u="none" strike="noStrike" cap="none">
                          <a:solidFill>
                            <a:schemeClr val="lt2"/>
                          </a:solidFill>
                        </a:rPr>
                        <a:t>Z </a:t>
                      </a:r>
                      <a:r>
                        <a:rPr lang="en" sz="1400" u="none" strike="noStrike" cap="none">
                          <a:solidFill>
                            <a:schemeClr val="lt2"/>
                          </a:solidFill>
                        </a:rPr>
                        <a:t>(float)</a:t>
                      </a:r>
                      <a:endParaRPr sz="14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2"/>
                          </a:solidFill>
                        </a:rPr>
                        <a:t>Output = </a:t>
                      </a:r>
                      <a:r>
                        <a:rPr lang="en" sz="1400" b="1" u="none" strike="noStrike" cap="none">
                          <a:solidFill>
                            <a:schemeClr val="lt2"/>
                          </a:solidFill>
                        </a:rPr>
                        <a:t>1 </a:t>
                      </a:r>
                      <a:r>
                        <a:rPr lang="en" sz="1400" u="none" strike="noStrike" cap="none">
                          <a:solidFill>
                            <a:schemeClr val="lt2"/>
                          </a:solidFill>
                        </a:rPr>
                        <a:t>(High)</a:t>
                      </a:r>
                      <a:endParaRPr sz="14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38761D"/>
                          </a:solidFill>
                        </a:rPr>
                        <a:t>Pull-down ON</a:t>
                      </a:r>
                      <a:endParaRPr sz="1400" u="none" strike="noStrike" cap="none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Output = </a:t>
                      </a:r>
                      <a:r>
                        <a:rPr lang="en" sz="1400" b="1" u="none" strike="noStrike" cap="none"/>
                        <a:t>0 </a:t>
                      </a:r>
                      <a:r>
                        <a:rPr lang="en" sz="1400" u="none" strike="noStrike" cap="none"/>
                        <a:t>(Low)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2"/>
                          </a:solidFill>
                        </a:rPr>
                        <a:t>Output = </a:t>
                      </a:r>
                      <a:r>
                        <a:rPr lang="en" sz="1400" b="1" u="none" strike="noStrike" cap="none">
                          <a:solidFill>
                            <a:schemeClr val="lt2"/>
                          </a:solidFill>
                        </a:rPr>
                        <a:t>X </a:t>
                      </a:r>
                      <a:r>
                        <a:rPr lang="en" sz="1400" u="none" strike="noStrike" cap="none">
                          <a:solidFill>
                            <a:schemeClr val="lt2"/>
                          </a:solidFill>
                        </a:rPr>
                        <a:t>(indeterminate)</a:t>
                      </a:r>
                      <a:endParaRPr sz="14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80" name="Google Shape;180;p18"/>
          <p:cNvPicPr preferRelativeResize="0"/>
          <p:nvPr/>
        </p:nvPicPr>
        <p:blipFill rotWithShape="1">
          <a:blip r:embed="rId3">
            <a:alphaModFix/>
          </a:blip>
          <a:srcRect t="209" b="208"/>
          <a:stretch/>
        </p:blipFill>
        <p:spPr>
          <a:xfrm>
            <a:off x="6381295" y="1610175"/>
            <a:ext cx="2451000" cy="25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9"/>
          <p:cNvPicPr preferRelativeResize="0"/>
          <p:nvPr/>
        </p:nvPicPr>
        <p:blipFill rotWithShape="1">
          <a:blip r:embed="rId3">
            <a:alphaModFix/>
          </a:blip>
          <a:srcRect l="9" r="19"/>
          <a:stretch/>
        </p:blipFill>
        <p:spPr>
          <a:xfrm>
            <a:off x="6381295" y="1610175"/>
            <a:ext cx="2450999" cy="25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CMOS gate structure</a:t>
            </a:r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Pull-up: ON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Pull-down: ON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is indeterminate 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somewhere between </a:t>
            </a:r>
            <a:r>
              <a:rPr lang="en">
                <a:solidFill>
                  <a:srgbClr val="A64D79"/>
                </a:solidFill>
              </a:rPr>
              <a:t>V</a:t>
            </a:r>
            <a:r>
              <a:rPr lang="en" baseline="-25000">
                <a:solidFill>
                  <a:srgbClr val="A64D79"/>
                </a:solidFill>
              </a:rPr>
              <a:t>DD</a:t>
            </a:r>
            <a:r>
              <a:rPr lang="en"/>
              <a:t> and </a:t>
            </a:r>
            <a:r>
              <a:rPr lang="en">
                <a:solidFill>
                  <a:srgbClr val="1155CC"/>
                </a:solidFill>
              </a:rPr>
              <a:t>GND</a:t>
            </a:r>
            <a:r>
              <a:rPr lang="en">
                <a:solidFill>
                  <a:srgbClr val="666666"/>
                </a:solidFill>
              </a:rPr>
              <a:t>, we don’t know for sure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a faulty condition</a:t>
            </a:r>
            <a:endParaRPr/>
          </a:p>
        </p:txBody>
      </p:sp>
      <p:graphicFrame>
        <p:nvGraphicFramePr>
          <p:cNvPr id="188" name="Google Shape;188;p19"/>
          <p:cNvGraphicFramePr/>
          <p:nvPr/>
        </p:nvGraphicFramePr>
        <p:xfrm>
          <a:off x="529675" y="3172150"/>
          <a:ext cx="5751950" cy="1188630"/>
        </p:xfrm>
        <a:graphic>
          <a:graphicData uri="http://schemas.openxmlformats.org/drawingml/2006/table">
            <a:tbl>
              <a:tblPr>
                <a:noFill/>
                <a:tableStyleId>{328AC310-E86B-4FE3-950A-D7E30528DC1B}</a:tableStyleId>
              </a:tblPr>
              <a:tblGrid>
                <a:gridCol w="144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2"/>
                          </a:solidFill>
                        </a:rPr>
                        <a:t>Pull-up OFF</a:t>
                      </a:r>
                      <a:endParaRPr sz="14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38761D"/>
                          </a:solidFill>
                        </a:rPr>
                        <a:t>Pull-up ON</a:t>
                      </a:r>
                      <a:endParaRPr sz="1400" u="none" strike="noStrike" cap="none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2"/>
                          </a:solidFill>
                        </a:rPr>
                        <a:t>Pull-down OFF</a:t>
                      </a:r>
                      <a:endParaRPr sz="14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2"/>
                          </a:solidFill>
                        </a:rPr>
                        <a:t>Output = </a:t>
                      </a:r>
                      <a:r>
                        <a:rPr lang="en" sz="1400" b="1" u="none" strike="noStrike" cap="none">
                          <a:solidFill>
                            <a:schemeClr val="lt2"/>
                          </a:solidFill>
                        </a:rPr>
                        <a:t>Z </a:t>
                      </a:r>
                      <a:r>
                        <a:rPr lang="en" sz="1400" u="none" strike="noStrike" cap="none">
                          <a:solidFill>
                            <a:schemeClr val="lt2"/>
                          </a:solidFill>
                        </a:rPr>
                        <a:t>(float)</a:t>
                      </a:r>
                      <a:endParaRPr sz="14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2"/>
                          </a:solidFill>
                        </a:rPr>
                        <a:t>Output = </a:t>
                      </a:r>
                      <a:r>
                        <a:rPr lang="en" sz="1400" b="1" u="none" strike="noStrike" cap="none">
                          <a:solidFill>
                            <a:schemeClr val="lt2"/>
                          </a:solidFill>
                        </a:rPr>
                        <a:t>1 </a:t>
                      </a:r>
                      <a:r>
                        <a:rPr lang="en" sz="1400" u="none" strike="noStrike" cap="none">
                          <a:solidFill>
                            <a:schemeClr val="lt2"/>
                          </a:solidFill>
                        </a:rPr>
                        <a:t>(High)</a:t>
                      </a:r>
                      <a:endParaRPr sz="14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38761D"/>
                          </a:solidFill>
                        </a:rPr>
                        <a:t>Pull-down ON</a:t>
                      </a:r>
                      <a:endParaRPr sz="1400" u="none" strike="noStrike" cap="none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2"/>
                          </a:solidFill>
                        </a:rPr>
                        <a:t>Output = </a:t>
                      </a:r>
                      <a:r>
                        <a:rPr lang="en" sz="1400" b="1" u="none" strike="noStrike" cap="none">
                          <a:solidFill>
                            <a:schemeClr val="lt2"/>
                          </a:solidFill>
                        </a:rPr>
                        <a:t>0 </a:t>
                      </a:r>
                      <a:r>
                        <a:rPr lang="en" sz="1400" u="none" strike="noStrike" cap="none">
                          <a:solidFill>
                            <a:schemeClr val="lt2"/>
                          </a:solidFill>
                        </a:rPr>
                        <a:t>(Low)</a:t>
                      </a:r>
                      <a:endParaRPr sz="14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Output = </a:t>
                      </a:r>
                      <a:r>
                        <a:rPr lang="en" sz="1400" b="1" u="none" strike="noStrike" cap="none"/>
                        <a:t>X </a:t>
                      </a:r>
                      <a:r>
                        <a:rPr lang="en" sz="1400" u="none" strike="noStrike" cap="none"/>
                        <a:t>(indeterminate)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CMOS Logic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Pull-up &amp; Pull-down Networks</a:t>
            </a:r>
            <a:endParaRPr/>
          </a:p>
        </p:txBody>
      </p:sp>
      <p:sp>
        <p:nvSpPr>
          <p:cNvPr id="194" name="Google Shape;19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6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Simplest pull-up network: a single pMOS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Complex pull-up network can be build from different series and parallel combinations of pMOS transistors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Simplest pull-down network: a single nMOS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Complex pull-down network can be build from different series and parallel combinations of nMOS transistors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Series and Parallel Networks: </a:t>
            </a:r>
            <a:r>
              <a:rPr lang="en" b="1" i="1"/>
              <a:t>Simple </a:t>
            </a:r>
            <a:r>
              <a:rPr lang="en"/>
              <a:t>case</a:t>
            </a:r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781000" cy="3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Pull-up network: a single pMOS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voltage at gate input: </a:t>
            </a:r>
            <a:r>
              <a:rPr lang="en">
                <a:solidFill>
                  <a:srgbClr val="CC0000"/>
                </a:solidFill>
              </a:rPr>
              <a:t>OFF</a:t>
            </a:r>
            <a:endParaRPr>
              <a:solidFill>
                <a:srgbClr val="CC0000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 voltage at gate input: </a:t>
            </a:r>
            <a:r>
              <a:rPr lang="en">
                <a:solidFill>
                  <a:srgbClr val="38761D"/>
                </a:solidFill>
              </a:rPr>
              <a:t>ON</a:t>
            </a:r>
            <a:endParaRPr>
              <a:solidFill>
                <a:srgbClr val="38761D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Pull-down network: a single nMOS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voltage at gate input: </a:t>
            </a:r>
            <a:r>
              <a:rPr lang="en">
                <a:solidFill>
                  <a:srgbClr val="38761D"/>
                </a:solidFill>
              </a:rPr>
              <a:t>ON</a:t>
            </a:r>
            <a:endParaRPr>
              <a:solidFill>
                <a:srgbClr val="38761D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 voltage at gate input: </a:t>
            </a:r>
            <a:r>
              <a:rPr lang="en">
                <a:solidFill>
                  <a:srgbClr val="CC0000"/>
                </a:solidFill>
              </a:rPr>
              <a:t>OFF</a:t>
            </a:r>
            <a:endParaRPr>
              <a:solidFill>
                <a:srgbClr val="CC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Series</a:t>
            </a:r>
            <a:r>
              <a:rPr lang="en"/>
              <a:t> combination of networks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Every network</a:t>
            </a:r>
            <a:r>
              <a:rPr lang="en"/>
              <a:t> must be </a:t>
            </a:r>
            <a:r>
              <a:rPr lang="en" b="1">
                <a:solidFill>
                  <a:srgbClr val="38761D"/>
                </a:solidFill>
              </a:rPr>
              <a:t>ON </a:t>
            </a:r>
            <a:r>
              <a:rPr lang="en"/>
              <a:t>to make the </a:t>
            </a:r>
            <a:r>
              <a:rPr lang="en" b="1"/>
              <a:t>whole network conducting </a:t>
            </a:r>
            <a:r>
              <a:rPr lang="en"/>
              <a:t>(figure: a, b)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Parallel</a:t>
            </a:r>
            <a:r>
              <a:rPr lang="en"/>
              <a:t> combination of networks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At least one network</a:t>
            </a:r>
            <a:r>
              <a:rPr lang="en"/>
              <a:t> must be </a:t>
            </a:r>
            <a:r>
              <a:rPr lang="en" b="1">
                <a:solidFill>
                  <a:srgbClr val="38761D"/>
                </a:solidFill>
              </a:rPr>
              <a:t>ON </a:t>
            </a:r>
            <a:r>
              <a:rPr lang="en"/>
              <a:t>to make the </a:t>
            </a:r>
            <a:r>
              <a:rPr lang="en" b="1"/>
              <a:t>whole network conducting </a:t>
            </a:r>
            <a:r>
              <a:rPr lang="en"/>
              <a:t>(figure: c, d)</a:t>
            </a:r>
            <a:endParaRPr b="1"/>
          </a:p>
        </p:txBody>
      </p:sp>
      <p:pic>
        <p:nvPicPr>
          <p:cNvPr id="201" name="Google Shape;20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2700" y="950175"/>
            <a:ext cx="273956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Series and Parallel Networks: </a:t>
            </a:r>
            <a:r>
              <a:rPr lang="en" b="1" i="1"/>
              <a:t>General </a:t>
            </a:r>
            <a:r>
              <a:rPr lang="en"/>
              <a:t>case 1</a:t>
            </a:r>
            <a:endParaRPr/>
          </a:p>
        </p:txBody>
      </p:sp>
      <p:sp>
        <p:nvSpPr>
          <p:cNvPr id="207" name="Google Shape;20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32500" cy="3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Pull-up network: </a:t>
            </a:r>
            <a:r>
              <a:rPr lang="en" u="sng"/>
              <a:t>multiple pMOS transistors</a:t>
            </a:r>
            <a:endParaRPr u="sng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series </a:t>
            </a:r>
            <a:r>
              <a:rPr lang="en"/>
              <a:t>combination</a:t>
            </a:r>
            <a:endParaRPr u="sng"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Low voltage at all gate inputs: </a:t>
            </a:r>
            <a:r>
              <a:rPr lang="en">
                <a:solidFill>
                  <a:srgbClr val="38761D"/>
                </a:solidFill>
              </a:rPr>
              <a:t>ON</a:t>
            </a:r>
            <a:endParaRPr>
              <a:solidFill>
                <a:srgbClr val="CC0000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parallel </a:t>
            </a:r>
            <a:r>
              <a:rPr lang="en"/>
              <a:t>combination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Low voltage at minimum one gate input: </a:t>
            </a:r>
            <a:r>
              <a:rPr lang="en">
                <a:solidFill>
                  <a:srgbClr val="38761D"/>
                </a:solidFill>
              </a:rPr>
              <a:t>ON</a:t>
            </a:r>
            <a:endParaRPr>
              <a:solidFill>
                <a:srgbClr val="38761D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Pull-down network: </a:t>
            </a:r>
            <a:r>
              <a:rPr lang="en" u="sng"/>
              <a:t>multiple nMOS transistors</a:t>
            </a:r>
            <a:endParaRPr u="sng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series </a:t>
            </a:r>
            <a:r>
              <a:rPr lang="en"/>
              <a:t>combination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High voltage at all gate inputs: </a:t>
            </a:r>
            <a:r>
              <a:rPr lang="en">
                <a:solidFill>
                  <a:srgbClr val="38761D"/>
                </a:solidFill>
              </a:rPr>
              <a:t>ON</a:t>
            </a:r>
            <a:endParaRPr>
              <a:solidFill>
                <a:srgbClr val="38761D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parallel </a:t>
            </a:r>
            <a:r>
              <a:rPr lang="en"/>
              <a:t>combination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High voltage at minimum one gate input: </a:t>
            </a:r>
            <a:r>
              <a:rPr lang="en">
                <a:solidFill>
                  <a:srgbClr val="38761D"/>
                </a:solidFill>
              </a:rPr>
              <a:t>ON</a:t>
            </a:r>
            <a:endParaRPr>
              <a:solidFill>
                <a:srgbClr val="CC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Series </a:t>
            </a:r>
            <a:r>
              <a:rPr lang="en"/>
              <a:t>combination of such networks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Every network</a:t>
            </a:r>
            <a:r>
              <a:rPr lang="en"/>
              <a:t> must be </a:t>
            </a:r>
            <a:r>
              <a:rPr lang="en" b="1">
                <a:solidFill>
                  <a:srgbClr val="38761D"/>
                </a:solidFill>
              </a:rPr>
              <a:t>ON </a:t>
            </a:r>
            <a:r>
              <a:rPr lang="en"/>
              <a:t>to make the </a:t>
            </a:r>
            <a:r>
              <a:rPr lang="en" b="1"/>
              <a:t>whole network conducting</a:t>
            </a:r>
            <a:endParaRPr b="1"/>
          </a:p>
        </p:txBody>
      </p:sp>
      <p:pic>
        <p:nvPicPr>
          <p:cNvPr id="208" name="Google Shape;20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9575" y="1894488"/>
            <a:ext cx="3082726" cy="210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Series and Parallel Networks: </a:t>
            </a:r>
            <a:r>
              <a:rPr lang="en" b="1" i="1"/>
              <a:t>General </a:t>
            </a:r>
            <a:r>
              <a:rPr lang="en"/>
              <a:t>case 2</a:t>
            </a:r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32500" cy="3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Pull-up network: </a:t>
            </a:r>
            <a:r>
              <a:rPr lang="en" u="sng"/>
              <a:t>multiple pMOS transistors</a:t>
            </a:r>
            <a:endParaRPr u="sng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series </a:t>
            </a:r>
            <a:r>
              <a:rPr lang="en"/>
              <a:t>combination</a:t>
            </a:r>
            <a:endParaRPr u="sng"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Low voltage at all gate inputs: </a:t>
            </a:r>
            <a:r>
              <a:rPr lang="en">
                <a:solidFill>
                  <a:srgbClr val="38761D"/>
                </a:solidFill>
              </a:rPr>
              <a:t>ON</a:t>
            </a:r>
            <a:endParaRPr>
              <a:solidFill>
                <a:srgbClr val="CC0000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parallel </a:t>
            </a:r>
            <a:r>
              <a:rPr lang="en"/>
              <a:t>combination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Low voltage at minimum one gate input: </a:t>
            </a:r>
            <a:r>
              <a:rPr lang="en">
                <a:solidFill>
                  <a:srgbClr val="38761D"/>
                </a:solidFill>
              </a:rPr>
              <a:t>ON</a:t>
            </a:r>
            <a:endParaRPr>
              <a:solidFill>
                <a:srgbClr val="38761D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Pull-down network: </a:t>
            </a:r>
            <a:r>
              <a:rPr lang="en" u="sng"/>
              <a:t>multiple nMOS transistors</a:t>
            </a:r>
            <a:endParaRPr u="sng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series </a:t>
            </a:r>
            <a:r>
              <a:rPr lang="en"/>
              <a:t>combination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High voltage at all gate inputs: </a:t>
            </a:r>
            <a:r>
              <a:rPr lang="en">
                <a:solidFill>
                  <a:srgbClr val="38761D"/>
                </a:solidFill>
              </a:rPr>
              <a:t>ON</a:t>
            </a:r>
            <a:endParaRPr>
              <a:solidFill>
                <a:srgbClr val="38761D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parallel </a:t>
            </a:r>
            <a:r>
              <a:rPr lang="en"/>
              <a:t>combination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High voltage at minimum one gate input: </a:t>
            </a:r>
            <a:r>
              <a:rPr lang="en">
                <a:solidFill>
                  <a:srgbClr val="38761D"/>
                </a:solidFill>
              </a:rPr>
              <a:t>ON</a:t>
            </a:r>
            <a:endParaRPr>
              <a:solidFill>
                <a:srgbClr val="CC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Parallel </a:t>
            </a:r>
            <a:r>
              <a:rPr lang="en"/>
              <a:t>combination of such networks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At least one network</a:t>
            </a:r>
            <a:r>
              <a:rPr lang="en"/>
              <a:t> must be </a:t>
            </a:r>
            <a:r>
              <a:rPr lang="en" b="1">
                <a:solidFill>
                  <a:srgbClr val="38761D"/>
                </a:solidFill>
              </a:rPr>
              <a:t>ON </a:t>
            </a:r>
            <a:r>
              <a:rPr lang="en"/>
              <a:t>to make the </a:t>
            </a:r>
            <a:r>
              <a:rPr lang="en" b="1"/>
              <a:t>whole network conducting</a:t>
            </a:r>
            <a:endParaRPr b="1"/>
          </a:p>
        </p:txBody>
      </p:sp>
      <p:pic>
        <p:nvPicPr>
          <p:cNvPr id="215" name="Google Shape;21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4200" y="1889700"/>
            <a:ext cx="3188101" cy="1893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Conduction Complement</a:t>
            </a:r>
            <a:endParaRPr/>
          </a:p>
        </p:txBody>
      </p:sp>
      <p:sp>
        <p:nvSpPr>
          <p:cNvPr id="221" name="Google Shape;22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58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Rule of Conduction Complements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Pull-up network is complement of pull-down (and vice versa)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Parallel  -&gt; series, series  -&gt; parallel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CMOS NAND-2 gate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Pull-down: 2 nMOS in </a:t>
            </a:r>
            <a:r>
              <a:rPr lang="en" b="1"/>
              <a:t>series </a:t>
            </a:r>
            <a:r>
              <a:rPr lang="en"/>
              <a:t>connection with inputs A &amp; B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Pull-up: 2 pMOS in </a:t>
            </a:r>
            <a:r>
              <a:rPr lang="en" b="1"/>
              <a:t>parallel </a:t>
            </a:r>
            <a:r>
              <a:rPr lang="en"/>
              <a:t>(compliment of series) connection with the same inputs A &amp; B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Conclusion: for any CMOS logic gate, we just need to build </a:t>
            </a:r>
            <a:r>
              <a:rPr lang="en" u="sng"/>
              <a:t>only </a:t>
            </a:r>
            <a:r>
              <a:rPr lang="en" i="1" u="sng"/>
              <a:t>one </a:t>
            </a:r>
            <a:r>
              <a:rPr lang="en" u="sng"/>
              <a:t>network</a:t>
            </a:r>
            <a:r>
              <a:rPr lang="en"/>
              <a:t> (usually the pull-down, because its easier)</a:t>
            </a:r>
            <a:r>
              <a:rPr lang="en" i="1"/>
              <a:t> </a:t>
            </a:r>
            <a:r>
              <a:rPr lang="en"/>
              <a:t> and the conduction complement rule will take care of the other one!</a:t>
            </a:r>
            <a:endParaRPr/>
          </a:p>
        </p:txBody>
      </p:sp>
      <p:pic>
        <p:nvPicPr>
          <p:cNvPr id="222" name="Google Shape;22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0100" y="1960550"/>
            <a:ext cx="236220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Building An Inverting CMOS Logic Gate</a:t>
            </a:r>
            <a:endParaRPr/>
          </a:p>
        </p:txBody>
      </p:sp>
      <p:pic>
        <p:nvPicPr>
          <p:cNvPr id="228" name="Google Shape;22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6075" y="1798825"/>
            <a:ext cx="1986225" cy="202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881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the </a:t>
            </a:r>
            <a:r>
              <a:rPr lang="en" b="1"/>
              <a:t>pull-down network</a:t>
            </a:r>
            <a:r>
              <a:rPr lang="en"/>
              <a:t> using </a:t>
            </a:r>
            <a:r>
              <a:rPr lang="en" u="sng"/>
              <a:t>nMOS</a:t>
            </a:r>
            <a:r>
              <a:rPr lang="en"/>
              <a:t> transistors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b="1" u="sng"/>
              <a:t>series</a:t>
            </a:r>
            <a:r>
              <a:rPr lang="en" b="1"/>
              <a:t> </a:t>
            </a:r>
            <a:r>
              <a:rPr lang="en"/>
              <a:t>nMOS transistor networks for inputs/signals that are “</a:t>
            </a:r>
            <a:r>
              <a:rPr lang="en" b="1" u="sng"/>
              <a:t>AND</a:t>
            </a:r>
            <a:r>
              <a:rPr lang="en"/>
              <a:t>”ed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b="1" u="sng"/>
              <a:t>parallel</a:t>
            </a:r>
            <a:r>
              <a:rPr lang="en" b="1"/>
              <a:t> </a:t>
            </a:r>
            <a:r>
              <a:rPr lang="en"/>
              <a:t>nMOS transistors for inputs/signals that are “</a:t>
            </a:r>
            <a:r>
              <a:rPr lang="en" b="1" u="sng"/>
              <a:t>OR</a:t>
            </a:r>
            <a:r>
              <a:rPr lang="en"/>
              <a:t>”ed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the </a:t>
            </a:r>
            <a:r>
              <a:rPr lang="en" b="1"/>
              <a:t>pull-up network</a:t>
            </a:r>
            <a:r>
              <a:rPr lang="en"/>
              <a:t> using </a:t>
            </a:r>
            <a:r>
              <a:rPr lang="en" u="sng"/>
              <a:t>pMOS</a:t>
            </a:r>
            <a:r>
              <a:rPr lang="en"/>
              <a:t> transistors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Using the conduction complement rule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Parallel networks in pull-down network will be redrawn in series for pull-up network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Series networks in pull-down network will be redrawn in parallel for pull-up network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Connect the pull-up network (PUN) and the pull-down network (PDN) in series between V</a:t>
            </a:r>
            <a:r>
              <a:rPr lang="en" baseline="-25000"/>
              <a:t>DD</a:t>
            </a:r>
            <a:r>
              <a:rPr lang="en"/>
              <a:t> and GND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An Example: Building the Pull-down Network</a:t>
            </a:r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series nMOS</a:t>
            </a:r>
            <a:r>
              <a:rPr lang="en"/>
              <a:t> transistor networks for inputs/signals that are “</a:t>
            </a:r>
            <a:r>
              <a:rPr lang="en" b="1"/>
              <a:t>AND</a:t>
            </a:r>
            <a:r>
              <a:rPr lang="en"/>
              <a:t>”ed together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parallel nMOS</a:t>
            </a:r>
            <a:r>
              <a:rPr lang="en"/>
              <a:t> transistors for inputs/signals that are “</a:t>
            </a:r>
            <a:r>
              <a:rPr lang="en" b="1"/>
              <a:t>OR</a:t>
            </a:r>
            <a:r>
              <a:rPr lang="en"/>
              <a:t>”ed together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consider the inverting function, Y =  </a:t>
            </a:r>
            <a:r>
              <a:rPr lang="en" b="1"/>
              <a:t>[(A+BC)D]’</a:t>
            </a:r>
            <a:endParaRPr b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 1: Individual PD networks for A, B, C, D inputs (simple case)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4 single nMOS transistors 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 2: PD network for </a:t>
            </a:r>
            <a:r>
              <a:rPr lang="en" b="1"/>
              <a:t>BC </a:t>
            </a:r>
            <a:r>
              <a:rPr lang="en"/>
              <a:t>signal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 </a:t>
            </a:r>
            <a:r>
              <a:rPr lang="en" i="1"/>
              <a:t>B </a:t>
            </a:r>
            <a:r>
              <a:rPr lang="en"/>
              <a:t>&amp; </a:t>
            </a:r>
            <a:r>
              <a:rPr lang="en" i="1"/>
              <a:t>C </a:t>
            </a:r>
            <a:r>
              <a:rPr lang="en" u="sng"/>
              <a:t>AND</a:t>
            </a:r>
            <a:r>
              <a:rPr lang="en"/>
              <a:t>ed</a:t>
            </a:r>
            <a:r>
              <a:rPr lang="en" i="1"/>
              <a:t> </a:t>
            </a:r>
            <a:r>
              <a:rPr lang="en"/>
              <a:t>in </a:t>
            </a:r>
            <a:r>
              <a:rPr lang="en" b="1"/>
              <a:t>BC</a:t>
            </a:r>
            <a:r>
              <a:rPr lang="en"/>
              <a:t>: </a:t>
            </a:r>
            <a:r>
              <a:rPr lang="en" i="1"/>
              <a:t>B </a:t>
            </a:r>
            <a:r>
              <a:rPr lang="en"/>
              <a:t>&amp; </a:t>
            </a:r>
            <a:r>
              <a:rPr lang="en" i="1"/>
              <a:t>C </a:t>
            </a:r>
            <a:r>
              <a:rPr lang="en"/>
              <a:t>PD networks will be in </a:t>
            </a:r>
            <a:r>
              <a:rPr lang="en" b="1"/>
              <a:t>series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 3: PD network for </a:t>
            </a:r>
            <a:r>
              <a:rPr lang="en" b="1"/>
              <a:t>(A+BC) </a:t>
            </a:r>
            <a:r>
              <a:rPr lang="en"/>
              <a:t>signal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i="1"/>
              <a:t>A </a:t>
            </a:r>
            <a:r>
              <a:rPr lang="en"/>
              <a:t>and </a:t>
            </a:r>
            <a:r>
              <a:rPr lang="en" i="1"/>
              <a:t>BC </a:t>
            </a:r>
            <a:r>
              <a:rPr lang="en" u="sng"/>
              <a:t>OR</a:t>
            </a:r>
            <a:r>
              <a:rPr lang="en"/>
              <a:t>ed </a:t>
            </a:r>
            <a:r>
              <a:rPr lang="en" b="1"/>
              <a:t>(A+BC): </a:t>
            </a:r>
            <a:r>
              <a:rPr lang="en" i="1"/>
              <a:t>A</a:t>
            </a:r>
            <a:r>
              <a:rPr lang="en"/>
              <a:t> &amp; </a:t>
            </a:r>
            <a:r>
              <a:rPr lang="en" i="1"/>
              <a:t>BC </a:t>
            </a:r>
            <a:r>
              <a:rPr lang="en"/>
              <a:t>PD networks will be in </a:t>
            </a:r>
            <a:r>
              <a:rPr lang="en" b="1"/>
              <a:t>parallel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 4: PD network for </a:t>
            </a:r>
            <a:r>
              <a:rPr lang="en" b="1"/>
              <a:t>(A+BC)D </a:t>
            </a:r>
            <a:r>
              <a:rPr lang="en"/>
              <a:t>signal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i="1"/>
              <a:t>(A+BC)</a:t>
            </a:r>
            <a:r>
              <a:rPr lang="en"/>
              <a:t> and </a:t>
            </a:r>
            <a:r>
              <a:rPr lang="en" i="1"/>
              <a:t>D </a:t>
            </a:r>
            <a:r>
              <a:rPr lang="en" u="sng"/>
              <a:t>AND</a:t>
            </a:r>
            <a:r>
              <a:rPr lang="en"/>
              <a:t>ed in </a:t>
            </a:r>
            <a:r>
              <a:rPr lang="en" b="1"/>
              <a:t>(A+BC)D: </a:t>
            </a:r>
            <a:r>
              <a:rPr lang="en" i="1"/>
              <a:t>(A+BC)</a:t>
            </a:r>
            <a:r>
              <a:rPr lang="en"/>
              <a:t> &amp; </a:t>
            </a:r>
            <a:r>
              <a:rPr lang="en" i="1"/>
              <a:t>D </a:t>
            </a:r>
            <a:r>
              <a:rPr lang="en"/>
              <a:t>PD networks will be in </a:t>
            </a:r>
            <a:r>
              <a:rPr lang="en" b="1"/>
              <a:t>series</a:t>
            </a:r>
            <a:r>
              <a:rPr lang="en"/>
              <a:t> 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(The term “signal” is used to describe an intermediate value which are generated from inputs. Here A,B,C,D are inputs but A+BC or BC are referred to as signal)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An Example: Building the Pull-down Network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241" name="Google Shape;24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 =  [(A+BC)D]’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 1: Individual PD networks for A, B, C, D inputs (simple case)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4 single nMOS transistors </a:t>
            </a:r>
            <a:endParaRPr/>
          </a:p>
        </p:txBody>
      </p:sp>
      <p:pic>
        <p:nvPicPr>
          <p:cNvPr id="242" name="Google Shape;24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0799" y="2307506"/>
            <a:ext cx="3682424" cy="216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An Example: Building the Pull-down Network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 =  [(A+BC)D]’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 2: PD network for </a:t>
            </a:r>
            <a:r>
              <a:rPr lang="en" b="1"/>
              <a:t>BC </a:t>
            </a:r>
            <a:r>
              <a:rPr lang="en"/>
              <a:t>signal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 </a:t>
            </a:r>
            <a:r>
              <a:rPr lang="en" i="1"/>
              <a:t>B </a:t>
            </a:r>
            <a:r>
              <a:rPr lang="en"/>
              <a:t>&amp; </a:t>
            </a:r>
            <a:r>
              <a:rPr lang="en" i="1"/>
              <a:t>C </a:t>
            </a:r>
            <a:r>
              <a:rPr lang="en" u="sng"/>
              <a:t>AND</a:t>
            </a:r>
            <a:r>
              <a:rPr lang="en"/>
              <a:t>ed</a:t>
            </a:r>
            <a:r>
              <a:rPr lang="en" i="1"/>
              <a:t> </a:t>
            </a:r>
            <a:r>
              <a:rPr lang="en"/>
              <a:t>in </a:t>
            </a:r>
            <a:r>
              <a:rPr lang="en" b="1"/>
              <a:t>BC</a:t>
            </a:r>
            <a:r>
              <a:rPr lang="en"/>
              <a:t>: </a:t>
            </a:r>
            <a:r>
              <a:rPr lang="en" i="1"/>
              <a:t>B </a:t>
            </a:r>
            <a:r>
              <a:rPr lang="en"/>
              <a:t>&amp; </a:t>
            </a:r>
            <a:r>
              <a:rPr lang="en" i="1"/>
              <a:t>C </a:t>
            </a:r>
            <a:r>
              <a:rPr lang="en"/>
              <a:t>PD networks will be in </a:t>
            </a:r>
            <a:r>
              <a:rPr lang="en" b="1"/>
              <a:t>series</a:t>
            </a:r>
            <a:endParaRPr/>
          </a:p>
        </p:txBody>
      </p:sp>
      <p:pic>
        <p:nvPicPr>
          <p:cNvPr id="249" name="Google Shape;24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7131" y="2346669"/>
            <a:ext cx="1709725" cy="17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An Example: Building the Pull-down Network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255" name="Google Shape;255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 =  [(A+BC)D]’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 3: PD network for </a:t>
            </a:r>
            <a:r>
              <a:rPr lang="en" b="1"/>
              <a:t>(A+BC) </a:t>
            </a:r>
            <a:r>
              <a:rPr lang="en"/>
              <a:t>signal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i="1"/>
              <a:t>A </a:t>
            </a:r>
            <a:r>
              <a:rPr lang="en"/>
              <a:t>and </a:t>
            </a:r>
            <a:r>
              <a:rPr lang="en" i="1"/>
              <a:t>BC </a:t>
            </a:r>
            <a:r>
              <a:rPr lang="en" u="sng"/>
              <a:t>OR</a:t>
            </a:r>
            <a:r>
              <a:rPr lang="en"/>
              <a:t>ed </a:t>
            </a:r>
            <a:r>
              <a:rPr lang="en" b="1"/>
              <a:t>(A+BC): </a:t>
            </a:r>
            <a:r>
              <a:rPr lang="en" i="1"/>
              <a:t>A</a:t>
            </a:r>
            <a:r>
              <a:rPr lang="en"/>
              <a:t> &amp; </a:t>
            </a:r>
            <a:r>
              <a:rPr lang="en" i="1"/>
              <a:t>BC </a:t>
            </a:r>
            <a:r>
              <a:rPr lang="en"/>
              <a:t>PD networks will be in </a:t>
            </a:r>
            <a:r>
              <a:rPr lang="en" b="1"/>
              <a:t>parallel</a:t>
            </a:r>
            <a:endParaRPr/>
          </a:p>
        </p:txBody>
      </p:sp>
      <p:pic>
        <p:nvPicPr>
          <p:cNvPr id="256" name="Google Shape;25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27862" y="2477925"/>
            <a:ext cx="2436425" cy="20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Silicon lattice structure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p-type and n-type semiconductors, p-n junction diode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nMOS and pMOS transistors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Transistors as switches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logic gate review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CMOS gate structure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Pull-up network (PUN) and pull-down network (PDN)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Series and parallel PUN &amp; PDN networks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CMOS implementation of AOI, OAI and other logic gates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An Example: Building the Pull-down Network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262" name="Google Shape;26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 =  [(A+BC)D]’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 4: PD network for </a:t>
            </a:r>
            <a:r>
              <a:rPr lang="en" b="1"/>
              <a:t>(A+BC)D </a:t>
            </a:r>
            <a:r>
              <a:rPr lang="en"/>
              <a:t>signal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i="1"/>
              <a:t>(A+BC)</a:t>
            </a:r>
            <a:r>
              <a:rPr lang="en"/>
              <a:t> and </a:t>
            </a:r>
            <a:r>
              <a:rPr lang="en" i="1"/>
              <a:t>D </a:t>
            </a:r>
            <a:r>
              <a:rPr lang="en" u="sng"/>
              <a:t>AND</a:t>
            </a:r>
            <a:r>
              <a:rPr lang="en"/>
              <a:t>ed in </a:t>
            </a:r>
            <a:r>
              <a:rPr lang="en" b="1"/>
              <a:t>(A+BC)D: </a:t>
            </a:r>
            <a:r>
              <a:rPr lang="en" i="1"/>
              <a:t>(A+BC)</a:t>
            </a:r>
            <a:r>
              <a:rPr lang="en"/>
              <a:t> &amp; </a:t>
            </a:r>
            <a:r>
              <a:rPr lang="en" i="1"/>
              <a:t>D </a:t>
            </a:r>
            <a:r>
              <a:rPr lang="en"/>
              <a:t>PD networks will be in </a:t>
            </a:r>
            <a:r>
              <a:rPr lang="en" b="1"/>
              <a:t>series</a:t>
            </a:r>
            <a:r>
              <a:rPr lang="en"/>
              <a:t> </a:t>
            </a:r>
            <a:endParaRPr/>
          </a:p>
        </p:txBody>
      </p:sp>
      <p:pic>
        <p:nvPicPr>
          <p:cNvPr id="263" name="Google Shape;26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9100" y="2375675"/>
            <a:ext cx="1985825" cy="21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Building the Pull-up Network</a:t>
            </a:r>
            <a:endParaRPr/>
          </a:p>
        </p:txBody>
      </p:sp>
      <p:sp>
        <p:nvSpPr>
          <p:cNvPr id="269" name="Google Shape;269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follow the CONDUCTION COMPLEMENT rule!!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pMOS transistors instead of nMOS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Parallel networks in pull-down network will be redrawn in series for pull-up network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Series networks in pull-down network will be redrawn in parallel for pull-up network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An Example: Building the Pull-up Network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275" name="Google Shape;275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 =  [(A+BC)D]’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 1: Individual PU networks for A, B, C, D inputs (simple case)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4 single pMOS transistors </a:t>
            </a:r>
            <a:endParaRPr/>
          </a:p>
        </p:txBody>
      </p:sp>
      <p:pic>
        <p:nvPicPr>
          <p:cNvPr id="276" name="Google Shape;27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8500" y="2920187"/>
            <a:ext cx="3296700" cy="817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9825" y="2858314"/>
            <a:ext cx="3296700" cy="9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An Example: Building the Pull-up Network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283" name="Google Shape;283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 =  [(A+BC)D]’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 2: PU network for </a:t>
            </a:r>
            <a:r>
              <a:rPr lang="en" b="1"/>
              <a:t>BC </a:t>
            </a:r>
            <a:r>
              <a:rPr lang="en"/>
              <a:t>signal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i="1"/>
              <a:t>B </a:t>
            </a:r>
            <a:r>
              <a:rPr lang="en"/>
              <a:t>&amp; </a:t>
            </a:r>
            <a:r>
              <a:rPr lang="en" i="1"/>
              <a:t>C </a:t>
            </a:r>
            <a:r>
              <a:rPr lang="en"/>
              <a:t>PD networks was in series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i="1"/>
              <a:t>B </a:t>
            </a:r>
            <a:r>
              <a:rPr lang="en"/>
              <a:t>&amp; </a:t>
            </a:r>
            <a:r>
              <a:rPr lang="en" i="1"/>
              <a:t>C </a:t>
            </a:r>
            <a:r>
              <a:rPr lang="en"/>
              <a:t>PU networks will be in </a:t>
            </a:r>
            <a:r>
              <a:rPr lang="en" b="1"/>
              <a:t>parallel</a:t>
            </a:r>
            <a:endParaRPr/>
          </a:p>
        </p:txBody>
      </p:sp>
      <p:pic>
        <p:nvPicPr>
          <p:cNvPr id="284" name="Google Shape;28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4425" y="2462925"/>
            <a:ext cx="209550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65306" y="2393869"/>
            <a:ext cx="1709725" cy="17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An Example: Building the Pull-up Network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291" name="Google Shape;29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 =  [(A+BC)D]’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 3: PU network for </a:t>
            </a:r>
            <a:r>
              <a:rPr lang="en" b="1"/>
              <a:t>(A+BC)</a:t>
            </a:r>
            <a:r>
              <a:rPr lang="en"/>
              <a:t> signal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 &amp; BC PD networks was in parallel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 &amp; BC PU networks will be in </a:t>
            </a:r>
            <a:r>
              <a:rPr lang="en" b="1"/>
              <a:t>series</a:t>
            </a:r>
            <a:endParaRPr b="1"/>
          </a:p>
        </p:txBody>
      </p:sp>
      <p:pic>
        <p:nvPicPr>
          <p:cNvPr id="292" name="Google Shape;29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9187" y="2477925"/>
            <a:ext cx="2436425" cy="20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29869" y="2488269"/>
            <a:ext cx="1962167" cy="20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An Example: Building the Pull-up Network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 =  [(A+BC)D]’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 4: PU network for (A+BC)D signal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(A+BC) &amp; D PD networks was in series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(A+BC) &amp; D PU networks will be in parallel</a:t>
            </a:r>
            <a:endParaRPr/>
          </a:p>
        </p:txBody>
      </p:sp>
      <p:pic>
        <p:nvPicPr>
          <p:cNvPr id="300" name="Google Shape;30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1725" y="2526238"/>
            <a:ext cx="1576195" cy="17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08000" y="2571750"/>
            <a:ext cx="1897550" cy="174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An Example: Putting it all together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842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 =  [(A+BC)D]’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 the pull-up network (PUN) and the pull-down network (PDN) in series between V</a:t>
            </a:r>
            <a:r>
              <a:rPr lang="en" baseline="-25000"/>
              <a:t>DD</a:t>
            </a:r>
            <a:r>
              <a:rPr lang="en"/>
              <a:t> and GND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Output of the inverting function (Y) is taken from the common node of PUN and PDN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CMOS logic gate for the given inverting logic function Y</a:t>
            </a:r>
            <a:endParaRPr/>
          </a:p>
        </p:txBody>
      </p:sp>
      <p:pic>
        <p:nvPicPr>
          <p:cNvPr id="308" name="Google Shape;30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49700" y="950175"/>
            <a:ext cx="238259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Example: CMOS NAND-2, NOR-2 and Inverter Gates</a:t>
            </a:r>
            <a:endParaRPr/>
          </a:p>
        </p:txBody>
      </p:sp>
      <p:sp>
        <p:nvSpPr>
          <p:cNvPr id="314" name="Google Shape;314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NAND-2 [ Y=(AB)’ ] NOR-2 [ Y=(A+B)’ ] Inverter [ Y=A’] logic functions can also be implemented in CMOS like this (try yourself first):</a:t>
            </a:r>
            <a:endParaRPr/>
          </a:p>
        </p:txBody>
      </p:sp>
      <p:pic>
        <p:nvPicPr>
          <p:cNvPr id="315" name="Google Shape;315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150" y="1969293"/>
            <a:ext cx="2335700" cy="178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0600" y="1969300"/>
            <a:ext cx="2159959" cy="178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52050" y="2207713"/>
            <a:ext cx="1189650" cy="130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3725" y="566301"/>
            <a:ext cx="2281975" cy="41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Implementing non-inverting logics in CMOS</a:t>
            </a:r>
            <a:endParaRPr/>
          </a:p>
        </p:txBody>
      </p:sp>
      <p:sp>
        <p:nvSpPr>
          <p:cNvPr id="324" name="Google Shape;324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811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techniques described so far can only be applied to build any </a:t>
            </a:r>
            <a:r>
              <a:rPr lang="en" b="1" i="1"/>
              <a:t>inverting </a:t>
            </a:r>
            <a:r>
              <a:rPr lang="en"/>
              <a:t>logic function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multiple ways to implement </a:t>
            </a:r>
            <a:r>
              <a:rPr lang="en" b="1" i="1"/>
              <a:t>non-inverting </a:t>
            </a:r>
            <a:r>
              <a:rPr lang="en"/>
              <a:t>logic functions using CMOS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easiest way is to use an additional inverter at the output of the </a:t>
            </a:r>
            <a:r>
              <a:rPr lang="en" i="1"/>
              <a:t>inverting </a:t>
            </a:r>
            <a:r>
              <a:rPr lang="en"/>
              <a:t>function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Y = (A+BC)D can be build like this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Build a CMOS logic gate for Y = [(A+BC)D]’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 the output of the previous gate to the input of an CMOS inverter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output of the inverter will be Y = (A+BC)D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Example: CMOS AOI22 Gate</a:t>
            </a:r>
            <a:endParaRPr/>
          </a:p>
        </p:txBody>
      </p:sp>
      <p:sp>
        <p:nvSpPr>
          <p:cNvPr id="330" name="Google Shape;330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 = (AB+CD)’ also called the AND-OR-INVERT-2-2 or AOI22 GATE</a:t>
            </a:r>
            <a:endParaRPr/>
          </a:p>
        </p:txBody>
      </p:sp>
      <p:pic>
        <p:nvPicPr>
          <p:cNvPr id="331" name="Google Shape;331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9300" y="1728788"/>
            <a:ext cx="4185399" cy="28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Silicon Lattice</a:t>
            </a:r>
            <a:endParaRPr/>
          </a:p>
        </p:txBody>
      </p:sp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5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Silicon is a semiconductor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Transistors are built on a silicon substrate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Silicon is a </a:t>
            </a:r>
            <a:r>
              <a:rPr lang="en" b="1"/>
              <a:t>Group IV</a:t>
            </a:r>
            <a:r>
              <a:rPr lang="en"/>
              <a:t> material 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 (16) -&gt; 1s</a:t>
            </a:r>
            <a:r>
              <a:rPr lang="en" baseline="30000"/>
              <a:t>2</a:t>
            </a:r>
            <a:r>
              <a:rPr lang="en"/>
              <a:t> 2s</a:t>
            </a:r>
            <a:r>
              <a:rPr lang="en" baseline="30000"/>
              <a:t>2</a:t>
            </a:r>
            <a:r>
              <a:rPr lang="en"/>
              <a:t>2p</a:t>
            </a:r>
            <a:r>
              <a:rPr lang="en" baseline="30000"/>
              <a:t>6</a:t>
            </a:r>
            <a:r>
              <a:rPr lang="en"/>
              <a:t> 3s</a:t>
            </a:r>
            <a:r>
              <a:rPr lang="en" baseline="30000"/>
              <a:t>2</a:t>
            </a:r>
            <a:r>
              <a:rPr lang="en"/>
              <a:t>3p</a:t>
            </a:r>
            <a:r>
              <a:rPr lang="en" baseline="30000"/>
              <a:t>2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Forms crystal lattice with covalent bonds to four neighbors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Pure silicon has no free carriers</a:t>
            </a:r>
            <a:r>
              <a:rPr lang="en"/>
              <a:t> and conducts poorly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How to increase its conductivity?</a:t>
            </a:r>
            <a:endParaRPr i="1"/>
          </a:p>
        </p:txBody>
      </p:sp>
      <p:pic>
        <p:nvPicPr>
          <p:cNvPr id="73" name="Google Shape;7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08100" y="1038225"/>
            <a:ext cx="312420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Final Example: CMOS OAI31 Gate</a:t>
            </a:r>
            <a:endParaRPr/>
          </a:p>
        </p:txBody>
      </p:sp>
      <p:sp>
        <p:nvSpPr>
          <p:cNvPr id="337" name="Google Shape;337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 = [(A+B+C)D]’ also called the OR-AND-INVERT-3-1 or OAI31 GATE</a:t>
            </a:r>
            <a:endParaRPr/>
          </a:p>
        </p:txBody>
      </p:sp>
      <p:pic>
        <p:nvPicPr>
          <p:cNvPr id="338" name="Google Shape;338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4921" y="1848925"/>
            <a:ext cx="2674175" cy="27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>
          <a:extLst>
            <a:ext uri="{FF2B5EF4-FFF2-40B4-BE49-F238E27FC236}">
              <a16:creationId xmlns:a16="http://schemas.microsoft.com/office/drawing/2014/main" id="{D1051485-9C31-6E0A-9944-F92E615E7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>
            <a:extLst>
              <a:ext uri="{FF2B5EF4-FFF2-40B4-BE49-F238E27FC236}">
                <a16:creationId xmlns:a16="http://schemas.microsoft.com/office/drawing/2014/main" id="{A47F6020-A03C-D3BF-07E5-C2FB0B0F6C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9058" y="10025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Final Example: CMOS Implementation of 2x1 MUX using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A31F4D-09E6-70A6-2902-B9EBF0BBE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887" y="940698"/>
            <a:ext cx="5273367" cy="35300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37D023-B97E-54F2-BBC4-C5586FAD2115}"/>
              </a:ext>
            </a:extLst>
          </p:cNvPr>
          <p:cNvSpPr txBox="1"/>
          <p:nvPr/>
        </p:nvSpPr>
        <p:spPr>
          <a:xfrm>
            <a:off x="404734" y="2467198"/>
            <a:ext cx="21098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b="1" dirty="0"/>
              <a:t>Y = S’A + SB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4D556-0E4C-D1F5-2BF2-42F05B67A4F3}"/>
              </a:ext>
            </a:extLst>
          </p:cNvPr>
          <p:cNvSpPr txBox="1"/>
          <p:nvPr/>
        </p:nvSpPr>
        <p:spPr>
          <a:xfrm>
            <a:off x="0" y="3942413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How many transistors required?</a:t>
            </a:r>
          </a:p>
        </p:txBody>
      </p:sp>
    </p:spTree>
    <p:extLst>
      <p:ext uri="{BB962C8B-B14F-4D97-AF65-F5344CB8AC3E}">
        <p14:creationId xmlns:p14="http://schemas.microsoft.com/office/powerpoint/2010/main" val="20238281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Doped (Impure) Silicon</a:t>
            </a:r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4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How to increase the conductivity of a pure semiconductor </a:t>
            </a:r>
            <a:r>
              <a:rPr lang="en"/>
              <a:t>(usually Group IV materials)</a:t>
            </a:r>
            <a:r>
              <a:rPr lang="en" i="1"/>
              <a:t>?</a:t>
            </a:r>
            <a:endParaRPr i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Answer: by adding impurity! (</a:t>
            </a:r>
            <a:r>
              <a:rPr lang="en" u="sng"/>
              <a:t>dopants</a:t>
            </a:r>
            <a:r>
              <a:rPr lang="en"/>
              <a:t>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dopants increases the conductivity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Group V</a:t>
            </a:r>
            <a:r>
              <a:rPr lang="en"/>
              <a:t> dopants: provides </a:t>
            </a:r>
            <a:r>
              <a:rPr lang="en" i="1"/>
              <a:t>free </a:t>
            </a:r>
            <a:r>
              <a:rPr lang="en"/>
              <a:t>“</a:t>
            </a:r>
            <a:r>
              <a:rPr lang="en" b="1"/>
              <a:t>electron</a:t>
            </a:r>
            <a:r>
              <a:rPr lang="en"/>
              <a:t>” to the pure semiconductor (Ex: Arsenic)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Called the </a:t>
            </a:r>
            <a:r>
              <a:rPr lang="en" u="sng"/>
              <a:t>n-type semiconductor</a:t>
            </a:r>
            <a:r>
              <a:rPr lang="en"/>
              <a:t> afterwards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Group III</a:t>
            </a:r>
            <a:r>
              <a:rPr lang="en"/>
              <a:t> dopants: provides </a:t>
            </a:r>
            <a:r>
              <a:rPr lang="en" i="1"/>
              <a:t>free </a:t>
            </a:r>
            <a:r>
              <a:rPr lang="en"/>
              <a:t>“</a:t>
            </a:r>
            <a:r>
              <a:rPr lang="en" b="1"/>
              <a:t>holes</a:t>
            </a:r>
            <a:r>
              <a:rPr lang="en"/>
              <a:t>” to the pure semiconductor (Ex: Boron)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Called the </a:t>
            </a:r>
            <a:r>
              <a:rPr lang="en" u="sng"/>
              <a:t>p-type semiconductor</a:t>
            </a:r>
            <a:r>
              <a:rPr lang="en"/>
              <a:t> afterwards</a:t>
            </a:r>
            <a:endParaRPr/>
          </a:p>
        </p:txBody>
      </p:sp>
      <p:pic>
        <p:nvPicPr>
          <p:cNvPr id="80" name="Google Shape;8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2325" y="1494675"/>
            <a:ext cx="1379975" cy="1295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59087" y="3030761"/>
            <a:ext cx="1366457" cy="1295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Concept Review</a:t>
            </a:r>
            <a:endParaRPr/>
          </a:p>
        </p:txBody>
      </p:sp>
      <p:sp>
        <p:nvSpPr>
          <p:cNvPr id="87" name="Google Shape;8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247700" cy="3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n-type semiconductor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Carrier: electrons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Net electrical charge of the material stays the same (</a:t>
            </a:r>
            <a:r>
              <a:rPr lang="en" b="1" i="1"/>
              <a:t>electrically neutral</a:t>
            </a:r>
            <a:r>
              <a:rPr lang="en" i="1"/>
              <a:t>)</a:t>
            </a:r>
            <a:endParaRPr i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Difference with pure semiconductor: it </a:t>
            </a:r>
            <a:r>
              <a:rPr lang="en" u="sng"/>
              <a:t>has more </a:t>
            </a:r>
            <a:r>
              <a:rPr lang="en" i="1" u="sng"/>
              <a:t>free</a:t>
            </a:r>
            <a:r>
              <a:rPr lang="en" u="sng"/>
              <a:t> electrons</a:t>
            </a:r>
            <a:r>
              <a:rPr lang="en"/>
              <a:t>, even after forming bonds with the neighboring atoms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Free electrons increase conductivity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p-type semiconductor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Carrier: holes (absence of electrons)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Net electrical charge of the material stays the same (</a:t>
            </a:r>
            <a:r>
              <a:rPr lang="en" b="1" i="1"/>
              <a:t>electrically neutral</a:t>
            </a:r>
            <a:r>
              <a:rPr lang="en" i="1"/>
              <a:t>)</a:t>
            </a:r>
            <a:endParaRPr i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Difference with pure semiconductor: it </a:t>
            </a:r>
            <a:r>
              <a:rPr lang="en" u="sng"/>
              <a:t>has empty electron spaces (called </a:t>
            </a:r>
            <a:r>
              <a:rPr lang="en" i="1" u="sng"/>
              <a:t>holes</a:t>
            </a:r>
            <a:r>
              <a:rPr lang="en" u="sng"/>
              <a:t>)</a:t>
            </a:r>
            <a:r>
              <a:rPr lang="en"/>
              <a:t> in certain bonds with the neighbouring atoms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Electrons from neighbouring bonds try to fill up the empty spaces by creating a flow of electrons, hence increasing the conductivity</a:t>
            </a:r>
            <a:endParaRPr/>
          </a:p>
        </p:txBody>
      </p:sp>
      <p:pic>
        <p:nvPicPr>
          <p:cNvPr id="88" name="Google Shape;8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2325" y="1494675"/>
            <a:ext cx="1379975" cy="1295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59087" y="3030761"/>
            <a:ext cx="1366457" cy="1295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Concept Review</a:t>
            </a:r>
            <a:endParaRPr/>
          </a:p>
        </p:txBody>
      </p:sp>
      <p:sp>
        <p:nvSpPr>
          <p:cNvPr id="95" name="Google Shape;95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junction between p-type and n-type semiconductor forms a diode.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flows only in one direction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p-type to n-type, </a:t>
            </a:r>
            <a:r>
              <a:rPr lang="en" strike="sngStrike"/>
              <a:t>n-type to p-type</a:t>
            </a:r>
            <a:endParaRPr strike="sngStrike"/>
          </a:p>
        </p:txBody>
      </p:sp>
      <p:pic>
        <p:nvPicPr>
          <p:cNvPr id="96" name="Google Shape;9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1787" y="2225425"/>
            <a:ext cx="3360425" cy="23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Electrical Voltage ⇔ Logic Conversion</a:t>
            </a:r>
            <a:endParaRPr/>
          </a:p>
        </p:txBody>
      </p:sp>
      <p:sp>
        <p:nvSpPr>
          <p:cNvPr id="102" name="Google Shape;102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V</a:t>
            </a:r>
            <a:r>
              <a:rPr lang="en" b="1" baseline="-25000"/>
              <a:t>DD</a:t>
            </a:r>
            <a:r>
              <a:rPr lang="en" b="1"/>
              <a:t> = Logical High (1)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GND = Logical Low (0)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</a:t>
            </a:r>
            <a:r>
              <a:rPr lang="en" baseline="-25000"/>
              <a:t>DD</a:t>
            </a:r>
            <a:r>
              <a:rPr lang="en"/>
              <a:t> = 5 V, 3.3 V, 2.5 V, 1.8 V, 1.5 V, 1.2 V, 1.0 V, … (electrical voltage)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GND = 0 V (electrical voltage)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</a:t>
            </a:r>
            <a:r>
              <a:rPr lang="en" baseline="-25000"/>
              <a:t>DD</a:t>
            </a:r>
            <a:r>
              <a:rPr lang="en"/>
              <a:t> has decreased in modern processes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V</a:t>
            </a:r>
            <a:r>
              <a:rPr lang="en" baseline="-25000"/>
              <a:t>DD</a:t>
            </a:r>
            <a:r>
              <a:rPr lang="en"/>
              <a:t> would damage modern tiny transistors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Lower V</a:t>
            </a:r>
            <a:r>
              <a:rPr lang="en" baseline="-25000"/>
              <a:t>DD</a:t>
            </a:r>
            <a:r>
              <a:rPr lang="en"/>
              <a:t> saves power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MOS Transistor</a:t>
            </a:r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terminals: gate, source, drain, body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gate, source, body -&gt; conductors, SiO</a:t>
            </a:r>
            <a:r>
              <a:rPr lang="en" baseline="-25000"/>
              <a:t>2</a:t>
            </a:r>
            <a:r>
              <a:rPr lang="en"/>
              <a:t> (oxide) -&gt; insulator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source and drain are identical</a:t>
            </a:r>
            <a:r>
              <a:rPr lang="en"/>
              <a:t>, can be used interchangeably, no difference in construction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Body is tied to the source: </a:t>
            </a:r>
            <a:r>
              <a:rPr lang="en" b="1"/>
              <a:t>functionally a 3 terminal device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Depending on the </a:t>
            </a:r>
            <a:r>
              <a:rPr lang="en" i="1"/>
              <a:t>voltage applied</a:t>
            </a:r>
            <a:r>
              <a:rPr lang="en"/>
              <a:t> to the </a:t>
            </a:r>
            <a:r>
              <a:rPr lang="en" u="sng"/>
              <a:t>gate</a:t>
            </a:r>
            <a:r>
              <a:rPr lang="en"/>
              <a:t> terminal, </a:t>
            </a:r>
            <a:r>
              <a:rPr lang="en" u="sng"/>
              <a:t>source</a:t>
            </a:r>
            <a:r>
              <a:rPr lang="en"/>
              <a:t> and </a:t>
            </a:r>
            <a:r>
              <a:rPr lang="en" u="sng"/>
              <a:t>drain</a:t>
            </a:r>
            <a:r>
              <a:rPr lang="en"/>
              <a:t> are either electrically </a:t>
            </a:r>
            <a:r>
              <a:rPr lang="en">
                <a:solidFill>
                  <a:srgbClr val="38761D"/>
                </a:solidFill>
              </a:rPr>
              <a:t>connected </a:t>
            </a:r>
            <a:r>
              <a:rPr lang="en"/>
              <a:t>or </a:t>
            </a:r>
            <a:r>
              <a:rPr lang="en">
                <a:solidFill>
                  <a:srgbClr val="CC0000"/>
                </a:solidFill>
              </a:rPr>
              <a:t>disconnected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109" name="Google Shape;10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7850" y="3180350"/>
            <a:ext cx="2708630" cy="1388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07520" y="3180917"/>
            <a:ext cx="2708630" cy="1387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2407</Words>
  <Application>Microsoft Office PowerPoint</Application>
  <PresentationFormat>On-screen Show (16:9)</PresentationFormat>
  <Paragraphs>289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Arial</vt:lpstr>
      <vt:lpstr>Simple Light</vt:lpstr>
      <vt:lpstr>CSE460: VLSI Design</vt:lpstr>
      <vt:lpstr>CMOS Logic</vt:lpstr>
      <vt:lpstr>Contents</vt:lpstr>
      <vt:lpstr>Silicon Lattice</vt:lpstr>
      <vt:lpstr>Doped (Impure) Silicon</vt:lpstr>
      <vt:lpstr>Concept Review</vt:lpstr>
      <vt:lpstr>Concept Review</vt:lpstr>
      <vt:lpstr>Electrical Voltage ⇔ Logic Conversion</vt:lpstr>
      <vt:lpstr>MOS Transistor</vt:lpstr>
      <vt:lpstr>nMOS Transistor</vt:lpstr>
      <vt:lpstr>pMOS Transistor</vt:lpstr>
      <vt:lpstr>MOS Transistors as Switches</vt:lpstr>
      <vt:lpstr>Basic logic gates</vt:lpstr>
      <vt:lpstr>CMOS</vt:lpstr>
      <vt:lpstr>CMOS</vt:lpstr>
      <vt:lpstr>CMOS gate structure</vt:lpstr>
      <vt:lpstr>CMOS gate structure</vt:lpstr>
      <vt:lpstr>CMOS gate structure</vt:lpstr>
      <vt:lpstr>CMOS gate structure</vt:lpstr>
      <vt:lpstr>Pull-up &amp; Pull-down Networks</vt:lpstr>
      <vt:lpstr>Series and Parallel Networks: Simple case</vt:lpstr>
      <vt:lpstr>Series and Parallel Networks: General case 1</vt:lpstr>
      <vt:lpstr>Series and Parallel Networks: General case 2</vt:lpstr>
      <vt:lpstr>Conduction Complement</vt:lpstr>
      <vt:lpstr>Building An Inverting CMOS Logic Gate</vt:lpstr>
      <vt:lpstr>An Example: Building the Pull-down Network</vt:lpstr>
      <vt:lpstr>An Example: Building the Pull-down Network </vt:lpstr>
      <vt:lpstr>An Example: Building the Pull-down Network </vt:lpstr>
      <vt:lpstr>An Example: Building the Pull-down Network </vt:lpstr>
      <vt:lpstr>An Example: Building the Pull-down Network </vt:lpstr>
      <vt:lpstr>Building the Pull-up Network</vt:lpstr>
      <vt:lpstr>An Example: Building the Pull-up Network </vt:lpstr>
      <vt:lpstr>An Example: Building the Pull-up Network   </vt:lpstr>
      <vt:lpstr>An Example: Building the Pull-up Network   </vt:lpstr>
      <vt:lpstr>An Example: Building the Pull-up Network   </vt:lpstr>
      <vt:lpstr>An Example: Putting it all together  </vt:lpstr>
      <vt:lpstr>Example: CMOS NAND-2, NOR-2 and Inverter Gates</vt:lpstr>
      <vt:lpstr>Implementing non-inverting logics in CMOS</vt:lpstr>
      <vt:lpstr>Example: CMOS AOI22 Gate</vt:lpstr>
      <vt:lpstr>Final Example: CMOS OAI31 Gate</vt:lpstr>
      <vt:lpstr>Final Example: CMOS Implementation of 2x1 MUX using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Yeasin Arafat Pritom</cp:lastModifiedBy>
  <cp:revision>4</cp:revision>
  <dcterms:modified xsi:type="dcterms:W3CDTF">2024-10-30T20:05:05Z</dcterms:modified>
</cp:coreProperties>
</file>