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9.bin"/>
  <Override ContentType="application/vnd.openxmlformats-officedocument.oleObject" PartName="/ppt/embeddings/oleObject20.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2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9232900" cy="6934200"/>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84">
          <p15:clr>
            <a:srgbClr val="000000"/>
          </p15:clr>
        </p15:guide>
        <p15:guide id="2" pos="2908">
          <p15:clr>
            <a:srgbClr val="000000"/>
          </p15:clr>
        </p15:guide>
      </p15:notesGuideLst>
    </p:ext>
    <p:ext uri="GoogleSlidesCustomDataVersion2">
      <go:slidesCustomData xmlns:go="http://customooxmlschemas.google.com/" r:id="rId41" roundtripDataSignature="AMtx7mgUUhKttzM4XphjVG9HqGcgZOOz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1E4006-F25D-445A-9B67-524903E4280D}">
  <a:tblStyle styleId="{C51E4006-F25D-445A-9B67-524903E4280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84" orient="horz"/>
        <p:guide pos="290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1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02087" cy="347662"/>
          </a:xfrm>
          <a:prstGeom prst="rect">
            <a:avLst/>
          </a:prstGeom>
          <a:noFill/>
          <a:ln>
            <a:noFill/>
          </a:ln>
        </p:spPr>
        <p:txBody>
          <a:bodyPr anchorCtr="0" anchor="t" bIns="46050" lIns="92125" spcFirstLastPara="1" rIns="92125" wrap="square" tIns="4605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5230812" y="0"/>
            <a:ext cx="4002087" cy="347662"/>
          </a:xfrm>
          <a:prstGeom prst="rect">
            <a:avLst/>
          </a:prstGeom>
          <a:noFill/>
          <a:ln>
            <a:noFill/>
          </a:ln>
        </p:spPr>
        <p:txBody>
          <a:bodyPr anchorCtr="0" anchor="t" bIns="46050" lIns="92125" spcFirstLastPara="1" rIns="92125" wrap="square" tIns="4605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2884487" y="520700"/>
            <a:ext cx="3465512" cy="25987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586537"/>
            <a:ext cx="4002087" cy="347662"/>
          </a:xfrm>
          <a:prstGeom prst="rect">
            <a:avLst/>
          </a:prstGeom>
          <a:noFill/>
          <a:ln>
            <a:noFill/>
          </a:ln>
        </p:spPr>
        <p:txBody>
          <a:bodyPr anchorCtr="0" anchor="b" bIns="46050" lIns="92125" spcFirstLastPara="1" rIns="92125" wrap="square" tIns="4605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7" name="Google Shape;87;p1: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1: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2: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1" name="Google Shape;191;p32: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32: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3: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5" name="Google Shape;205;p33: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33: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4: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9" name="Google Shape;219;p34: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34: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4" name="Google Shape;234;p10: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0: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5: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5" name="Google Shape;245;p35: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35: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6: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0" name="Google Shape;260;p36: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36: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1: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1" name="Google Shape;271;p11: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1: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1" name="Google Shape;281;p12: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2: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1" name="Google Shape;291;p13: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13: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2" name="Google Shape;302;p14: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14: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98" name="Google Shape;98;p2: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2: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5: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2" name="Google Shape;312;p15: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5: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7: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1" name="Google Shape;321;p37: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37: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8: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5" name="Google Shape;335;p38: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8: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0" name="Google Shape;350;p39: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39: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9" name="Google Shape;359;p40: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40: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9" name="Google Shape;369;p41: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41: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2: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9" name="Google Shape;379;p42: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42: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3: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7" name="Google Shape;387;p43: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43: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6: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6" name="Google Shape;396;p16: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16: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7: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7" name="Google Shape;407;p17: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17: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7" name="Google Shape;107;p3: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3: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8: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7" name="Google Shape;417;p18: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18: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4: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6" name="Google Shape;426;p44: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44: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5:notes"/>
          <p:cNvSpPr txBox="1"/>
          <p:nvPr>
            <p:ph idx="1" type="body"/>
          </p:nvPr>
        </p:nvSpPr>
        <p:spPr>
          <a:xfrm>
            <a:off x="1231900" y="3292475"/>
            <a:ext cx="6769100" cy="3121025"/>
          </a:xfrm>
          <a:prstGeom prst="rect">
            <a:avLst/>
          </a:prstGeom>
        </p:spPr>
        <p:txBody>
          <a:bodyPr anchorCtr="0" anchor="t" bIns="46050" lIns="92125" spcFirstLastPara="1" rIns="92125" wrap="square" tIns="46050">
            <a:noAutofit/>
          </a:bodyPr>
          <a:lstStyle/>
          <a:p>
            <a:pPr indent="0" lvl="0" marL="0" rtl="0" algn="l">
              <a:spcBef>
                <a:spcPts val="0"/>
              </a:spcBef>
              <a:spcAft>
                <a:spcPts val="0"/>
              </a:spcAft>
              <a:buNone/>
            </a:pPr>
            <a:r>
              <a:t/>
            </a:r>
            <a:endParaRPr/>
          </a:p>
        </p:txBody>
      </p:sp>
      <p:sp>
        <p:nvSpPr>
          <p:cNvPr id="436" name="Google Shape;436;p45:notes"/>
          <p:cNvSpPr/>
          <p:nvPr>
            <p:ph idx="2" type="sldImg"/>
          </p:nvPr>
        </p:nvSpPr>
        <p:spPr>
          <a:xfrm>
            <a:off x="2884487" y="520700"/>
            <a:ext cx="3465512" cy="25987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txBox="1"/>
          <p:nvPr>
            <p:ph idx="1" type="body"/>
          </p:nvPr>
        </p:nvSpPr>
        <p:spPr>
          <a:xfrm>
            <a:off x="1231900" y="3292475"/>
            <a:ext cx="6769100" cy="3121025"/>
          </a:xfrm>
          <a:prstGeom prst="rect">
            <a:avLst/>
          </a:prstGeom>
        </p:spPr>
        <p:txBody>
          <a:bodyPr anchorCtr="0" anchor="t" bIns="46050" lIns="92125" spcFirstLastPara="1" rIns="92125" wrap="square" tIns="46050">
            <a:noAutofit/>
          </a:bodyPr>
          <a:lstStyle/>
          <a:p>
            <a:pPr indent="0" lvl="0" marL="0" rtl="0" algn="l">
              <a:spcBef>
                <a:spcPts val="0"/>
              </a:spcBef>
              <a:spcAft>
                <a:spcPts val="0"/>
              </a:spcAft>
              <a:buNone/>
            </a:pPr>
            <a:r>
              <a:t/>
            </a:r>
            <a:endParaRPr/>
          </a:p>
        </p:txBody>
      </p:sp>
      <p:sp>
        <p:nvSpPr>
          <p:cNvPr id="442" name="Google Shape;442;p46:notes"/>
          <p:cNvSpPr/>
          <p:nvPr>
            <p:ph idx="2" type="sldImg"/>
          </p:nvPr>
        </p:nvSpPr>
        <p:spPr>
          <a:xfrm>
            <a:off x="2884487" y="520700"/>
            <a:ext cx="3465512" cy="25987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18" name="Google Shape;118;p4: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4: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8" name="Google Shape;128;p5: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5: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3" name="Google Shape;143;p6: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6: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3" name="Google Shape;153;p7: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7: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3" name="Google Shape;163;p8: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8: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nvSpPr>
        <p:spPr>
          <a:xfrm>
            <a:off x="5230812" y="6586537"/>
            <a:ext cx="4002087" cy="347662"/>
          </a:xfrm>
          <a:prstGeom prst="rect">
            <a:avLst/>
          </a:prstGeom>
          <a:noFill/>
          <a:ln>
            <a:noFill/>
          </a:ln>
        </p:spPr>
        <p:txBody>
          <a:bodyPr anchorCtr="0" anchor="b" bIns="46050" lIns="92125" spcFirstLastPara="1" rIns="92125" wrap="square" tIns="46050">
            <a:noAutofit/>
          </a:bodyPr>
          <a:lstStyle/>
          <a:p>
            <a:pPr indent="0" lvl="0" marL="0" marR="0" rtl="0" algn="r">
              <a:lnSpc>
                <a:spcPct val="100000"/>
              </a:lnSpc>
              <a:spcBef>
                <a:spcPts val="0"/>
              </a:spcBef>
              <a:spcAft>
                <a:spcPts val="0"/>
              </a:spcAft>
              <a:buClr>
                <a:srgbClr val="000000"/>
              </a:buClr>
              <a:buSzPts val="2400"/>
              <a:buFont typeface="Times New Roman"/>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8" name="Google Shape;178;p9:notes"/>
          <p:cNvSpPr/>
          <p:nvPr>
            <p:ph idx="2" type="sldImg"/>
          </p:nvPr>
        </p:nvSpPr>
        <p:spPr>
          <a:xfrm>
            <a:off x="2884488" y="520700"/>
            <a:ext cx="3465512" cy="25987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txBox="1"/>
          <p:nvPr>
            <p:ph idx="1" type="body"/>
          </p:nvPr>
        </p:nvSpPr>
        <p:spPr>
          <a:xfrm>
            <a:off x="1231900" y="3292475"/>
            <a:ext cx="6769100" cy="3121025"/>
          </a:xfrm>
          <a:prstGeom prst="rect">
            <a:avLst/>
          </a:prstGeom>
          <a:noFill/>
          <a:ln>
            <a:noFill/>
          </a:ln>
        </p:spPr>
        <p:txBody>
          <a:bodyPr anchorCtr="0" anchor="t" bIns="46050" lIns="92125" spcFirstLastPara="1" rIns="92125" wrap="square" tIns="460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None/>
              <a:defRPr/>
            </a:lvl1pPr>
            <a:lvl2pPr lvl="1" algn="ctr">
              <a:lnSpc>
                <a:spcPct val="100000"/>
              </a:lnSpc>
              <a:spcBef>
                <a:spcPts val="480"/>
              </a:spcBef>
              <a:spcAft>
                <a:spcPts val="0"/>
              </a:spcAft>
              <a:buClr>
                <a:schemeClr val="dk1"/>
              </a:buClr>
              <a:buSzPts val="24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24" name="Google Shape;24;p20"/>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9" name="Google Shape;69;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0" name="Google Shape;70;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71" name="Google Shape;71;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72" name="Google Shape;72;p29"/>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30"/>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30"/>
          <p:cNvSpPr txBox="1"/>
          <p:nvPr>
            <p:ph idx="1" type="body"/>
          </p:nvPr>
        </p:nvSpPr>
        <p:spPr>
          <a:xfrm>
            <a:off x="685800" y="1524000"/>
            <a:ext cx="38100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77" name="Google Shape;77;p30"/>
          <p:cNvSpPr txBox="1"/>
          <p:nvPr>
            <p:ph idx="2" type="body"/>
          </p:nvPr>
        </p:nvSpPr>
        <p:spPr>
          <a:xfrm>
            <a:off x="4648200" y="1524000"/>
            <a:ext cx="38100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78" name="Google Shape;78;p30"/>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83" name="Google Shape;83;p31"/>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1"/>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2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21"/>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22"/>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22"/>
          <p:cNvSpPr txBox="1"/>
          <p:nvPr>
            <p:ph idx="1" type="body"/>
          </p:nvPr>
        </p:nvSpPr>
        <p:spPr>
          <a:xfrm>
            <a:off x="685800" y="1524000"/>
            <a:ext cx="38100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22"/>
          <p:cNvSpPr txBox="1"/>
          <p:nvPr>
            <p:ph idx="2" type="body"/>
          </p:nvPr>
        </p:nvSpPr>
        <p:spPr>
          <a:xfrm>
            <a:off x="4648200" y="1524000"/>
            <a:ext cx="38100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22"/>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7" name="Shape 37"/>
        <p:cNvGrpSpPr/>
        <p:nvPr/>
      </p:nvGrpSpPr>
      <p:grpSpPr>
        <a:xfrm>
          <a:off x="0" y="0"/>
          <a:ext cx="0" cy="0"/>
          <a:chOff x="0" y="0"/>
          <a:chExt cx="0" cy="0"/>
        </a:xfrm>
      </p:grpSpPr>
      <p:sp>
        <p:nvSpPr>
          <p:cNvPr id="38" name="Google Shape;38;p23"/>
          <p:cNvSpPr txBox="1"/>
          <p:nvPr>
            <p:ph type="title"/>
          </p:nvPr>
        </p:nvSpPr>
        <p:spPr>
          <a:xfrm rot="5400000">
            <a:off x="4705350" y="2343150"/>
            <a:ext cx="55626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23"/>
          <p:cNvSpPr txBox="1"/>
          <p:nvPr>
            <p:ph idx="1" type="body"/>
          </p:nvPr>
        </p:nvSpPr>
        <p:spPr>
          <a:xfrm rot="5400000">
            <a:off x="742950" y="476250"/>
            <a:ext cx="55626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23"/>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24"/>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24"/>
          <p:cNvSpPr txBox="1"/>
          <p:nvPr>
            <p:ph idx="1" type="body"/>
          </p:nvPr>
        </p:nvSpPr>
        <p:spPr>
          <a:xfrm rot="5400000">
            <a:off x="2286000" y="-76200"/>
            <a:ext cx="45720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 name="Google Shape;45;p24"/>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25"/>
          <p:cNvSpPr/>
          <p:nvPr>
            <p:ph idx="2" type="pic"/>
          </p:nvPr>
        </p:nvSpPr>
        <p:spPr>
          <a:xfrm>
            <a:off x="1792288" y="612775"/>
            <a:ext cx="5486400" cy="4114800"/>
          </a:xfrm>
          <a:prstGeom prst="rect">
            <a:avLst/>
          </a:prstGeom>
          <a:noFill/>
          <a:ln>
            <a:noFill/>
          </a:ln>
        </p:spPr>
      </p:sp>
      <p:sp>
        <p:nvSpPr>
          <p:cNvPr id="50" name="Google Shape;50;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1" name="Google Shape;51;p25"/>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56" name="Google Shape;56;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7" name="Google Shape;57;p26"/>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27"/>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8"/>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28"/>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400">
                <a:solidFill>
                  <a:srgbClr val="0000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zoom dir="o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Black"/>
                <a:ea typeface="Arial Black"/>
                <a:cs typeface="Arial Black"/>
                <a:sym typeface="Arial Black"/>
              </a:defRPr>
            </a:lvl9pPr>
          </a:lstStyle>
          <a:p/>
        </p:txBody>
      </p:sp>
      <p:sp>
        <p:nvSpPr>
          <p:cNvPr id="11" name="Google Shape;11;p1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9"/>
          <p:cNvSpPr txBox="1"/>
          <p:nvPr>
            <p:ph idx="11" type="ftr"/>
          </p:nvPr>
        </p:nvSpPr>
        <p:spPr>
          <a:xfrm>
            <a:off x="685800" y="6248400"/>
            <a:ext cx="7772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1pPr>
            <a:lvl2pPr indent="0" lvl="1"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2pPr>
            <a:lvl3pPr indent="0" lvl="2"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3pPr>
            <a:lvl4pPr indent="0" lvl="3"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4pPr>
            <a:lvl5pPr indent="0" lvl="4"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5pPr>
            <a:lvl6pPr indent="0" lvl="5"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6pPr>
            <a:lvl7pPr indent="0" lvl="6"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7pPr>
            <a:lvl8pPr indent="0" lvl="7"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8pPr>
            <a:lvl9pPr indent="0" lvl="8" marL="0" marR="0" rtl="0" algn="r">
              <a:lnSpc>
                <a:spcPct val="100000"/>
              </a:lnSpc>
              <a:spcBef>
                <a:spcPts val="0"/>
              </a:spcBef>
              <a:spcAft>
                <a:spcPts val="0"/>
              </a:spcAft>
              <a:buClr>
                <a:srgbClr val="0000FF"/>
              </a:buClr>
              <a:buSzPts val="1400"/>
              <a:buFont typeface="Arial"/>
              <a:buNone/>
              <a:defRPr b="1" i="0" sz="1400" u="none" cap="none" strike="noStrike">
                <a:solidFill>
                  <a:srgbClr val="0000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b="0">
              <a:solidFill>
                <a:srgbClr val="000000"/>
              </a:solidFill>
            </a:endParaRPr>
          </a:p>
        </p:txBody>
      </p:sp>
      <p:cxnSp>
        <p:nvCxnSpPr>
          <p:cNvPr id="14" name="Google Shape;14;p19"/>
          <p:cNvCxnSpPr/>
          <p:nvPr/>
        </p:nvCxnSpPr>
        <p:spPr>
          <a:xfrm>
            <a:off x="457200" y="457200"/>
            <a:ext cx="0" cy="6172200"/>
          </a:xfrm>
          <a:prstGeom prst="straightConnector1">
            <a:avLst/>
          </a:prstGeom>
          <a:noFill/>
          <a:ln cap="flat" cmpd="sng" w="38100">
            <a:solidFill>
              <a:srgbClr val="0000FF"/>
            </a:solidFill>
            <a:prstDash val="solid"/>
            <a:miter lim="800000"/>
            <a:headEnd len="sm" w="sm" type="none"/>
            <a:tailEnd len="sm" w="sm" type="none"/>
          </a:ln>
        </p:spPr>
      </p:cxnSp>
      <p:cxnSp>
        <p:nvCxnSpPr>
          <p:cNvPr id="15" name="Google Shape;15;p19"/>
          <p:cNvCxnSpPr/>
          <p:nvPr/>
        </p:nvCxnSpPr>
        <p:spPr>
          <a:xfrm>
            <a:off x="457200" y="457200"/>
            <a:ext cx="8305800" cy="0"/>
          </a:xfrm>
          <a:prstGeom prst="straightConnector1">
            <a:avLst/>
          </a:prstGeom>
          <a:noFill/>
          <a:ln cap="flat" cmpd="sng" w="38100">
            <a:solidFill>
              <a:srgbClr val="0000FF"/>
            </a:solidFill>
            <a:prstDash val="solid"/>
            <a:miter lim="800000"/>
            <a:headEnd len="sm" w="sm" type="none"/>
            <a:tailEnd len="sm" w="sm" type="none"/>
          </a:ln>
        </p:spPr>
      </p:cxnSp>
      <p:cxnSp>
        <p:nvCxnSpPr>
          <p:cNvPr id="16" name="Google Shape;16;p19"/>
          <p:cNvCxnSpPr/>
          <p:nvPr/>
        </p:nvCxnSpPr>
        <p:spPr>
          <a:xfrm>
            <a:off x="8763000" y="457200"/>
            <a:ext cx="0" cy="6172200"/>
          </a:xfrm>
          <a:prstGeom prst="straightConnector1">
            <a:avLst/>
          </a:prstGeom>
          <a:noFill/>
          <a:ln cap="flat" cmpd="sng" w="38100">
            <a:solidFill>
              <a:srgbClr val="0000FF"/>
            </a:solidFill>
            <a:prstDash val="solid"/>
            <a:miter lim="800000"/>
            <a:headEnd len="sm" w="sm" type="none"/>
            <a:tailEnd len="sm" w="sm" type="none"/>
          </a:ln>
        </p:spPr>
      </p:cxnSp>
      <p:cxnSp>
        <p:nvCxnSpPr>
          <p:cNvPr id="17" name="Google Shape;17;p19"/>
          <p:cNvCxnSpPr/>
          <p:nvPr/>
        </p:nvCxnSpPr>
        <p:spPr>
          <a:xfrm>
            <a:off x="457200" y="6629400"/>
            <a:ext cx="8305800" cy="0"/>
          </a:xfrm>
          <a:prstGeom prst="straightConnector1">
            <a:avLst/>
          </a:prstGeom>
          <a:noFill/>
          <a:ln cap="flat" cmpd="sng" w="38100">
            <a:solidFill>
              <a:srgbClr val="0000FF"/>
            </a:solidFill>
            <a:prstDash val="solid"/>
            <a:miter lim="800000"/>
            <a:headEnd len="sm" w="sm" type="none"/>
            <a:tailEnd len="sm" w="sm" type="none"/>
          </a:ln>
        </p:spPr>
      </p:cxnSp>
      <p:sp>
        <p:nvSpPr>
          <p:cNvPr descr="Small checker board" id="18" name="Google Shape;18;p19"/>
          <p:cNvSpPr txBox="1"/>
          <p:nvPr/>
        </p:nvSpPr>
        <p:spPr>
          <a:xfrm>
            <a:off x="685800" y="6096000"/>
            <a:ext cx="77724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descr="Small checker board" id="19" name="Google Shape;19;p19"/>
          <p:cNvSpPr txBox="1"/>
          <p:nvPr/>
        </p:nvSpPr>
        <p:spPr>
          <a:xfrm>
            <a:off x="685800" y="1295400"/>
            <a:ext cx="77724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 name="Google Shape;20;p19"/>
          <p:cNvSpPr txBox="1"/>
          <p:nvPr/>
        </p:nvSpPr>
        <p:spPr>
          <a:xfrm>
            <a:off x="3733800" y="6248400"/>
            <a:ext cx="2590800" cy="623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CMOS VLSI Design </a:t>
            </a:r>
            <a:r>
              <a:rPr b="1" baseline="30000" i="0" lang="en-US" sz="1400" u="none" cap="none" strike="noStrike">
                <a:solidFill>
                  <a:srgbClr val="0000FF"/>
                </a:solidFill>
                <a:latin typeface="Arial"/>
                <a:ea typeface="Arial"/>
                <a:cs typeface="Arial"/>
                <a:sym typeface="Arial"/>
              </a:rPr>
              <a:t>4th 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baseline="30000" i="0" sz="1400" u="none" cap="none" strike="noStrike">
              <a:solidFill>
                <a:srgbClr val="0000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8.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9.png"/><Relationship Id="rId7"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9.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10.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11.vml"/><Relationship Id="rId4" Type="http://schemas.openxmlformats.org/officeDocument/2006/relationships/oleObject" Target="../embeddings/oleObject12.bin"/><Relationship Id="rId9" Type="http://schemas.openxmlformats.org/officeDocument/2006/relationships/image" Target="../media/image14.png"/><Relationship Id="rId5" Type="http://schemas.openxmlformats.org/officeDocument/2006/relationships/oleObject" Target="../embeddings/oleObject12.bin"/><Relationship Id="rId6" Type="http://schemas.openxmlformats.org/officeDocument/2006/relationships/image" Target="../media/image24.png"/><Relationship Id="rId7" Type="http://schemas.openxmlformats.org/officeDocument/2006/relationships/oleObject" Target="../embeddings/oleObject13.bin"/><Relationship Id="rId8"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12.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13.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14.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vmlDrawing" Target="../drawings/vmlDrawing15.vml"/><Relationship Id="rId4" Type="http://schemas.openxmlformats.org/officeDocument/2006/relationships/oleObject" Target="../embeddings/oleObject17.bin"/><Relationship Id="rId5" Type="http://schemas.openxmlformats.org/officeDocument/2006/relationships/oleObject" Target="../embeddings/oleObject17.bin"/><Relationship Id="rId6"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3.jpg"/><Relationship Id="rId4" Type="http://schemas.openxmlformats.org/officeDocument/2006/relationships/image" Target="../media/image4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16.vml"/><Relationship Id="rId4" Type="http://schemas.openxmlformats.org/officeDocument/2006/relationships/oleObject" Target="../embeddings/oleObject18.bin"/><Relationship Id="rId9" Type="http://schemas.openxmlformats.org/officeDocument/2006/relationships/image" Target="../media/image39.png"/><Relationship Id="rId5" Type="http://schemas.openxmlformats.org/officeDocument/2006/relationships/oleObject" Target="../embeddings/oleObject18.bin"/><Relationship Id="rId6" Type="http://schemas.openxmlformats.org/officeDocument/2006/relationships/image" Target="../media/image37.png"/><Relationship Id="rId7" Type="http://schemas.openxmlformats.org/officeDocument/2006/relationships/oleObject" Target="../embeddings/oleObject19.bin"/><Relationship Id="rId8"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vmlDrawing" Target="../drawings/vmlDrawing17.vml"/><Relationship Id="rId4" Type="http://schemas.openxmlformats.org/officeDocument/2006/relationships/oleObject" Target="../embeddings/oleObject20.bin"/><Relationship Id="rId5" Type="http://schemas.openxmlformats.org/officeDocument/2006/relationships/oleObject" Target="../embeddings/oleObject20.bin"/><Relationship Id="rId6"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16.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vmlDrawing" Target="../drawings/vmlDrawing18.vml"/><Relationship Id="rId4" Type="http://schemas.openxmlformats.org/officeDocument/2006/relationships/oleObject" Target="../embeddings/oleObject21.bin"/><Relationship Id="rId5" Type="http://schemas.openxmlformats.org/officeDocument/2006/relationships/oleObject" Target="../embeddings/oleObject21.bin"/><Relationship Id="rId6"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4.jpg"/><Relationship Id="rId4" Type="http://schemas.openxmlformats.org/officeDocument/2006/relationships/image" Target="../media/image4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3.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4.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5.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6.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7.vml"/><Relationship Id="rId4" Type="http://schemas.openxmlformats.org/officeDocument/2006/relationships/image" Target="../media/image10.png"/><Relationship Id="rId5" Type="http://schemas.openxmlformats.org/officeDocument/2006/relationships/oleObject" Target="../embeddings/oleObject8.bin"/><Relationship Id="rId6" Type="http://schemas.openxmlformats.org/officeDocument/2006/relationships/oleObject" Target="../embeddings/oleObject8.bin"/><Relationship Id="rId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cxnSp>
        <p:nvCxnSpPr>
          <p:cNvPr id="90" name="Google Shape;90;p1"/>
          <p:cNvCxnSpPr/>
          <p:nvPr/>
        </p:nvCxnSpPr>
        <p:spPr>
          <a:xfrm>
            <a:off x="457200" y="457200"/>
            <a:ext cx="0" cy="6172200"/>
          </a:xfrm>
          <a:prstGeom prst="straightConnector1">
            <a:avLst/>
          </a:prstGeom>
          <a:noFill/>
          <a:ln cap="flat" cmpd="sng" w="38100">
            <a:solidFill>
              <a:srgbClr val="0000FF"/>
            </a:solidFill>
            <a:prstDash val="solid"/>
            <a:miter lim="800000"/>
            <a:headEnd len="sm" w="sm" type="none"/>
            <a:tailEnd len="sm" w="sm" type="none"/>
          </a:ln>
        </p:spPr>
      </p:cxnSp>
      <p:cxnSp>
        <p:nvCxnSpPr>
          <p:cNvPr id="91" name="Google Shape;91;p1"/>
          <p:cNvCxnSpPr/>
          <p:nvPr/>
        </p:nvCxnSpPr>
        <p:spPr>
          <a:xfrm>
            <a:off x="457200" y="457200"/>
            <a:ext cx="8305800" cy="0"/>
          </a:xfrm>
          <a:prstGeom prst="straightConnector1">
            <a:avLst/>
          </a:prstGeom>
          <a:noFill/>
          <a:ln cap="flat" cmpd="sng" w="38100">
            <a:solidFill>
              <a:srgbClr val="0000FF"/>
            </a:solidFill>
            <a:prstDash val="solid"/>
            <a:miter lim="800000"/>
            <a:headEnd len="sm" w="sm" type="none"/>
            <a:tailEnd len="sm" w="sm" type="none"/>
          </a:ln>
        </p:spPr>
      </p:cxnSp>
      <p:cxnSp>
        <p:nvCxnSpPr>
          <p:cNvPr id="92" name="Google Shape;92;p1"/>
          <p:cNvCxnSpPr/>
          <p:nvPr/>
        </p:nvCxnSpPr>
        <p:spPr>
          <a:xfrm>
            <a:off x="8763000" y="457200"/>
            <a:ext cx="0" cy="6172200"/>
          </a:xfrm>
          <a:prstGeom prst="straightConnector1">
            <a:avLst/>
          </a:prstGeom>
          <a:noFill/>
          <a:ln cap="flat" cmpd="sng" w="38100">
            <a:solidFill>
              <a:srgbClr val="0000FF"/>
            </a:solidFill>
            <a:prstDash val="solid"/>
            <a:miter lim="800000"/>
            <a:headEnd len="sm" w="sm" type="none"/>
            <a:tailEnd len="sm" w="sm" type="none"/>
          </a:ln>
        </p:spPr>
      </p:cxnSp>
      <p:cxnSp>
        <p:nvCxnSpPr>
          <p:cNvPr id="93" name="Google Shape;93;p1"/>
          <p:cNvCxnSpPr/>
          <p:nvPr/>
        </p:nvCxnSpPr>
        <p:spPr>
          <a:xfrm>
            <a:off x="457200" y="6629400"/>
            <a:ext cx="8305800" cy="0"/>
          </a:xfrm>
          <a:prstGeom prst="straightConnector1">
            <a:avLst/>
          </a:prstGeom>
          <a:noFill/>
          <a:ln cap="flat" cmpd="sng" w="38100">
            <a:solidFill>
              <a:srgbClr val="0000FF"/>
            </a:solidFill>
            <a:prstDash val="solid"/>
            <a:miter lim="800000"/>
            <a:headEnd len="sm" w="sm" type="none"/>
            <a:tailEnd len="sm" w="sm" type="none"/>
          </a:ln>
        </p:spPr>
      </p:cxnSp>
      <p:sp>
        <p:nvSpPr>
          <p:cNvPr id="94" name="Google Shape;94;p1"/>
          <p:cNvSpPr txBox="1"/>
          <p:nvPr>
            <p:ph type="ctrTitle"/>
          </p:nvPr>
        </p:nvSpPr>
        <p:spPr>
          <a:xfrm>
            <a:off x="4953000" y="3733800"/>
            <a:ext cx="396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Black"/>
              <a:buNone/>
            </a:pPr>
            <a:r>
              <a:rPr b="0" i="0" lang="en-US" sz="3200" u="none">
                <a:solidFill>
                  <a:schemeClr val="dk1"/>
                </a:solidFill>
                <a:latin typeface="Arial Black"/>
                <a:ea typeface="Arial Black"/>
                <a:cs typeface="Arial Black"/>
                <a:sym typeface="Arial Black"/>
              </a:rPr>
              <a:t>Lecture 4: </a:t>
            </a:r>
            <a:br>
              <a:rPr b="0" i="0" lang="en-US" sz="3200" u="none">
                <a:solidFill>
                  <a:schemeClr val="dk1"/>
                </a:solidFill>
                <a:latin typeface="Arial Black"/>
                <a:ea typeface="Arial Black"/>
                <a:cs typeface="Arial Black"/>
                <a:sym typeface="Arial Black"/>
              </a:rPr>
            </a:br>
            <a:r>
              <a:rPr b="0" i="0" lang="en-US" sz="3200" u="none">
                <a:solidFill>
                  <a:schemeClr val="dk1"/>
                </a:solidFill>
                <a:latin typeface="Arial Black"/>
                <a:ea typeface="Arial Black"/>
                <a:cs typeface="Arial Black"/>
                <a:sym typeface="Arial Black"/>
              </a:rPr>
              <a:t>CMOS Implementation of logic blocks and sequential elements</a:t>
            </a:r>
            <a:endParaRPr/>
          </a:p>
        </p:txBody>
      </p:sp>
      <p:pic>
        <p:nvPicPr>
          <p:cNvPr descr="cover" id="95" name="Google Shape;95;p1"/>
          <p:cNvPicPr preferRelativeResize="0"/>
          <p:nvPr/>
        </p:nvPicPr>
        <p:blipFill rotWithShape="1">
          <a:blip r:embed="rId3">
            <a:alphaModFix/>
          </a:blip>
          <a:srcRect b="0" l="0" r="0" t="0"/>
          <a:stretch/>
        </p:blipFill>
        <p:spPr>
          <a:xfrm>
            <a:off x="533400" y="762000"/>
            <a:ext cx="4381500" cy="548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Transmission gates: Working, Circuits and Applications" id="194" name="Google Shape;194;p32"/>
          <p:cNvPicPr preferRelativeResize="0"/>
          <p:nvPr/>
        </p:nvPicPr>
        <p:blipFill rotWithShape="1">
          <a:blip r:embed="rId3">
            <a:alphaModFix/>
          </a:blip>
          <a:srcRect b="0" l="0" r="0" t="0"/>
          <a:stretch/>
        </p:blipFill>
        <p:spPr>
          <a:xfrm>
            <a:off x="1035946" y="1964427"/>
            <a:ext cx="3218001" cy="3533950"/>
          </a:xfrm>
          <a:prstGeom prst="rect">
            <a:avLst/>
          </a:prstGeom>
          <a:noFill/>
          <a:ln>
            <a:noFill/>
          </a:ln>
        </p:spPr>
      </p:pic>
      <p:sp>
        <p:nvSpPr>
          <p:cNvPr id="195" name="Google Shape;195;p32"/>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96" name="Google Shape;196;p3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7" name="Google Shape;197;p32"/>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Logic Gate using TG</a:t>
            </a:r>
            <a:endParaRPr/>
          </a:p>
        </p:txBody>
      </p:sp>
      <p:sp>
        <p:nvSpPr>
          <p:cNvPr id="198" name="Google Shape;198;p32"/>
          <p:cNvSpPr txBox="1"/>
          <p:nvPr/>
        </p:nvSpPr>
        <p:spPr>
          <a:xfrm>
            <a:off x="6019800" y="2057400"/>
            <a:ext cx="4572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99" name="Google Shape;199;p32"/>
          <p:cNvPicPr preferRelativeResize="0"/>
          <p:nvPr/>
        </p:nvPicPr>
        <p:blipFill rotWithShape="1">
          <a:blip r:embed="rId4">
            <a:alphaModFix/>
          </a:blip>
          <a:srcRect b="0" l="0" r="0" t="0"/>
          <a:stretch/>
        </p:blipFill>
        <p:spPr>
          <a:xfrm>
            <a:off x="5979841" y="1709879"/>
            <a:ext cx="2128213" cy="2916438"/>
          </a:xfrm>
          <a:prstGeom prst="rect">
            <a:avLst/>
          </a:prstGeom>
          <a:noFill/>
          <a:ln>
            <a:noFill/>
          </a:ln>
        </p:spPr>
      </p:pic>
      <p:sp>
        <p:nvSpPr>
          <p:cNvPr id="200" name="Google Shape;200;p32"/>
          <p:cNvSpPr txBox="1"/>
          <p:nvPr/>
        </p:nvSpPr>
        <p:spPr>
          <a:xfrm>
            <a:off x="832202" y="4395484"/>
            <a:ext cx="40748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B</a:t>
            </a:r>
            <a:endParaRPr/>
          </a:p>
        </p:txBody>
      </p:sp>
      <p:sp>
        <p:nvSpPr>
          <p:cNvPr id="201" name="Google Shape;201;p32"/>
          <p:cNvSpPr txBox="1"/>
          <p:nvPr/>
        </p:nvSpPr>
        <p:spPr>
          <a:xfrm>
            <a:off x="601370" y="2841283"/>
            <a:ext cx="869149"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GND</a:t>
            </a:r>
            <a:endParaRPr/>
          </a:p>
        </p:txBody>
      </p:sp>
      <p:sp>
        <p:nvSpPr>
          <p:cNvPr id="202" name="Google Shape;202;p32"/>
          <p:cNvSpPr txBox="1"/>
          <p:nvPr/>
        </p:nvSpPr>
        <p:spPr>
          <a:xfrm>
            <a:off x="2644946" y="1856281"/>
            <a:ext cx="671979"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 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Transmission gates: Working, Circuits and Applications" id="208" name="Google Shape;208;p33"/>
          <p:cNvPicPr preferRelativeResize="0"/>
          <p:nvPr/>
        </p:nvPicPr>
        <p:blipFill rotWithShape="1">
          <a:blip r:embed="rId3">
            <a:alphaModFix/>
          </a:blip>
          <a:srcRect b="0" l="0" r="0" t="0"/>
          <a:stretch/>
        </p:blipFill>
        <p:spPr>
          <a:xfrm>
            <a:off x="1035946" y="1964427"/>
            <a:ext cx="3218001" cy="3533950"/>
          </a:xfrm>
          <a:prstGeom prst="rect">
            <a:avLst/>
          </a:prstGeom>
          <a:noFill/>
          <a:ln>
            <a:noFill/>
          </a:ln>
        </p:spPr>
      </p:pic>
      <p:sp>
        <p:nvSpPr>
          <p:cNvPr id="209" name="Google Shape;209;p33"/>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210" name="Google Shape;210;p3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1" name="Google Shape;211;p33"/>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Logic Gate using TG</a:t>
            </a:r>
            <a:endParaRPr/>
          </a:p>
        </p:txBody>
      </p:sp>
      <p:sp>
        <p:nvSpPr>
          <p:cNvPr id="212" name="Google Shape;212;p33"/>
          <p:cNvSpPr txBox="1"/>
          <p:nvPr/>
        </p:nvSpPr>
        <p:spPr>
          <a:xfrm>
            <a:off x="6019800" y="2057400"/>
            <a:ext cx="4572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33"/>
          <p:cNvSpPr txBox="1"/>
          <p:nvPr/>
        </p:nvSpPr>
        <p:spPr>
          <a:xfrm>
            <a:off x="879093" y="4341711"/>
            <a:ext cx="561372"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5V</a:t>
            </a:r>
            <a:endParaRPr/>
          </a:p>
        </p:txBody>
      </p:sp>
      <p:sp>
        <p:nvSpPr>
          <p:cNvPr id="214" name="Google Shape;214;p33"/>
          <p:cNvSpPr txBox="1"/>
          <p:nvPr/>
        </p:nvSpPr>
        <p:spPr>
          <a:xfrm>
            <a:off x="879093" y="2819051"/>
            <a:ext cx="40748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B</a:t>
            </a:r>
            <a:endParaRPr/>
          </a:p>
        </p:txBody>
      </p:sp>
      <p:sp>
        <p:nvSpPr>
          <p:cNvPr id="215" name="Google Shape;215;p33"/>
          <p:cNvSpPr txBox="1"/>
          <p:nvPr/>
        </p:nvSpPr>
        <p:spPr>
          <a:xfrm>
            <a:off x="2644946" y="1856281"/>
            <a:ext cx="671979"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 A</a:t>
            </a:r>
            <a:endParaRPr/>
          </a:p>
        </p:txBody>
      </p:sp>
      <p:pic>
        <p:nvPicPr>
          <p:cNvPr id="216" name="Google Shape;216;p33"/>
          <p:cNvPicPr preferRelativeResize="0"/>
          <p:nvPr/>
        </p:nvPicPr>
        <p:blipFill rotWithShape="1">
          <a:blip r:embed="rId4">
            <a:alphaModFix/>
          </a:blip>
          <a:srcRect b="0" l="0" r="0" t="0"/>
          <a:stretch/>
        </p:blipFill>
        <p:spPr>
          <a:xfrm>
            <a:off x="6160982" y="1743441"/>
            <a:ext cx="2081871" cy="3074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2"/>
                                        </p:tgtEl>
                                      </p:cBhvr>
                                    </p:animEffect>
                                    <p:set>
                                      <p:cBhvr>
                                        <p:cTn dur="1" fill="hold">
                                          <p:stCondLst>
                                            <p:cond delay="5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Transmission gates: Working, Circuits and Applications" id="222" name="Google Shape;222;p34"/>
          <p:cNvPicPr preferRelativeResize="0"/>
          <p:nvPr/>
        </p:nvPicPr>
        <p:blipFill rotWithShape="1">
          <a:blip r:embed="rId3">
            <a:alphaModFix/>
          </a:blip>
          <a:srcRect b="0" l="0" r="0" t="0"/>
          <a:stretch/>
        </p:blipFill>
        <p:spPr>
          <a:xfrm>
            <a:off x="1035946" y="1964427"/>
            <a:ext cx="3218001" cy="3533950"/>
          </a:xfrm>
          <a:prstGeom prst="rect">
            <a:avLst/>
          </a:prstGeom>
          <a:noFill/>
          <a:ln>
            <a:noFill/>
          </a:ln>
        </p:spPr>
      </p:pic>
      <p:sp>
        <p:nvSpPr>
          <p:cNvPr id="223" name="Google Shape;223;p34"/>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224" name="Google Shape;224;p3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5" name="Google Shape;225;p34"/>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Logic Gate using TG</a:t>
            </a:r>
            <a:endParaRPr/>
          </a:p>
        </p:txBody>
      </p:sp>
      <p:sp>
        <p:nvSpPr>
          <p:cNvPr id="226" name="Google Shape;226;p34"/>
          <p:cNvSpPr txBox="1"/>
          <p:nvPr/>
        </p:nvSpPr>
        <p:spPr>
          <a:xfrm>
            <a:off x="6019800" y="2057400"/>
            <a:ext cx="4572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7" name="Google Shape;227;p34"/>
          <p:cNvSpPr txBox="1"/>
          <p:nvPr/>
        </p:nvSpPr>
        <p:spPr>
          <a:xfrm>
            <a:off x="879093" y="4341711"/>
            <a:ext cx="492443"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B’</a:t>
            </a:r>
            <a:endParaRPr/>
          </a:p>
        </p:txBody>
      </p:sp>
      <p:sp>
        <p:nvSpPr>
          <p:cNvPr id="228" name="Google Shape;228;p34"/>
          <p:cNvSpPr txBox="1"/>
          <p:nvPr/>
        </p:nvSpPr>
        <p:spPr>
          <a:xfrm>
            <a:off x="879093" y="2819051"/>
            <a:ext cx="407484"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B</a:t>
            </a:r>
            <a:endParaRPr/>
          </a:p>
        </p:txBody>
      </p:sp>
      <p:sp>
        <p:nvSpPr>
          <p:cNvPr id="229" name="Google Shape;229;p34"/>
          <p:cNvSpPr txBox="1"/>
          <p:nvPr/>
        </p:nvSpPr>
        <p:spPr>
          <a:xfrm>
            <a:off x="2644946" y="1856281"/>
            <a:ext cx="671979"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 A</a:t>
            </a:r>
            <a:endParaRPr/>
          </a:p>
        </p:txBody>
      </p:sp>
      <p:pic>
        <p:nvPicPr>
          <p:cNvPr id="230" name="Google Shape;230;p34"/>
          <p:cNvPicPr preferRelativeResize="0"/>
          <p:nvPr/>
        </p:nvPicPr>
        <p:blipFill rotWithShape="1">
          <a:blip r:embed="rId4">
            <a:alphaModFix/>
          </a:blip>
          <a:srcRect b="0" l="0" r="0" t="0"/>
          <a:stretch/>
        </p:blipFill>
        <p:spPr>
          <a:xfrm>
            <a:off x="6122891" y="1309989"/>
            <a:ext cx="2257538" cy="3093664"/>
          </a:xfrm>
          <a:prstGeom prst="rect">
            <a:avLst/>
          </a:prstGeom>
          <a:noFill/>
          <a:ln>
            <a:noFill/>
          </a:ln>
        </p:spPr>
      </p:pic>
      <p:sp>
        <p:nvSpPr>
          <p:cNvPr id="231" name="Google Shape;231;p34"/>
          <p:cNvSpPr txBox="1"/>
          <p:nvPr/>
        </p:nvSpPr>
        <p:spPr>
          <a:xfrm>
            <a:off x="2634755" y="5120367"/>
            <a:ext cx="671979"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 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6"/>
                                        </p:tgtEl>
                                      </p:cBhvr>
                                    </p:animEffect>
                                    <p:set>
                                      <p:cBhvr>
                                        <p:cTn dur="1" fill="hold">
                                          <p:stCondLst>
                                            <p:cond delay="500"/>
                                          </p:stCondLst>
                                        </p:cTn>
                                        <p:tgtEl>
                                          <p:spTgt spid="2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0"/>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238" name="Google Shape;238;p1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9" name="Google Shape;239;p10"/>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Transmission Gate Mux</a:t>
            </a:r>
            <a:endParaRPr/>
          </a:p>
        </p:txBody>
      </p:sp>
      <p:sp>
        <p:nvSpPr>
          <p:cNvPr id="240" name="Google Shape;240;p10"/>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Nonrestoring mux uses two transmission gates</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Only 4 transistors</a:t>
            </a:r>
            <a:endParaRPr/>
          </a:p>
        </p:txBody>
      </p:sp>
      <p:graphicFrame>
        <p:nvGraphicFramePr>
          <p:cNvPr id="241" name="Google Shape;241;p10"/>
          <p:cNvGraphicFramePr/>
          <p:nvPr/>
        </p:nvGraphicFramePr>
        <p:xfrm>
          <a:off x="685800" y="2209014"/>
          <a:ext cx="3246437" cy="3733800"/>
        </p:xfrm>
        <a:graphic>
          <a:graphicData uri="http://schemas.openxmlformats.org/presentationml/2006/ole">
            <mc:AlternateContent>
              <mc:Choice Requires="v">
                <p:oleObj r:id="rId4" imgH="3733800" imgW="3246437" progId="Visio.Drawing.6" spid="_x0000_s1">
                  <p:embed/>
                </p:oleObj>
              </mc:Choice>
              <mc:Fallback>
                <p:oleObj r:id="rId5" imgH="3733800" imgW="3246437" progId="Visio.Drawing.6">
                  <p:embed/>
                  <p:pic>
                    <p:nvPicPr>
                      <p:cNvPr id="241" name="Google Shape;241;p10"/>
                      <p:cNvPicPr preferRelativeResize="0"/>
                      <p:nvPr/>
                    </p:nvPicPr>
                    <p:blipFill rotWithShape="1">
                      <a:blip r:embed="rId6">
                        <a:alphaModFix/>
                      </a:blip>
                      <a:srcRect b="0" l="0" r="0" t="0"/>
                      <a:stretch/>
                    </p:blipFill>
                    <p:spPr>
                      <a:xfrm>
                        <a:off x="685800" y="2209014"/>
                        <a:ext cx="3246437" cy="3733800"/>
                      </a:xfrm>
                      <a:prstGeom prst="rect">
                        <a:avLst/>
                      </a:prstGeom>
                      <a:noFill/>
                      <a:ln>
                        <a:noFill/>
                      </a:ln>
                    </p:spPr>
                  </p:pic>
                </p:oleObj>
              </mc:Fallback>
            </mc:AlternateContent>
          </a:graphicData>
        </a:graphic>
      </p:graphicFrame>
      <p:pic>
        <p:nvPicPr>
          <p:cNvPr id="242" name="Google Shape;242;p10"/>
          <p:cNvPicPr preferRelativeResize="0"/>
          <p:nvPr/>
        </p:nvPicPr>
        <p:blipFill rotWithShape="1">
          <a:blip r:embed="rId7">
            <a:alphaModFix/>
          </a:blip>
          <a:srcRect b="0" l="0" r="0" t="0"/>
          <a:stretch/>
        </p:blipFill>
        <p:spPr>
          <a:xfrm>
            <a:off x="3270697" y="2413433"/>
            <a:ext cx="4966990" cy="3324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249" name="Google Shape;249;p3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0" name="Google Shape;250;p35"/>
          <p:cNvSpPr txBox="1"/>
          <p:nvPr>
            <p:ph type="title"/>
          </p:nvPr>
        </p:nvSpPr>
        <p:spPr>
          <a:xfrm>
            <a:off x="685800" y="451246"/>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lang="en-US" sz="3000"/>
              <a:t>2:1 MUX</a:t>
            </a:r>
            <a:r>
              <a:rPr b="0" i="0" lang="en-US" sz="3000" u="none">
                <a:solidFill>
                  <a:schemeClr val="dk2"/>
                </a:solidFill>
                <a:latin typeface="Arial Black"/>
                <a:ea typeface="Arial Black"/>
                <a:cs typeface="Arial Black"/>
                <a:sym typeface="Arial Black"/>
              </a:rPr>
              <a:t> using TG</a:t>
            </a:r>
            <a:endParaRPr sz="3000"/>
          </a:p>
        </p:txBody>
      </p:sp>
      <p:sp>
        <p:nvSpPr>
          <p:cNvPr id="251" name="Google Shape;251;p35"/>
          <p:cNvSpPr txBox="1"/>
          <p:nvPr/>
        </p:nvSpPr>
        <p:spPr>
          <a:xfrm>
            <a:off x="6019800" y="2057400"/>
            <a:ext cx="4572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52" name="Google Shape;252;p35"/>
          <p:cNvPicPr preferRelativeResize="0"/>
          <p:nvPr/>
        </p:nvPicPr>
        <p:blipFill rotWithShape="1">
          <a:blip r:embed="rId3">
            <a:alphaModFix/>
          </a:blip>
          <a:srcRect b="0" l="0" r="0" t="0"/>
          <a:stretch/>
        </p:blipFill>
        <p:spPr>
          <a:xfrm>
            <a:off x="4709517" y="1038956"/>
            <a:ext cx="3315072" cy="2325625"/>
          </a:xfrm>
          <a:prstGeom prst="rect">
            <a:avLst/>
          </a:prstGeom>
          <a:noFill/>
          <a:ln>
            <a:noFill/>
          </a:ln>
        </p:spPr>
      </p:pic>
      <p:pic>
        <p:nvPicPr>
          <p:cNvPr id="253" name="Google Shape;253;p35"/>
          <p:cNvPicPr preferRelativeResize="0"/>
          <p:nvPr/>
        </p:nvPicPr>
        <p:blipFill rotWithShape="1">
          <a:blip r:embed="rId4">
            <a:alphaModFix/>
          </a:blip>
          <a:srcRect b="0" l="0" r="0" t="0"/>
          <a:stretch/>
        </p:blipFill>
        <p:spPr>
          <a:xfrm>
            <a:off x="4352668" y="3342410"/>
            <a:ext cx="4182293" cy="2731725"/>
          </a:xfrm>
          <a:prstGeom prst="rect">
            <a:avLst/>
          </a:prstGeom>
          <a:noFill/>
          <a:ln>
            <a:noFill/>
          </a:ln>
        </p:spPr>
      </p:pic>
      <p:grpSp>
        <p:nvGrpSpPr>
          <p:cNvPr id="254" name="Google Shape;254;p35"/>
          <p:cNvGrpSpPr/>
          <p:nvPr/>
        </p:nvGrpSpPr>
        <p:grpSpPr>
          <a:xfrm>
            <a:off x="799390" y="1662025"/>
            <a:ext cx="3374854" cy="3533950"/>
            <a:chOff x="879093" y="1964427"/>
            <a:chExt cx="3374854" cy="3533950"/>
          </a:xfrm>
        </p:grpSpPr>
        <p:pic>
          <p:nvPicPr>
            <p:cNvPr descr="Transmission gates: Working, Circuits and Applications" id="255" name="Google Shape;255;p35"/>
            <p:cNvPicPr preferRelativeResize="0"/>
            <p:nvPr/>
          </p:nvPicPr>
          <p:blipFill rotWithShape="1">
            <a:blip r:embed="rId5">
              <a:alphaModFix/>
            </a:blip>
            <a:srcRect b="0" l="0" r="0" t="0"/>
            <a:stretch/>
          </p:blipFill>
          <p:spPr>
            <a:xfrm>
              <a:off x="1035946" y="1964427"/>
              <a:ext cx="3218001" cy="3533950"/>
            </a:xfrm>
            <a:prstGeom prst="rect">
              <a:avLst/>
            </a:prstGeom>
            <a:noFill/>
            <a:ln>
              <a:noFill/>
            </a:ln>
          </p:spPr>
        </p:pic>
        <p:sp>
          <p:nvSpPr>
            <p:cNvPr id="256" name="Google Shape;256;p35"/>
            <p:cNvSpPr txBox="1"/>
            <p:nvPr/>
          </p:nvSpPr>
          <p:spPr>
            <a:xfrm>
              <a:off x="879093" y="4341711"/>
              <a:ext cx="521297"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a:t>
              </a:r>
              <a:r>
                <a:rPr b="1" baseline="-25000" i="0" lang="en-US" sz="2400" u="none" cap="none" strike="noStrike">
                  <a:solidFill>
                    <a:srgbClr val="000000"/>
                  </a:solidFill>
                  <a:latin typeface="Arial"/>
                  <a:ea typeface="Arial"/>
                  <a:cs typeface="Arial"/>
                  <a:sym typeface="Arial"/>
                </a:rPr>
                <a:t>1</a:t>
              </a:r>
              <a:endParaRPr/>
            </a:p>
          </p:txBody>
        </p:sp>
        <p:sp>
          <p:nvSpPr>
            <p:cNvPr id="257" name="Google Shape;257;p35"/>
            <p:cNvSpPr txBox="1"/>
            <p:nvPr/>
          </p:nvSpPr>
          <p:spPr>
            <a:xfrm>
              <a:off x="879093" y="2819051"/>
              <a:ext cx="521297"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A</a:t>
              </a:r>
              <a:r>
                <a:rPr b="1" baseline="-25000" i="0" lang="en-US" sz="2400" u="none" cap="none" strike="noStrike">
                  <a:solidFill>
                    <a:srgbClr val="000000"/>
                  </a:solidFill>
                  <a:latin typeface="Arial"/>
                  <a:ea typeface="Arial"/>
                  <a:cs typeface="Arial"/>
                  <a:sym typeface="Arial"/>
                </a:rPr>
                <a:t>0</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51"/>
                                        </p:tgtEl>
                                      </p:cBhvr>
                                    </p:animEffect>
                                    <p:set>
                                      <p:cBhvr>
                                        <p:cTn dur="1" fill="hold">
                                          <p:stCondLst>
                                            <p:cond delay="500"/>
                                          </p:stCondLst>
                                        </p:cTn>
                                        <p:tgtEl>
                                          <p:spTgt spid="2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4" name="Google Shape;264;p36"/>
          <p:cNvSpPr txBox="1"/>
          <p:nvPr>
            <p:ph type="title"/>
          </p:nvPr>
        </p:nvSpPr>
        <p:spPr>
          <a:xfrm>
            <a:off x="685800" y="451246"/>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lang="en-US" sz="3000"/>
              <a:t>4:1 MUX</a:t>
            </a:r>
            <a:r>
              <a:rPr b="0" i="0" lang="en-US" sz="3000" u="none">
                <a:solidFill>
                  <a:schemeClr val="dk2"/>
                </a:solidFill>
                <a:latin typeface="Arial Black"/>
                <a:ea typeface="Arial Black"/>
                <a:cs typeface="Arial Black"/>
                <a:sym typeface="Arial Black"/>
              </a:rPr>
              <a:t> using TG</a:t>
            </a:r>
            <a:endParaRPr sz="3000"/>
          </a:p>
        </p:txBody>
      </p:sp>
      <p:sp>
        <p:nvSpPr>
          <p:cNvPr id="265" name="Google Shape;265;p36"/>
          <p:cNvSpPr txBox="1"/>
          <p:nvPr/>
        </p:nvSpPr>
        <p:spPr>
          <a:xfrm>
            <a:off x="6019800" y="2057400"/>
            <a:ext cx="4572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66" name="Google Shape;266;p36"/>
          <p:cNvPicPr preferRelativeResize="0"/>
          <p:nvPr/>
        </p:nvPicPr>
        <p:blipFill rotWithShape="1">
          <a:blip r:embed="rId3">
            <a:alphaModFix/>
          </a:blip>
          <a:srcRect b="0" l="0" r="0" t="0"/>
          <a:stretch/>
        </p:blipFill>
        <p:spPr>
          <a:xfrm>
            <a:off x="728608" y="940265"/>
            <a:ext cx="4687093" cy="5609711"/>
          </a:xfrm>
          <a:prstGeom prst="rect">
            <a:avLst/>
          </a:prstGeom>
          <a:noFill/>
          <a:ln>
            <a:noFill/>
          </a:ln>
        </p:spPr>
      </p:pic>
      <p:pic>
        <p:nvPicPr>
          <p:cNvPr id="267" name="Google Shape;267;p36"/>
          <p:cNvPicPr preferRelativeResize="0"/>
          <p:nvPr/>
        </p:nvPicPr>
        <p:blipFill rotWithShape="1">
          <a:blip r:embed="rId4">
            <a:alphaModFix/>
          </a:blip>
          <a:srcRect b="0" l="0" r="0" t="0"/>
          <a:stretch/>
        </p:blipFill>
        <p:spPr>
          <a:xfrm>
            <a:off x="3558789" y="1282442"/>
            <a:ext cx="4992699" cy="565212"/>
          </a:xfrm>
          <a:prstGeom prst="rect">
            <a:avLst/>
          </a:prstGeom>
          <a:noFill/>
          <a:ln>
            <a:noFill/>
          </a:ln>
        </p:spPr>
      </p:pic>
      <p:pic>
        <p:nvPicPr>
          <p:cNvPr id="268" name="Google Shape;268;p36"/>
          <p:cNvPicPr preferRelativeResize="0"/>
          <p:nvPr/>
        </p:nvPicPr>
        <p:blipFill rotWithShape="1">
          <a:blip r:embed="rId5">
            <a:alphaModFix/>
          </a:blip>
          <a:srcRect b="0" l="0" r="0" t="0"/>
          <a:stretch/>
        </p:blipFill>
        <p:spPr>
          <a:xfrm>
            <a:off x="5415702" y="1993050"/>
            <a:ext cx="2642008" cy="45569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65"/>
                                        </p:tgtEl>
                                      </p:cBhvr>
                                    </p:animEffect>
                                    <p:set>
                                      <p:cBhvr>
                                        <p:cTn dur="1" fill="hold">
                                          <p:stCondLst>
                                            <p:cond delay="500"/>
                                          </p:stCondLst>
                                        </p:cTn>
                                        <p:tgtEl>
                                          <p:spTgt spid="2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1"/>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275" name="Google Shape;275;p1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6" name="Google Shape;276;p11"/>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Inverting Mux</a:t>
            </a:r>
            <a:endParaRPr/>
          </a:p>
        </p:txBody>
      </p:sp>
      <p:sp>
        <p:nvSpPr>
          <p:cNvPr id="277" name="Google Shape;277;p11"/>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Inverting multiplexer</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Use compound AOI22</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Or pair of tristate inverters</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Essentially the same thing</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Noninverting multiplexer adds an inverter</a:t>
            </a:r>
            <a:endParaRPr/>
          </a:p>
        </p:txBody>
      </p:sp>
      <p:graphicFrame>
        <p:nvGraphicFramePr>
          <p:cNvPr id="278" name="Google Shape;278;p11"/>
          <p:cNvGraphicFramePr/>
          <p:nvPr/>
        </p:nvGraphicFramePr>
        <p:xfrm>
          <a:off x="609600" y="3886200"/>
          <a:ext cx="7924800" cy="2025650"/>
        </p:xfrm>
        <a:graphic>
          <a:graphicData uri="http://schemas.openxmlformats.org/presentationml/2006/ole">
            <mc:AlternateContent>
              <mc:Choice Requires="v">
                <p:oleObj r:id="rId4" imgH="2025650" imgW="7924800" progId="Visio.Drawing.6" spid="_x0000_s1">
                  <p:embed/>
                </p:oleObj>
              </mc:Choice>
              <mc:Fallback>
                <p:oleObj r:id="rId5" imgH="2025650" imgW="7924800" progId="Visio.Drawing.6">
                  <p:embed/>
                  <p:pic>
                    <p:nvPicPr>
                      <p:cNvPr id="278" name="Google Shape;278;p11"/>
                      <p:cNvPicPr preferRelativeResize="0"/>
                      <p:nvPr/>
                    </p:nvPicPr>
                    <p:blipFill rotWithShape="1">
                      <a:blip r:embed="rId6">
                        <a:alphaModFix/>
                      </a:blip>
                      <a:srcRect b="0" l="0" r="0" t="0"/>
                      <a:stretch/>
                    </p:blipFill>
                    <p:spPr>
                      <a:xfrm>
                        <a:off x="609600" y="3886200"/>
                        <a:ext cx="7924800" cy="2025650"/>
                      </a:xfrm>
                      <a:prstGeom prst="rect">
                        <a:avLst/>
                      </a:prstGeom>
                      <a:no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285" name="Google Shape;285;p1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6" name="Google Shape;286;p12"/>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4:1 Multiplexer</a:t>
            </a:r>
            <a:endParaRPr/>
          </a:p>
        </p:txBody>
      </p:sp>
      <p:sp>
        <p:nvSpPr>
          <p:cNvPr id="287" name="Google Shape;287;p1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4:1 mux chooses one of 4 inputs using two selects</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Two levels of 2:1 muxes</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Or four tristates</a:t>
            </a:r>
            <a:endParaRPr/>
          </a:p>
        </p:txBody>
      </p:sp>
      <p:graphicFrame>
        <p:nvGraphicFramePr>
          <p:cNvPr id="288" name="Google Shape;288;p12"/>
          <p:cNvGraphicFramePr/>
          <p:nvPr/>
        </p:nvGraphicFramePr>
        <p:xfrm>
          <a:off x="1676400" y="2514600"/>
          <a:ext cx="5867400" cy="3411537"/>
        </p:xfrm>
        <a:graphic>
          <a:graphicData uri="http://schemas.openxmlformats.org/presentationml/2006/ole">
            <mc:AlternateContent>
              <mc:Choice Requires="v">
                <p:oleObj r:id="rId4" imgH="3411537" imgW="5867400" progId="Visio.Drawing.11" spid="_x0000_s1">
                  <p:embed/>
                </p:oleObj>
              </mc:Choice>
              <mc:Fallback>
                <p:oleObj r:id="rId5" imgH="3411537" imgW="5867400" progId="Visio.Drawing.11">
                  <p:embed/>
                  <p:pic>
                    <p:nvPicPr>
                      <p:cNvPr id="288" name="Google Shape;288;p12"/>
                      <p:cNvPicPr preferRelativeResize="0"/>
                      <p:nvPr/>
                    </p:nvPicPr>
                    <p:blipFill rotWithShape="1">
                      <a:blip r:embed="rId6">
                        <a:alphaModFix/>
                      </a:blip>
                      <a:srcRect b="0" l="0" r="0" t="0"/>
                      <a:stretch/>
                    </p:blipFill>
                    <p:spPr>
                      <a:xfrm>
                        <a:off x="1676400" y="2514600"/>
                        <a:ext cx="5867400" cy="3411537"/>
                      </a:xfrm>
                      <a:prstGeom prst="rect">
                        <a:avLst/>
                      </a:prstGeom>
                      <a:no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3"/>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295" name="Google Shape;295;p1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6" name="Google Shape;296;p13"/>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D Latch</a:t>
            </a:r>
            <a:endParaRPr/>
          </a:p>
        </p:txBody>
      </p:sp>
      <p:sp>
        <p:nvSpPr>
          <p:cNvPr id="297" name="Google Shape;297;p13"/>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When CLK = 1, latch is </a:t>
            </a:r>
            <a:r>
              <a:rPr b="0" i="1" lang="en-US" sz="2400" u="none">
                <a:solidFill>
                  <a:schemeClr val="dk1"/>
                </a:solidFill>
                <a:latin typeface="Arial"/>
                <a:ea typeface="Arial"/>
                <a:cs typeface="Arial"/>
                <a:sym typeface="Arial"/>
              </a:rPr>
              <a:t>transparent</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 flows through to Q like a buffer</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When CLK = 0, the latch is </a:t>
            </a:r>
            <a:r>
              <a:rPr b="0" i="1" lang="en-US" sz="2400" u="none">
                <a:solidFill>
                  <a:schemeClr val="dk1"/>
                </a:solidFill>
                <a:latin typeface="Arial"/>
                <a:ea typeface="Arial"/>
                <a:cs typeface="Arial"/>
                <a:sym typeface="Arial"/>
              </a:rPr>
              <a:t>opaque</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Q holds its old value independent of D</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a.k.a. </a:t>
            </a:r>
            <a:r>
              <a:rPr b="0" i="1" lang="en-US" sz="2400" u="none">
                <a:solidFill>
                  <a:schemeClr val="dk1"/>
                </a:solidFill>
                <a:latin typeface="Arial"/>
                <a:ea typeface="Arial"/>
                <a:cs typeface="Arial"/>
                <a:sym typeface="Arial"/>
              </a:rPr>
              <a:t>transparent latch</a:t>
            </a:r>
            <a:r>
              <a:rPr b="0" i="0" lang="en-US" sz="2400" u="none">
                <a:solidFill>
                  <a:schemeClr val="dk1"/>
                </a:solidFill>
                <a:latin typeface="Arial"/>
                <a:ea typeface="Arial"/>
                <a:cs typeface="Arial"/>
                <a:sym typeface="Arial"/>
              </a:rPr>
              <a:t> or </a:t>
            </a:r>
            <a:r>
              <a:rPr b="0" i="1" lang="en-US" sz="2400" u="none">
                <a:solidFill>
                  <a:schemeClr val="dk1"/>
                </a:solidFill>
                <a:latin typeface="Arial"/>
                <a:ea typeface="Arial"/>
                <a:cs typeface="Arial"/>
                <a:sym typeface="Arial"/>
              </a:rPr>
              <a:t>level-sensitive latch</a:t>
            </a:r>
            <a:endParaRPr/>
          </a:p>
        </p:txBody>
      </p:sp>
      <p:graphicFrame>
        <p:nvGraphicFramePr>
          <p:cNvPr id="298" name="Google Shape;298;p13"/>
          <p:cNvGraphicFramePr/>
          <p:nvPr/>
        </p:nvGraphicFramePr>
        <p:xfrm>
          <a:off x="838200" y="3733800"/>
          <a:ext cx="2438400" cy="2268537"/>
        </p:xfrm>
        <a:graphic>
          <a:graphicData uri="http://schemas.openxmlformats.org/presentationml/2006/ole">
            <mc:AlternateContent>
              <mc:Choice Requires="v">
                <p:oleObj r:id="rId4" imgH="2268537" imgW="2438400" progId="Visio.Drawing.6" spid="_x0000_s1">
                  <p:embed/>
                </p:oleObj>
              </mc:Choice>
              <mc:Fallback>
                <p:oleObj r:id="rId5" imgH="2268537" imgW="2438400" progId="Visio.Drawing.6">
                  <p:embed/>
                  <p:pic>
                    <p:nvPicPr>
                      <p:cNvPr id="298" name="Google Shape;298;p13"/>
                      <p:cNvPicPr preferRelativeResize="0"/>
                      <p:nvPr/>
                    </p:nvPicPr>
                    <p:blipFill rotWithShape="1">
                      <a:blip r:embed="rId6">
                        <a:alphaModFix/>
                      </a:blip>
                      <a:srcRect b="0" l="0" r="0" t="0"/>
                      <a:stretch/>
                    </p:blipFill>
                    <p:spPr>
                      <a:xfrm>
                        <a:off x="838200" y="3733800"/>
                        <a:ext cx="2438400" cy="2268537"/>
                      </a:xfrm>
                      <a:prstGeom prst="rect">
                        <a:avLst/>
                      </a:prstGeom>
                      <a:noFill/>
                      <a:ln>
                        <a:noFill/>
                      </a:ln>
                    </p:spPr>
                  </p:pic>
                </p:oleObj>
              </mc:Fallback>
            </mc:AlternateContent>
          </a:graphicData>
        </a:graphic>
      </p:graphicFrame>
      <p:graphicFrame>
        <p:nvGraphicFramePr>
          <p:cNvPr id="299" name="Google Shape;299;p13"/>
          <p:cNvGraphicFramePr/>
          <p:nvPr/>
        </p:nvGraphicFramePr>
        <p:xfrm>
          <a:off x="3352800" y="3886200"/>
          <a:ext cx="4953000" cy="2025650"/>
        </p:xfrm>
        <a:graphic>
          <a:graphicData uri="http://schemas.openxmlformats.org/presentationml/2006/ole">
            <mc:AlternateContent>
              <mc:Choice Requires="v">
                <p:oleObj r:id="rId7" imgH="2025650" imgW="4953000" progId="Visio.Drawing.6" spid="_x0000_s2">
                  <p:embed/>
                </p:oleObj>
              </mc:Choice>
              <mc:Fallback>
                <p:oleObj r:id="rId8" imgH="2025650" imgW="4953000" progId="Visio.Drawing.6">
                  <p:embed/>
                  <p:pic>
                    <p:nvPicPr>
                      <p:cNvPr id="299" name="Google Shape;299;p13"/>
                      <p:cNvPicPr preferRelativeResize="0"/>
                      <p:nvPr/>
                    </p:nvPicPr>
                    <p:blipFill rotWithShape="1">
                      <a:blip r:embed="rId9">
                        <a:alphaModFix/>
                      </a:blip>
                      <a:srcRect b="0" l="0" r="0" t="0"/>
                      <a:stretch/>
                    </p:blipFill>
                    <p:spPr>
                      <a:xfrm>
                        <a:off x="3352800" y="3886200"/>
                        <a:ext cx="4953000" cy="2025650"/>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4"/>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306" name="Google Shape;306;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7" name="Google Shape;307;p14"/>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D Latch Design</a:t>
            </a:r>
            <a:endParaRPr/>
          </a:p>
        </p:txBody>
      </p:sp>
      <p:sp>
        <p:nvSpPr>
          <p:cNvPr id="308" name="Google Shape;308;p1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Multiplexer chooses D or old Q</a:t>
            </a:r>
            <a:endParaRPr/>
          </a:p>
        </p:txBody>
      </p:sp>
      <p:graphicFrame>
        <p:nvGraphicFramePr>
          <p:cNvPr id="309" name="Google Shape;309;p14"/>
          <p:cNvGraphicFramePr/>
          <p:nvPr/>
        </p:nvGraphicFramePr>
        <p:xfrm>
          <a:off x="533400" y="2133600"/>
          <a:ext cx="8153400" cy="3090862"/>
        </p:xfrm>
        <a:graphic>
          <a:graphicData uri="http://schemas.openxmlformats.org/presentationml/2006/ole">
            <mc:AlternateContent>
              <mc:Choice Requires="v">
                <p:oleObj r:id="rId4" imgH="3090862" imgW="8153400" progId="Visio.Drawing.6" spid="_x0000_s1">
                  <p:embed/>
                </p:oleObj>
              </mc:Choice>
              <mc:Fallback>
                <p:oleObj r:id="rId5" imgH="3090862" imgW="8153400" progId="Visio.Drawing.6">
                  <p:embed/>
                  <p:pic>
                    <p:nvPicPr>
                      <p:cNvPr id="309" name="Google Shape;309;p14"/>
                      <p:cNvPicPr preferRelativeResize="0"/>
                      <p:nvPr/>
                    </p:nvPicPr>
                    <p:blipFill rotWithShape="1">
                      <a:blip r:embed="rId6">
                        <a:alphaModFix/>
                      </a:blip>
                      <a:srcRect b="0" l="0" r="0" t="0"/>
                      <a:stretch/>
                    </p:blipFill>
                    <p:spPr>
                      <a:xfrm>
                        <a:off x="533400" y="2133600"/>
                        <a:ext cx="8153400" cy="3090862"/>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02" name="Google Shape;102;p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3" name="Google Shape;103;p2"/>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Signal Strength</a:t>
            </a:r>
            <a:endParaRPr/>
          </a:p>
        </p:txBody>
      </p:sp>
      <p:sp>
        <p:nvSpPr>
          <p:cNvPr id="104" name="Google Shape;104;p2"/>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1" lang="en-US" sz="2400" u="none">
                <a:solidFill>
                  <a:schemeClr val="dk1"/>
                </a:solidFill>
                <a:latin typeface="Arial"/>
                <a:ea typeface="Arial"/>
                <a:cs typeface="Arial"/>
                <a:sym typeface="Arial"/>
              </a:rPr>
              <a:t>Strength</a:t>
            </a:r>
            <a:r>
              <a:rPr b="0" i="0" lang="en-US" sz="2400" u="none">
                <a:solidFill>
                  <a:schemeClr val="dk1"/>
                </a:solidFill>
                <a:latin typeface="Arial"/>
                <a:ea typeface="Arial"/>
                <a:cs typeface="Arial"/>
                <a:sym typeface="Arial"/>
              </a:rPr>
              <a:t> of signal</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How close it approximates ideal voltage source</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V</a:t>
            </a:r>
            <a:r>
              <a:rPr b="0" baseline="-25000" i="0" lang="en-US" sz="2400" u="none">
                <a:solidFill>
                  <a:schemeClr val="dk1"/>
                </a:solidFill>
                <a:latin typeface="Arial"/>
                <a:ea typeface="Arial"/>
                <a:cs typeface="Arial"/>
                <a:sym typeface="Arial"/>
              </a:rPr>
              <a:t>DD</a:t>
            </a:r>
            <a:r>
              <a:rPr b="0" i="0" lang="en-US" sz="2400" u="none">
                <a:solidFill>
                  <a:schemeClr val="dk1"/>
                </a:solidFill>
                <a:latin typeface="Arial"/>
                <a:ea typeface="Arial"/>
                <a:cs typeface="Arial"/>
                <a:sym typeface="Arial"/>
              </a:rPr>
              <a:t> and GND rails are strongest 1 and 0</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nMOS pass strong 0</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degraded or weak 1</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pMOS pass strong 1</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degraded or weak 0</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Thus </a:t>
            </a:r>
            <a:r>
              <a:rPr b="1" i="0" lang="en-US" sz="2400" u="none">
                <a:solidFill>
                  <a:schemeClr val="dk1"/>
                </a:solidFill>
                <a:latin typeface="Arial"/>
                <a:ea typeface="Arial"/>
                <a:cs typeface="Arial"/>
                <a:sym typeface="Arial"/>
              </a:rPr>
              <a:t>nMOS are best for pull-down network</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And, </a:t>
            </a:r>
            <a:r>
              <a:rPr b="1" i="0" lang="en-US" sz="2400" u="none">
                <a:solidFill>
                  <a:schemeClr val="dk1"/>
                </a:solidFill>
                <a:latin typeface="Arial"/>
                <a:ea typeface="Arial"/>
                <a:cs typeface="Arial"/>
                <a:sym typeface="Arial"/>
              </a:rPr>
              <a:t>pMOS are best for pull-up network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316" name="Google Shape;316;p1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7" name="Google Shape;317;p15"/>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D Latch Operation</a:t>
            </a:r>
            <a:endParaRPr/>
          </a:p>
        </p:txBody>
      </p:sp>
      <p:graphicFrame>
        <p:nvGraphicFramePr>
          <p:cNvPr id="318" name="Google Shape;318;p15"/>
          <p:cNvGraphicFramePr/>
          <p:nvPr/>
        </p:nvGraphicFramePr>
        <p:xfrm>
          <a:off x="858837" y="1524000"/>
          <a:ext cx="7424737" cy="4572000"/>
        </p:xfrm>
        <a:graphic>
          <a:graphicData uri="http://schemas.openxmlformats.org/presentationml/2006/ole">
            <mc:AlternateContent>
              <mc:Choice Requires="v">
                <p:oleObj r:id="rId4" imgH="4572000" imgW="7424737" progId="Visio.Drawing.6" spid="_x0000_s1">
                  <p:embed/>
                </p:oleObj>
              </mc:Choice>
              <mc:Fallback>
                <p:oleObj r:id="rId5" imgH="4572000" imgW="7424737" progId="Visio.Drawing.6">
                  <p:embed/>
                  <p:pic>
                    <p:nvPicPr>
                      <p:cNvPr id="318" name="Google Shape;318;p15"/>
                      <p:cNvPicPr preferRelativeResize="0"/>
                      <p:nvPr>
                        <p:ph idx="1" type="body"/>
                      </p:nvPr>
                    </p:nvPicPr>
                    <p:blipFill rotWithShape="1">
                      <a:blip r:embed="rId6">
                        <a:alphaModFix/>
                      </a:blip>
                      <a:srcRect b="0" l="0" r="0" t="0"/>
                      <a:stretch/>
                    </p:blipFill>
                    <p:spPr>
                      <a:xfrm>
                        <a:off x="858837" y="1524000"/>
                        <a:ext cx="7424737" cy="4572000"/>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325" name="Google Shape;325;p3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6" name="Google Shape;326;p37"/>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lang="en-US" sz="3500" u="sng"/>
              <a:t>How to identify the Latch</a:t>
            </a:r>
            <a:endParaRPr sz="3500" u="sng"/>
          </a:p>
        </p:txBody>
      </p:sp>
      <p:sp>
        <p:nvSpPr>
          <p:cNvPr id="327" name="Google Shape;327;p37"/>
          <p:cNvSpPr txBox="1"/>
          <p:nvPr/>
        </p:nvSpPr>
        <p:spPr>
          <a:xfrm>
            <a:off x="757897" y="1235670"/>
            <a:ext cx="7628206"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Find out the TG which holds the input of the latch. Now look at the gate of the NMOS of that TG. If gate of the NMOS of that TG have CLK as it’s input. Then the latch is a positive latch. Otherwise it’s a negative latch.</a:t>
            </a:r>
            <a:endParaRPr b="1" i="0" sz="1800" u="none" cap="none" strike="noStrike">
              <a:solidFill>
                <a:srgbClr val="FF0000"/>
              </a:solidFill>
              <a:latin typeface="Arial"/>
              <a:ea typeface="Arial"/>
              <a:cs typeface="Arial"/>
              <a:sym typeface="Arial"/>
            </a:endParaRPr>
          </a:p>
        </p:txBody>
      </p:sp>
      <p:graphicFrame>
        <p:nvGraphicFramePr>
          <p:cNvPr id="328" name="Google Shape;328;p37"/>
          <p:cNvGraphicFramePr/>
          <p:nvPr/>
        </p:nvGraphicFramePr>
        <p:xfrm>
          <a:off x="941949" y="2958791"/>
          <a:ext cx="7260102" cy="2556187"/>
        </p:xfrm>
        <a:graphic>
          <a:graphicData uri="http://schemas.openxmlformats.org/presentationml/2006/ole">
            <mc:AlternateContent>
              <mc:Choice Requires="v">
                <p:oleObj r:id="rId4" imgH="2556187" imgW="7260102" progId="Visio.Drawing.6" spid="_x0000_s1">
                  <p:embed/>
                </p:oleObj>
              </mc:Choice>
              <mc:Fallback>
                <p:oleObj r:id="rId5" imgH="2556187" imgW="7260102" progId="Visio.Drawing.6">
                  <p:embed/>
                  <p:pic>
                    <p:nvPicPr>
                      <p:cNvPr id="328" name="Google Shape;328;p37"/>
                      <p:cNvPicPr preferRelativeResize="0"/>
                      <p:nvPr/>
                    </p:nvPicPr>
                    <p:blipFill rotWithShape="1">
                      <a:blip r:embed="rId6">
                        <a:alphaModFix/>
                      </a:blip>
                      <a:srcRect b="0" l="0" r="0" t="0"/>
                      <a:stretch/>
                    </p:blipFill>
                    <p:spPr>
                      <a:xfrm>
                        <a:off x="941949" y="2958791"/>
                        <a:ext cx="7260102" cy="2556187"/>
                      </a:xfrm>
                      <a:prstGeom prst="rect">
                        <a:avLst/>
                      </a:prstGeom>
                      <a:noFill/>
                      <a:ln>
                        <a:noFill/>
                      </a:ln>
                    </p:spPr>
                  </p:pic>
                </p:oleObj>
              </mc:Fallback>
            </mc:AlternateContent>
          </a:graphicData>
        </a:graphic>
      </p:graphicFrame>
      <p:sp>
        <p:nvSpPr>
          <p:cNvPr id="329" name="Google Shape;329;p37"/>
          <p:cNvSpPr/>
          <p:nvPr/>
        </p:nvSpPr>
        <p:spPr>
          <a:xfrm>
            <a:off x="4572000" y="3113536"/>
            <a:ext cx="1308296" cy="1606290"/>
          </a:xfrm>
          <a:prstGeom prst="ellipse">
            <a:avLst/>
          </a:prstGeom>
          <a:noFill/>
          <a:ln cap="flat" cmpd="sng" w="5715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30" name="Google Shape;330;p37"/>
          <p:cNvCxnSpPr/>
          <p:nvPr/>
        </p:nvCxnSpPr>
        <p:spPr>
          <a:xfrm flipH="1" rot="10800000">
            <a:off x="4121834" y="4517238"/>
            <a:ext cx="604911" cy="936010"/>
          </a:xfrm>
          <a:prstGeom prst="straightConnector1">
            <a:avLst/>
          </a:prstGeom>
          <a:noFill/>
          <a:ln cap="flat" cmpd="sng" w="57150">
            <a:solidFill>
              <a:srgbClr val="FF0000"/>
            </a:solidFill>
            <a:prstDash val="solid"/>
            <a:round/>
            <a:headEnd len="sm" w="sm" type="none"/>
            <a:tailEnd len="med" w="med" type="triangle"/>
          </a:ln>
        </p:spPr>
      </p:cxnSp>
      <p:sp>
        <p:nvSpPr>
          <p:cNvPr id="331" name="Google Shape;331;p37"/>
          <p:cNvSpPr txBox="1"/>
          <p:nvPr/>
        </p:nvSpPr>
        <p:spPr>
          <a:xfrm>
            <a:off x="1776480" y="5560930"/>
            <a:ext cx="469070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FF0000"/>
                </a:solidFill>
                <a:latin typeface="Arial"/>
                <a:ea typeface="Arial"/>
                <a:cs typeface="Arial"/>
                <a:sym typeface="Arial"/>
              </a:rPr>
              <a:t>This is the TG that holds the input D</a:t>
            </a:r>
            <a:endParaRPr b="0" i="0" sz="2200" u="none" cap="none" strike="noStrike">
              <a:solidFill>
                <a:srgbClr val="FF0000"/>
              </a:solidFill>
              <a:latin typeface="Arial"/>
              <a:ea typeface="Arial"/>
              <a:cs typeface="Arial"/>
              <a:sym typeface="Arial"/>
            </a:endParaRPr>
          </a:p>
        </p:txBody>
      </p:sp>
      <p:sp>
        <p:nvSpPr>
          <p:cNvPr id="332" name="Google Shape;332;p37"/>
          <p:cNvSpPr/>
          <p:nvPr/>
        </p:nvSpPr>
        <p:spPr>
          <a:xfrm>
            <a:off x="1575582" y="5453248"/>
            <a:ext cx="5176910" cy="584522"/>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339" name="Google Shape;339;p3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0" name="Google Shape;340;p38"/>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lang="en-US" sz="3500" u="sng"/>
              <a:t>How to identify the Latch</a:t>
            </a:r>
            <a:endParaRPr sz="3500" u="sng"/>
          </a:p>
        </p:txBody>
      </p:sp>
      <p:graphicFrame>
        <p:nvGraphicFramePr>
          <p:cNvPr id="341" name="Google Shape;341;p38"/>
          <p:cNvGraphicFramePr/>
          <p:nvPr/>
        </p:nvGraphicFramePr>
        <p:xfrm>
          <a:off x="1026355" y="1453548"/>
          <a:ext cx="7260102" cy="2556187"/>
        </p:xfrm>
        <a:graphic>
          <a:graphicData uri="http://schemas.openxmlformats.org/presentationml/2006/ole">
            <mc:AlternateContent>
              <mc:Choice Requires="v">
                <p:oleObj r:id="rId4" imgH="2556187" imgW="7260102" progId="Visio.Drawing.6" spid="_x0000_s1">
                  <p:embed/>
                </p:oleObj>
              </mc:Choice>
              <mc:Fallback>
                <p:oleObj r:id="rId5" imgH="2556187" imgW="7260102" progId="Visio.Drawing.6">
                  <p:embed/>
                  <p:pic>
                    <p:nvPicPr>
                      <p:cNvPr id="341" name="Google Shape;341;p38"/>
                      <p:cNvPicPr preferRelativeResize="0"/>
                      <p:nvPr/>
                    </p:nvPicPr>
                    <p:blipFill rotWithShape="1">
                      <a:blip r:embed="rId6">
                        <a:alphaModFix/>
                      </a:blip>
                      <a:srcRect b="0" l="0" r="0" t="0"/>
                      <a:stretch/>
                    </p:blipFill>
                    <p:spPr>
                      <a:xfrm>
                        <a:off x="1026355" y="1453548"/>
                        <a:ext cx="7260102" cy="2556187"/>
                      </a:xfrm>
                      <a:prstGeom prst="rect">
                        <a:avLst/>
                      </a:prstGeom>
                      <a:noFill/>
                      <a:ln>
                        <a:noFill/>
                      </a:ln>
                    </p:spPr>
                  </p:pic>
                </p:oleObj>
              </mc:Fallback>
            </mc:AlternateContent>
          </a:graphicData>
        </a:graphic>
      </p:graphicFrame>
      <p:sp>
        <p:nvSpPr>
          <p:cNvPr id="342" name="Google Shape;342;p38"/>
          <p:cNvSpPr/>
          <p:nvPr/>
        </p:nvSpPr>
        <p:spPr>
          <a:xfrm>
            <a:off x="5022166" y="1709339"/>
            <a:ext cx="815926" cy="428269"/>
          </a:xfrm>
          <a:prstGeom prst="ellipse">
            <a:avLst/>
          </a:prstGeom>
          <a:noFill/>
          <a:ln cap="flat" cmpd="sng" w="5715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3" name="Google Shape;343;p38"/>
          <p:cNvSpPr txBox="1"/>
          <p:nvPr/>
        </p:nvSpPr>
        <p:spPr>
          <a:xfrm>
            <a:off x="1860886" y="4055687"/>
            <a:ext cx="5947462"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rgbClr val="FF0000"/>
                </a:solidFill>
                <a:latin typeface="Arial"/>
                <a:ea typeface="Arial"/>
                <a:cs typeface="Arial"/>
                <a:sym typeface="Arial"/>
              </a:rPr>
              <a:t>Look at the input of the NMOS gate of the TG </a:t>
            </a:r>
            <a:endParaRPr/>
          </a:p>
          <a:p>
            <a:pPr indent="0" lvl="0" marL="0" marR="0" rtl="0" algn="ctr">
              <a:lnSpc>
                <a:spcPct val="100000"/>
              </a:lnSpc>
              <a:spcBef>
                <a:spcPts val="0"/>
              </a:spcBef>
              <a:spcAft>
                <a:spcPts val="0"/>
              </a:spcAft>
              <a:buNone/>
            </a:pPr>
            <a:r>
              <a:rPr b="0" i="0" lang="en-US" sz="2200" u="none" cap="none" strike="noStrike">
                <a:solidFill>
                  <a:srgbClr val="FF0000"/>
                </a:solidFill>
                <a:latin typeface="Arial"/>
                <a:ea typeface="Arial"/>
                <a:cs typeface="Arial"/>
                <a:sym typeface="Arial"/>
              </a:rPr>
              <a:t>that holds input of the latch</a:t>
            </a:r>
            <a:endParaRPr b="0" i="0" sz="2200" u="none" cap="none" strike="noStrike">
              <a:solidFill>
                <a:srgbClr val="FF0000"/>
              </a:solidFill>
              <a:latin typeface="Arial"/>
              <a:ea typeface="Arial"/>
              <a:cs typeface="Arial"/>
              <a:sym typeface="Arial"/>
            </a:endParaRPr>
          </a:p>
        </p:txBody>
      </p:sp>
      <p:sp>
        <p:nvSpPr>
          <p:cNvPr id="344" name="Google Shape;344;p38"/>
          <p:cNvSpPr/>
          <p:nvPr/>
        </p:nvSpPr>
        <p:spPr>
          <a:xfrm>
            <a:off x="1659988" y="3948004"/>
            <a:ext cx="6288258" cy="989755"/>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45" name="Google Shape;345;p38"/>
          <p:cNvCxnSpPr/>
          <p:nvPr/>
        </p:nvCxnSpPr>
        <p:spPr>
          <a:xfrm flipH="1" rot="10800000">
            <a:off x="3404382" y="1969477"/>
            <a:ext cx="1519310" cy="1932575"/>
          </a:xfrm>
          <a:prstGeom prst="straightConnector1">
            <a:avLst/>
          </a:prstGeom>
          <a:noFill/>
          <a:ln cap="flat" cmpd="sng" w="57150">
            <a:solidFill>
              <a:srgbClr val="FF0000"/>
            </a:solidFill>
            <a:prstDash val="solid"/>
            <a:round/>
            <a:headEnd len="sm" w="sm" type="none"/>
            <a:tailEnd len="med" w="med" type="triangle"/>
          </a:ln>
        </p:spPr>
      </p:cxnSp>
      <p:sp>
        <p:nvSpPr>
          <p:cNvPr id="346" name="Google Shape;346;p38"/>
          <p:cNvSpPr/>
          <p:nvPr/>
        </p:nvSpPr>
        <p:spPr>
          <a:xfrm>
            <a:off x="1266985" y="5098203"/>
            <a:ext cx="7135287" cy="614246"/>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7" name="Google Shape;347;p38"/>
          <p:cNvSpPr txBox="1"/>
          <p:nvPr/>
        </p:nvSpPr>
        <p:spPr>
          <a:xfrm>
            <a:off x="1266985" y="5194201"/>
            <a:ext cx="7135287"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2200" u="none" cap="none" strike="noStrike">
                <a:solidFill>
                  <a:srgbClr val="FF0000"/>
                </a:solidFill>
                <a:latin typeface="Arial"/>
                <a:ea typeface="Arial"/>
                <a:cs typeface="Arial"/>
                <a:sym typeface="Arial"/>
              </a:rPr>
              <a:t>As the gate of this NMOS have CLK, it’s a positive latch</a:t>
            </a:r>
            <a:endParaRPr b="0" i="0" sz="2200" u="none" cap="none" strike="noStrike">
              <a:solidFill>
                <a:srgbClr val="FF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354" name="Google Shape;354;p3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5" name="Google Shape;355;p39"/>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lang="en-US" sz="3500" u="sng"/>
              <a:t>How to identify the Latch</a:t>
            </a:r>
            <a:endParaRPr sz="3500" u="sng"/>
          </a:p>
        </p:txBody>
      </p:sp>
      <p:pic>
        <p:nvPicPr>
          <p:cNvPr id="356" name="Google Shape;356;p39"/>
          <p:cNvPicPr preferRelativeResize="0"/>
          <p:nvPr/>
        </p:nvPicPr>
        <p:blipFill rotWithShape="1">
          <a:blip r:embed="rId3">
            <a:alphaModFix/>
          </a:blip>
          <a:srcRect b="0" l="0" r="0" t="0"/>
          <a:stretch/>
        </p:blipFill>
        <p:spPr>
          <a:xfrm>
            <a:off x="843909" y="1414042"/>
            <a:ext cx="7614291" cy="44803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63" name="Google Shape;363;p40"/>
          <p:cNvPicPr preferRelativeResize="0"/>
          <p:nvPr/>
        </p:nvPicPr>
        <p:blipFill rotWithShape="1">
          <a:blip r:embed="rId3">
            <a:alphaModFix/>
          </a:blip>
          <a:srcRect b="0" l="0" r="0" t="0"/>
          <a:stretch/>
        </p:blipFill>
        <p:spPr>
          <a:xfrm>
            <a:off x="1322308" y="955513"/>
            <a:ext cx="5867400" cy="3349307"/>
          </a:xfrm>
          <a:prstGeom prst="rect">
            <a:avLst/>
          </a:prstGeom>
          <a:noFill/>
          <a:ln>
            <a:noFill/>
          </a:ln>
        </p:spPr>
      </p:pic>
      <p:pic>
        <p:nvPicPr>
          <p:cNvPr id="364" name="Google Shape;364;p40"/>
          <p:cNvPicPr preferRelativeResize="0"/>
          <p:nvPr/>
        </p:nvPicPr>
        <p:blipFill rotWithShape="1">
          <a:blip r:embed="rId4">
            <a:alphaModFix/>
          </a:blip>
          <a:srcRect b="0" l="0" r="0" t="0"/>
          <a:stretch/>
        </p:blipFill>
        <p:spPr>
          <a:xfrm>
            <a:off x="1042958" y="3429000"/>
            <a:ext cx="6674575" cy="3070769"/>
          </a:xfrm>
          <a:prstGeom prst="rect">
            <a:avLst/>
          </a:prstGeom>
          <a:noFill/>
          <a:ln>
            <a:noFill/>
          </a:ln>
        </p:spPr>
      </p:pic>
      <p:sp>
        <p:nvSpPr>
          <p:cNvPr id="365" name="Google Shape;365;p40"/>
          <p:cNvSpPr txBox="1"/>
          <p:nvPr>
            <p:ph type="title"/>
          </p:nvPr>
        </p:nvSpPr>
        <p:spPr>
          <a:xfrm>
            <a:off x="2340665" y="507316"/>
            <a:ext cx="4462670" cy="38473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2500" u="none">
                <a:solidFill>
                  <a:schemeClr val="dk2"/>
                </a:solidFill>
                <a:latin typeface="Arial Black"/>
                <a:ea typeface="Arial Black"/>
                <a:cs typeface="Arial Black"/>
                <a:sym typeface="Arial Black"/>
              </a:rPr>
              <a:t>D Flip-flop Operation</a:t>
            </a:r>
            <a:endParaRPr sz="2500"/>
          </a:p>
        </p:txBody>
      </p:sp>
      <p:sp>
        <p:nvSpPr>
          <p:cNvPr id="366" name="Google Shape;366;p40"/>
          <p:cNvSpPr txBox="1"/>
          <p:nvPr/>
        </p:nvSpPr>
        <p:spPr>
          <a:xfrm>
            <a:off x="685800" y="892049"/>
            <a:ext cx="3570208" cy="8156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Negative Edge Triggered D-FF:</a:t>
            </a:r>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3" name="Google Shape;373;p41"/>
          <p:cNvSpPr txBox="1"/>
          <p:nvPr>
            <p:ph type="title"/>
          </p:nvPr>
        </p:nvSpPr>
        <p:spPr>
          <a:xfrm>
            <a:off x="2340665" y="507316"/>
            <a:ext cx="4462670" cy="38473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2500" u="none">
                <a:solidFill>
                  <a:schemeClr val="dk2"/>
                </a:solidFill>
                <a:latin typeface="Arial Black"/>
                <a:ea typeface="Arial Black"/>
                <a:cs typeface="Arial Black"/>
                <a:sym typeface="Arial Black"/>
              </a:rPr>
              <a:t>D Flip-flop Operation</a:t>
            </a:r>
            <a:endParaRPr sz="2500"/>
          </a:p>
        </p:txBody>
      </p:sp>
      <p:sp>
        <p:nvSpPr>
          <p:cNvPr id="374" name="Google Shape;374;p41"/>
          <p:cNvSpPr txBox="1"/>
          <p:nvPr/>
        </p:nvSpPr>
        <p:spPr>
          <a:xfrm>
            <a:off x="685800" y="892049"/>
            <a:ext cx="3570208" cy="8156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Negative Edge Triggered D-FF:</a:t>
            </a:r>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5" name="Google Shape;375;p41"/>
          <p:cNvPicPr preferRelativeResize="0"/>
          <p:nvPr/>
        </p:nvPicPr>
        <p:blipFill rotWithShape="1">
          <a:blip r:embed="rId3">
            <a:alphaModFix/>
          </a:blip>
          <a:srcRect b="0" l="0" r="0" t="0"/>
          <a:stretch/>
        </p:blipFill>
        <p:spPr>
          <a:xfrm>
            <a:off x="685800" y="1299853"/>
            <a:ext cx="5089999" cy="4819594"/>
          </a:xfrm>
          <a:prstGeom prst="rect">
            <a:avLst/>
          </a:prstGeom>
          <a:noFill/>
          <a:ln>
            <a:noFill/>
          </a:ln>
        </p:spPr>
      </p:pic>
      <p:pic>
        <p:nvPicPr>
          <p:cNvPr id="376" name="Google Shape;376;p41"/>
          <p:cNvPicPr preferRelativeResize="0"/>
          <p:nvPr/>
        </p:nvPicPr>
        <p:blipFill rotWithShape="1">
          <a:blip r:embed="rId4">
            <a:alphaModFix/>
          </a:blip>
          <a:srcRect b="0" l="0" r="0" t="0"/>
          <a:stretch/>
        </p:blipFill>
        <p:spPr>
          <a:xfrm>
            <a:off x="4975795" y="3488352"/>
            <a:ext cx="3482405" cy="23216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83" name="Google Shape;383;p42"/>
          <p:cNvSpPr txBox="1"/>
          <p:nvPr/>
        </p:nvSpPr>
        <p:spPr>
          <a:xfrm>
            <a:off x="2825367" y="470018"/>
            <a:ext cx="3493264" cy="8156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Positive Edge Triggered D-FF:</a:t>
            </a:r>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ttps://cdn.discordapp.com/attachments/1338225684543180942/1347143491054080023/CamScanner_03-06-2025_15.45_2.jpg?ex=67cac0a4&amp;is=67c96f24&amp;hm=d06493a4254771059aa5bd66a9744b5c8f0c59bcb0ed7e037ccc4c1d4bca9f0e&amp;=" id="384" name="Google Shape;384;p42"/>
          <p:cNvPicPr preferRelativeResize="0"/>
          <p:nvPr/>
        </p:nvPicPr>
        <p:blipFill rotWithShape="1">
          <a:blip r:embed="rId3">
            <a:alphaModFix/>
          </a:blip>
          <a:srcRect b="0" l="0" r="0" t="0"/>
          <a:stretch/>
        </p:blipFill>
        <p:spPr>
          <a:xfrm>
            <a:off x="1720215" y="1143586"/>
            <a:ext cx="5341768" cy="535192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1" name="Google Shape;391;p43"/>
          <p:cNvSpPr txBox="1"/>
          <p:nvPr/>
        </p:nvSpPr>
        <p:spPr>
          <a:xfrm>
            <a:off x="2825367" y="470018"/>
            <a:ext cx="3493264" cy="8156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Arial"/>
                <a:ea typeface="Arial"/>
                <a:cs typeface="Arial"/>
                <a:sym typeface="Arial"/>
              </a:rPr>
              <a:t>Positive Edge Triggered D-FF:</a:t>
            </a:r>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2" name="Google Shape;392;p43"/>
          <p:cNvPicPr preferRelativeResize="0"/>
          <p:nvPr/>
        </p:nvPicPr>
        <p:blipFill rotWithShape="1">
          <a:blip r:embed="rId3">
            <a:alphaModFix/>
          </a:blip>
          <a:srcRect b="0" l="0" r="0" t="0"/>
          <a:stretch/>
        </p:blipFill>
        <p:spPr>
          <a:xfrm>
            <a:off x="696604" y="1285626"/>
            <a:ext cx="5133238" cy="4738374"/>
          </a:xfrm>
          <a:prstGeom prst="rect">
            <a:avLst/>
          </a:prstGeom>
          <a:noFill/>
          <a:ln>
            <a:noFill/>
          </a:ln>
        </p:spPr>
      </p:pic>
      <p:pic>
        <p:nvPicPr>
          <p:cNvPr id="393" name="Google Shape;393;p43"/>
          <p:cNvPicPr preferRelativeResize="0"/>
          <p:nvPr/>
        </p:nvPicPr>
        <p:blipFill rotWithShape="1">
          <a:blip r:embed="rId4">
            <a:alphaModFix/>
          </a:blip>
          <a:srcRect b="0" l="0" r="0" t="0"/>
          <a:stretch/>
        </p:blipFill>
        <p:spPr>
          <a:xfrm>
            <a:off x="5352617" y="3654813"/>
            <a:ext cx="3105583" cy="20576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6"/>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400" name="Google Shape;400;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01" name="Google Shape;401;p16"/>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D Flip-flop</a:t>
            </a:r>
            <a:endParaRPr/>
          </a:p>
        </p:txBody>
      </p:sp>
      <p:sp>
        <p:nvSpPr>
          <p:cNvPr id="402" name="Google Shape;402;p1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When CLK rises, D is copied to Q</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At all other times, Q holds its value</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a.k.a. </a:t>
            </a:r>
            <a:r>
              <a:rPr b="0" i="1" lang="en-US" sz="2400" u="none">
                <a:solidFill>
                  <a:schemeClr val="dk1"/>
                </a:solidFill>
                <a:latin typeface="Arial"/>
                <a:ea typeface="Arial"/>
                <a:cs typeface="Arial"/>
                <a:sym typeface="Arial"/>
              </a:rPr>
              <a:t>positive edge-triggered flip-flop</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master-slave flip-flop</a:t>
            </a:r>
            <a:endParaRPr/>
          </a:p>
        </p:txBody>
      </p:sp>
      <p:graphicFrame>
        <p:nvGraphicFramePr>
          <p:cNvPr id="403" name="Google Shape;403;p16"/>
          <p:cNvGraphicFramePr/>
          <p:nvPr/>
        </p:nvGraphicFramePr>
        <p:xfrm>
          <a:off x="609600" y="4095750"/>
          <a:ext cx="1981200" cy="1485900"/>
        </p:xfrm>
        <a:graphic>
          <a:graphicData uri="http://schemas.openxmlformats.org/presentationml/2006/ole">
            <mc:AlternateContent>
              <mc:Choice Requires="v">
                <p:oleObj r:id="rId4" imgH="1485900" imgW="1981200" progId="Visio.Drawing.6" spid="_x0000_s1">
                  <p:embed/>
                </p:oleObj>
              </mc:Choice>
              <mc:Fallback>
                <p:oleObj r:id="rId5" imgH="1485900" imgW="1981200" progId="Visio.Drawing.6">
                  <p:embed/>
                  <p:pic>
                    <p:nvPicPr>
                      <p:cNvPr id="403" name="Google Shape;403;p16"/>
                      <p:cNvPicPr preferRelativeResize="0"/>
                      <p:nvPr/>
                    </p:nvPicPr>
                    <p:blipFill rotWithShape="1">
                      <a:blip r:embed="rId6">
                        <a:alphaModFix/>
                      </a:blip>
                      <a:srcRect b="0" l="0" r="0" t="0"/>
                      <a:stretch/>
                    </p:blipFill>
                    <p:spPr>
                      <a:xfrm>
                        <a:off x="609600" y="4095750"/>
                        <a:ext cx="1981200" cy="1485900"/>
                      </a:xfrm>
                      <a:prstGeom prst="rect">
                        <a:avLst/>
                      </a:prstGeom>
                      <a:noFill/>
                      <a:ln>
                        <a:noFill/>
                      </a:ln>
                    </p:spPr>
                  </p:pic>
                </p:oleObj>
              </mc:Fallback>
            </mc:AlternateContent>
          </a:graphicData>
        </a:graphic>
      </p:graphicFrame>
      <p:graphicFrame>
        <p:nvGraphicFramePr>
          <p:cNvPr id="404" name="Google Shape;404;p16"/>
          <p:cNvGraphicFramePr/>
          <p:nvPr/>
        </p:nvGraphicFramePr>
        <p:xfrm>
          <a:off x="2667000" y="3784600"/>
          <a:ext cx="5791200" cy="1909762"/>
        </p:xfrm>
        <a:graphic>
          <a:graphicData uri="http://schemas.openxmlformats.org/presentationml/2006/ole">
            <mc:AlternateContent>
              <mc:Choice Requires="v">
                <p:oleObj r:id="rId7" imgH="1909762" imgW="5791200" progId="Visio.Drawing.6" spid="_x0000_s2">
                  <p:embed/>
                </p:oleObj>
              </mc:Choice>
              <mc:Fallback>
                <p:oleObj r:id="rId8" imgH="1909762" imgW="5791200" progId="Visio.Drawing.6">
                  <p:embed/>
                  <p:pic>
                    <p:nvPicPr>
                      <p:cNvPr id="404" name="Google Shape;404;p16"/>
                      <p:cNvPicPr preferRelativeResize="0"/>
                      <p:nvPr/>
                    </p:nvPicPr>
                    <p:blipFill rotWithShape="1">
                      <a:blip r:embed="rId9">
                        <a:alphaModFix/>
                      </a:blip>
                      <a:srcRect b="0" l="0" r="0" t="0"/>
                      <a:stretch/>
                    </p:blipFill>
                    <p:spPr>
                      <a:xfrm>
                        <a:off x="2667000" y="3784600"/>
                        <a:ext cx="5791200" cy="1909762"/>
                      </a:xfrm>
                      <a:prstGeom prst="rect">
                        <a:avLst/>
                      </a:prstGeom>
                      <a:noFill/>
                      <a:ln>
                        <a:noFill/>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7"/>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411" name="Google Shape;411;p1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2" name="Google Shape;412;p17"/>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D Flip-flop Design</a:t>
            </a:r>
            <a:endParaRPr/>
          </a:p>
        </p:txBody>
      </p:sp>
      <p:sp>
        <p:nvSpPr>
          <p:cNvPr id="413" name="Google Shape;413;p1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Built from master and slave D latches</a:t>
            </a:r>
            <a:endParaRPr/>
          </a:p>
        </p:txBody>
      </p:sp>
      <p:graphicFrame>
        <p:nvGraphicFramePr>
          <p:cNvPr id="414" name="Google Shape;414;p17"/>
          <p:cNvGraphicFramePr/>
          <p:nvPr/>
        </p:nvGraphicFramePr>
        <p:xfrm>
          <a:off x="533400" y="2362200"/>
          <a:ext cx="8077200" cy="2182812"/>
        </p:xfrm>
        <a:graphic>
          <a:graphicData uri="http://schemas.openxmlformats.org/presentationml/2006/ole">
            <mc:AlternateContent>
              <mc:Choice Requires="v">
                <p:oleObj r:id="rId4" imgH="2182812" imgW="8077200" progId="Visio.Drawing.6" spid="_x0000_s1">
                  <p:embed/>
                </p:oleObj>
              </mc:Choice>
              <mc:Fallback>
                <p:oleObj r:id="rId5" imgH="2182812" imgW="8077200" progId="Visio.Drawing.6">
                  <p:embed/>
                  <p:pic>
                    <p:nvPicPr>
                      <p:cNvPr id="414" name="Google Shape;414;p17"/>
                      <p:cNvPicPr preferRelativeResize="0"/>
                      <p:nvPr/>
                    </p:nvPicPr>
                    <p:blipFill rotWithShape="1">
                      <a:blip r:embed="rId6">
                        <a:alphaModFix/>
                      </a:blip>
                      <a:srcRect b="0" l="0" r="0" t="0"/>
                      <a:stretch/>
                    </p:blipFill>
                    <p:spPr>
                      <a:xfrm>
                        <a:off x="533400" y="2362200"/>
                        <a:ext cx="8077200" cy="2182812"/>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2" name="Google Shape;112;p3"/>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Pass Transistors</a:t>
            </a:r>
            <a:endParaRPr/>
          </a:p>
        </p:txBody>
      </p:sp>
      <p:sp>
        <p:nvSpPr>
          <p:cNvPr id="113" name="Google Shape;113;p3"/>
          <p:cNvSpPr txBox="1"/>
          <p:nvPr>
            <p:ph idx="1" type="body"/>
          </p:nvPr>
        </p:nvSpPr>
        <p:spPr>
          <a:xfrm>
            <a:off x="685800" y="1524000"/>
            <a:ext cx="57912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Transistors can be used as switches</a:t>
            </a:r>
            <a:endParaRPr/>
          </a:p>
        </p:txBody>
      </p:sp>
      <p:graphicFrame>
        <p:nvGraphicFramePr>
          <p:cNvPr id="114" name="Google Shape;114;p3"/>
          <p:cNvGraphicFramePr/>
          <p:nvPr/>
        </p:nvGraphicFramePr>
        <p:xfrm>
          <a:off x="762000" y="2057400"/>
          <a:ext cx="7543800" cy="3660775"/>
        </p:xfrm>
        <a:graphic>
          <a:graphicData uri="http://schemas.openxmlformats.org/presentationml/2006/ole">
            <mc:AlternateContent>
              <mc:Choice Requires="v">
                <p:oleObj r:id="rId4" imgH="3660775" imgW="7543800" progId="Visio.Drawing.11" spid="_x0000_s1">
                  <p:embed/>
                </p:oleObj>
              </mc:Choice>
              <mc:Fallback>
                <p:oleObj r:id="rId5" imgH="3660775" imgW="7543800" progId="Visio.Drawing.11">
                  <p:embed/>
                  <p:pic>
                    <p:nvPicPr>
                      <p:cNvPr id="114" name="Google Shape;114;p3"/>
                      <p:cNvPicPr preferRelativeResize="0"/>
                      <p:nvPr/>
                    </p:nvPicPr>
                    <p:blipFill rotWithShape="1">
                      <a:blip r:embed="rId6">
                        <a:alphaModFix/>
                      </a:blip>
                      <a:srcRect b="0" l="0" r="0" t="0"/>
                      <a:stretch/>
                    </p:blipFill>
                    <p:spPr>
                      <a:xfrm>
                        <a:off x="762000" y="2057400"/>
                        <a:ext cx="7543800" cy="3660775"/>
                      </a:xfrm>
                      <a:prstGeom prst="rect">
                        <a:avLst/>
                      </a:prstGeom>
                      <a:noFill/>
                      <a:ln>
                        <a:noFill/>
                      </a:ln>
                    </p:spPr>
                  </p:pic>
                </p:oleObj>
              </mc:Fallback>
            </mc:AlternateContent>
          </a:graphicData>
        </a:graphic>
      </p:graphicFrame>
      <p:graphicFrame>
        <p:nvGraphicFramePr>
          <p:cNvPr id="115" name="Google Shape;115;p3"/>
          <p:cNvGraphicFramePr/>
          <p:nvPr/>
        </p:nvGraphicFramePr>
        <p:xfrm>
          <a:off x="838200" y="2286000"/>
          <a:ext cx="925512" cy="2971800"/>
        </p:xfrm>
        <a:graphic>
          <a:graphicData uri="http://schemas.openxmlformats.org/presentationml/2006/ole">
            <mc:AlternateContent>
              <mc:Choice Requires="v">
                <p:oleObj r:id="rId7" imgH="2971800" imgW="925512" progId="Visio.Drawing.11" spid="_x0000_s2">
                  <p:embed/>
                </p:oleObj>
              </mc:Choice>
              <mc:Fallback>
                <p:oleObj r:id="rId8" imgH="2971800" imgW="925512" progId="Visio.Drawing.11">
                  <p:embed/>
                  <p:pic>
                    <p:nvPicPr>
                      <p:cNvPr id="115" name="Google Shape;115;p3"/>
                      <p:cNvPicPr preferRelativeResize="0"/>
                      <p:nvPr>
                        <p:ph idx="1" type="body"/>
                      </p:nvPr>
                    </p:nvPicPr>
                    <p:blipFill rotWithShape="1">
                      <a:blip r:embed="rId9">
                        <a:alphaModFix/>
                      </a:blip>
                      <a:srcRect b="0" l="0" r="0" t="0"/>
                      <a:stretch/>
                    </p:blipFill>
                    <p:spPr>
                      <a:xfrm>
                        <a:off x="838200" y="2286000"/>
                        <a:ext cx="925512" cy="2971800"/>
                      </a:xfrm>
                      <a:prstGeom prst="rect">
                        <a:avLst/>
                      </a:prstGeom>
                      <a:noFill/>
                      <a:ln>
                        <a:noFill/>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8"/>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421" name="Google Shape;421;p1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22" name="Google Shape;422;p18"/>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D Flip-flop Operation</a:t>
            </a:r>
            <a:endParaRPr/>
          </a:p>
        </p:txBody>
      </p:sp>
      <p:graphicFrame>
        <p:nvGraphicFramePr>
          <p:cNvPr id="423" name="Google Shape;423;p18"/>
          <p:cNvGraphicFramePr/>
          <p:nvPr/>
        </p:nvGraphicFramePr>
        <p:xfrm>
          <a:off x="2062162" y="1524000"/>
          <a:ext cx="5018087" cy="4572000"/>
        </p:xfrm>
        <a:graphic>
          <a:graphicData uri="http://schemas.openxmlformats.org/presentationml/2006/ole">
            <mc:AlternateContent>
              <mc:Choice Requires="v">
                <p:oleObj r:id="rId4" imgH="4572000" imgW="5018087" progId="Visio.Drawing.6" spid="_x0000_s1">
                  <p:embed/>
                </p:oleObj>
              </mc:Choice>
              <mc:Fallback>
                <p:oleObj r:id="rId5" imgH="4572000" imgW="5018087" progId="Visio.Drawing.6">
                  <p:embed/>
                  <p:pic>
                    <p:nvPicPr>
                      <p:cNvPr id="423" name="Google Shape;423;p18"/>
                      <p:cNvPicPr preferRelativeResize="0"/>
                      <p:nvPr>
                        <p:ph idx="1" type="body"/>
                      </p:nvPr>
                    </p:nvPicPr>
                    <p:blipFill rotWithShape="1">
                      <a:blip r:embed="rId6">
                        <a:alphaModFix/>
                      </a:blip>
                      <a:srcRect b="0" l="0" r="0" t="0"/>
                      <a:stretch/>
                    </p:blipFill>
                    <p:spPr>
                      <a:xfrm>
                        <a:off x="2062162" y="1524000"/>
                        <a:ext cx="5018087" cy="4572000"/>
                      </a:xfrm>
                      <a:prstGeom prst="rect">
                        <a:avLst/>
                      </a:prstGeom>
                      <a:noFill/>
                      <a:ln>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430" name="Google Shape;430;p4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1" name="Google Shape;431;p44"/>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D Flip-flop Operation</a:t>
            </a:r>
            <a:endParaRPr/>
          </a:p>
        </p:txBody>
      </p:sp>
      <p:pic>
        <p:nvPicPr>
          <p:cNvPr id="432" name="Google Shape;432;p44"/>
          <p:cNvPicPr preferRelativeResize="0"/>
          <p:nvPr/>
        </p:nvPicPr>
        <p:blipFill rotWithShape="1">
          <a:blip r:embed="rId3">
            <a:alphaModFix/>
          </a:blip>
          <a:srcRect b="0" l="0" r="0" t="0"/>
          <a:stretch/>
        </p:blipFill>
        <p:spPr>
          <a:xfrm>
            <a:off x="685802" y="1265884"/>
            <a:ext cx="3737113" cy="4889257"/>
          </a:xfrm>
          <a:prstGeom prst="rect">
            <a:avLst/>
          </a:prstGeom>
          <a:noFill/>
          <a:ln>
            <a:noFill/>
          </a:ln>
        </p:spPr>
      </p:pic>
      <p:pic>
        <p:nvPicPr>
          <p:cNvPr id="433" name="Google Shape;433;p44"/>
          <p:cNvPicPr preferRelativeResize="0"/>
          <p:nvPr/>
        </p:nvPicPr>
        <p:blipFill rotWithShape="1">
          <a:blip r:embed="rId4">
            <a:alphaModFix/>
          </a:blip>
          <a:srcRect b="0" l="0" r="0" t="0"/>
          <a:stretch/>
        </p:blipFill>
        <p:spPr>
          <a:xfrm>
            <a:off x="4721087" y="1311441"/>
            <a:ext cx="3738170" cy="4843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439" name="Google Shape;439;p45"/>
          <p:cNvPicPr preferRelativeResize="0"/>
          <p:nvPr/>
        </p:nvPicPr>
        <p:blipFill rotWithShape="1">
          <a:blip r:embed="rId3">
            <a:alphaModFix/>
          </a:blip>
          <a:srcRect b="0" l="0" r="0" t="0"/>
          <a:stretch/>
        </p:blipFill>
        <p:spPr>
          <a:xfrm>
            <a:off x="505141" y="1965104"/>
            <a:ext cx="8133717" cy="3299339"/>
          </a:xfrm>
          <a:prstGeom prst="rect">
            <a:avLst/>
          </a:prstGeom>
          <a:noFill/>
          <a:ln>
            <a:noFill/>
          </a:ln>
        </p:spPr>
      </p:pic>
    </p:spTree>
  </p:cSld>
  <p:clrMapOvr>
    <a:masterClrMapping/>
  </p:clrMapOvr>
  <p:transition>
    <p:zoom dir="o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445" name="Google Shape;445;p46"/>
          <p:cNvPicPr preferRelativeResize="0"/>
          <p:nvPr/>
        </p:nvPicPr>
        <p:blipFill rotWithShape="1">
          <a:blip r:embed="rId3">
            <a:alphaModFix/>
          </a:blip>
          <a:srcRect b="0" l="0" r="0" t="0"/>
          <a:stretch/>
        </p:blipFill>
        <p:spPr>
          <a:xfrm>
            <a:off x="575035" y="1418027"/>
            <a:ext cx="7993930" cy="4021946"/>
          </a:xfrm>
          <a:prstGeom prst="rect">
            <a:avLst/>
          </a:prstGeom>
          <a:noFill/>
          <a:ln>
            <a:noFill/>
          </a:ln>
        </p:spPr>
      </p:pic>
    </p:spTree>
  </p:cSld>
  <p:clrMapOvr>
    <a:masterClrMapping/>
  </p:clrMapOvr>
  <p:transition>
    <p:zoom dir="o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22" name="Google Shape;122;p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3" name="Google Shape;123;p4"/>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Transmission Gates</a:t>
            </a:r>
            <a:endParaRPr/>
          </a:p>
        </p:txBody>
      </p:sp>
      <p:sp>
        <p:nvSpPr>
          <p:cNvPr id="124" name="Google Shape;124;p4"/>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Pass transistors produce degraded outputs</a:t>
            </a:r>
            <a:endParaRPr/>
          </a:p>
          <a:p>
            <a:pPr indent="-455612" lvl="0" marL="455612" rtl="0" algn="l">
              <a:lnSpc>
                <a:spcPct val="100000"/>
              </a:lnSpc>
              <a:spcBef>
                <a:spcPts val="480"/>
              </a:spcBef>
              <a:spcAft>
                <a:spcPts val="0"/>
              </a:spcAft>
              <a:buClr>
                <a:schemeClr val="dk1"/>
              </a:buClr>
              <a:buSzPts val="2400"/>
              <a:buFont typeface="Noto Sans Symbols"/>
              <a:buChar char="❑"/>
            </a:pPr>
            <a:r>
              <a:rPr b="0" i="1" lang="en-US" sz="2400" u="none">
                <a:solidFill>
                  <a:schemeClr val="dk1"/>
                </a:solidFill>
                <a:latin typeface="Arial"/>
                <a:ea typeface="Arial"/>
                <a:cs typeface="Arial"/>
                <a:sym typeface="Arial"/>
              </a:rPr>
              <a:t>Transmission gates</a:t>
            </a:r>
            <a:r>
              <a:rPr b="0" i="0" lang="en-US" sz="2400" u="none">
                <a:solidFill>
                  <a:schemeClr val="dk1"/>
                </a:solidFill>
                <a:latin typeface="Arial"/>
                <a:ea typeface="Arial"/>
                <a:cs typeface="Arial"/>
                <a:sym typeface="Arial"/>
              </a:rPr>
              <a:t> pass both 0 and 1 well</a:t>
            </a:r>
            <a:endParaRPr/>
          </a:p>
        </p:txBody>
      </p:sp>
      <p:graphicFrame>
        <p:nvGraphicFramePr>
          <p:cNvPr id="125" name="Google Shape;125;p4"/>
          <p:cNvGraphicFramePr/>
          <p:nvPr/>
        </p:nvGraphicFramePr>
        <p:xfrm>
          <a:off x="1143000" y="2514600"/>
          <a:ext cx="6705600" cy="3449637"/>
        </p:xfrm>
        <a:graphic>
          <a:graphicData uri="http://schemas.openxmlformats.org/presentationml/2006/ole">
            <mc:AlternateContent>
              <mc:Choice Requires="v">
                <p:oleObj r:id="rId4" imgH="3449637" imgW="6705600" progId="Visio.Drawing.6" spid="_x0000_s1">
                  <p:embed/>
                </p:oleObj>
              </mc:Choice>
              <mc:Fallback>
                <p:oleObj r:id="rId5" imgH="3449637" imgW="6705600" progId="Visio.Drawing.6">
                  <p:embed/>
                  <p:pic>
                    <p:nvPicPr>
                      <p:cNvPr id="125" name="Google Shape;125;p4"/>
                      <p:cNvPicPr preferRelativeResize="0"/>
                      <p:nvPr/>
                    </p:nvPicPr>
                    <p:blipFill rotWithShape="1">
                      <a:blip r:embed="rId6">
                        <a:alphaModFix/>
                      </a:blip>
                      <a:srcRect b="0" l="0" r="0" t="0"/>
                      <a:stretch/>
                    </p:blipFill>
                    <p:spPr>
                      <a:xfrm>
                        <a:off x="1143000" y="2514600"/>
                        <a:ext cx="6705600" cy="3449637"/>
                      </a:xfrm>
                      <a:prstGeom prst="rect">
                        <a:avLst/>
                      </a:prstGeom>
                      <a:noFill/>
                      <a:ln>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3" name="Google Shape;133;p5"/>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Tristates</a:t>
            </a:r>
            <a:endParaRPr/>
          </a:p>
        </p:txBody>
      </p:sp>
      <p:sp>
        <p:nvSpPr>
          <p:cNvPr id="134" name="Google Shape;134;p5"/>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1" lang="en-US" sz="2400" u="none">
                <a:solidFill>
                  <a:schemeClr val="dk1"/>
                </a:solidFill>
                <a:latin typeface="Arial"/>
                <a:ea typeface="Arial"/>
                <a:cs typeface="Arial"/>
                <a:sym typeface="Arial"/>
              </a:rPr>
              <a:t>Tristate buffer</a:t>
            </a:r>
            <a:r>
              <a:rPr b="0" i="0" lang="en-US" sz="2400" u="none">
                <a:solidFill>
                  <a:schemeClr val="dk1"/>
                </a:solidFill>
                <a:latin typeface="Arial"/>
                <a:ea typeface="Arial"/>
                <a:cs typeface="Arial"/>
                <a:sym typeface="Arial"/>
              </a:rPr>
              <a:t> produces Z when not enabled</a:t>
            </a:r>
            <a:endParaRPr/>
          </a:p>
        </p:txBody>
      </p:sp>
      <p:graphicFrame>
        <p:nvGraphicFramePr>
          <p:cNvPr id="135" name="Google Shape;135;p5"/>
          <p:cNvGraphicFramePr/>
          <p:nvPr/>
        </p:nvGraphicFramePr>
        <p:xfrm>
          <a:off x="914400" y="2514600"/>
          <a:ext cx="3000000" cy="3000000"/>
        </p:xfrm>
        <a:graphic>
          <a:graphicData uri="http://schemas.openxmlformats.org/drawingml/2006/table">
            <a:tbl>
              <a:tblPr>
                <a:noFill/>
                <a:tableStyleId>{C51E4006-F25D-445A-9B67-524903E4280D}</a:tableStyleId>
              </a:tblPr>
              <a:tblGrid>
                <a:gridCol w="889000"/>
                <a:gridCol w="889000"/>
                <a:gridCol w="889000"/>
              </a:tblGrid>
              <a:tr h="4064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EN</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Z</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Z</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36" name="Google Shape;136;p5"/>
          <p:cNvGraphicFramePr/>
          <p:nvPr/>
        </p:nvGraphicFramePr>
        <p:xfrm>
          <a:off x="6172200" y="2133600"/>
          <a:ext cx="1960562" cy="3684587"/>
        </p:xfrm>
        <a:graphic>
          <a:graphicData uri="http://schemas.openxmlformats.org/presentationml/2006/ole">
            <mc:AlternateContent>
              <mc:Choice Requires="v">
                <p:oleObj r:id="rId4" imgH="3684587" imgW="1960562" progId="Visio.Drawing.6" spid="_x0000_s1">
                  <p:embed/>
                </p:oleObj>
              </mc:Choice>
              <mc:Fallback>
                <p:oleObj r:id="rId5" imgH="3684587" imgW="1960562" progId="Visio.Drawing.6">
                  <p:embed/>
                  <p:pic>
                    <p:nvPicPr>
                      <p:cNvPr id="136" name="Google Shape;136;p5"/>
                      <p:cNvPicPr preferRelativeResize="0"/>
                      <p:nvPr/>
                    </p:nvPicPr>
                    <p:blipFill rotWithShape="1">
                      <a:blip r:embed="rId6">
                        <a:alphaModFix/>
                      </a:blip>
                      <a:srcRect b="0" l="0" r="0" t="0"/>
                      <a:stretch/>
                    </p:blipFill>
                    <p:spPr>
                      <a:xfrm>
                        <a:off x="6172200" y="2133600"/>
                        <a:ext cx="1960562" cy="3684587"/>
                      </a:xfrm>
                      <a:prstGeom prst="rect">
                        <a:avLst/>
                      </a:prstGeom>
                      <a:noFill/>
                      <a:ln>
                        <a:noFill/>
                      </a:ln>
                    </p:spPr>
                  </p:pic>
                </p:oleObj>
              </mc:Fallback>
            </mc:AlternateContent>
          </a:graphicData>
        </a:graphic>
      </p:graphicFrame>
      <p:sp>
        <p:nvSpPr>
          <p:cNvPr id="137" name="Google Shape;137;p5"/>
          <p:cNvSpPr txBox="1"/>
          <p:nvPr/>
        </p:nvSpPr>
        <p:spPr>
          <a:xfrm>
            <a:off x="2743200" y="29718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8" name="Google Shape;138;p5"/>
          <p:cNvSpPr txBox="1"/>
          <p:nvPr/>
        </p:nvSpPr>
        <p:spPr>
          <a:xfrm>
            <a:off x="2743200" y="33528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9" name="Google Shape;139;p5"/>
          <p:cNvSpPr txBox="1"/>
          <p:nvPr/>
        </p:nvSpPr>
        <p:spPr>
          <a:xfrm>
            <a:off x="2743200" y="38100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0" name="Google Shape;140;p5"/>
          <p:cNvSpPr txBox="1"/>
          <p:nvPr/>
        </p:nvSpPr>
        <p:spPr>
          <a:xfrm>
            <a:off x="2743200" y="41910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0"/>
                                        </p:tgtEl>
                                      </p:cBhvr>
                                    </p:animEffect>
                                    <p:set>
                                      <p:cBhvr>
                                        <p:cTn dur="1" fill="hold">
                                          <p:stCondLst>
                                            <p:cond delay="500"/>
                                          </p:stCondLst>
                                        </p:cTn>
                                        <p:tgtEl>
                                          <p:spTgt spid="1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9"/>
                                        </p:tgtEl>
                                      </p:cBhvr>
                                    </p:animEffect>
                                    <p:set>
                                      <p:cBhvr>
                                        <p:cTn dur="1" fill="hold">
                                          <p:stCondLst>
                                            <p:cond delay="500"/>
                                          </p:stCondLst>
                                        </p:cTn>
                                        <p:tgtEl>
                                          <p:spTgt spid="1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8"/>
                                        </p:tgtEl>
                                      </p:cBhvr>
                                    </p:animEffect>
                                    <p:set>
                                      <p:cBhvr>
                                        <p:cTn dur="1" fill="hold">
                                          <p:stCondLst>
                                            <p:cond delay="500"/>
                                          </p:stCondLst>
                                        </p:cTn>
                                        <p:tgtEl>
                                          <p:spTgt spid="1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7"/>
                                        </p:tgtEl>
                                      </p:cBhvr>
                                    </p:animEffect>
                                    <p:set>
                                      <p:cBhvr>
                                        <p:cTn dur="1" fill="hold">
                                          <p:stCondLst>
                                            <p:cond delay="500"/>
                                          </p:stCondLst>
                                        </p:cTn>
                                        <p:tgtEl>
                                          <p:spTgt spid="1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47" name="Google Shape;147;p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48" name="Google Shape;148;p6"/>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Nonrestoring Tristate</a:t>
            </a:r>
            <a:endParaRPr/>
          </a:p>
        </p:txBody>
      </p:sp>
      <p:sp>
        <p:nvSpPr>
          <p:cNvPr id="149" name="Google Shape;149;p6"/>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Transmission gate acts as tristate buffer</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Only two transistors</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a:t>
            </a:r>
            <a:r>
              <a:rPr b="0" i="1" lang="en-US" sz="2400" u="none">
                <a:solidFill>
                  <a:schemeClr val="dk1"/>
                </a:solidFill>
                <a:latin typeface="Arial"/>
                <a:ea typeface="Arial"/>
                <a:cs typeface="Arial"/>
                <a:sym typeface="Arial"/>
              </a:rPr>
              <a:t>nonrestoring</a:t>
            </a:r>
            <a:endParaRPr/>
          </a:p>
          <a:p>
            <a:pPr indent="-228599" lvl="2" marL="11985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Noise on A is passed on to Y</a:t>
            </a:r>
            <a:endParaRPr/>
          </a:p>
        </p:txBody>
      </p:sp>
      <p:graphicFrame>
        <p:nvGraphicFramePr>
          <p:cNvPr id="150" name="Google Shape;150;p6"/>
          <p:cNvGraphicFramePr/>
          <p:nvPr/>
        </p:nvGraphicFramePr>
        <p:xfrm>
          <a:off x="1295400" y="3352800"/>
          <a:ext cx="1870075" cy="2667000"/>
        </p:xfrm>
        <a:graphic>
          <a:graphicData uri="http://schemas.openxmlformats.org/presentationml/2006/ole">
            <mc:AlternateContent>
              <mc:Choice Requires="v">
                <p:oleObj r:id="rId4" imgH="2667000" imgW="1870075" progId="Visio.Drawing.6" spid="_x0000_s1">
                  <p:embed/>
                </p:oleObj>
              </mc:Choice>
              <mc:Fallback>
                <p:oleObj r:id="rId5" imgH="2667000" imgW="1870075" progId="Visio.Drawing.6">
                  <p:embed/>
                  <p:pic>
                    <p:nvPicPr>
                      <p:cNvPr id="150" name="Google Shape;150;p6"/>
                      <p:cNvPicPr preferRelativeResize="0"/>
                      <p:nvPr/>
                    </p:nvPicPr>
                    <p:blipFill rotWithShape="1">
                      <a:blip r:embed="rId6">
                        <a:alphaModFix/>
                      </a:blip>
                      <a:srcRect b="0" l="0" r="0" t="0"/>
                      <a:stretch/>
                    </p:blipFill>
                    <p:spPr>
                      <a:xfrm>
                        <a:off x="1295400" y="3352800"/>
                        <a:ext cx="1870075" cy="2667000"/>
                      </a:xfrm>
                      <a:prstGeom prst="rect">
                        <a:avLst/>
                      </a:prstGeom>
                      <a:noFill/>
                      <a:ln>
                        <a:no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8" name="Google Shape;158;p7"/>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Tristate Inverter</a:t>
            </a:r>
            <a:endParaRPr/>
          </a:p>
        </p:txBody>
      </p:sp>
      <p:sp>
        <p:nvSpPr>
          <p:cNvPr id="159" name="Google Shape;159;p7"/>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Tristate inverter produces restored output</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Violates conduction complement rule</a:t>
            </a:r>
            <a:endParaRPr/>
          </a:p>
          <a:p>
            <a:pPr indent="-285749" lvl="1" marL="855662"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Because we want a Z output</a:t>
            </a:r>
            <a:endParaRPr/>
          </a:p>
        </p:txBody>
      </p:sp>
      <p:graphicFrame>
        <p:nvGraphicFramePr>
          <p:cNvPr id="160" name="Google Shape;160;p7"/>
          <p:cNvGraphicFramePr/>
          <p:nvPr/>
        </p:nvGraphicFramePr>
        <p:xfrm>
          <a:off x="1295400" y="2895600"/>
          <a:ext cx="5791200" cy="3032125"/>
        </p:xfrm>
        <a:graphic>
          <a:graphicData uri="http://schemas.openxmlformats.org/presentationml/2006/ole">
            <mc:AlternateContent>
              <mc:Choice Requires="v">
                <p:oleObj r:id="rId4" imgH="3032125" imgW="5791200" progId="Visio.Drawing.6" spid="_x0000_s1">
                  <p:embed/>
                </p:oleObj>
              </mc:Choice>
              <mc:Fallback>
                <p:oleObj r:id="rId5" imgH="3032125" imgW="5791200" progId="Visio.Drawing.6">
                  <p:embed/>
                  <p:pic>
                    <p:nvPicPr>
                      <p:cNvPr id="160" name="Google Shape;160;p7"/>
                      <p:cNvPicPr preferRelativeResize="0"/>
                      <p:nvPr/>
                    </p:nvPicPr>
                    <p:blipFill rotWithShape="1">
                      <a:blip r:embed="rId6">
                        <a:alphaModFix/>
                      </a:blip>
                      <a:srcRect b="0" l="0" r="0" t="0"/>
                      <a:stretch/>
                    </p:blipFill>
                    <p:spPr>
                      <a:xfrm>
                        <a:off x="1295400" y="2895600"/>
                        <a:ext cx="5791200" cy="3032125"/>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67" name="Google Shape;167;p8"/>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8" name="Google Shape;168;p8"/>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Multiplexers</a:t>
            </a:r>
            <a:endParaRPr/>
          </a:p>
        </p:txBody>
      </p:sp>
      <p:sp>
        <p:nvSpPr>
          <p:cNvPr id="169" name="Google Shape;169;p8"/>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2:1 multiplexer chooses between two inputs</a:t>
            </a:r>
            <a:endParaRPr/>
          </a:p>
        </p:txBody>
      </p:sp>
      <p:graphicFrame>
        <p:nvGraphicFramePr>
          <p:cNvPr id="170" name="Google Shape;170;p8"/>
          <p:cNvGraphicFramePr/>
          <p:nvPr/>
        </p:nvGraphicFramePr>
        <p:xfrm>
          <a:off x="838200" y="2819400"/>
          <a:ext cx="3000000" cy="3000000"/>
        </p:xfrm>
        <a:graphic>
          <a:graphicData uri="http://schemas.openxmlformats.org/drawingml/2006/table">
            <a:tbl>
              <a:tblPr>
                <a:noFill/>
                <a:tableStyleId>{C51E4006-F25D-445A-9B67-524903E4280D}</a:tableStyleId>
              </a:tblPr>
              <a:tblGrid>
                <a:gridCol w="1009650"/>
                <a:gridCol w="1009650"/>
                <a:gridCol w="1009650"/>
                <a:gridCol w="1009650"/>
              </a:tblGrid>
              <a:tr h="4365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365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81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6550">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71" name="Google Shape;171;p8"/>
          <p:cNvGraphicFramePr/>
          <p:nvPr/>
        </p:nvGraphicFramePr>
        <p:xfrm>
          <a:off x="5638800" y="2362200"/>
          <a:ext cx="2819400" cy="2184400"/>
        </p:xfrm>
        <a:graphic>
          <a:graphicData uri="http://schemas.openxmlformats.org/presentationml/2006/ole">
            <mc:AlternateContent>
              <mc:Choice Requires="v">
                <p:oleObj r:id="rId4" imgH="2184400" imgW="2819400" progId="Visio.Drawing.6" spid="_x0000_s1">
                  <p:embed/>
                </p:oleObj>
              </mc:Choice>
              <mc:Fallback>
                <p:oleObj r:id="rId5" imgH="2184400" imgW="2819400" progId="Visio.Drawing.6">
                  <p:embed/>
                  <p:pic>
                    <p:nvPicPr>
                      <p:cNvPr id="171" name="Google Shape;171;p8"/>
                      <p:cNvPicPr preferRelativeResize="0"/>
                      <p:nvPr/>
                    </p:nvPicPr>
                    <p:blipFill rotWithShape="1">
                      <a:blip r:embed="rId6">
                        <a:alphaModFix/>
                      </a:blip>
                      <a:srcRect b="0" l="0" r="0" t="0"/>
                      <a:stretch/>
                    </p:blipFill>
                    <p:spPr>
                      <a:xfrm>
                        <a:off x="5638800" y="2362200"/>
                        <a:ext cx="2819400" cy="2184400"/>
                      </a:xfrm>
                      <a:prstGeom prst="rect">
                        <a:avLst/>
                      </a:prstGeom>
                      <a:noFill/>
                      <a:ln>
                        <a:noFill/>
                      </a:ln>
                    </p:spPr>
                  </p:pic>
                </p:oleObj>
              </mc:Fallback>
            </mc:AlternateContent>
          </a:graphicData>
        </a:graphic>
      </p:graphicFrame>
      <p:sp>
        <p:nvSpPr>
          <p:cNvPr id="172" name="Google Shape;172;p8"/>
          <p:cNvSpPr txBox="1"/>
          <p:nvPr/>
        </p:nvSpPr>
        <p:spPr>
          <a:xfrm>
            <a:off x="3962400" y="33528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3" name="Google Shape;173;p8"/>
          <p:cNvSpPr txBox="1"/>
          <p:nvPr/>
        </p:nvSpPr>
        <p:spPr>
          <a:xfrm>
            <a:off x="3962400" y="37338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4" name="Google Shape;174;p8"/>
          <p:cNvSpPr txBox="1"/>
          <p:nvPr/>
        </p:nvSpPr>
        <p:spPr>
          <a:xfrm>
            <a:off x="3962400" y="41910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5" name="Google Shape;175;p8"/>
          <p:cNvSpPr txBox="1"/>
          <p:nvPr/>
        </p:nvSpPr>
        <p:spPr>
          <a:xfrm>
            <a:off x="3962400" y="4572000"/>
            <a:ext cx="2286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75"/>
                                        </p:tgtEl>
                                      </p:cBhvr>
                                    </p:animEffect>
                                    <p:set>
                                      <p:cBhvr>
                                        <p:cTn dur="1" fill="hold">
                                          <p:stCondLst>
                                            <p:cond delay="500"/>
                                          </p:stCondLst>
                                        </p:cTn>
                                        <p:tgtEl>
                                          <p:spTgt spid="1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4"/>
                                        </p:tgtEl>
                                      </p:cBhvr>
                                    </p:animEffect>
                                    <p:set>
                                      <p:cBhvr>
                                        <p:cTn dur="1" fill="hold">
                                          <p:stCondLst>
                                            <p:cond delay="500"/>
                                          </p:stCondLst>
                                        </p:cTn>
                                        <p:tgtEl>
                                          <p:spTgt spid="1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3"/>
                                        </p:tgtEl>
                                      </p:cBhvr>
                                    </p:animEffect>
                                    <p:set>
                                      <p:cBhvr>
                                        <p:cTn dur="1" fill="hold">
                                          <p:stCondLst>
                                            <p:cond delay="500"/>
                                          </p:stCondLst>
                                        </p:cTn>
                                        <p:tgtEl>
                                          <p:spTgt spid="1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72"/>
                                        </p:tgtEl>
                                      </p:cBhvr>
                                    </p:animEffect>
                                    <p:set>
                                      <p:cBhvr>
                                        <p:cTn dur="1" fill="hold">
                                          <p:stCondLst>
                                            <p:cond delay="500"/>
                                          </p:stCondLst>
                                        </p:cTn>
                                        <p:tgtEl>
                                          <p:spTgt spid="1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685800" y="6248400"/>
            <a:ext cx="7772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SzPts val="1400"/>
              <a:buFont typeface="Arial"/>
              <a:buNone/>
            </a:pPr>
            <a:r>
              <a:rPr b="1" i="0" lang="en-US" sz="1400" u="none" cap="none" strike="noStrike">
                <a:solidFill>
                  <a:srgbClr val="0000FF"/>
                </a:solidFill>
                <a:latin typeface="Arial"/>
                <a:ea typeface="Arial"/>
                <a:cs typeface="Arial"/>
                <a:sym typeface="Arial"/>
              </a:rPr>
              <a:t>1: Circuits &amp; Layout</a:t>
            </a:r>
            <a:endParaRPr b="0" i="0" sz="1400" u="none" cap="none" strike="noStrike">
              <a:solidFill>
                <a:srgbClr val="000000"/>
              </a:solidFill>
              <a:latin typeface="Arial"/>
              <a:ea typeface="Arial"/>
              <a:cs typeface="Arial"/>
              <a:sym typeface="Arial"/>
            </a:endParaRPr>
          </a:p>
        </p:txBody>
      </p:sp>
      <p:sp>
        <p:nvSpPr>
          <p:cNvPr id="182" name="Google Shape;182;p9"/>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FF"/>
              </a:buClr>
              <a:buSzPts val="1400"/>
              <a:buFont typeface="Arial"/>
              <a:buNone/>
            </a:pPr>
            <a:fld id="{00000000-1234-1234-1234-123412341234}" type="slidenum">
              <a:rPr b="1" i="0" lang="en-US" sz="1400" u="none" cap="none" strike="noStrike">
                <a:solidFill>
                  <a:srgbClr val="0000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3" name="Google Shape;183;p9"/>
          <p:cNvSpPr txBox="1"/>
          <p:nvPr>
            <p:ph type="title"/>
          </p:nvPr>
        </p:nvSpPr>
        <p:spPr>
          <a:xfrm>
            <a:off x="685800" y="5334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Black"/>
              <a:buNone/>
            </a:pPr>
            <a:r>
              <a:rPr b="0" i="0" lang="en-US" sz="4400" u="none">
                <a:solidFill>
                  <a:schemeClr val="dk2"/>
                </a:solidFill>
                <a:latin typeface="Arial Black"/>
                <a:ea typeface="Arial Black"/>
                <a:cs typeface="Arial Black"/>
                <a:sym typeface="Arial Black"/>
              </a:rPr>
              <a:t>Gate-Level Mux Design</a:t>
            </a:r>
            <a:endParaRPr/>
          </a:p>
        </p:txBody>
      </p:sp>
      <p:sp>
        <p:nvSpPr>
          <p:cNvPr id="184" name="Google Shape;184;p9"/>
          <p:cNvSpPr txBox="1"/>
          <p:nvPr>
            <p:ph idx="1" type="body"/>
          </p:nvPr>
        </p:nvSpPr>
        <p:spPr>
          <a:xfrm>
            <a:off x="685800" y="1524000"/>
            <a:ext cx="7772400" cy="4572000"/>
          </a:xfrm>
          <a:prstGeom prst="rect">
            <a:avLst/>
          </a:prstGeom>
          <a:noFill/>
          <a:ln>
            <a:noFill/>
          </a:ln>
        </p:spPr>
        <p:txBody>
          <a:bodyPr anchorCtr="0" anchor="t" bIns="45700" lIns="91425" spcFirstLastPara="1" rIns="91425" wrap="square" tIns="45700">
            <a:noAutofit/>
          </a:bodyPr>
          <a:lstStyle/>
          <a:p>
            <a:pPr indent="-455612" lvl="0" marL="455612"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 </a:t>
            </a:r>
            <a:endParaRPr/>
          </a:p>
          <a:p>
            <a:pPr indent="-455612" lvl="0" marL="455612" rtl="0" algn="l">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How many transistors are needed? </a:t>
            </a:r>
            <a:r>
              <a:rPr b="0" i="0" lang="en-US" sz="2400" u="none">
                <a:solidFill>
                  <a:srgbClr val="0000FF"/>
                </a:solidFill>
                <a:latin typeface="Arial"/>
                <a:ea typeface="Arial"/>
                <a:cs typeface="Arial"/>
                <a:sym typeface="Arial"/>
              </a:rPr>
              <a:t>20</a:t>
            </a:r>
            <a:endParaRPr/>
          </a:p>
        </p:txBody>
      </p:sp>
      <p:pic>
        <p:nvPicPr>
          <p:cNvPr id="185" name="Google Shape;185;p9"/>
          <p:cNvPicPr preferRelativeResize="0"/>
          <p:nvPr/>
        </p:nvPicPr>
        <p:blipFill rotWithShape="1">
          <a:blip r:embed="rId4">
            <a:alphaModFix/>
          </a:blip>
          <a:srcRect b="0" l="0" r="0" t="0"/>
          <a:stretch/>
        </p:blipFill>
        <p:spPr>
          <a:xfrm>
            <a:off x="1219200" y="1447800"/>
            <a:ext cx="5033962" cy="566737"/>
          </a:xfrm>
          <a:prstGeom prst="rect">
            <a:avLst/>
          </a:prstGeom>
          <a:noFill/>
          <a:ln>
            <a:noFill/>
          </a:ln>
        </p:spPr>
      </p:pic>
      <p:graphicFrame>
        <p:nvGraphicFramePr>
          <p:cNvPr id="186" name="Google Shape;186;p9"/>
          <p:cNvGraphicFramePr/>
          <p:nvPr/>
        </p:nvGraphicFramePr>
        <p:xfrm>
          <a:off x="1371600" y="2667000"/>
          <a:ext cx="6629400" cy="3260725"/>
        </p:xfrm>
        <a:graphic>
          <a:graphicData uri="http://schemas.openxmlformats.org/presentationml/2006/ole">
            <mc:AlternateContent>
              <mc:Choice Requires="v">
                <p:oleObj r:id="rId5" imgH="3260725" imgW="6629400" progId="Visio.Drawing.6" spid="_x0000_s1">
                  <p:embed/>
                </p:oleObj>
              </mc:Choice>
              <mc:Fallback>
                <p:oleObj r:id="rId6" imgH="3260725" imgW="6629400" progId="Visio.Drawing.6">
                  <p:embed/>
                  <p:pic>
                    <p:nvPicPr>
                      <p:cNvPr id="186" name="Google Shape;186;p9"/>
                      <p:cNvPicPr preferRelativeResize="0"/>
                      <p:nvPr/>
                    </p:nvPicPr>
                    <p:blipFill rotWithShape="1">
                      <a:blip r:embed="rId7">
                        <a:alphaModFix/>
                      </a:blip>
                      <a:srcRect b="0" l="0" r="0" t="0"/>
                      <a:stretch/>
                    </p:blipFill>
                    <p:spPr>
                      <a:xfrm>
                        <a:off x="1371600" y="2667000"/>
                        <a:ext cx="6629400" cy="3260725"/>
                      </a:xfrm>
                      <a:prstGeom prst="rect">
                        <a:avLst/>
                      </a:prstGeom>
                      <a:noFill/>
                      <a:ln>
                        <a:noFill/>
                      </a:ln>
                    </p:spPr>
                  </p:pic>
                </p:oleObj>
              </mc:Fallback>
            </mc:AlternateContent>
          </a:graphicData>
        </a:graphic>
      </p:graphicFrame>
      <p:sp>
        <p:nvSpPr>
          <p:cNvPr id="187" name="Google Shape;187;p9"/>
          <p:cNvSpPr txBox="1"/>
          <p:nvPr/>
        </p:nvSpPr>
        <p:spPr>
          <a:xfrm>
            <a:off x="6019800" y="2057400"/>
            <a:ext cx="457200" cy="304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8" name="Google Shape;188;p9"/>
          <p:cNvSpPr txBox="1"/>
          <p:nvPr/>
        </p:nvSpPr>
        <p:spPr>
          <a:xfrm>
            <a:off x="1447800" y="2667000"/>
            <a:ext cx="5943600" cy="3352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2003-12-29T03:13:39Z</dcterms:created>
  <dc:creator>David Harris</dc:creator>
</cp:coreProperties>
</file>