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1.jpg" ContentType="image/jpeg"/>
  <Override PartName="/ppt/media/image4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  <p:sldId id="296" r:id="rId40"/>
    <p:sldId id="298" r:id="rId41"/>
    <p:sldId id="297" r:id="rId42"/>
    <p:sldId id="293" r:id="rId43"/>
    <p:sldId id="294" r:id="rId4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2025" y="505248"/>
            <a:ext cx="83999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5295" y="2266442"/>
            <a:ext cx="231340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025" y="1175208"/>
            <a:ext cx="8399949" cy="2386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0757" y="1879854"/>
            <a:ext cx="65144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5" dirty="0">
                <a:latin typeface="Arial MT"/>
                <a:cs typeface="Arial MT"/>
              </a:rPr>
              <a:t>CSE460:</a:t>
            </a:r>
            <a:r>
              <a:rPr sz="5200" spc="-50" dirty="0">
                <a:latin typeface="Arial MT"/>
                <a:cs typeface="Arial MT"/>
              </a:rPr>
              <a:t> </a:t>
            </a:r>
            <a:r>
              <a:rPr sz="5200" spc="-15" dirty="0">
                <a:latin typeface="Arial MT"/>
                <a:cs typeface="Arial MT"/>
              </a:rPr>
              <a:t>VLSI</a:t>
            </a:r>
            <a:r>
              <a:rPr sz="5200" spc="-55" dirty="0">
                <a:latin typeface="Arial MT"/>
                <a:cs typeface="Arial MT"/>
              </a:rPr>
              <a:t> </a:t>
            </a:r>
            <a:r>
              <a:rPr sz="5200" spc="-5" dirty="0">
                <a:latin typeface="Arial MT"/>
                <a:cs typeface="Arial MT"/>
              </a:rPr>
              <a:t>Design</a:t>
            </a:r>
            <a:endParaRPr sz="5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9207" y="2892926"/>
            <a:ext cx="1704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595959"/>
                </a:solidFill>
                <a:latin typeface="Arial MT"/>
                <a:cs typeface="Arial MT"/>
              </a:rPr>
              <a:t>Lecture</a:t>
            </a:r>
            <a:r>
              <a:rPr sz="2800" spc="-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595959"/>
                </a:solidFill>
                <a:latin typeface="Arial MT"/>
                <a:cs typeface="Arial MT"/>
              </a:rPr>
              <a:t>15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6124" y="2693285"/>
            <a:ext cx="500774" cy="100513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34381" y="2993085"/>
            <a:ext cx="333375" cy="434975"/>
          </a:xfrm>
          <a:custGeom>
            <a:avLst/>
            <a:gdLst/>
            <a:ahLst/>
            <a:cxnLst/>
            <a:rect l="l" t="t" r="r" b="b"/>
            <a:pathLst>
              <a:path w="333375" h="434975">
                <a:moveTo>
                  <a:pt x="333108" y="24371"/>
                </a:moveTo>
                <a:lnTo>
                  <a:pt x="332854" y="22923"/>
                </a:lnTo>
                <a:lnTo>
                  <a:pt x="332282" y="21602"/>
                </a:lnTo>
                <a:lnTo>
                  <a:pt x="331863" y="20218"/>
                </a:lnTo>
                <a:lnTo>
                  <a:pt x="331419" y="19621"/>
                </a:lnTo>
                <a:lnTo>
                  <a:pt x="331127" y="18935"/>
                </a:lnTo>
                <a:lnTo>
                  <a:pt x="330136" y="17894"/>
                </a:lnTo>
                <a:lnTo>
                  <a:pt x="329272" y="16738"/>
                </a:lnTo>
                <a:lnTo>
                  <a:pt x="328650" y="16319"/>
                </a:lnTo>
                <a:lnTo>
                  <a:pt x="328129" y="15786"/>
                </a:lnTo>
                <a:lnTo>
                  <a:pt x="326847" y="15138"/>
                </a:lnTo>
                <a:lnTo>
                  <a:pt x="325640" y="14351"/>
                </a:lnTo>
                <a:lnTo>
                  <a:pt x="324916" y="14173"/>
                </a:lnTo>
                <a:lnTo>
                  <a:pt x="324243" y="13843"/>
                </a:lnTo>
                <a:lnTo>
                  <a:pt x="322808" y="13677"/>
                </a:lnTo>
                <a:lnTo>
                  <a:pt x="321424" y="13347"/>
                </a:lnTo>
                <a:lnTo>
                  <a:pt x="310362" y="12712"/>
                </a:lnTo>
                <a:lnTo>
                  <a:pt x="305142" y="13462"/>
                </a:lnTo>
                <a:lnTo>
                  <a:pt x="303237" y="14147"/>
                </a:lnTo>
                <a:lnTo>
                  <a:pt x="227965" y="17729"/>
                </a:lnTo>
                <a:lnTo>
                  <a:pt x="167703" y="16929"/>
                </a:lnTo>
                <a:lnTo>
                  <a:pt x="58508" y="8064"/>
                </a:lnTo>
                <a:lnTo>
                  <a:pt x="16129" y="114"/>
                </a:lnTo>
                <a:lnTo>
                  <a:pt x="11379" y="0"/>
                </a:lnTo>
                <a:lnTo>
                  <a:pt x="0" y="13677"/>
                </a:lnTo>
                <a:lnTo>
                  <a:pt x="749" y="17970"/>
                </a:lnTo>
                <a:lnTo>
                  <a:pt x="3149" y="22085"/>
                </a:lnTo>
                <a:lnTo>
                  <a:pt x="6819" y="25107"/>
                </a:lnTo>
                <a:lnTo>
                  <a:pt x="11303" y="26657"/>
                </a:lnTo>
                <a:lnTo>
                  <a:pt x="55816" y="34417"/>
                </a:lnTo>
                <a:lnTo>
                  <a:pt x="167373" y="33261"/>
                </a:lnTo>
                <a:lnTo>
                  <a:pt x="245224" y="34772"/>
                </a:lnTo>
                <a:lnTo>
                  <a:pt x="284289" y="36626"/>
                </a:lnTo>
                <a:lnTo>
                  <a:pt x="271233" y="89649"/>
                </a:lnTo>
                <a:lnTo>
                  <a:pt x="248259" y="200748"/>
                </a:lnTo>
                <a:lnTo>
                  <a:pt x="232638" y="198323"/>
                </a:lnTo>
                <a:lnTo>
                  <a:pt x="204292" y="191960"/>
                </a:lnTo>
                <a:lnTo>
                  <a:pt x="156629" y="183324"/>
                </a:lnTo>
                <a:lnTo>
                  <a:pt x="141579" y="198043"/>
                </a:lnTo>
                <a:lnTo>
                  <a:pt x="142900" y="202666"/>
                </a:lnTo>
                <a:lnTo>
                  <a:pt x="145757" y="206527"/>
                </a:lnTo>
                <a:lnTo>
                  <a:pt x="149783" y="209156"/>
                </a:lnTo>
                <a:lnTo>
                  <a:pt x="154470" y="210197"/>
                </a:lnTo>
                <a:lnTo>
                  <a:pt x="200291" y="214172"/>
                </a:lnTo>
                <a:lnTo>
                  <a:pt x="240385" y="219951"/>
                </a:lnTo>
                <a:lnTo>
                  <a:pt x="244119" y="220789"/>
                </a:lnTo>
                <a:lnTo>
                  <a:pt x="240411" y="238747"/>
                </a:lnTo>
                <a:lnTo>
                  <a:pt x="217144" y="338975"/>
                </a:lnTo>
                <a:lnTo>
                  <a:pt x="215087" y="352399"/>
                </a:lnTo>
                <a:lnTo>
                  <a:pt x="212585" y="421208"/>
                </a:lnTo>
                <a:lnTo>
                  <a:pt x="213334" y="425792"/>
                </a:lnTo>
                <a:lnTo>
                  <a:pt x="215607" y="429844"/>
                </a:lnTo>
                <a:lnTo>
                  <a:pt x="219151" y="432841"/>
                </a:lnTo>
                <a:lnTo>
                  <a:pt x="223507" y="434441"/>
                </a:lnTo>
                <a:lnTo>
                  <a:pt x="228155" y="434441"/>
                </a:lnTo>
                <a:lnTo>
                  <a:pt x="232511" y="432828"/>
                </a:lnTo>
                <a:lnTo>
                  <a:pt x="236042" y="429818"/>
                </a:lnTo>
                <a:lnTo>
                  <a:pt x="238315" y="425767"/>
                </a:lnTo>
                <a:lnTo>
                  <a:pt x="239052" y="421182"/>
                </a:lnTo>
                <a:lnTo>
                  <a:pt x="237439" y="366077"/>
                </a:lnTo>
                <a:lnTo>
                  <a:pt x="239547" y="342239"/>
                </a:lnTo>
                <a:lnTo>
                  <a:pt x="247738" y="298246"/>
                </a:lnTo>
                <a:lnTo>
                  <a:pt x="262966" y="225018"/>
                </a:lnTo>
                <a:lnTo>
                  <a:pt x="274878" y="227685"/>
                </a:lnTo>
                <a:lnTo>
                  <a:pt x="291680" y="233451"/>
                </a:lnTo>
                <a:lnTo>
                  <a:pt x="296125" y="232968"/>
                </a:lnTo>
                <a:lnTo>
                  <a:pt x="300101" y="230936"/>
                </a:lnTo>
                <a:lnTo>
                  <a:pt x="303098" y="227622"/>
                </a:lnTo>
                <a:lnTo>
                  <a:pt x="304723" y="223456"/>
                </a:lnTo>
                <a:lnTo>
                  <a:pt x="304761" y="218986"/>
                </a:lnTo>
                <a:lnTo>
                  <a:pt x="303199" y="214795"/>
                </a:lnTo>
                <a:lnTo>
                  <a:pt x="300253" y="211429"/>
                </a:lnTo>
                <a:lnTo>
                  <a:pt x="294068" y="208635"/>
                </a:lnTo>
                <a:lnTo>
                  <a:pt x="280454" y="205714"/>
                </a:lnTo>
                <a:lnTo>
                  <a:pt x="267398" y="203708"/>
                </a:lnTo>
                <a:lnTo>
                  <a:pt x="281927" y="133870"/>
                </a:lnTo>
                <a:lnTo>
                  <a:pt x="295122" y="81495"/>
                </a:lnTo>
                <a:lnTo>
                  <a:pt x="309778" y="39814"/>
                </a:lnTo>
                <a:lnTo>
                  <a:pt x="312331" y="38862"/>
                </a:lnTo>
                <a:lnTo>
                  <a:pt x="321398" y="38328"/>
                </a:lnTo>
                <a:lnTo>
                  <a:pt x="322846" y="37985"/>
                </a:lnTo>
                <a:lnTo>
                  <a:pt x="324307" y="37807"/>
                </a:lnTo>
                <a:lnTo>
                  <a:pt x="324954" y="37477"/>
                </a:lnTo>
                <a:lnTo>
                  <a:pt x="325666" y="37312"/>
                </a:lnTo>
                <a:lnTo>
                  <a:pt x="326872" y="36512"/>
                </a:lnTo>
                <a:lnTo>
                  <a:pt x="328180" y="35852"/>
                </a:lnTo>
                <a:lnTo>
                  <a:pt x="328676" y="35318"/>
                </a:lnTo>
                <a:lnTo>
                  <a:pt x="329285" y="34925"/>
                </a:lnTo>
                <a:lnTo>
                  <a:pt x="330149" y="33756"/>
                </a:lnTo>
                <a:lnTo>
                  <a:pt x="331152" y="32689"/>
                </a:lnTo>
                <a:lnTo>
                  <a:pt x="331444" y="32016"/>
                </a:lnTo>
                <a:lnTo>
                  <a:pt x="331876" y="31432"/>
                </a:lnTo>
                <a:lnTo>
                  <a:pt x="332003" y="30708"/>
                </a:lnTo>
                <a:lnTo>
                  <a:pt x="332867" y="28702"/>
                </a:lnTo>
                <a:lnTo>
                  <a:pt x="333108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411035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>
                <a:latin typeface="Arial MT"/>
                <a:cs typeface="Arial MT"/>
              </a:rPr>
              <a:t>CMOS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Inverter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DC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response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101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Region</a:t>
            </a:r>
            <a:r>
              <a:rPr sz="1800" b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700" y="1972031"/>
            <a:ext cx="8329930" cy="2298700"/>
            <a:chOff x="311700" y="1972031"/>
            <a:chExt cx="8329930" cy="2298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2468" y="1972031"/>
              <a:ext cx="2808555" cy="22984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700" y="1982450"/>
              <a:ext cx="5538875" cy="1756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700" y="3377825"/>
              <a:ext cx="5538875" cy="361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411035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>
                <a:latin typeface="Arial MT"/>
                <a:cs typeface="Arial MT"/>
              </a:rPr>
              <a:t>CMOS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Inverter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DC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response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325" y="1216355"/>
            <a:ext cx="2151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Complete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b="1" i="1" spc="217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endParaRPr sz="1800" baseline="-32407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700" y="1972031"/>
            <a:ext cx="8329930" cy="2298700"/>
            <a:chOff x="311700" y="1972031"/>
            <a:chExt cx="8329930" cy="2298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2468" y="1972031"/>
              <a:ext cx="2808555" cy="22984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700" y="1982450"/>
              <a:ext cx="5538875" cy="1756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54209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Practical</a:t>
            </a:r>
            <a:r>
              <a:rPr sz="2500" spc="-10" dirty="0"/>
              <a:t> </a:t>
            </a:r>
            <a:r>
              <a:rPr sz="2500" spc="10" dirty="0"/>
              <a:t>CMOS</a:t>
            </a:r>
            <a:r>
              <a:rPr sz="2500" spc="-5" dirty="0"/>
              <a:t> </a:t>
            </a:r>
            <a:r>
              <a:rPr sz="2500" dirty="0"/>
              <a:t>Inverter</a:t>
            </a:r>
            <a:r>
              <a:rPr sz="2500" spc="-10" dirty="0"/>
              <a:t> </a:t>
            </a:r>
            <a:r>
              <a:rPr sz="2500" spc="10" dirty="0"/>
              <a:t>DC</a:t>
            </a:r>
            <a:r>
              <a:rPr sz="2500" spc="-5" dirty="0"/>
              <a:t> </a:t>
            </a:r>
            <a:r>
              <a:rPr sz="2500" spc="10" dirty="0"/>
              <a:t>response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7661909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reality,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sharp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change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region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not that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sharp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has finite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slope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Theoretical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inverter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DC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response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Practical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inverter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DC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response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8043" y="2244881"/>
            <a:ext cx="2808555" cy="22984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1110" y="2180884"/>
            <a:ext cx="2490629" cy="20442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62875" y="2491813"/>
            <a:ext cx="697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Finite </a:t>
            </a:r>
            <a:r>
              <a:rPr sz="1400" dirty="0">
                <a:latin typeface="Arial MT"/>
                <a:cs typeface="Arial MT"/>
              </a:rPr>
              <a:t> slope </a:t>
            </a:r>
            <a:r>
              <a:rPr sz="1400" spc="-5" dirty="0">
                <a:latin typeface="Arial MT"/>
                <a:cs typeface="Arial MT"/>
              </a:rPr>
              <a:t>at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900" y="2491813"/>
            <a:ext cx="6978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Infinite </a:t>
            </a:r>
            <a:r>
              <a:rPr sz="1400" dirty="0">
                <a:latin typeface="Arial MT"/>
                <a:cs typeface="Arial MT"/>
              </a:rPr>
              <a:t> slope </a:t>
            </a:r>
            <a:r>
              <a:rPr sz="1400" spc="-5" dirty="0">
                <a:latin typeface="Arial MT"/>
                <a:cs typeface="Arial MT"/>
              </a:rPr>
              <a:t>at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region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00535" y="2836787"/>
            <a:ext cx="1054100" cy="271145"/>
            <a:chOff x="2900535" y="2836787"/>
            <a:chExt cx="1054100" cy="271145"/>
          </a:xfrm>
        </p:grpSpPr>
        <p:sp>
          <p:nvSpPr>
            <p:cNvPr id="9" name="object 9"/>
            <p:cNvSpPr/>
            <p:nvPr/>
          </p:nvSpPr>
          <p:spPr>
            <a:xfrm>
              <a:off x="2947276" y="2841550"/>
              <a:ext cx="1002665" cy="246379"/>
            </a:xfrm>
            <a:custGeom>
              <a:avLst/>
              <a:gdLst/>
              <a:ahLst/>
              <a:cxnLst/>
              <a:rect l="l" t="t" r="r" b="b"/>
              <a:pathLst>
                <a:path w="1002664" h="246380">
                  <a:moveTo>
                    <a:pt x="1002598" y="0"/>
                  </a:moveTo>
                  <a:lnTo>
                    <a:pt x="0" y="24617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05298" y="3072443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5" h="31114">
                  <a:moveTo>
                    <a:pt x="45729" y="30557"/>
                  </a:moveTo>
                  <a:lnTo>
                    <a:pt x="0" y="25586"/>
                  </a:lnTo>
                  <a:lnTo>
                    <a:pt x="38226" y="0"/>
                  </a:lnTo>
                  <a:lnTo>
                    <a:pt x="45729" y="3055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5298" y="3072443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5" h="31114">
                  <a:moveTo>
                    <a:pt x="38226" y="0"/>
                  </a:moveTo>
                  <a:lnTo>
                    <a:pt x="0" y="25586"/>
                  </a:lnTo>
                  <a:lnTo>
                    <a:pt x="45729" y="30557"/>
                  </a:lnTo>
                  <a:lnTo>
                    <a:pt x="38226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738617" y="2836787"/>
            <a:ext cx="856615" cy="267970"/>
            <a:chOff x="6738617" y="2836787"/>
            <a:chExt cx="856615" cy="267970"/>
          </a:xfrm>
        </p:grpSpPr>
        <p:sp>
          <p:nvSpPr>
            <p:cNvPr id="13" name="object 13"/>
            <p:cNvSpPr/>
            <p:nvPr/>
          </p:nvSpPr>
          <p:spPr>
            <a:xfrm>
              <a:off x="6784756" y="2841550"/>
              <a:ext cx="805180" cy="243840"/>
            </a:xfrm>
            <a:custGeom>
              <a:avLst/>
              <a:gdLst/>
              <a:ahLst/>
              <a:cxnLst/>
              <a:rect l="l" t="t" r="r" b="b"/>
              <a:pathLst>
                <a:path w="805179" h="243839">
                  <a:moveTo>
                    <a:pt x="805092" y="0"/>
                  </a:moveTo>
                  <a:lnTo>
                    <a:pt x="0" y="24326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43379" y="306975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45927" y="30120"/>
                  </a:moveTo>
                  <a:lnTo>
                    <a:pt x="0" y="27562"/>
                  </a:lnTo>
                  <a:lnTo>
                    <a:pt x="36826" y="0"/>
                  </a:lnTo>
                  <a:lnTo>
                    <a:pt x="45927" y="3012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43379" y="306975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36826" y="0"/>
                  </a:moveTo>
                  <a:lnTo>
                    <a:pt x="0" y="27562"/>
                  </a:lnTo>
                  <a:lnTo>
                    <a:pt x="45927" y="30120"/>
                  </a:lnTo>
                  <a:lnTo>
                    <a:pt x="36826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1558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Supply</a:t>
            </a:r>
            <a:r>
              <a:rPr sz="2500" spc="-60" dirty="0"/>
              <a:t> </a:t>
            </a:r>
            <a:r>
              <a:rPr sz="2500" dirty="0"/>
              <a:t>Current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3299" y="1182156"/>
            <a:ext cx="2139958" cy="34283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6625" y="1216355"/>
            <a:ext cx="5586730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dsn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|I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dsp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 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supply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current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drawn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7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endParaRPr sz="1800" baseline="-32407">
              <a:latin typeface="Arial MT"/>
              <a:cs typeface="Arial MT"/>
            </a:endParaRPr>
          </a:p>
          <a:p>
            <a:pPr marL="508000" indent="-367030">
              <a:lnSpc>
                <a:spcPct val="100000"/>
              </a:lnSpc>
              <a:spcBef>
                <a:spcPts val="1525"/>
              </a:spcBef>
              <a:buChar char="●"/>
              <a:tabLst>
                <a:tab pos="507365" algn="l"/>
                <a:tab pos="508000" algn="l"/>
              </a:tabLst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I</a:t>
            </a:r>
            <a:r>
              <a:rPr sz="1800" spc="-7" baseline="-32407" dirty="0">
                <a:solidFill>
                  <a:srgbClr val="CC0000"/>
                </a:solidFill>
                <a:latin typeface="Arial MT"/>
                <a:cs typeface="Arial MT"/>
              </a:rPr>
              <a:t>DD</a:t>
            </a:r>
            <a:r>
              <a:rPr sz="1800" spc="232" baseline="-32407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non-zero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regions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B,</a:t>
            </a:r>
            <a:r>
              <a:rPr sz="18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C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  <a:p>
            <a:pPr marL="508000" indent="-367030">
              <a:lnSpc>
                <a:spcPct val="100000"/>
              </a:lnSpc>
              <a:spcBef>
                <a:spcPts val="320"/>
              </a:spcBef>
              <a:buChar char="●"/>
              <a:tabLst>
                <a:tab pos="507365" algn="l"/>
                <a:tab pos="508000" algn="l"/>
              </a:tabLst>
            </a:pP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</a:t>
            </a:r>
            <a:r>
              <a:rPr sz="1800" spc="-7" baseline="-32407" dirty="0">
                <a:solidFill>
                  <a:srgbClr val="37761C"/>
                </a:solidFill>
                <a:latin typeface="Arial MT"/>
                <a:cs typeface="Arial MT"/>
              </a:rPr>
              <a:t>DD</a:t>
            </a:r>
            <a:r>
              <a:rPr sz="1800" spc="225" baseline="-32407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zero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regions</a:t>
            </a:r>
            <a:r>
              <a:rPr sz="1800" spc="-1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800" spc="-114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2812425"/>
            <a:ext cx="4130648" cy="1756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641" y="3130498"/>
            <a:ext cx="1575364" cy="1126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90322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Power</a:t>
            </a:r>
            <a:r>
              <a:rPr sz="2500" spc="-75" dirty="0"/>
              <a:t> </a:t>
            </a:r>
            <a:r>
              <a:rPr sz="2500" spc="5" dirty="0"/>
              <a:t>Consumption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3299" y="1182156"/>
            <a:ext cx="2139958" cy="34283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8525" y="1216355"/>
            <a:ext cx="5662930" cy="280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dsn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|I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dsp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 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current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drawn from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supply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7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endParaRPr sz="1800" baseline="-32407">
              <a:latin typeface="Arial MT"/>
              <a:cs typeface="Arial MT"/>
            </a:endParaRPr>
          </a:p>
          <a:p>
            <a:pPr marL="546100" indent="-367030">
              <a:lnSpc>
                <a:spcPct val="100000"/>
              </a:lnSpc>
              <a:spcBef>
                <a:spcPts val="1525"/>
              </a:spcBef>
              <a:buChar char="●"/>
              <a:tabLst>
                <a:tab pos="545465" algn="l"/>
                <a:tab pos="546100" algn="l"/>
              </a:tabLst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I</a:t>
            </a:r>
            <a:r>
              <a:rPr sz="1800" spc="-7" baseline="-32407" dirty="0">
                <a:solidFill>
                  <a:srgbClr val="CC0000"/>
                </a:solidFill>
                <a:latin typeface="Arial MT"/>
                <a:cs typeface="Arial MT"/>
              </a:rPr>
              <a:t>DD</a:t>
            </a:r>
            <a:r>
              <a:rPr sz="1800" spc="232" baseline="-32407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non-zero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regions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B,</a:t>
            </a:r>
            <a:r>
              <a:rPr sz="18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C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  <a:p>
            <a:pPr marL="546100" indent="-367030">
              <a:lnSpc>
                <a:spcPct val="100000"/>
              </a:lnSpc>
              <a:spcBef>
                <a:spcPts val="320"/>
              </a:spcBef>
              <a:buChar char="●"/>
              <a:tabLst>
                <a:tab pos="545465" algn="l"/>
                <a:tab pos="546100" algn="l"/>
              </a:tabLst>
            </a:pP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</a:t>
            </a:r>
            <a:r>
              <a:rPr sz="1800" spc="-7" baseline="-32407" dirty="0">
                <a:solidFill>
                  <a:srgbClr val="37761C"/>
                </a:solidFill>
                <a:latin typeface="Arial MT"/>
                <a:cs typeface="Arial MT"/>
              </a:rPr>
              <a:t>DD</a:t>
            </a:r>
            <a:r>
              <a:rPr sz="1800" spc="225" baseline="-32407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zero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regions</a:t>
            </a:r>
            <a:r>
              <a:rPr sz="1800" spc="-1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800" spc="-114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always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work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strong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signals</a:t>
            </a:r>
            <a:endParaRPr sz="1800">
              <a:latin typeface="Arial MT"/>
              <a:cs typeface="Arial MT"/>
            </a:endParaRPr>
          </a:p>
          <a:p>
            <a:pPr marL="546100" indent="-367030">
              <a:lnSpc>
                <a:spcPct val="100000"/>
              </a:lnSpc>
              <a:spcBef>
                <a:spcPts val="1525"/>
              </a:spcBef>
              <a:buChar char="●"/>
              <a:tabLst>
                <a:tab pos="545465" algn="l"/>
                <a:tab pos="546100" algn="l"/>
              </a:tabLst>
            </a:pP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800" spc="-114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strong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0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falls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region</a:t>
            </a:r>
            <a:r>
              <a:rPr sz="1800" spc="-1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800" spc="-1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where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7761C"/>
                </a:solidFill>
                <a:latin typeface="Arial MT"/>
                <a:cs typeface="Arial MT"/>
              </a:rPr>
              <a:t>I</a:t>
            </a:r>
            <a:r>
              <a:rPr sz="1800" spc="15" baseline="-32407" dirty="0">
                <a:solidFill>
                  <a:srgbClr val="37761C"/>
                </a:solidFill>
                <a:latin typeface="Arial MT"/>
                <a:cs typeface="Arial MT"/>
              </a:rPr>
              <a:t>DD</a:t>
            </a:r>
            <a:r>
              <a:rPr sz="1800" spc="240" baseline="-32407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≈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5461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45465" algn="l"/>
                <a:tab pos="546100" algn="l"/>
              </a:tabLst>
            </a:pP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800" spc="-114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strong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1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falls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region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E</a:t>
            </a:r>
            <a:r>
              <a:rPr sz="18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where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37761C"/>
                </a:solidFill>
                <a:latin typeface="Arial MT"/>
                <a:cs typeface="Arial MT"/>
              </a:rPr>
              <a:t>I</a:t>
            </a:r>
            <a:r>
              <a:rPr sz="1800" spc="15" baseline="-32407" dirty="0">
                <a:solidFill>
                  <a:srgbClr val="37761C"/>
                </a:solidFill>
                <a:latin typeface="Arial MT"/>
                <a:cs typeface="Arial MT"/>
              </a:rPr>
              <a:t>DD</a:t>
            </a:r>
            <a:r>
              <a:rPr sz="1800" spc="240" baseline="-32407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≈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</a:t>
            </a:r>
            <a:r>
              <a:rPr sz="1800" spc="-7" baseline="-32407" dirty="0">
                <a:solidFill>
                  <a:srgbClr val="37761C"/>
                </a:solidFill>
                <a:latin typeface="Arial MT"/>
                <a:cs typeface="Arial MT"/>
              </a:rPr>
              <a:t>DD</a:t>
            </a:r>
            <a:r>
              <a:rPr sz="1800" spc="232" baseline="-32407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≈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0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or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low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implies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low</a:t>
            </a:r>
            <a:r>
              <a:rPr sz="1800" u="heavy" spc="-1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power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consumption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!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90322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Power</a:t>
            </a:r>
            <a:r>
              <a:rPr sz="2500" spc="-75" dirty="0"/>
              <a:t> </a:t>
            </a:r>
            <a:r>
              <a:rPr sz="2500" spc="5" dirty="0"/>
              <a:t>Consumption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3299" y="1182156"/>
            <a:ext cx="2139958" cy="34283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8525" y="1216355"/>
            <a:ext cx="5662930" cy="280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dsn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|I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dsp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 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current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drawn from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supply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7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endParaRPr sz="1800" baseline="-32407">
              <a:latin typeface="Arial MT"/>
              <a:cs typeface="Arial MT"/>
            </a:endParaRPr>
          </a:p>
          <a:p>
            <a:pPr marL="546100" indent="-367030">
              <a:lnSpc>
                <a:spcPct val="100000"/>
              </a:lnSpc>
              <a:spcBef>
                <a:spcPts val="1525"/>
              </a:spcBef>
              <a:buChar char="●"/>
              <a:tabLst>
                <a:tab pos="545465" algn="l"/>
                <a:tab pos="546100" algn="l"/>
              </a:tabLst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I</a:t>
            </a:r>
            <a:r>
              <a:rPr sz="1800" spc="-7" baseline="-32407" dirty="0">
                <a:solidFill>
                  <a:srgbClr val="CC0000"/>
                </a:solidFill>
                <a:latin typeface="Arial MT"/>
                <a:cs typeface="Arial MT"/>
              </a:rPr>
              <a:t>DD</a:t>
            </a:r>
            <a:r>
              <a:rPr sz="1800" spc="232" baseline="-32407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non-zero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regions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B,</a:t>
            </a:r>
            <a:r>
              <a:rPr sz="18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C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D</a:t>
            </a:r>
            <a:endParaRPr sz="1800">
              <a:latin typeface="Arial MT"/>
              <a:cs typeface="Arial MT"/>
            </a:endParaRPr>
          </a:p>
          <a:p>
            <a:pPr marL="546100" indent="-367030">
              <a:lnSpc>
                <a:spcPct val="100000"/>
              </a:lnSpc>
              <a:spcBef>
                <a:spcPts val="320"/>
              </a:spcBef>
              <a:buChar char="●"/>
              <a:tabLst>
                <a:tab pos="545465" algn="l"/>
                <a:tab pos="546100" algn="l"/>
              </a:tabLst>
            </a:pP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</a:t>
            </a:r>
            <a:r>
              <a:rPr sz="1800" spc="-7" baseline="-32407" dirty="0">
                <a:solidFill>
                  <a:srgbClr val="37761C"/>
                </a:solidFill>
                <a:latin typeface="Arial MT"/>
                <a:cs typeface="Arial MT"/>
              </a:rPr>
              <a:t>DD</a:t>
            </a:r>
            <a:r>
              <a:rPr sz="1800" spc="225" baseline="-32407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zero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regions</a:t>
            </a:r>
            <a:r>
              <a:rPr sz="1800" spc="-1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A</a:t>
            </a:r>
            <a:r>
              <a:rPr sz="1800" spc="-114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761C"/>
                </a:solidFill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also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avoid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degraded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signals</a:t>
            </a:r>
            <a:endParaRPr sz="1800">
              <a:latin typeface="Arial MT"/>
              <a:cs typeface="Arial MT"/>
            </a:endParaRPr>
          </a:p>
          <a:p>
            <a:pPr marL="546100" indent="-367030">
              <a:lnSpc>
                <a:spcPct val="100000"/>
              </a:lnSpc>
              <a:spcBef>
                <a:spcPts val="1525"/>
              </a:spcBef>
              <a:buChar char="●"/>
              <a:tabLst>
                <a:tab pos="545465" algn="l"/>
                <a:tab pos="546100" algn="l"/>
              </a:tabLst>
            </a:pP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A</a:t>
            </a:r>
            <a:r>
              <a:rPr sz="1800" spc="-1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degraded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0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falls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region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B/C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where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CC0000"/>
                </a:solidFill>
                <a:latin typeface="Arial MT"/>
                <a:cs typeface="Arial MT"/>
              </a:rPr>
              <a:t>I</a:t>
            </a:r>
            <a:r>
              <a:rPr sz="1800" spc="22" baseline="-32407" dirty="0">
                <a:solidFill>
                  <a:srgbClr val="CC0000"/>
                </a:solidFill>
                <a:latin typeface="Arial MT"/>
                <a:cs typeface="Arial MT"/>
              </a:rPr>
              <a:t>DD</a:t>
            </a:r>
            <a:r>
              <a:rPr sz="1800" spc="240" baseline="-32407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≠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5461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45465" algn="l"/>
                <a:tab pos="546100" algn="l"/>
              </a:tabLst>
            </a:pP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A</a:t>
            </a:r>
            <a:r>
              <a:rPr sz="1800" spc="-114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degraded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1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falls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region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D/C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where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CC0000"/>
                </a:solidFill>
                <a:latin typeface="Arial MT"/>
                <a:cs typeface="Arial MT"/>
              </a:rPr>
              <a:t>I</a:t>
            </a:r>
            <a:r>
              <a:rPr sz="1800" spc="22" baseline="-32407" dirty="0">
                <a:solidFill>
                  <a:srgbClr val="CC0000"/>
                </a:solidFill>
                <a:latin typeface="Arial MT"/>
                <a:cs typeface="Arial MT"/>
              </a:rPr>
              <a:t>DD</a:t>
            </a:r>
            <a:r>
              <a:rPr sz="1800" spc="240" baseline="-32407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≠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I</a:t>
            </a:r>
            <a:r>
              <a:rPr sz="1800" spc="-7" baseline="-32407" dirty="0">
                <a:solidFill>
                  <a:srgbClr val="CC0000"/>
                </a:solidFill>
                <a:latin typeface="Arial MT"/>
                <a:cs typeface="Arial MT"/>
              </a:rPr>
              <a:t>DD</a:t>
            </a:r>
            <a:r>
              <a:rPr sz="1800" spc="232" baseline="-32407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≠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C0000"/>
                </a:solidFill>
                <a:latin typeface="Arial MT"/>
                <a:cs typeface="Arial MT"/>
              </a:rPr>
              <a:t>0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or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high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implies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high</a:t>
            </a:r>
            <a:r>
              <a:rPr sz="1800" u="heavy" spc="-1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power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consumption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!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5761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Beta</a:t>
            </a:r>
            <a:r>
              <a:rPr sz="2500" spc="-40" dirty="0"/>
              <a:t> </a:t>
            </a:r>
            <a:r>
              <a:rPr sz="2500" spc="5" dirty="0"/>
              <a:t>Ratio</a:t>
            </a:r>
            <a:r>
              <a:rPr sz="2500" spc="-35" dirty="0"/>
              <a:t> </a:t>
            </a:r>
            <a:r>
              <a:rPr sz="2500" spc="-5" dirty="0"/>
              <a:t>Effects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33925" y="1216355"/>
            <a:ext cx="7218680" cy="280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crossover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point, where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b="1" i="1" spc="247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called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input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threshold,</a:t>
            </a:r>
            <a:r>
              <a:rPr sz="1800" spc="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inv</a:t>
            </a:r>
            <a:endParaRPr sz="1800" baseline="-32407">
              <a:latin typeface="Arial"/>
              <a:cs typeface="Arial"/>
            </a:endParaRPr>
          </a:p>
          <a:p>
            <a:pPr marL="63500" marR="1612265">
              <a:lnSpc>
                <a:spcPct val="170600"/>
              </a:lnSpc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β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β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inverter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threshold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voltage,</a:t>
            </a:r>
            <a:r>
              <a:rPr sz="1800" spc="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inv</a:t>
            </a:r>
            <a:r>
              <a:rPr sz="1800" b="1" i="1" spc="232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/2 </a:t>
            </a:r>
            <a:r>
              <a:rPr sz="1800" b="1" i="1" spc="-48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β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β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called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beta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ratio;</a:t>
            </a:r>
            <a:r>
              <a:rPr sz="1800" spc="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r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β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sz="1800" b="1" i="1" spc="247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β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 baseline="-32407">
              <a:latin typeface="Arial"/>
              <a:cs typeface="Arial"/>
            </a:endParaRPr>
          </a:p>
          <a:p>
            <a:pPr marL="520700" indent="-367030">
              <a:lnSpc>
                <a:spcPct val="100000"/>
              </a:lnSpc>
              <a:spcBef>
                <a:spcPts val="1520"/>
              </a:spcBef>
              <a:buFont typeface="Arial MT"/>
              <a:buChar char="●"/>
              <a:tabLst>
                <a:tab pos="520065" algn="l"/>
                <a:tab pos="520700" algn="l"/>
              </a:tabLst>
            </a:pP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6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inverter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un-skewed</a:t>
            </a:r>
            <a:endParaRPr sz="1800">
              <a:latin typeface="Arial MT"/>
              <a:cs typeface="Arial MT"/>
            </a:endParaRPr>
          </a:p>
          <a:p>
            <a:pPr marL="520700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520065" algn="l"/>
                <a:tab pos="520700" algn="l"/>
              </a:tabLst>
            </a:pP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6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inverter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HI-skewed</a:t>
            </a:r>
            <a:endParaRPr sz="1800">
              <a:latin typeface="Arial MT"/>
              <a:cs typeface="Arial MT"/>
            </a:endParaRPr>
          </a:p>
          <a:p>
            <a:pPr marL="520700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520065" algn="l"/>
                <a:tab pos="520700" algn="l"/>
              </a:tabLst>
            </a:pP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18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6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inverter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LO-skewed</a:t>
            </a: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Thus,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changing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shift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response!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90911" y="2247188"/>
            <a:ext cx="3023235" cy="2312035"/>
            <a:chOff x="5590911" y="2247188"/>
            <a:chExt cx="3023235" cy="2312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0911" y="2247188"/>
              <a:ext cx="3022644" cy="23117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38725" y="2364399"/>
              <a:ext cx="1996439" cy="1781175"/>
            </a:xfrm>
            <a:custGeom>
              <a:avLst/>
              <a:gdLst/>
              <a:ahLst/>
              <a:cxnLst/>
              <a:rect l="l" t="t" r="r" b="b"/>
              <a:pathLst>
                <a:path w="1996440" h="1781175">
                  <a:moveTo>
                    <a:pt x="0" y="1781099"/>
                  </a:moveTo>
                  <a:lnTo>
                    <a:pt x="19958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849" y="2196669"/>
            <a:ext cx="250888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04495" indent="-367030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Char char="●"/>
              <a:tabLst>
                <a:tab pos="404495" algn="l"/>
                <a:tab pos="405130" algn="l"/>
              </a:tabLst>
            </a:pPr>
            <a:r>
              <a:rPr sz="2700" b="1" i="1" spc="-7" baseline="20061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0000FF"/>
                </a:solidFill>
                <a:latin typeface="Arial"/>
                <a:cs typeface="Arial"/>
              </a:rPr>
              <a:t>gsp</a:t>
            </a:r>
            <a:r>
              <a:rPr sz="1200" b="1" i="1" spc="1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b="1" i="1" baseline="2006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700" b="1" i="1" spc="-37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i="1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2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baseline="2006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2700" b="1" i="1" spc="-37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spc="-7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endParaRPr sz="1200">
              <a:latin typeface="Arial"/>
              <a:cs typeface="Arial"/>
            </a:endParaRPr>
          </a:p>
          <a:p>
            <a:pPr marL="404495" indent="-367030">
              <a:lnSpc>
                <a:spcPts val="1985"/>
              </a:lnSpc>
              <a:spcBef>
                <a:spcPts val="325"/>
              </a:spcBef>
              <a:buClr>
                <a:srgbClr val="595959"/>
              </a:buClr>
              <a:buChar char="●"/>
              <a:tabLst>
                <a:tab pos="404495" algn="l"/>
                <a:tab pos="405130" algn="l"/>
              </a:tabLst>
            </a:pPr>
            <a:r>
              <a:rPr sz="2700" b="1" i="1" spc="-7" baseline="20061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0000FF"/>
                </a:solidFill>
                <a:latin typeface="Arial"/>
                <a:cs typeface="Arial"/>
              </a:rPr>
              <a:t>dsp</a:t>
            </a:r>
            <a:r>
              <a:rPr sz="1200" b="1" i="1" spc="1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700" b="1" i="1" baseline="2006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700" b="1" i="1" spc="-22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spc="-7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200" b="1" i="1" spc="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baseline="2006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2700" b="1" i="1" spc="-30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spc="-7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endParaRPr sz="1200">
              <a:latin typeface="Arial"/>
              <a:cs typeface="Arial"/>
            </a:endParaRPr>
          </a:p>
          <a:p>
            <a:pPr marL="404495" indent="-367030">
              <a:lnSpc>
                <a:spcPts val="1985"/>
              </a:lnSpc>
              <a:buClr>
                <a:srgbClr val="595959"/>
              </a:buClr>
              <a:buChar char="●"/>
              <a:tabLst>
                <a:tab pos="404495" algn="l"/>
                <a:tab pos="405130" algn="l"/>
              </a:tabLst>
            </a:pPr>
            <a:r>
              <a:rPr sz="1800" b="1" i="1" spc="-5" dirty="0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00FF00"/>
                </a:solidFill>
                <a:latin typeface="Arial"/>
                <a:cs typeface="Arial"/>
              </a:rPr>
              <a:t>gsn</a:t>
            </a:r>
            <a:r>
              <a:rPr sz="1800" b="1" i="1" spc="225" baseline="-32407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b="1" i="1" spc="-15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8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endParaRPr sz="1800" baseline="-32407">
              <a:latin typeface="Arial"/>
              <a:cs typeface="Arial"/>
            </a:endParaRPr>
          </a:p>
          <a:p>
            <a:pPr marL="404495" indent="-367030">
              <a:lnSpc>
                <a:spcPct val="100000"/>
              </a:lnSpc>
              <a:spcBef>
                <a:spcPts val="1000"/>
              </a:spcBef>
              <a:buClr>
                <a:srgbClr val="595959"/>
              </a:buClr>
              <a:buChar char="●"/>
              <a:tabLst>
                <a:tab pos="404495" algn="l"/>
                <a:tab pos="405130" algn="l"/>
              </a:tabLst>
            </a:pPr>
            <a:r>
              <a:rPr sz="2700" b="1" i="1" spc="-7" baseline="20061" dirty="0">
                <a:solidFill>
                  <a:srgbClr val="00FF00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00FF00"/>
                </a:solidFill>
                <a:latin typeface="Arial"/>
                <a:cs typeface="Arial"/>
              </a:rPr>
              <a:t>dsn</a:t>
            </a:r>
            <a:r>
              <a:rPr sz="1200" b="1" i="1" spc="15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700" b="1" i="1" baseline="2006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700" b="1" i="1" spc="-15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spc="-7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200" b="1" i="1" spc="1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baseline="2006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2700" b="1" i="1" spc="-22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baseline="20061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2700" b="1" i="1" spc="-22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baseline="2006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700" b="1" i="1" spc="-22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spc="-7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3566363"/>
            <a:ext cx="176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461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Assume:</a:t>
            </a:r>
            <a:r>
              <a:rPr sz="180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V	=</a:t>
            </a:r>
            <a:r>
              <a:rPr sz="1800" b="1" i="1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-V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997" y="3728288"/>
            <a:ext cx="802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5160" algn="l"/>
              </a:tabLst>
            </a:pPr>
            <a:r>
              <a:rPr sz="1200" b="1" i="1" dirty="0">
                <a:solidFill>
                  <a:srgbClr val="595959"/>
                </a:solidFill>
                <a:latin typeface="Arial"/>
                <a:cs typeface="Arial"/>
              </a:rPr>
              <a:t>tp	tn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1875" y="1960105"/>
            <a:ext cx="2738155" cy="18396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64065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Beta</a:t>
            </a:r>
            <a:r>
              <a:rPr sz="2500" spc="-5" dirty="0"/>
              <a:t> </a:t>
            </a:r>
            <a:r>
              <a:rPr sz="2500" spc="5" dirty="0"/>
              <a:t>Ratio</a:t>
            </a:r>
            <a:r>
              <a:rPr sz="2500" dirty="0"/>
              <a:t> </a:t>
            </a:r>
            <a:r>
              <a:rPr sz="2500" spc="-5" dirty="0"/>
              <a:t>Effects </a:t>
            </a:r>
            <a:r>
              <a:rPr sz="2500" dirty="0"/>
              <a:t>for</a:t>
            </a:r>
            <a:r>
              <a:rPr sz="2500" spc="-5" dirty="0"/>
              <a:t> </a:t>
            </a:r>
            <a:r>
              <a:rPr sz="2500" spc="10" dirty="0"/>
              <a:t>a</a:t>
            </a:r>
            <a:r>
              <a:rPr sz="2500" dirty="0"/>
              <a:t> Static</a:t>
            </a:r>
            <a:r>
              <a:rPr sz="2500" spc="-5" dirty="0"/>
              <a:t> </a:t>
            </a:r>
            <a:r>
              <a:rPr sz="2500" spc="10" dirty="0"/>
              <a:t>CMOS</a:t>
            </a:r>
            <a:r>
              <a:rPr sz="2500" dirty="0"/>
              <a:t> Inverter</a:t>
            </a:r>
            <a:endParaRPr sz="2500"/>
          </a:p>
        </p:txBody>
      </p:sp>
      <p:sp>
        <p:nvSpPr>
          <p:cNvPr id="7" name="object 7"/>
          <p:cNvSpPr txBox="1"/>
          <p:nvPr/>
        </p:nvSpPr>
        <p:spPr>
          <a:xfrm>
            <a:off x="6087174" y="2245038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Arial MT"/>
                <a:cs typeface="Arial MT"/>
              </a:rPr>
              <a:t>V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5699" y="2370979"/>
            <a:ext cx="21653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solidFill>
                  <a:srgbClr val="0000FF"/>
                </a:solidFill>
                <a:latin typeface="Arial MT"/>
                <a:cs typeface="Arial MT"/>
              </a:rPr>
              <a:t>gsp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1774" y="3421225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7" baseline="19841" dirty="0">
                <a:solidFill>
                  <a:srgbClr val="00FF00"/>
                </a:solidFill>
                <a:latin typeface="Arial MT"/>
                <a:cs typeface="Arial MT"/>
              </a:rPr>
              <a:t>V</a:t>
            </a:r>
            <a:r>
              <a:rPr sz="900" spc="5" dirty="0">
                <a:solidFill>
                  <a:srgbClr val="00FF00"/>
                </a:solidFill>
                <a:latin typeface="Arial MT"/>
                <a:cs typeface="Arial MT"/>
              </a:rPr>
              <a:t>gsn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9950" y="3468550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FF00"/>
                </a:solidFill>
                <a:latin typeface="Arial MT"/>
                <a:cs typeface="Arial MT"/>
              </a:rPr>
              <a:t>V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8474" y="3594492"/>
            <a:ext cx="21653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solidFill>
                  <a:srgbClr val="00FF00"/>
                </a:solidFill>
                <a:latin typeface="Arial MT"/>
                <a:cs typeface="Arial MT"/>
              </a:rPr>
              <a:t>dsn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7174" y="2601725"/>
            <a:ext cx="247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(+)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5000" y="3068350"/>
            <a:ext cx="247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(+)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0750" y="3134775"/>
            <a:ext cx="247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(+)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61750" y="2150410"/>
            <a:ext cx="475615" cy="6140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2100" spc="7" baseline="19841" dirty="0">
                <a:solidFill>
                  <a:srgbClr val="0000FF"/>
                </a:solidFill>
                <a:latin typeface="Arial MT"/>
                <a:cs typeface="Arial MT"/>
              </a:rPr>
              <a:t>V</a:t>
            </a:r>
            <a:r>
              <a:rPr sz="900" spc="5" dirty="0">
                <a:solidFill>
                  <a:srgbClr val="0000FF"/>
                </a:solidFill>
                <a:latin typeface="Arial MT"/>
                <a:cs typeface="Arial MT"/>
              </a:rPr>
              <a:t>dsp</a:t>
            </a:r>
            <a:endParaRPr sz="900">
              <a:latin typeface="Arial MT"/>
              <a:cs typeface="Arial MT"/>
            </a:endParaRPr>
          </a:p>
          <a:p>
            <a:pPr marL="214629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latin typeface="Arial MT"/>
                <a:cs typeface="Arial MT"/>
              </a:rPr>
              <a:t>(+)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625" y="1216355"/>
            <a:ext cx="7928609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would like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know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80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inv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changes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CMOS inverter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 we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change</a:t>
            </a:r>
            <a:r>
              <a:rPr sz="18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CMOS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inverter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shown:</a:t>
            </a:r>
            <a:endParaRPr sz="1800">
              <a:latin typeface="Arial MT"/>
              <a:cs typeface="Arial MT"/>
            </a:endParaRPr>
          </a:p>
          <a:p>
            <a:pPr marR="643255" algn="r">
              <a:lnSpc>
                <a:spcPct val="100000"/>
              </a:lnSpc>
              <a:spcBef>
                <a:spcPts val="45"/>
              </a:spcBef>
              <a:tabLst>
                <a:tab pos="624205" algn="l"/>
              </a:tabLst>
            </a:pPr>
            <a:r>
              <a:rPr sz="1400" dirty="0">
                <a:latin typeface="Arial MT"/>
                <a:cs typeface="Arial MT"/>
              </a:rPr>
              <a:t>(-)	(-)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09350" y="3640875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(-)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15350" y="3640875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(-)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21512" y="2301860"/>
            <a:ext cx="1674495" cy="1271270"/>
            <a:chOff x="6421512" y="2301860"/>
            <a:chExt cx="1674495" cy="1271270"/>
          </a:xfrm>
        </p:grpSpPr>
        <p:sp>
          <p:nvSpPr>
            <p:cNvPr id="20" name="object 20"/>
            <p:cNvSpPr/>
            <p:nvPr/>
          </p:nvSpPr>
          <p:spPr>
            <a:xfrm>
              <a:off x="6426274" y="3202537"/>
              <a:ext cx="493395" cy="340360"/>
            </a:xfrm>
            <a:custGeom>
              <a:avLst/>
              <a:gdLst/>
              <a:ahLst/>
              <a:cxnLst/>
              <a:rect l="l" t="t" r="r" b="b"/>
              <a:pathLst>
                <a:path w="493395" h="340360">
                  <a:moveTo>
                    <a:pt x="0" y="0"/>
                  </a:moveTo>
                  <a:lnTo>
                    <a:pt x="493240" y="339872"/>
                  </a:lnTo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10588" y="3529455"/>
              <a:ext cx="45085" cy="38100"/>
            </a:xfrm>
            <a:custGeom>
              <a:avLst/>
              <a:gdLst/>
              <a:ahLst/>
              <a:cxnLst/>
              <a:rect l="l" t="t" r="r" b="b"/>
              <a:pathLst>
                <a:path w="45084" h="38100">
                  <a:moveTo>
                    <a:pt x="44520" y="37481"/>
                  </a:moveTo>
                  <a:lnTo>
                    <a:pt x="0" y="25909"/>
                  </a:lnTo>
                  <a:lnTo>
                    <a:pt x="17854" y="0"/>
                  </a:lnTo>
                  <a:lnTo>
                    <a:pt x="44520" y="37481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10588" y="3529455"/>
              <a:ext cx="45085" cy="38100"/>
            </a:xfrm>
            <a:custGeom>
              <a:avLst/>
              <a:gdLst/>
              <a:ahLst/>
              <a:cxnLst/>
              <a:rect l="l" t="t" r="r" b="b"/>
              <a:pathLst>
                <a:path w="45084" h="38100">
                  <a:moveTo>
                    <a:pt x="0" y="25909"/>
                  </a:moveTo>
                  <a:lnTo>
                    <a:pt x="44520" y="37481"/>
                  </a:lnTo>
                  <a:lnTo>
                    <a:pt x="17854" y="0"/>
                  </a:lnTo>
                  <a:lnTo>
                    <a:pt x="0" y="25909"/>
                  </a:lnTo>
                  <a:close/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28449" y="2334841"/>
              <a:ext cx="494030" cy="401320"/>
            </a:xfrm>
            <a:custGeom>
              <a:avLst/>
              <a:gdLst/>
              <a:ahLst/>
              <a:cxnLst/>
              <a:rect l="l" t="t" r="r" b="b"/>
              <a:pathLst>
                <a:path w="494029" h="401319">
                  <a:moveTo>
                    <a:pt x="0" y="401070"/>
                  </a:moveTo>
                  <a:lnTo>
                    <a:pt x="493837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12368" y="2307591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5" h="40005">
                  <a:moveTo>
                    <a:pt x="19837" y="39463"/>
                  </a:moveTo>
                  <a:lnTo>
                    <a:pt x="0" y="15038"/>
                  </a:lnTo>
                  <a:lnTo>
                    <a:pt x="43472" y="0"/>
                  </a:lnTo>
                  <a:lnTo>
                    <a:pt x="19837" y="3946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12368" y="2307591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5" h="40005">
                  <a:moveTo>
                    <a:pt x="19837" y="39463"/>
                  </a:moveTo>
                  <a:lnTo>
                    <a:pt x="43472" y="0"/>
                  </a:lnTo>
                  <a:lnTo>
                    <a:pt x="0" y="15038"/>
                  </a:lnTo>
                  <a:lnTo>
                    <a:pt x="19837" y="39463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03008" y="2330789"/>
              <a:ext cx="488315" cy="329565"/>
            </a:xfrm>
            <a:custGeom>
              <a:avLst/>
              <a:gdLst/>
              <a:ahLst/>
              <a:cxnLst/>
              <a:rect l="l" t="t" r="r" b="b"/>
              <a:pathLst>
                <a:path w="488315" h="329564">
                  <a:moveTo>
                    <a:pt x="487816" y="32894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67169" y="2306622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27042" y="37210"/>
                  </a:moveTo>
                  <a:lnTo>
                    <a:pt x="0" y="0"/>
                  </a:lnTo>
                  <a:lnTo>
                    <a:pt x="44634" y="11122"/>
                  </a:lnTo>
                  <a:lnTo>
                    <a:pt x="27042" y="3721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67169" y="2306622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44634" y="11122"/>
                  </a:moveTo>
                  <a:lnTo>
                    <a:pt x="0" y="0"/>
                  </a:lnTo>
                  <a:lnTo>
                    <a:pt x="27042" y="37210"/>
                  </a:lnTo>
                  <a:lnTo>
                    <a:pt x="44634" y="11122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86534" y="3268962"/>
              <a:ext cx="481330" cy="277495"/>
            </a:xfrm>
            <a:custGeom>
              <a:avLst/>
              <a:gdLst/>
              <a:ahLst/>
              <a:cxnLst/>
              <a:rect l="l" t="t" r="r" b="b"/>
              <a:pathLst>
                <a:path w="481329" h="277495">
                  <a:moveTo>
                    <a:pt x="481190" y="0"/>
                  </a:moveTo>
                  <a:lnTo>
                    <a:pt x="0" y="277452"/>
                  </a:lnTo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49088" y="3532786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35220"/>
                  </a:moveTo>
                  <a:lnTo>
                    <a:pt x="29587" y="0"/>
                  </a:lnTo>
                  <a:lnTo>
                    <a:pt x="45304" y="27258"/>
                  </a:lnTo>
                  <a:lnTo>
                    <a:pt x="0" y="3522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49088" y="3532786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29587" y="0"/>
                  </a:moveTo>
                  <a:lnTo>
                    <a:pt x="0" y="35220"/>
                  </a:lnTo>
                  <a:lnTo>
                    <a:pt x="45304" y="27258"/>
                  </a:lnTo>
                  <a:lnTo>
                    <a:pt x="29587" y="0"/>
                  </a:lnTo>
                  <a:close/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64065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Beta</a:t>
            </a:r>
            <a:r>
              <a:rPr sz="2500" spc="-5" dirty="0"/>
              <a:t> </a:t>
            </a:r>
            <a:r>
              <a:rPr sz="2500" spc="5" dirty="0"/>
              <a:t>Ratio</a:t>
            </a:r>
            <a:r>
              <a:rPr sz="2500" dirty="0"/>
              <a:t> </a:t>
            </a:r>
            <a:r>
              <a:rPr sz="2500" spc="-5" dirty="0"/>
              <a:t>Effects </a:t>
            </a:r>
            <a:r>
              <a:rPr sz="2500" dirty="0"/>
              <a:t>for</a:t>
            </a:r>
            <a:r>
              <a:rPr sz="2500" spc="-5" dirty="0"/>
              <a:t> </a:t>
            </a:r>
            <a:r>
              <a:rPr sz="2500" spc="10" dirty="0"/>
              <a:t>a</a:t>
            </a:r>
            <a:r>
              <a:rPr sz="2500" dirty="0"/>
              <a:t> Static</a:t>
            </a:r>
            <a:r>
              <a:rPr sz="2500" spc="-5" dirty="0"/>
              <a:t> </a:t>
            </a:r>
            <a:r>
              <a:rPr sz="2500" spc="10" dirty="0"/>
              <a:t>CMOS</a:t>
            </a:r>
            <a:r>
              <a:rPr sz="2500" dirty="0"/>
              <a:t> Inverter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1875" y="1960105"/>
            <a:ext cx="2738155" cy="18396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61774" y="3421225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7" baseline="19841" dirty="0">
                <a:solidFill>
                  <a:srgbClr val="00FF00"/>
                </a:solidFill>
                <a:latin typeface="Arial MT"/>
                <a:cs typeface="Arial MT"/>
              </a:rPr>
              <a:t>V</a:t>
            </a:r>
            <a:r>
              <a:rPr sz="900" spc="5" dirty="0">
                <a:solidFill>
                  <a:srgbClr val="00FF00"/>
                </a:solidFill>
                <a:latin typeface="Arial MT"/>
                <a:cs typeface="Arial MT"/>
              </a:rPr>
              <a:t>gsn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9950" y="3468550"/>
            <a:ext cx="144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FF00"/>
                </a:solidFill>
                <a:latin typeface="Arial MT"/>
                <a:cs typeface="Arial MT"/>
              </a:rPr>
              <a:t>V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8474" y="3594492"/>
            <a:ext cx="21653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solidFill>
                  <a:srgbClr val="00FF00"/>
                </a:solidFill>
                <a:latin typeface="Arial MT"/>
                <a:cs typeface="Arial MT"/>
              </a:rPr>
              <a:t>dsn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1774" y="2235060"/>
            <a:ext cx="386080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5900"/>
              </a:lnSpc>
              <a:spcBef>
                <a:spcPts val="100"/>
              </a:spcBef>
            </a:pPr>
            <a:r>
              <a:rPr sz="2100" spc="-7" baseline="19841" dirty="0">
                <a:solidFill>
                  <a:srgbClr val="0000FF"/>
                </a:solidFill>
                <a:latin typeface="Arial MT"/>
                <a:cs typeface="Arial MT"/>
              </a:rPr>
              <a:t>V</a:t>
            </a:r>
            <a:r>
              <a:rPr sz="900" spc="5" dirty="0">
                <a:solidFill>
                  <a:srgbClr val="0000FF"/>
                </a:solidFill>
                <a:latin typeface="Arial MT"/>
                <a:cs typeface="Arial MT"/>
              </a:rPr>
              <a:t>gsp  </a:t>
            </a:r>
            <a:r>
              <a:rPr sz="1400" dirty="0">
                <a:latin typeface="Arial MT"/>
                <a:cs typeface="Arial MT"/>
              </a:rPr>
              <a:t>(+)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5000" y="3068350"/>
            <a:ext cx="247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(+)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0750" y="3134775"/>
            <a:ext cx="2476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(+)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1750" y="2150410"/>
            <a:ext cx="475615" cy="6140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2100" spc="7" baseline="19841" dirty="0">
                <a:solidFill>
                  <a:srgbClr val="0000FF"/>
                </a:solidFill>
                <a:latin typeface="Arial MT"/>
                <a:cs typeface="Arial MT"/>
              </a:rPr>
              <a:t>V</a:t>
            </a:r>
            <a:r>
              <a:rPr sz="900" spc="5" dirty="0">
                <a:solidFill>
                  <a:srgbClr val="0000FF"/>
                </a:solidFill>
                <a:latin typeface="Arial MT"/>
                <a:cs typeface="Arial MT"/>
              </a:rPr>
              <a:t>dsp</a:t>
            </a:r>
            <a:endParaRPr sz="900">
              <a:latin typeface="Arial MT"/>
              <a:cs typeface="Arial MT"/>
            </a:endParaRPr>
          </a:p>
          <a:p>
            <a:pPr marL="214629">
              <a:lnSpc>
                <a:spcPct val="100000"/>
              </a:lnSpc>
              <a:spcBef>
                <a:spcPts val="635"/>
              </a:spcBef>
            </a:pPr>
            <a:r>
              <a:rPr sz="1400" dirty="0">
                <a:latin typeface="Arial MT"/>
                <a:cs typeface="Arial MT"/>
              </a:rPr>
              <a:t>(+)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9350" y="1964500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(-)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3950" y="1964500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(-)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9350" y="3640875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(-)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5350" y="3640875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(-)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21512" y="2301860"/>
            <a:ext cx="1674495" cy="1271270"/>
            <a:chOff x="6421512" y="2301860"/>
            <a:chExt cx="1674495" cy="1271270"/>
          </a:xfrm>
        </p:grpSpPr>
        <p:sp>
          <p:nvSpPr>
            <p:cNvPr id="16" name="object 16"/>
            <p:cNvSpPr/>
            <p:nvPr/>
          </p:nvSpPr>
          <p:spPr>
            <a:xfrm>
              <a:off x="6426274" y="3202537"/>
              <a:ext cx="493395" cy="340360"/>
            </a:xfrm>
            <a:custGeom>
              <a:avLst/>
              <a:gdLst/>
              <a:ahLst/>
              <a:cxnLst/>
              <a:rect l="l" t="t" r="r" b="b"/>
              <a:pathLst>
                <a:path w="493395" h="340360">
                  <a:moveTo>
                    <a:pt x="0" y="0"/>
                  </a:moveTo>
                  <a:lnTo>
                    <a:pt x="493240" y="339872"/>
                  </a:lnTo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10588" y="3529455"/>
              <a:ext cx="45085" cy="38100"/>
            </a:xfrm>
            <a:custGeom>
              <a:avLst/>
              <a:gdLst/>
              <a:ahLst/>
              <a:cxnLst/>
              <a:rect l="l" t="t" r="r" b="b"/>
              <a:pathLst>
                <a:path w="45084" h="38100">
                  <a:moveTo>
                    <a:pt x="44520" y="37481"/>
                  </a:moveTo>
                  <a:lnTo>
                    <a:pt x="0" y="25909"/>
                  </a:lnTo>
                  <a:lnTo>
                    <a:pt x="17854" y="0"/>
                  </a:lnTo>
                  <a:lnTo>
                    <a:pt x="44520" y="37481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10588" y="3529455"/>
              <a:ext cx="45085" cy="38100"/>
            </a:xfrm>
            <a:custGeom>
              <a:avLst/>
              <a:gdLst/>
              <a:ahLst/>
              <a:cxnLst/>
              <a:rect l="l" t="t" r="r" b="b"/>
              <a:pathLst>
                <a:path w="45084" h="38100">
                  <a:moveTo>
                    <a:pt x="0" y="25909"/>
                  </a:moveTo>
                  <a:lnTo>
                    <a:pt x="44520" y="37481"/>
                  </a:lnTo>
                  <a:lnTo>
                    <a:pt x="17854" y="0"/>
                  </a:lnTo>
                  <a:lnTo>
                    <a:pt x="0" y="25909"/>
                  </a:lnTo>
                  <a:close/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28449" y="2334841"/>
              <a:ext cx="494030" cy="401320"/>
            </a:xfrm>
            <a:custGeom>
              <a:avLst/>
              <a:gdLst/>
              <a:ahLst/>
              <a:cxnLst/>
              <a:rect l="l" t="t" r="r" b="b"/>
              <a:pathLst>
                <a:path w="494029" h="401319">
                  <a:moveTo>
                    <a:pt x="0" y="401070"/>
                  </a:moveTo>
                  <a:lnTo>
                    <a:pt x="493837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12368" y="2307591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5" h="40005">
                  <a:moveTo>
                    <a:pt x="19837" y="39463"/>
                  </a:moveTo>
                  <a:lnTo>
                    <a:pt x="0" y="15038"/>
                  </a:lnTo>
                  <a:lnTo>
                    <a:pt x="43472" y="0"/>
                  </a:lnTo>
                  <a:lnTo>
                    <a:pt x="19837" y="3946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12368" y="2307591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5" h="40005">
                  <a:moveTo>
                    <a:pt x="19837" y="39463"/>
                  </a:moveTo>
                  <a:lnTo>
                    <a:pt x="43472" y="0"/>
                  </a:lnTo>
                  <a:lnTo>
                    <a:pt x="0" y="15038"/>
                  </a:lnTo>
                  <a:lnTo>
                    <a:pt x="19837" y="39463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03008" y="2330789"/>
              <a:ext cx="488315" cy="329565"/>
            </a:xfrm>
            <a:custGeom>
              <a:avLst/>
              <a:gdLst/>
              <a:ahLst/>
              <a:cxnLst/>
              <a:rect l="l" t="t" r="r" b="b"/>
              <a:pathLst>
                <a:path w="488315" h="329564">
                  <a:moveTo>
                    <a:pt x="487816" y="32894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67169" y="2306622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27042" y="37210"/>
                  </a:moveTo>
                  <a:lnTo>
                    <a:pt x="0" y="0"/>
                  </a:lnTo>
                  <a:lnTo>
                    <a:pt x="44634" y="11122"/>
                  </a:lnTo>
                  <a:lnTo>
                    <a:pt x="27042" y="3721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67169" y="2306622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44634" y="11122"/>
                  </a:moveTo>
                  <a:lnTo>
                    <a:pt x="0" y="0"/>
                  </a:lnTo>
                  <a:lnTo>
                    <a:pt x="27042" y="37210"/>
                  </a:lnTo>
                  <a:lnTo>
                    <a:pt x="44634" y="11122"/>
                  </a:lnTo>
                  <a:close/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86534" y="3268962"/>
              <a:ext cx="481330" cy="277495"/>
            </a:xfrm>
            <a:custGeom>
              <a:avLst/>
              <a:gdLst/>
              <a:ahLst/>
              <a:cxnLst/>
              <a:rect l="l" t="t" r="r" b="b"/>
              <a:pathLst>
                <a:path w="481329" h="277495">
                  <a:moveTo>
                    <a:pt x="481190" y="0"/>
                  </a:moveTo>
                  <a:lnTo>
                    <a:pt x="0" y="277452"/>
                  </a:lnTo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49088" y="3532786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0" y="35220"/>
                  </a:moveTo>
                  <a:lnTo>
                    <a:pt x="29587" y="0"/>
                  </a:lnTo>
                  <a:lnTo>
                    <a:pt x="45304" y="27258"/>
                  </a:lnTo>
                  <a:lnTo>
                    <a:pt x="0" y="3522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49088" y="3532786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29587" y="0"/>
                  </a:moveTo>
                  <a:lnTo>
                    <a:pt x="0" y="35220"/>
                  </a:lnTo>
                  <a:lnTo>
                    <a:pt x="45304" y="27258"/>
                  </a:lnTo>
                  <a:lnTo>
                    <a:pt x="29587" y="0"/>
                  </a:lnTo>
                  <a:close/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3475" y="3235121"/>
            <a:ext cx="2004808" cy="107989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59325" y="1216355"/>
            <a:ext cx="8107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00" dirty="0">
                <a:solidFill>
                  <a:srgbClr val="595959"/>
                </a:solidFill>
                <a:latin typeface="Arial MT"/>
                <a:cs typeface="Arial MT"/>
              </a:rPr>
              <a:t>β</a:t>
            </a:r>
            <a:r>
              <a:rPr sz="1800" spc="-275" dirty="0">
                <a:solidFill>
                  <a:srgbClr val="595959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≠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330" dirty="0">
                <a:solidFill>
                  <a:srgbClr val="595959"/>
                </a:solidFill>
                <a:latin typeface="Arial MT"/>
                <a:cs typeface="Arial MT"/>
              </a:rPr>
              <a:t>βn</a:t>
            </a:r>
            <a:r>
              <a:rPr sz="1800" spc="-12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w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calculate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th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inverte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threshol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b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setting</a:t>
            </a:r>
            <a:r>
              <a:rPr sz="1800" spc="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b="1" i="1" spc="247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inv</a:t>
            </a:r>
            <a:endParaRPr sz="1800" baseline="-3240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376" y="1643076"/>
            <a:ext cx="516763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19100" indent="-419734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19100" algn="l"/>
                <a:tab pos="4197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region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both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pMOS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nMOS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saturated</a:t>
            </a:r>
            <a:endParaRPr sz="1800">
              <a:latin typeface="Arial MT"/>
              <a:cs typeface="Arial MT"/>
            </a:endParaRPr>
          </a:p>
          <a:p>
            <a:pPr marL="4191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19100" algn="l"/>
                <a:tab pos="4197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So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nMOS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pMOS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currents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5437" y="2477085"/>
            <a:ext cx="1291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800" algn="l"/>
                <a:tab pos="1007110" algn="l"/>
              </a:tabLst>
            </a:pP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ds</a:t>
            </a:r>
            <a:r>
              <a:rPr sz="1200" b="1" i="1" dirty="0">
                <a:solidFill>
                  <a:srgbClr val="595959"/>
                </a:solidFill>
                <a:latin typeface="Arial"/>
                <a:cs typeface="Arial"/>
              </a:rPr>
              <a:t>p	p	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gsp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22307" y="2477085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010" algn="l"/>
              </a:tabLst>
            </a:pP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sz="1200" b="1" i="1" dirty="0">
                <a:solidFill>
                  <a:srgbClr val="595959"/>
                </a:solidFill>
                <a:latin typeface="Arial"/>
                <a:cs typeface="Arial"/>
              </a:rPr>
              <a:t>D	tp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2549" y="2274012"/>
            <a:ext cx="500697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17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91795" algn="l"/>
                <a:tab pos="392430" algn="l"/>
                <a:tab pos="789305" algn="l"/>
                <a:tab pos="1784350" algn="l"/>
                <a:tab pos="2220595" algn="l"/>
                <a:tab pos="3579495" algn="l"/>
                <a:tab pos="4155440" algn="l"/>
                <a:tab pos="4591685" algn="l"/>
              </a:tabLst>
            </a:pP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I	=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β</a:t>
            </a:r>
            <a:r>
              <a:rPr sz="1800" b="1" i="1" spc="2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(V	-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V	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sz="1800" b="1" i="1" spc="-7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/2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 β</a:t>
            </a:r>
            <a:r>
              <a:rPr sz="1800" b="1" i="1" spc="2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(V	-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V	-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V	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sz="1800" b="1" i="1" spc="-7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/2</a:t>
            </a:r>
            <a:endParaRPr sz="1800">
              <a:latin typeface="Arial"/>
              <a:cs typeface="Arial"/>
            </a:endParaRPr>
          </a:p>
          <a:p>
            <a:pPr marL="3917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91795" algn="l"/>
                <a:tab pos="392430" algn="l"/>
              </a:tabLst>
            </a:pP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39701" y="2630627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β</a:t>
            </a:r>
            <a:r>
              <a:rPr sz="1800" b="1" i="1" spc="1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(V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27031" y="2477085"/>
            <a:ext cx="1464945" cy="35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  <a:tabLst>
                <a:tab pos="909955" algn="l"/>
                <a:tab pos="1231900" algn="l"/>
              </a:tabLst>
            </a:pPr>
            <a:r>
              <a:rPr sz="1200" b="1" i="1" dirty="0">
                <a:solidFill>
                  <a:srgbClr val="595959"/>
                </a:solidFill>
                <a:latin typeface="Arial"/>
                <a:cs typeface="Arial"/>
              </a:rPr>
              <a:t>tp	p	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inv</a:t>
            </a:r>
            <a:endParaRPr sz="1200">
              <a:latin typeface="Arial"/>
              <a:cs typeface="Arial"/>
            </a:endParaRPr>
          </a:p>
          <a:p>
            <a:pPr marL="232410">
              <a:lnSpc>
                <a:spcPts val="1285"/>
              </a:lnSpc>
            </a:pPr>
            <a:r>
              <a:rPr sz="1200" b="1" i="1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34728" y="2630627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309" algn="l"/>
              </a:tabLst>
            </a:pP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V	)</a:t>
            </a:r>
            <a:r>
              <a:rPr sz="1800" b="1" i="1" spc="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/2</a:t>
            </a:r>
            <a:r>
              <a:rPr sz="18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β</a:t>
            </a:r>
            <a:r>
              <a:rPr sz="1800" b="1" i="1" spc="2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(V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5437" y="2792552"/>
            <a:ext cx="3086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800" algn="l"/>
                <a:tab pos="1007110" algn="l"/>
                <a:tab pos="1633855" algn="l"/>
                <a:tab pos="2531745" algn="l"/>
                <a:tab pos="2853690" algn="l"/>
              </a:tabLst>
            </a:pP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ds</a:t>
            </a:r>
            <a:r>
              <a:rPr sz="1200" b="1" i="1" dirty="0">
                <a:solidFill>
                  <a:srgbClr val="595959"/>
                </a:solidFill>
                <a:latin typeface="Arial"/>
                <a:cs typeface="Arial"/>
              </a:rPr>
              <a:t>n	n	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gs</a:t>
            </a:r>
            <a:r>
              <a:rPr sz="1200" b="1" i="1" dirty="0">
                <a:solidFill>
                  <a:srgbClr val="595959"/>
                </a:solidFill>
                <a:latin typeface="Arial"/>
                <a:cs typeface="Arial"/>
              </a:rPr>
              <a:t>n	tn	n	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inv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22307" y="2792552"/>
            <a:ext cx="169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dirty="0">
                <a:solidFill>
                  <a:srgbClr val="595959"/>
                </a:solidFill>
                <a:latin typeface="Arial"/>
                <a:cs typeface="Arial"/>
              </a:rPr>
              <a:t>tn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04605" y="2630627"/>
            <a:ext cx="863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73709" algn="l"/>
              </a:tabLst>
            </a:pP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V	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r>
              <a:rPr sz="1800" b="1" i="1" spc="-7" baseline="30092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/2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9976" y="2904948"/>
            <a:ext cx="317817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44500" indent="-419734">
              <a:lnSpc>
                <a:spcPct val="100000"/>
              </a:lnSpc>
              <a:spcBef>
                <a:spcPts val="420"/>
              </a:spcBef>
              <a:buAutoNum type="arabicPeriod" startAt="3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currents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dsp</a:t>
            </a:r>
            <a:r>
              <a:rPr sz="1800" b="1" i="1" spc="225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-I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dsn</a:t>
            </a:r>
            <a:endParaRPr sz="1800" baseline="-32407">
              <a:latin typeface="Arial"/>
              <a:cs typeface="Arial"/>
            </a:endParaRPr>
          </a:p>
          <a:p>
            <a:pPr marL="444500" indent="-419734">
              <a:lnSpc>
                <a:spcPct val="100000"/>
              </a:lnSpc>
              <a:spcBef>
                <a:spcPts val="325"/>
              </a:spcBef>
              <a:buAutoNum type="arabicPeriod" startAt="3"/>
              <a:tabLst>
                <a:tab pos="444500" algn="l"/>
                <a:tab pos="4451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Solve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inv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5248"/>
            <a:ext cx="25761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>
                <a:latin typeface="Arial MT"/>
                <a:cs typeface="Arial MT"/>
              </a:rPr>
              <a:t>Beta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spc="5" dirty="0">
                <a:latin typeface="Arial MT"/>
                <a:cs typeface="Arial MT"/>
              </a:rPr>
              <a:t>Ratio</a:t>
            </a:r>
            <a:r>
              <a:rPr sz="2500" spc="-3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Effects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325" y="1175208"/>
            <a:ext cx="836168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thu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fo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35" dirty="0">
                <a:solidFill>
                  <a:srgbClr val="595959"/>
                </a:solidFill>
                <a:latin typeface="Arial MT"/>
                <a:cs typeface="Arial MT"/>
              </a:rPr>
              <a:t>β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p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≠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60" dirty="0">
                <a:solidFill>
                  <a:srgbClr val="595959"/>
                </a:solidFill>
                <a:latin typeface="Arial MT"/>
                <a:cs typeface="Arial MT"/>
              </a:rPr>
              <a:t>β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w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calculate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th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inverte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threshol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functio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of 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“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”,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where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r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β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p</a:t>
            </a:r>
            <a:r>
              <a:rPr sz="1800" b="1" i="1" spc="247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β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endParaRPr sz="1800" baseline="-32407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0911" y="2247188"/>
            <a:ext cx="3022644" cy="23117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0225" y="2223953"/>
            <a:ext cx="2732996" cy="14721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615" y="2266442"/>
            <a:ext cx="5332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CMOS</a:t>
            </a:r>
            <a:r>
              <a:rPr spc="-50" dirty="0"/>
              <a:t> </a:t>
            </a:r>
            <a:r>
              <a:rPr spc="-5" dirty="0"/>
              <a:t>DC</a:t>
            </a:r>
            <a:r>
              <a:rPr spc="-45" dirty="0"/>
              <a:t> </a:t>
            </a:r>
            <a:r>
              <a:rPr spc="-5" dirty="0"/>
              <a:t>Characteristics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8130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Other</a:t>
            </a:r>
            <a:r>
              <a:rPr sz="2500" spc="-45" dirty="0"/>
              <a:t> </a:t>
            </a:r>
            <a:r>
              <a:rPr sz="2500" spc="10" dirty="0"/>
              <a:t>CMOS</a:t>
            </a:r>
            <a:r>
              <a:rPr sz="2500" spc="-40" dirty="0"/>
              <a:t> </a:t>
            </a:r>
            <a:r>
              <a:rPr sz="2500" spc="5" dirty="0"/>
              <a:t>Gates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225155" cy="2386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8309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DC transfer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characteristics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other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static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CMOS gates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 understood by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collapsing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gates into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 equivalent inverter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152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Series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transistors</a:t>
            </a:r>
            <a:r>
              <a:rPr sz="1800" b="1" spc="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viewed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single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greater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length</a:t>
            </a:r>
            <a:endParaRPr sz="1800">
              <a:latin typeface="Arial MT"/>
              <a:cs typeface="Arial MT"/>
            </a:endParaRPr>
          </a:p>
          <a:p>
            <a:pPr marL="469900" marR="5080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 only one 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several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parallel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transistors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ON, the other transistors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ignored</a:t>
            </a:r>
            <a:endParaRPr sz="1800">
              <a:latin typeface="Arial MT"/>
              <a:cs typeface="Arial MT"/>
            </a:endParaRPr>
          </a:p>
          <a:p>
            <a:pPr marL="469900" marR="432434" indent="-367030">
              <a:lnSpc>
                <a:spcPct val="114999"/>
              </a:lnSpc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several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parallel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transistors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 ON,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collection can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viewed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single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 of greater width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41452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Noise</a:t>
            </a:r>
            <a:r>
              <a:rPr sz="2500" spc="-10" dirty="0"/>
              <a:t> </a:t>
            </a:r>
            <a:r>
              <a:rPr sz="2500" spc="10" dirty="0"/>
              <a:t>Margin</a:t>
            </a:r>
            <a:r>
              <a:rPr sz="2500" spc="-5" dirty="0"/>
              <a:t> </a:t>
            </a:r>
            <a:r>
              <a:rPr sz="2500" spc="5" dirty="0"/>
              <a:t>(Noise</a:t>
            </a:r>
            <a:r>
              <a:rPr sz="2500" spc="-10" dirty="0"/>
              <a:t> </a:t>
            </a:r>
            <a:r>
              <a:rPr sz="2500" dirty="0"/>
              <a:t>Immunity)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72025" y="1216355"/>
            <a:ext cx="7856220" cy="264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Noise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closely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related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DC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characteristics</a:t>
            </a:r>
            <a:endParaRPr sz="1800">
              <a:latin typeface="Arial MT"/>
              <a:cs typeface="Arial MT"/>
            </a:endParaRPr>
          </a:p>
          <a:p>
            <a:pPr marL="25400" marR="17780">
              <a:lnSpc>
                <a:spcPct val="114999"/>
              </a:lnSpc>
              <a:spcBef>
                <a:spcPts val="12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Helps determine the allowable noise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 the input of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gate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the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output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will not be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corrupted</a:t>
            </a:r>
            <a:endParaRPr sz="1800">
              <a:latin typeface="Arial MT"/>
              <a:cs typeface="Arial MT"/>
            </a:endParaRPr>
          </a:p>
          <a:p>
            <a:pPr marL="25400" marR="370840">
              <a:lnSpc>
                <a:spcPct val="114999"/>
              </a:lnSpc>
              <a:spcBef>
                <a:spcPts val="12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specification most commonly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used to describe noise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uses two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parameters:</a:t>
            </a:r>
            <a:endParaRPr sz="1800">
              <a:latin typeface="Arial MT"/>
              <a:cs typeface="Arial MT"/>
            </a:endParaRPr>
          </a:p>
          <a:p>
            <a:pPr marL="482600" indent="-419734">
              <a:lnSpc>
                <a:spcPct val="100000"/>
              </a:lnSpc>
              <a:spcBef>
                <a:spcPts val="1525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noise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NM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L</a:t>
            </a:r>
            <a:endParaRPr sz="1800" baseline="-32407">
              <a:latin typeface="Arial MT"/>
              <a:cs typeface="Arial MT"/>
            </a:endParaRPr>
          </a:p>
          <a:p>
            <a:pPr marL="482600" indent="-419734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81965" algn="l"/>
                <a:tab pos="4826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noise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margin,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NM</a:t>
            </a:r>
            <a:r>
              <a:rPr sz="1800" spc="7" baseline="-32407" dirty="0">
                <a:solidFill>
                  <a:srgbClr val="595959"/>
                </a:solidFill>
                <a:latin typeface="Arial MT"/>
                <a:cs typeface="Arial MT"/>
              </a:rPr>
              <a:t>H</a:t>
            </a:r>
            <a:endParaRPr sz="1800" baseline="-3240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91008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Noise</a:t>
            </a:r>
            <a:r>
              <a:rPr sz="2500" spc="-80" dirty="0"/>
              <a:t> </a:t>
            </a:r>
            <a:r>
              <a:rPr sz="2500" spc="10" dirty="0"/>
              <a:t>Margin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59325" y="1216355"/>
            <a:ext cx="3748404" cy="310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Voltage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definitions:</a:t>
            </a:r>
            <a:endParaRPr sz="1800">
              <a:latin typeface="Arial MT"/>
              <a:cs typeface="Arial MT"/>
            </a:endParaRPr>
          </a:p>
          <a:p>
            <a:pPr marL="38100" marR="30480">
              <a:lnSpc>
                <a:spcPct val="170600"/>
              </a:lnSpc>
            </a:pP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IH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 minimum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 input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IL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 maximum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 input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OH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=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minimum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 output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OL</a:t>
            </a:r>
            <a:r>
              <a:rPr sz="1800" b="1" i="1" spc="-75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maximum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output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NM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sz="1800" b="1" i="1" spc="232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noise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520"/>
              </a:spcBef>
            </a:pP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NM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sz="1800" b="1" i="1" spc="225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noise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884" y="1816949"/>
            <a:ext cx="4334729" cy="23316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51950" y="1524329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Driver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9099" y="1524329"/>
            <a:ext cx="96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Receiver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58572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Low</a:t>
            </a:r>
            <a:r>
              <a:rPr sz="2500" spc="-40" dirty="0"/>
              <a:t> </a:t>
            </a:r>
            <a:r>
              <a:rPr sz="2500" spc="5" dirty="0"/>
              <a:t>Noise</a:t>
            </a:r>
            <a:r>
              <a:rPr sz="2500" spc="-35" dirty="0"/>
              <a:t> </a:t>
            </a:r>
            <a:r>
              <a:rPr sz="2500" spc="10" dirty="0"/>
              <a:t>Margin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2549" y="1175208"/>
            <a:ext cx="3783329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marR="17780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91795" algn="l"/>
                <a:tab pos="3924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b="1" spc="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LOW</a:t>
            </a:r>
            <a:r>
              <a:rPr sz="1800" b="1" spc="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noise</a:t>
            </a:r>
            <a:r>
              <a:rPr sz="1800" b="1" spc="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margin</a:t>
            </a:r>
            <a:r>
              <a:rPr sz="1800" b="1" spc="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800" b="1" i="1" spc="5" dirty="0">
                <a:solidFill>
                  <a:srgbClr val="595959"/>
                </a:solidFill>
                <a:latin typeface="Arial"/>
                <a:cs typeface="Arial"/>
              </a:rPr>
              <a:t>NM</a:t>
            </a:r>
            <a:r>
              <a:rPr sz="1800" b="1" i="1" spc="7" baseline="-32407" dirty="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595959"/>
                </a:solidFill>
                <a:latin typeface="Arial"/>
                <a:cs typeface="Arial"/>
              </a:rPr>
              <a:t>) </a:t>
            </a:r>
            <a:r>
              <a:rPr sz="1800" b="1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the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difference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maximum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input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recognized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receiving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gate and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maximum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LOW output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produced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driving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0603" y="3261564"/>
            <a:ext cx="1590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NM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sz="1800" b="1" i="1" spc="-75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sz="1800" b="1" i="1" spc="-67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OL</a:t>
            </a:r>
            <a:endParaRPr sz="1800" baseline="-32407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884" y="1816949"/>
            <a:ext cx="4334729" cy="23316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51950" y="1524329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Driver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9099" y="1524329"/>
            <a:ext cx="96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Receiver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6568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High</a:t>
            </a:r>
            <a:r>
              <a:rPr sz="2500" spc="-40" dirty="0"/>
              <a:t> </a:t>
            </a:r>
            <a:r>
              <a:rPr sz="2500" spc="5" dirty="0"/>
              <a:t>Noise</a:t>
            </a:r>
            <a:r>
              <a:rPr sz="2500" spc="-40" dirty="0"/>
              <a:t> </a:t>
            </a:r>
            <a:r>
              <a:rPr sz="2500" spc="10" dirty="0"/>
              <a:t>Margin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62549" y="1175208"/>
            <a:ext cx="373189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marR="17780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91795" algn="l"/>
                <a:tab pos="3924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The HIGH noise margin (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NM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)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 the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difference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between 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minimum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output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driving</a:t>
            </a:r>
            <a:r>
              <a:rPr sz="18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gate</a:t>
            </a:r>
            <a:r>
              <a:rPr sz="18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minimum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HIGH input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recognized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receiving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gate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0438" y="3261564"/>
            <a:ext cx="1670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NM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sz="1800" b="1" i="1" spc="217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OH</a:t>
            </a:r>
            <a:r>
              <a:rPr sz="1800" b="1" i="1" spc="-22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IH</a:t>
            </a:r>
            <a:endParaRPr sz="1800" baseline="-32407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884" y="1816949"/>
            <a:ext cx="4334729" cy="23316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51950" y="1524329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Driver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9099" y="1524329"/>
            <a:ext cx="96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Receiver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25" y="505248"/>
            <a:ext cx="40519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Selecting</a:t>
            </a:r>
            <a:r>
              <a:rPr sz="2500" spc="40" dirty="0"/>
              <a:t> </a:t>
            </a:r>
            <a:r>
              <a:rPr sz="2500" i="1" spc="5" dirty="0">
                <a:latin typeface="Arial"/>
                <a:cs typeface="Arial"/>
              </a:rPr>
              <a:t>V</a:t>
            </a:r>
            <a:r>
              <a:rPr sz="2475" i="1" spc="7" baseline="-31986" dirty="0">
                <a:latin typeface="Arial"/>
                <a:cs typeface="Arial"/>
              </a:rPr>
              <a:t>IL</a:t>
            </a:r>
            <a:r>
              <a:rPr sz="2500" spc="5" dirty="0"/>
              <a:t>, </a:t>
            </a:r>
            <a:r>
              <a:rPr sz="2500" i="1" spc="5" dirty="0">
                <a:latin typeface="Arial"/>
                <a:cs typeface="Arial"/>
              </a:rPr>
              <a:t>V</a:t>
            </a:r>
            <a:r>
              <a:rPr sz="2475" i="1" spc="7" baseline="-31986" dirty="0">
                <a:latin typeface="Arial"/>
                <a:cs typeface="Arial"/>
              </a:rPr>
              <a:t>IH</a:t>
            </a:r>
            <a:r>
              <a:rPr sz="2500" spc="5" dirty="0"/>
              <a:t>, </a:t>
            </a:r>
            <a:r>
              <a:rPr sz="2500" i="1" spc="10" dirty="0">
                <a:latin typeface="Arial"/>
                <a:cs typeface="Arial"/>
              </a:rPr>
              <a:t>V</a:t>
            </a:r>
            <a:r>
              <a:rPr sz="2475" i="1" spc="15" baseline="-31986" dirty="0">
                <a:latin typeface="Arial"/>
                <a:cs typeface="Arial"/>
              </a:rPr>
              <a:t>OL</a:t>
            </a:r>
            <a:r>
              <a:rPr sz="2475" i="1" spc="359" baseline="-31986" dirty="0">
                <a:latin typeface="Arial"/>
                <a:cs typeface="Arial"/>
              </a:rPr>
              <a:t> </a:t>
            </a:r>
            <a:r>
              <a:rPr sz="2500" spc="10" dirty="0"/>
              <a:t>&amp;</a:t>
            </a:r>
            <a:r>
              <a:rPr sz="2500" spc="5" dirty="0"/>
              <a:t> </a:t>
            </a:r>
            <a:r>
              <a:rPr sz="2500" i="1" spc="10" dirty="0">
                <a:latin typeface="Arial"/>
                <a:cs typeface="Arial"/>
              </a:rPr>
              <a:t>V</a:t>
            </a:r>
            <a:r>
              <a:rPr sz="2475" i="1" spc="15" baseline="-31986" dirty="0">
                <a:latin typeface="Arial"/>
                <a:cs typeface="Arial"/>
              </a:rPr>
              <a:t>OH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025" y="1175208"/>
            <a:ext cx="4110990" cy="144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1303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How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choose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logic levels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, 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IH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800" b="1" i="1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OL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&amp;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OH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such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the noise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margins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NM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NM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maximized?</a:t>
            </a:r>
            <a:endParaRPr sz="1800">
              <a:latin typeface="Arial MT"/>
              <a:cs typeface="Arial MT"/>
            </a:endParaRPr>
          </a:p>
          <a:p>
            <a:pPr marL="482600" indent="-367030">
              <a:lnSpc>
                <a:spcPct val="100000"/>
              </a:lnSpc>
              <a:spcBef>
                <a:spcPts val="1525"/>
              </a:spcBef>
              <a:buChar char="●"/>
              <a:tabLst>
                <a:tab pos="481965" algn="l"/>
                <a:tab pos="4826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DC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transfer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characteristics!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1191" y="1558763"/>
            <a:ext cx="2435457" cy="3288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51950" y="1266104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Driver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9099" y="1266104"/>
            <a:ext cx="96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Receiver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6044" y="2019667"/>
            <a:ext cx="2575991" cy="25402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25" y="505248"/>
            <a:ext cx="40519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Selecting</a:t>
            </a:r>
            <a:r>
              <a:rPr sz="2500" spc="40" dirty="0"/>
              <a:t> </a:t>
            </a:r>
            <a:r>
              <a:rPr sz="2500" i="1" spc="5" dirty="0">
                <a:latin typeface="Arial"/>
                <a:cs typeface="Arial"/>
              </a:rPr>
              <a:t>V</a:t>
            </a:r>
            <a:r>
              <a:rPr sz="2475" i="1" spc="7" baseline="-31986" dirty="0">
                <a:latin typeface="Arial"/>
                <a:cs typeface="Arial"/>
              </a:rPr>
              <a:t>IL</a:t>
            </a:r>
            <a:r>
              <a:rPr sz="2500" spc="5" dirty="0"/>
              <a:t>, </a:t>
            </a:r>
            <a:r>
              <a:rPr sz="2500" i="1" spc="5" dirty="0">
                <a:latin typeface="Arial"/>
                <a:cs typeface="Arial"/>
              </a:rPr>
              <a:t>V</a:t>
            </a:r>
            <a:r>
              <a:rPr sz="2475" i="1" spc="7" baseline="-31986" dirty="0">
                <a:latin typeface="Arial"/>
                <a:cs typeface="Arial"/>
              </a:rPr>
              <a:t>IH</a:t>
            </a:r>
            <a:r>
              <a:rPr sz="2500" spc="5" dirty="0"/>
              <a:t>, </a:t>
            </a:r>
            <a:r>
              <a:rPr sz="2500" i="1" spc="10" dirty="0">
                <a:latin typeface="Arial"/>
                <a:cs typeface="Arial"/>
              </a:rPr>
              <a:t>V</a:t>
            </a:r>
            <a:r>
              <a:rPr sz="2475" i="1" spc="15" baseline="-31986" dirty="0">
                <a:latin typeface="Arial"/>
                <a:cs typeface="Arial"/>
              </a:rPr>
              <a:t>OL</a:t>
            </a:r>
            <a:r>
              <a:rPr sz="2475" i="1" spc="359" baseline="-31986" dirty="0">
                <a:latin typeface="Arial"/>
                <a:cs typeface="Arial"/>
              </a:rPr>
              <a:t> </a:t>
            </a:r>
            <a:r>
              <a:rPr sz="2500" spc="10" dirty="0"/>
              <a:t>&amp;</a:t>
            </a:r>
            <a:r>
              <a:rPr sz="2500" spc="5" dirty="0"/>
              <a:t> </a:t>
            </a:r>
            <a:r>
              <a:rPr sz="2500" i="1" spc="10" dirty="0">
                <a:latin typeface="Arial"/>
                <a:cs typeface="Arial"/>
              </a:rPr>
              <a:t>V</a:t>
            </a:r>
            <a:r>
              <a:rPr sz="2475" i="1" spc="15" baseline="-31986" dirty="0">
                <a:latin typeface="Arial"/>
                <a:cs typeface="Arial"/>
              </a:rPr>
              <a:t>OH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025" y="1175208"/>
            <a:ext cx="4015104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14999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How to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choose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logic levels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IL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, 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IH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, </a:t>
            </a:r>
            <a:r>
              <a:rPr sz="1800" b="1" i="1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OL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&amp;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OH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such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 the noise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margins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NM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NM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maximized?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2274012"/>
            <a:ext cx="399478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DC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transfer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characteristics!</a:t>
            </a:r>
            <a:endParaRPr sz="1800">
              <a:latin typeface="Arial MT"/>
              <a:cs typeface="Arial MT"/>
            </a:endParaRPr>
          </a:p>
          <a:p>
            <a:pPr marL="379095" marR="27940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Logic levels are defined at the unity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point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where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slope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–1</a:t>
            </a:r>
            <a:endParaRPr sz="1800">
              <a:latin typeface="Arial MT"/>
              <a:cs typeface="Arial MT"/>
            </a:endParaRPr>
          </a:p>
          <a:p>
            <a:pPr marL="379095" marR="27305" indent="-367030">
              <a:lnSpc>
                <a:spcPct val="114999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gives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conservative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bound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worst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static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noise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1191" y="1558763"/>
            <a:ext cx="2435457" cy="3288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51950" y="1266104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Driver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9099" y="1266104"/>
            <a:ext cx="96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Receiver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1579" y="2019667"/>
            <a:ext cx="2580456" cy="25402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025" y="505248"/>
            <a:ext cx="40519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2500" dirty="0">
                <a:latin typeface="Arial MT"/>
                <a:cs typeface="Arial MT"/>
              </a:rPr>
              <a:t>Selecting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i="1" spc="5" dirty="0">
                <a:latin typeface="Arial"/>
                <a:cs typeface="Arial"/>
              </a:rPr>
              <a:t>V</a:t>
            </a:r>
            <a:r>
              <a:rPr sz="2475" i="1" spc="7" baseline="-31986" dirty="0">
                <a:latin typeface="Arial"/>
                <a:cs typeface="Arial"/>
              </a:rPr>
              <a:t>IL</a:t>
            </a:r>
            <a:r>
              <a:rPr sz="2500" spc="5" dirty="0">
                <a:latin typeface="Arial MT"/>
                <a:cs typeface="Arial MT"/>
              </a:rPr>
              <a:t>, </a:t>
            </a:r>
            <a:r>
              <a:rPr sz="2500" i="1" spc="5" dirty="0">
                <a:latin typeface="Arial"/>
                <a:cs typeface="Arial"/>
              </a:rPr>
              <a:t>V</a:t>
            </a:r>
            <a:r>
              <a:rPr sz="2475" i="1" spc="7" baseline="-31986" dirty="0">
                <a:latin typeface="Arial"/>
                <a:cs typeface="Arial"/>
              </a:rPr>
              <a:t>IH</a:t>
            </a:r>
            <a:r>
              <a:rPr sz="2500" spc="5" dirty="0">
                <a:latin typeface="Arial MT"/>
                <a:cs typeface="Arial MT"/>
              </a:rPr>
              <a:t>, </a:t>
            </a:r>
            <a:r>
              <a:rPr sz="2500" i="1" spc="10" dirty="0">
                <a:latin typeface="Arial"/>
                <a:cs typeface="Arial"/>
              </a:rPr>
              <a:t>V</a:t>
            </a:r>
            <a:r>
              <a:rPr sz="2475" i="1" spc="15" baseline="-31986" dirty="0">
                <a:latin typeface="Arial"/>
                <a:cs typeface="Arial"/>
              </a:rPr>
              <a:t>OL</a:t>
            </a:r>
            <a:r>
              <a:rPr sz="2475" i="1" spc="359" baseline="-31986" dirty="0">
                <a:latin typeface="Arial"/>
                <a:cs typeface="Arial"/>
              </a:rPr>
              <a:t> </a:t>
            </a:r>
            <a:r>
              <a:rPr sz="2500" spc="10" dirty="0">
                <a:latin typeface="Arial MT"/>
                <a:cs typeface="Arial MT"/>
              </a:rPr>
              <a:t>&amp;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i="1" spc="10" dirty="0">
                <a:latin typeface="Arial"/>
                <a:cs typeface="Arial"/>
              </a:rPr>
              <a:t>V</a:t>
            </a:r>
            <a:r>
              <a:rPr sz="2475" i="1" spc="15" baseline="-31986" dirty="0">
                <a:latin typeface="Arial"/>
                <a:cs typeface="Arial"/>
              </a:rPr>
              <a:t>OH</a:t>
            </a:r>
            <a:endParaRPr sz="2475" baseline="-3198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998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Logic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levels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typical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5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3.3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logic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families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4375" y="2002840"/>
            <a:ext cx="2478317" cy="1980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77196" y="1764402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Driver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6322" y="1764402"/>
            <a:ext cx="96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Receiver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700" y="2169775"/>
            <a:ext cx="5573899" cy="16173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799" y="1558762"/>
            <a:ext cx="2437857" cy="328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4550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Noise</a:t>
            </a:r>
            <a:r>
              <a:rPr sz="2500" spc="-25" dirty="0"/>
              <a:t> </a:t>
            </a:r>
            <a:r>
              <a:rPr sz="2500" spc="5" dirty="0"/>
              <a:t>Margin:</a:t>
            </a:r>
            <a:r>
              <a:rPr sz="2500" spc="-20" dirty="0"/>
              <a:t> </a:t>
            </a:r>
            <a:r>
              <a:rPr sz="2500" spc="5" dirty="0"/>
              <a:t>Summary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424449" y="1175208"/>
            <a:ext cx="4948555" cy="286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895" marR="106680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429895" algn="l"/>
                <a:tab pos="4305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NM</a:t>
            </a:r>
            <a:r>
              <a:rPr sz="1800" b="1" spc="-7" baseline="-32407" dirty="0">
                <a:solidFill>
                  <a:srgbClr val="595959"/>
                </a:solidFill>
                <a:latin typeface="Arial"/>
                <a:cs typeface="Arial"/>
              </a:rPr>
              <a:t>L</a:t>
            </a:r>
            <a:r>
              <a:rPr sz="1800" b="1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or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NM</a:t>
            </a:r>
            <a:r>
              <a:rPr sz="1800" b="1" baseline="-32407" dirty="0">
                <a:solidFill>
                  <a:srgbClr val="595959"/>
                </a:solidFill>
                <a:latin typeface="Arial"/>
                <a:cs typeface="Arial"/>
              </a:rPr>
              <a:t>H</a:t>
            </a:r>
            <a:r>
              <a:rPr sz="1800" b="1" spc="7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too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small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 the gate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may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disturbed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noise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occurs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inputs</a:t>
            </a:r>
            <a:endParaRPr sz="1800">
              <a:latin typeface="Arial MT"/>
              <a:cs typeface="Arial MT"/>
            </a:endParaRPr>
          </a:p>
          <a:p>
            <a:pPr marL="429895" marR="537210" indent="-367030">
              <a:lnSpc>
                <a:spcPct val="114999"/>
              </a:lnSpc>
              <a:buFont typeface="Arial MT"/>
              <a:buChar char="●"/>
              <a:tabLst>
                <a:tab pos="429895" algn="l"/>
                <a:tab pos="4305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An unskewed gate has equal noise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margins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 which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maximizes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immunity to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arbitrary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noise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sources</a:t>
            </a:r>
            <a:endParaRPr sz="1800">
              <a:latin typeface="Arial MT"/>
              <a:cs typeface="Arial MT"/>
            </a:endParaRPr>
          </a:p>
          <a:p>
            <a:pPr marL="429895" marR="68580" indent="-367030">
              <a:lnSpc>
                <a:spcPct val="114999"/>
              </a:lnSpc>
              <a:buFont typeface="Arial MT"/>
              <a:buChar char="●"/>
              <a:tabLst>
                <a:tab pos="429895" algn="l"/>
                <a:tab pos="4305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gate sees more noise in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high or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low input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state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: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gate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skewed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improve that noise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at the expense of </a:t>
            </a:r>
            <a:r>
              <a:rPr sz="1800" spc="-49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other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0911" y="2247188"/>
            <a:ext cx="3022644" cy="23117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51950" y="1266104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Driver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9099" y="1266104"/>
            <a:ext cx="96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Receiver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7799" y="1558762"/>
            <a:ext cx="2437857" cy="3288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4550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Noise</a:t>
            </a:r>
            <a:r>
              <a:rPr sz="2500" spc="-25" dirty="0"/>
              <a:t> </a:t>
            </a:r>
            <a:r>
              <a:rPr sz="2500" spc="5" dirty="0"/>
              <a:t>Margin:</a:t>
            </a:r>
            <a:r>
              <a:rPr sz="2500" spc="-20" dirty="0"/>
              <a:t> </a:t>
            </a:r>
            <a:r>
              <a:rPr sz="2500" spc="5" dirty="0"/>
              <a:t>Summary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462549" y="1175208"/>
            <a:ext cx="4823460" cy="2386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marR="21590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91795" algn="l"/>
                <a:tab pos="39243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Noise sources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tend to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scale with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b="1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supply voltage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: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noise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 best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given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fraction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supply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voltage;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example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0.3V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endParaRPr sz="1800" baseline="-32407">
              <a:latin typeface="Arial MT"/>
              <a:cs typeface="Arial MT"/>
            </a:endParaRPr>
          </a:p>
          <a:p>
            <a:pPr marL="391795" marR="17780">
              <a:lnSpc>
                <a:spcPct val="114999"/>
              </a:lnSpc>
              <a:spcBef>
                <a:spcPts val="12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1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noise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0.4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quite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comfortable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1.8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process, but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marginal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 5 V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0911" y="2247188"/>
            <a:ext cx="3022644" cy="23117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51950" y="1266104"/>
            <a:ext cx="770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Driver</a:t>
            </a:r>
            <a:r>
              <a:rPr sz="1200" spc="-7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9099" y="1266104"/>
            <a:ext cx="96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Receiver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gate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3061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Contents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557022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CMOS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Inverter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DC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Characteristics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Noise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</a:t>
            </a:r>
            <a:endParaRPr sz="1800">
              <a:latin typeface="Arial MT"/>
              <a:cs typeface="Arial MT"/>
            </a:endParaRPr>
          </a:p>
          <a:p>
            <a:pPr marL="3790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nMOS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pMOS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Pass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Transistor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DC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Characteristics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9828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Pass</a:t>
            </a:r>
            <a:r>
              <a:rPr sz="2500" spc="-50" dirty="0"/>
              <a:t> </a:t>
            </a:r>
            <a:r>
              <a:rPr sz="2500" spc="-5" dirty="0"/>
              <a:t>Transistor</a:t>
            </a:r>
            <a:r>
              <a:rPr sz="2500" spc="5" dirty="0"/>
              <a:t> </a:t>
            </a:r>
            <a:r>
              <a:rPr sz="2500" spc="10" dirty="0"/>
              <a:t>DC</a:t>
            </a:r>
            <a:r>
              <a:rPr sz="2500" dirty="0"/>
              <a:t> Characteristics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5136515" cy="155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Recall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our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previous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lectures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152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nMOS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pass</a:t>
            </a:r>
            <a:r>
              <a:rPr sz="1800" spc="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‘0’s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well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but </a:t>
            </a:r>
            <a:r>
              <a:rPr sz="1800" spc="-15" dirty="0">
                <a:solidFill>
                  <a:srgbClr val="CC0000"/>
                </a:solidFill>
                <a:latin typeface="Arial MT"/>
                <a:cs typeface="Arial MT"/>
              </a:rPr>
              <a:t>‘1’s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poorly</a:t>
            </a:r>
            <a:endParaRPr sz="1800">
              <a:latin typeface="Arial MT"/>
              <a:cs typeface="Arial MT"/>
            </a:endParaRPr>
          </a:p>
          <a:p>
            <a:pPr marL="469900" indent="-367030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pMOS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pass</a:t>
            </a:r>
            <a:r>
              <a:rPr sz="18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7761C"/>
                </a:solidFill>
                <a:latin typeface="Arial MT"/>
                <a:cs typeface="Arial MT"/>
              </a:rPr>
              <a:t>‘1’s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761C"/>
                </a:solidFill>
                <a:latin typeface="Arial MT"/>
                <a:cs typeface="Arial MT"/>
              </a:rPr>
              <a:t>well</a:t>
            </a:r>
            <a:r>
              <a:rPr sz="1800" spc="-1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‘</a:t>
            </a:r>
            <a:r>
              <a:rPr sz="1800" spc="-10" dirty="0">
                <a:solidFill>
                  <a:srgbClr val="CC0000"/>
                </a:solidFill>
                <a:latin typeface="Arial MT"/>
                <a:cs typeface="Arial MT"/>
              </a:rPr>
              <a:t>0’s </a:t>
            </a:r>
            <a:r>
              <a:rPr sz="1800" spc="-5" dirty="0">
                <a:solidFill>
                  <a:srgbClr val="CC0000"/>
                </a:solidFill>
                <a:latin typeface="Arial MT"/>
                <a:cs typeface="Arial MT"/>
              </a:rPr>
              <a:t>poorly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now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better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prepared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define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how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“poorly”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59785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/>
              <a:t>nMOS</a:t>
            </a:r>
            <a:r>
              <a:rPr sz="2500" dirty="0"/>
              <a:t> </a:t>
            </a:r>
            <a:r>
              <a:rPr sz="2500" spc="5" dirty="0"/>
              <a:t>Pass</a:t>
            </a:r>
            <a:r>
              <a:rPr sz="2500" spc="-45" dirty="0"/>
              <a:t> </a:t>
            </a:r>
            <a:r>
              <a:rPr sz="2500" spc="-5" dirty="0"/>
              <a:t>Transistor</a:t>
            </a:r>
            <a:r>
              <a:rPr sz="2500" dirty="0"/>
              <a:t> </a:t>
            </a:r>
            <a:r>
              <a:rPr sz="2500" spc="10" dirty="0"/>
              <a:t>DC</a:t>
            </a:r>
            <a:r>
              <a:rPr sz="2500" spc="5" dirty="0"/>
              <a:t> </a:t>
            </a:r>
            <a:r>
              <a:rPr sz="2500" dirty="0"/>
              <a:t>Characteristics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72025" y="1216355"/>
            <a:ext cx="4275455" cy="180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keep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nMOS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endParaRPr sz="1800">
              <a:latin typeface="Arial MT"/>
              <a:cs typeface="Arial MT"/>
            </a:endParaRPr>
          </a:p>
          <a:p>
            <a:pPr marL="482600" indent="-367030">
              <a:lnSpc>
                <a:spcPct val="100000"/>
              </a:lnSpc>
              <a:spcBef>
                <a:spcPts val="1525"/>
              </a:spcBef>
              <a:buChar char="●"/>
              <a:tabLst>
                <a:tab pos="481965" algn="l"/>
                <a:tab pos="4826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gs</a:t>
            </a:r>
            <a:r>
              <a:rPr sz="1800" spc="209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≥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endParaRPr sz="1800" baseline="-32407">
              <a:latin typeface="Arial MT"/>
              <a:cs typeface="Arial MT"/>
            </a:endParaRPr>
          </a:p>
          <a:p>
            <a:pPr marL="482600" indent="-367030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481965" algn="l"/>
                <a:tab pos="482600" algn="l"/>
              </a:tabLst>
            </a:pP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7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21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21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≥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endParaRPr sz="1800" baseline="-32407">
              <a:latin typeface="Arial MT"/>
              <a:cs typeface="Arial MT"/>
            </a:endParaRPr>
          </a:p>
          <a:p>
            <a:pPr marL="482600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481965" algn="l"/>
                <a:tab pos="482600" algn="l"/>
              </a:tabLst>
            </a:pP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7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21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≤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21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endParaRPr sz="1800" baseline="-32407">
              <a:latin typeface="Arial MT"/>
              <a:cs typeface="Arial MT"/>
            </a:endParaRPr>
          </a:p>
          <a:p>
            <a:pPr marL="482600" indent="-367030">
              <a:lnSpc>
                <a:spcPct val="100000"/>
              </a:lnSpc>
              <a:spcBef>
                <a:spcPts val="1000"/>
              </a:spcBef>
              <a:buFont typeface="Arial MT"/>
              <a:buChar char="●"/>
              <a:tabLst>
                <a:tab pos="481965" algn="l"/>
                <a:tab pos="482600" algn="l"/>
              </a:tabLst>
            </a:pPr>
            <a:r>
              <a:rPr sz="2700" baseline="20061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2700" spc="-97" baseline="20061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2700" b="1" spc="-7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s(max)</a:t>
            </a:r>
            <a:r>
              <a:rPr sz="1200" b="1" spc="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700" b="1" spc="-30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200" b="1" spc="1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2700" b="1" spc="-30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tn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6330" y="1359654"/>
            <a:ext cx="780359" cy="64360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59785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/>
              <a:t>nMOS</a:t>
            </a:r>
            <a:r>
              <a:rPr sz="2500" dirty="0"/>
              <a:t> </a:t>
            </a:r>
            <a:r>
              <a:rPr sz="2500" spc="5" dirty="0"/>
              <a:t>Pass</a:t>
            </a:r>
            <a:r>
              <a:rPr sz="2500" spc="-45" dirty="0"/>
              <a:t> </a:t>
            </a:r>
            <a:r>
              <a:rPr sz="2500" spc="-5" dirty="0"/>
              <a:t>Transistor</a:t>
            </a:r>
            <a:r>
              <a:rPr sz="2500" dirty="0"/>
              <a:t> </a:t>
            </a:r>
            <a:r>
              <a:rPr sz="2500" spc="10" dirty="0"/>
              <a:t>DC</a:t>
            </a:r>
            <a:r>
              <a:rPr sz="2500" spc="5" dirty="0"/>
              <a:t> </a:t>
            </a:r>
            <a:r>
              <a:rPr sz="2500" dirty="0"/>
              <a:t>Characteristics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25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keep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nMOS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684224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525" y="1769949"/>
            <a:ext cx="172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s(max)</a:t>
            </a:r>
            <a:r>
              <a:rPr sz="1200" b="1" spc="1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700" b="1" spc="-37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200" b="1" spc="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2700" b="1" spc="-37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tn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925" y="2152092"/>
            <a:ext cx="7529195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nMOS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passing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‘1’</a:t>
            </a:r>
            <a:r>
              <a:rPr sz="18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(</a:t>
            </a:r>
            <a:r>
              <a:rPr sz="1800" b="1" spc="10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spc="15" baseline="-32407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b="1" spc="232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baseline="-32407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;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spc="-7" baseline="-32407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b="1" spc="232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?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520700" indent="-367030">
              <a:lnSpc>
                <a:spcPct val="100000"/>
              </a:lnSpc>
              <a:spcBef>
                <a:spcPts val="1520"/>
              </a:spcBef>
              <a:buChar char="●"/>
              <a:tabLst>
                <a:tab pos="520065" algn="l"/>
                <a:tab pos="5207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connected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7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endParaRPr sz="1800" baseline="-32407">
              <a:latin typeface="Arial MT"/>
              <a:cs typeface="Arial MT"/>
            </a:endParaRPr>
          </a:p>
          <a:p>
            <a:pPr marL="5207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20065" algn="l"/>
                <a:tab pos="5207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Current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flowing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drain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source</a:t>
            </a:r>
            <a:endParaRPr sz="1800">
              <a:latin typeface="Arial MT"/>
              <a:cs typeface="Arial MT"/>
            </a:endParaRPr>
          </a:p>
          <a:p>
            <a:pPr marL="5207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20065" algn="l"/>
                <a:tab pos="5207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;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out</a:t>
            </a:r>
            <a:r>
              <a:rPr sz="1800" spc="232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5207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20065" algn="l"/>
                <a:tab pos="5207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know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s(max)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5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spc="-7" baseline="-32407" dirty="0">
                <a:solidFill>
                  <a:srgbClr val="595959"/>
                </a:solidFill>
                <a:latin typeface="Arial"/>
                <a:cs typeface="Arial"/>
              </a:rPr>
              <a:t>out(max)</a:t>
            </a:r>
            <a:r>
              <a:rPr sz="1800" b="1" spc="247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baseline="-32407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r>
              <a:rPr sz="1800" b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baseline="-32407" dirty="0">
                <a:solidFill>
                  <a:srgbClr val="595959"/>
                </a:solidFill>
                <a:latin typeface="Arial"/>
                <a:cs typeface="Arial"/>
              </a:rPr>
              <a:t>tn</a:t>
            </a:r>
            <a:endParaRPr sz="1800" baseline="-32407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52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nMOS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transistors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attempting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pass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‘1’</a:t>
            </a:r>
            <a:r>
              <a:rPr sz="1800" b="1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never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pass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above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20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spc="30" baseline="-32407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r>
              <a:rPr sz="1800" b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baseline="-32407" dirty="0">
                <a:solidFill>
                  <a:srgbClr val="595959"/>
                </a:solidFill>
                <a:latin typeface="Arial"/>
                <a:cs typeface="Arial"/>
              </a:rPr>
              <a:t>tn</a:t>
            </a:r>
            <a:endParaRPr sz="1800" baseline="-32407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2300" y="1235217"/>
            <a:ext cx="1980953" cy="62884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59785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/>
              <a:t>pMOS</a:t>
            </a:r>
            <a:r>
              <a:rPr sz="2500" dirty="0"/>
              <a:t> </a:t>
            </a:r>
            <a:r>
              <a:rPr sz="2500" spc="5" dirty="0"/>
              <a:t>Pass</a:t>
            </a:r>
            <a:r>
              <a:rPr sz="2500" spc="-45" dirty="0"/>
              <a:t> </a:t>
            </a:r>
            <a:r>
              <a:rPr sz="2500" spc="-5" dirty="0"/>
              <a:t>Transistor</a:t>
            </a:r>
            <a:r>
              <a:rPr sz="2500" dirty="0"/>
              <a:t> </a:t>
            </a:r>
            <a:r>
              <a:rPr sz="2500" spc="10" dirty="0"/>
              <a:t>DC</a:t>
            </a:r>
            <a:r>
              <a:rPr sz="2500" spc="5" dirty="0"/>
              <a:t> </a:t>
            </a:r>
            <a:r>
              <a:rPr sz="2500" dirty="0"/>
              <a:t>Characteristics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72025" y="1216355"/>
            <a:ext cx="414782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keep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pMOS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ON,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endParaRPr sz="1800">
              <a:latin typeface="Arial MT"/>
              <a:cs typeface="Arial MT"/>
            </a:endParaRPr>
          </a:p>
          <a:p>
            <a:pPr marL="482600" indent="-367030">
              <a:lnSpc>
                <a:spcPct val="100000"/>
              </a:lnSpc>
              <a:spcBef>
                <a:spcPts val="1525"/>
              </a:spcBef>
              <a:buChar char="●"/>
              <a:tabLst>
                <a:tab pos="481965" algn="l"/>
                <a:tab pos="482600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sg</a:t>
            </a:r>
            <a:r>
              <a:rPr sz="1800" spc="209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≥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</a:t>
            </a:r>
            <a:endParaRPr sz="1800">
              <a:latin typeface="Arial MT"/>
              <a:cs typeface="Arial MT"/>
            </a:endParaRPr>
          </a:p>
          <a:p>
            <a:pPr marL="482600" indent="-367030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481965" algn="l"/>
                <a:tab pos="482600" algn="l"/>
              </a:tabLst>
            </a:pP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6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225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225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≥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</a:t>
            </a:r>
            <a:endParaRPr sz="1800">
              <a:latin typeface="Arial MT"/>
              <a:cs typeface="Arial MT"/>
            </a:endParaRPr>
          </a:p>
          <a:p>
            <a:pPr marL="482600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481965" algn="l"/>
                <a:tab pos="482600" algn="l"/>
              </a:tabLst>
            </a:pP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6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232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≥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232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</a:t>
            </a:r>
            <a:endParaRPr sz="1800">
              <a:latin typeface="Arial MT"/>
              <a:cs typeface="Arial MT"/>
            </a:endParaRPr>
          </a:p>
          <a:p>
            <a:pPr marL="482600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481965" algn="l"/>
                <a:tab pos="482600" algn="l"/>
              </a:tabLst>
            </a:pP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6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spc="-7" baseline="-32407" dirty="0">
                <a:solidFill>
                  <a:srgbClr val="595959"/>
                </a:solidFill>
                <a:latin typeface="Arial"/>
                <a:cs typeface="Arial"/>
              </a:rPr>
              <a:t>s(min)</a:t>
            </a:r>
            <a:r>
              <a:rPr sz="1800" b="1" spc="232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spc="4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baseline="-32407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800" b="1" spc="232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|V</a:t>
            </a:r>
            <a:r>
              <a:rPr sz="1800" b="1" baseline="-32407" dirty="0">
                <a:solidFill>
                  <a:srgbClr val="595959"/>
                </a:solidFill>
                <a:latin typeface="Arial"/>
                <a:cs typeface="Arial"/>
              </a:rPr>
              <a:t>tp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6330" y="1398917"/>
            <a:ext cx="780359" cy="6732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59785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/>
              <a:t>pMOS</a:t>
            </a:r>
            <a:r>
              <a:rPr sz="2500" dirty="0"/>
              <a:t> </a:t>
            </a:r>
            <a:r>
              <a:rPr sz="2500" spc="5" dirty="0"/>
              <a:t>Pass</a:t>
            </a:r>
            <a:r>
              <a:rPr sz="2500" spc="-45" dirty="0"/>
              <a:t> </a:t>
            </a:r>
            <a:r>
              <a:rPr sz="2500" spc="-5" dirty="0"/>
              <a:t>Transistor</a:t>
            </a:r>
            <a:r>
              <a:rPr sz="2500" dirty="0"/>
              <a:t> </a:t>
            </a:r>
            <a:r>
              <a:rPr sz="2500" spc="10" dirty="0"/>
              <a:t>DC</a:t>
            </a:r>
            <a:r>
              <a:rPr sz="2500" spc="5" dirty="0"/>
              <a:t> </a:t>
            </a:r>
            <a:r>
              <a:rPr sz="2500" dirty="0"/>
              <a:t>Characteristics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122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keep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pMOS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ON,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need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9" y="1684224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525" y="1769949"/>
            <a:ext cx="1940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spc="-5" dirty="0">
                <a:solidFill>
                  <a:srgbClr val="595959"/>
                </a:solidFill>
                <a:latin typeface="Arial"/>
                <a:cs typeface="Arial"/>
              </a:rPr>
              <a:t>s(min)</a:t>
            </a:r>
            <a:r>
              <a:rPr sz="1200" b="1" spc="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700" b="1" spc="690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g</a:t>
            </a:r>
            <a:r>
              <a:rPr sz="1200" b="1" spc="1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2700" b="1" spc="-30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|V</a:t>
            </a:r>
            <a:r>
              <a:rPr sz="1200" b="1" dirty="0">
                <a:solidFill>
                  <a:srgbClr val="595959"/>
                </a:solidFill>
                <a:latin typeface="Arial"/>
                <a:cs typeface="Arial"/>
              </a:rPr>
              <a:t>tp</a:t>
            </a:r>
            <a:r>
              <a:rPr sz="2700" b="1" baseline="20061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endParaRPr sz="2700" baseline="2006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925" y="2152092"/>
            <a:ext cx="7564120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pMOS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passing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‘0’</a:t>
            </a:r>
            <a:r>
              <a:rPr sz="1800" spc="-7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(</a:t>
            </a:r>
            <a:r>
              <a:rPr sz="1800" b="1" spc="10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spc="15" baseline="-32407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b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0; V</a:t>
            </a:r>
            <a:r>
              <a:rPr sz="1800" b="1" spc="-7" baseline="-32407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b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?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  <a:p>
            <a:pPr marL="520700" indent="-367030">
              <a:lnSpc>
                <a:spcPct val="100000"/>
              </a:lnSpc>
              <a:spcBef>
                <a:spcPts val="1520"/>
              </a:spcBef>
              <a:buChar char="●"/>
              <a:tabLst>
                <a:tab pos="520065" algn="l"/>
                <a:tab pos="5207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connected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GND: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22" baseline="-32407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5207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20065" algn="l"/>
                <a:tab pos="5207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Current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flowing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source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drain</a:t>
            </a:r>
            <a:endParaRPr sz="1800">
              <a:latin typeface="Arial MT"/>
              <a:cs typeface="Arial MT"/>
            </a:endParaRPr>
          </a:p>
          <a:p>
            <a:pPr marL="5207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20065" algn="l"/>
                <a:tab pos="5207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0;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out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5207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20065" algn="l"/>
                <a:tab pos="5207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know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s(min)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5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out(min)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|V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</a:t>
            </a:r>
            <a:endParaRPr sz="18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525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pMOS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transistors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attempting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pass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‘0’</a:t>
            </a:r>
            <a:r>
              <a:rPr sz="1800" b="1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never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pass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lower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15" dirty="0">
                <a:solidFill>
                  <a:srgbClr val="595959"/>
                </a:solidFill>
                <a:latin typeface="Arial"/>
                <a:cs typeface="Arial"/>
              </a:rPr>
              <a:t>|V</a:t>
            </a:r>
            <a:r>
              <a:rPr sz="1800" b="1" spc="22" baseline="-32407" dirty="0">
                <a:solidFill>
                  <a:srgbClr val="595959"/>
                </a:solidFill>
                <a:latin typeface="Arial"/>
                <a:cs typeface="Arial"/>
              </a:rPr>
              <a:t>tp</a:t>
            </a:r>
            <a:r>
              <a:rPr sz="1800" b="1" spc="15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2300" y="1415177"/>
            <a:ext cx="1623281" cy="79905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59785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/>
              <a:t>nMOS</a:t>
            </a:r>
            <a:r>
              <a:rPr sz="2500" dirty="0"/>
              <a:t> </a:t>
            </a:r>
            <a:r>
              <a:rPr sz="2500" spc="5" dirty="0"/>
              <a:t>Pass</a:t>
            </a:r>
            <a:r>
              <a:rPr sz="2500" spc="-45" dirty="0"/>
              <a:t> </a:t>
            </a:r>
            <a:r>
              <a:rPr sz="2500" spc="-5" dirty="0"/>
              <a:t>Transistor</a:t>
            </a:r>
            <a:r>
              <a:rPr sz="2500" dirty="0"/>
              <a:t> </a:t>
            </a:r>
            <a:r>
              <a:rPr sz="2500" spc="10" dirty="0"/>
              <a:t>DC</a:t>
            </a:r>
            <a:r>
              <a:rPr sz="2500" spc="5" dirty="0"/>
              <a:t> </a:t>
            </a:r>
            <a:r>
              <a:rPr sz="2500" dirty="0"/>
              <a:t>Characteristics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59325" y="1216355"/>
            <a:ext cx="4277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Series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nMOS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passing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‘1’</a:t>
            </a:r>
            <a:r>
              <a:rPr sz="1800" spc="-8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(V</a:t>
            </a:r>
            <a:r>
              <a:rPr sz="1800" spc="15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525" y="2085417"/>
            <a:ext cx="227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g(T1)</a:t>
            </a:r>
            <a:r>
              <a:rPr sz="1200" spc="6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700" spc="-22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g(T2)</a:t>
            </a:r>
            <a:r>
              <a:rPr sz="1200" spc="6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700" spc="-22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g(T3)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0988" y="1999692"/>
            <a:ext cx="64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849" y="1643076"/>
            <a:ext cx="493268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044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404495" algn="l"/>
                <a:tab pos="4051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gates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tied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37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endParaRPr sz="1800" baseline="-32407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800" spc="-715" dirty="0">
                <a:solidFill>
                  <a:srgbClr val="595959"/>
                </a:solidFill>
                <a:latin typeface="Arial MT"/>
                <a:cs typeface="Arial MT"/>
              </a:rPr>
              <a:t>●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800" spc="-715" dirty="0">
                <a:solidFill>
                  <a:srgbClr val="595959"/>
                </a:solidFill>
                <a:latin typeface="Arial MT"/>
                <a:cs typeface="Arial MT"/>
              </a:rPr>
              <a:t>●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525" y="2400885"/>
            <a:ext cx="2417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in(T1)</a:t>
            </a:r>
            <a:r>
              <a:rPr sz="1200" spc="1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700" spc="-30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;</a:t>
            </a:r>
            <a:r>
              <a:rPr sz="2700" spc="-30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out(T3)</a:t>
            </a:r>
            <a:r>
              <a:rPr sz="1200" spc="1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700" spc="-22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2700" baseline="20061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276" y="3209748"/>
            <a:ext cx="663575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57200" indent="-419734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457200" algn="l"/>
                <a:tab pos="457834" algn="l"/>
              </a:tabLst>
            </a:pP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Output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of</a:t>
            </a:r>
            <a:r>
              <a:rPr sz="1800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Transistor</a:t>
            </a:r>
            <a:r>
              <a:rPr sz="1800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T1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out(max),</a:t>
            </a:r>
            <a:r>
              <a:rPr sz="1800" spc="-3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T1</a:t>
            </a:r>
            <a:r>
              <a:rPr sz="1800" spc="232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g(T1)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tn(T1)</a:t>
            </a:r>
            <a:r>
              <a:rPr sz="1800" spc="254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endParaRPr sz="1800" baseline="-32407">
              <a:latin typeface="Arial MT"/>
              <a:cs typeface="Arial MT"/>
            </a:endParaRPr>
          </a:p>
          <a:p>
            <a:pPr marL="4572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57200" algn="l"/>
                <a:tab pos="457834" algn="l"/>
              </a:tabLst>
            </a:pP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Output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of</a:t>
            </a:r>
            <a:r>
              <a:rPr sz="1800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Transistor</a:t>
            </a:r>
            <a:r>
              <a:rPr sz="1800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T2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out(max),</a:t>
            </a:r>
            <a:r>
              <a:rPr sz="1800" spc="-3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T2</a:t>
            </a:r>
            <a:r>
              <a:rPr sz="1800" spc="232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g(T2)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tn(T2)</a:t>
            </a:r>
            <a:r>
              <a:rPr sz="1800" spc="254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endParaRPr sz="1800" baseline="-32407">
              <a:latin typeface="Arial MT"/>
              <a:cs typeface="Arial MT"/>
            </a:endParaRPr>
          </a:p>
          <a:p>
            <a:pPr marL="457200" indent="-419734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57200" algn="l"/>
                <a:tab pos="457834" algn="l"/>
              </a:tabLst>
            </a:pP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Output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of</a:t>
            </a:r>
            <a:r>
              <a:rPr sz="1800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Transistor</a:t>
            </a:r>
            <a:r>
              <a:rPr sz="1800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T3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out(max),</a:t>
            </a:r>
            <a:r>
              <a:rPr sz="1800" spc="-3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T3</a:t>
            </a:r>
            <a:r>
              <a:rPr sz="1800" spc="232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g(T3)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tn(T3)</a:t>
            </a:r>
            <a:r>
              <a:rPr sz="1800" spc="254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endParaRPr sz="1800" baseline="-32407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2800" y="1152475"/>
            <a:ext cx="3495724" cy="156609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29875" y="1218388"/>
            <a:ext cx="9055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165" algn="l"/>
              </a:tabLst>
            </a:pPr>
            <a:r>
              <a:rPr sz="1400" spc="-5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1	</a:t>
            </a:r>
            <a:r>
              <a:rPr sz="1400" spc="-5" dirty="0">
                <a:latin typeface="Arial MT"/>
                <a:cs typeface="Arial MT"/>
              </a:rPr>
              <a:t>T2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5275" y="1218388"/>
            <a:ext cx="233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51487" y="1547912"/>
            <a:ext cx="1562100" cy="410209"/>
            <a:chOff x="5751487" y="1547912"/>
            <a:chExt cx="1562100" cy="410209"/>
          </a:xfrm>
        </p:grpSpPr>
        <p:sp>
          <p:nvSpPr>
            <p:cNvPr id="13" name="object 13"/>
            <p:cNvSpPr/>
            <p:nvPr/>
          </p:nvSpPr>
          <p:spPr>
            <a:xfrm>
              <a:off x="5756249" y="1552674"/>
              <a:ext cx="168275" cy="361315"/>
            </a:xfrm>
            <a:custGeom>
              <a:avLst/>
              <a:gdLst/>
              <a:ahLst/>
              <a:cxnLst/>
              <a:rect l="l" t="t" r="r" b="b"/>
              <a:pathLst>
                <a:path w="168275" h="361314">
                  <a:moveTo>
                    <a:pt x="0" y="0"/>
                  </a:moveTo>
                  <a:lnTo>
                    <a:pt x="167883" y="36068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09870" y="1906723"/>
              <a:ext cx="33020" cy="46355"/>
            </a:xfrm>
            <a:custGeom>
              <a:avLst/>
              <a:gdLst/>
              <a:ahLst/>
              <a:cxnLst/>
              <a:rect l="l" t="t" r="r" b="b"/>
              <a:pathLst>
                <a:path w="33020" h="46355">
                  <a:moveTo>
                    <a:pt x="32503" y="45827"/>
                  </a:moveTo>
                  <a:lnTo>
                    <a:pt x="0" y="13277"/>
                  </a:lnTo>
                  <a:lnTo>
                    <a:pt x="28526" y="0"/>
                  </a:lnTo>
                  <a:lnTo>
                    <a:pt x="32503" y="4582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9870" y="1906723"/>
              <a:ext cx="33020" cy="46355"/>
            </a:xfrm>
            <a:custGeom>
              <a:avLst/>
              <a:gdLst/>
              <a:ahLst/>
              <a:cxnLst/>
              <a:rect l="l" t="t" r="r" b="b"/>
              <a:pathLst>
                <a:path w="33020" h="46355">
                  <a:moveTo>
                    <a:pt x="0" y="13277"/>
                  </a:moveTo>
                  <a:lnTo>
                    <a:pt x="32503" y="45827"/>
                  </a:lnTo>
                  <a:lnTo>
                    <a:pt x="28526" y="0"/>
                  </a:lnTo>
                  <a:lnTo>
                    <a:pt x="0" y="1327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28949" y="1552674"/>
              <a:ext cx="154305" cy="315595"/>
            </a:xfrm>
            <a:custGeom>
              <a:avLst/>
              <a:gdLst/>
              <a:ahLst/>
              <a:cxnLst/>
              <a:rect l="l" t="t" r="r" b="b"/>
              <a:pathLst>
                <a:path w="154304" h="315594">
                  <a:moveTo>
                    <a:pt x="0" y="0"/>
                  </a:moveTo>
                  <a:lnTo>
                    <a:pt x="154279" y="31526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69098" y="1861026"/>
              <a:ext cx="33655" cy="46355"/>
            </a:xfrm>
            <a:custGeom>
              <a:avLst/>
              <a:gdLst/>
              <a:ahLst/>
              <a:cxnLst/>
              <a:rect l="l" t="t" r="r" b="b"/>
              <a:pathLst>
                <a:path w="33654" h="46355">
                  <a:moveTo>
                    <a:pt x="33131" y="45740"/>
                  </a:moveTo>
                  <a:lnTo>
                    <a:pt x="0" y="13830"/>
                  </a:lnTo>
                  <a:lnTo>
                    <a:pt x="28262" y="0"/>
                  </a:lnTo>
                  <a:lnTo>
                    <a:pt x="33131" y="4574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69098" y="1861026"/>
              <a:ext cx="33655" cy="46355"/>
            </a:xfrm>
            <a:custGeom>
              <a:avLst/>
              <a:gdLst/>
              <a:ahLst/>
              <a:cxnLst/>
              <a:rect l="l" t="t" r="r" b="b"/>
              <a:pathLst>
                <a:path w="33654" h="46355">
                  <a:moveTo>
                    <a:pt x="0" y="13830"/>
                  </a:moveTo>
                  <a:lnTo>
                    <a:pt x="33131" y="45740"/>
                  </a:lnTo>
                  <a:lnTo>
                    <a:pt x="28262" y="0"/>
                  </a:lnTo>
                  <a:lnTo>
                    <a:pt x="0" y="1383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01649" y="1552674"/>
              <a:ext cx="187325" cy="361950"/>
            </a:xfrm>
            <a:custGeom>
              <a:avLst/>
              <a:gdLst/>
              <a:ahLst/>
              <a:cxnLst/>
              <a:rect l="l" t="t" r="r" b="b"/>
              <a:pathLst>
                <a:path w="187325" h="361950">
                  <a:moveTo>
                    <a:pt x="0" y="0"/>
                  </a:moveTo>
                  <a:lnTo>
                    <a:pt x="186778" y="36172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4449" y="1907176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90" h="45719">
                  <a:moveTo>
                    <a:pt x="33810" y="45625"/>
                  </a:moveTo>
                  <a:lnTo>
                    <a:pt x="0" y="14436"/>
                  </a:lnTo>
                  <a:lnTo>
                    <a:pt x="27958" y="0"/>
                  </a:lnTo>
                  <a:lnTo>
                    <a:pt x="33810" y="456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74449" y="1907176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90" h="45719">
                  <a:moveTo>
                    <a:pt x="0" y="14436"/>
                  </a:moveTo>
                  <a:lnTo>
                    <a:pt x="33810" y="45625"/>
                  </a:lnTo>
                  <a:lnTo>
                    <a:pt x="27958" y="0"/>
                  </a:lnTo>
                  <a:lnTo>
                    <a:pt x="0" y="1443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597852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/>
              <a:t>nMOS</a:t>
            </a:r>
            <a:r>
              <a:rPr sz="2500" dirty="0"/>
              <a:t> </a:t>
            </a:r>
            <a:r>
              <a:rPr sz="2500" spc="5" dirty="0"/>
              <a:t>Pass</a:t>
            </a:r>
            <a:r>
              <a:rPr sz="2500" spc="-45" dirty="0"/>
              <a:t> </a:t>
            </a:r>
            <a:r>
              <a:rPr sz="2500" spc="-5" dirty="0"/>
              <a:t>Transistor</a:t>
            </a:r>
            <a:r>
              <a:rPr sz="2500" dirty="0"/>
              <a:t> </a:t>
            </a:r>
            <a:r>
              <a:rPr sz="2500" spc="10" dirty="0"/>
              <a:t>DC</a:t>
            </a:r>
            <a:r>
              <a:rPr sz="2500" spc="5" dirty="0"/>
              <a:t> </a:t>
            </a:r>
            <a:r>
              <a:rPr sz="2500" dirty="0"/>
              <a:t>Characteristics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390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nMOS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driven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by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degraded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849" y="1557351"/>
            <a:ext cx="3975735" cy="8280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04495" indent="-367030">
              <a:lnSpc>
                <a:spcPct val="100000"/>
              </a:lnSpc>
              <a:spcBef>
                <a:spcPts val="1095"/>
              </a:spcBef>
              <a:buChar char="●"/>
              <a:tabLst>
                <a:tab pos="404495" algn="l"/>
                <a:tab pos="4051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If</a:t>
            </a:r>
            <a:r>
              <a:rPr sz="1800" spc="-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T1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gate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tied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3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endParaRPr sz="1800" baseline="-32407">
              <a:latin typeface="Arial MT"/>
              <a:cs typeface="Arial MT"/>
            </a:endParaRPr>
          </a:p>
          <a:p>
            <a:pPr marL="404495" indent="-367030">
              <a:lnSpc>
                <a:spcPct val="100000"/>
              </a:lnSpc>
              <a:spcBef>
                <a:spcPts val="1000"/>
              </a:spcBef>
              <a:buChar char="●"/>
              <a:tabLst>
                <a:tab pos="404495" algn="l"/>
                <a:tab pos="405130" algn="l"/>
              </a:tabLst>
            </a:pP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g(T1)</a:t>
            </a:r>
            <a:r>
              <a:rPr sz="1200" spc="1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700" spc="-22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;</a:t>
            </a:r>
            <a:r>
              <a:rPr sz="2700" spc="-15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200" spc="15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700" spc="-15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;</a:t>
            </a:r>
            <a:r>
              <a:rPr sz="2700" spc="-22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out</a:t>
            </a:r>
            <a:r>
              <a:rPr sz="1200" spc="1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700" spc="-22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2700" baseline="20061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325" y="2467560"/>
            <a:ext cx="6203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Output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of</a:t>
            </a:r>
            <a:r>
              <a:rPr sz="1800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Transistor</a:t>
            </a:r>
            <a:r>
              <a:rPr sz="1800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T1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out(max),</a:t>
            </a:r>
            <a:r>
              <a:rPr sz="1800" spc="-3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T1</a:t>
            </a:r>
            <a:r>
              <a:rPr sz="1800" spc="232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g(T1)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tn(T1)</a:t>
            </a:r>
            <a:r>
              <a:rPr sz="1800" spc="254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625" y="2894280"/>
            <a:ext cx="8107680" cy="14401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8000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507365" algn="l"/>
                <a:tab pos="5080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Output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T1 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now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driving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gate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T2</a:t>
            </a:r>
            <a:endParaRPr sz="1800">
              <a:latin typeface="Arial MT"/>
              <a:cs typeface="Arial MT"/>
            </a:endParaRPr>
          </a:p>
          <a:p>
            <a:pPr marL="5080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507365" algn="l"/>
                <a:tab pos="5080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T2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has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gate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tied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2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3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endParaRPr sz="1800" baseline="-32407">
              <a:latin typeface="Arial MT"/>
              <a:cs typeface="Arial MT"/>
            </a:endParaRPr>
          </a:p>
          <a:p>
            <a:pPr marL="508000" indent="-367030">
              <a:lnSpc>
                <a:spcPct val="100000"/>
              </a:lnSpc>
              <a:spcBef>
                <a:spcPts val="1000"/>
              </a:spcBef>
              <a:buChar char="●"/>
              <a:tabLst>
                <a:tab pos="507365" algn="l"/>
                <a:tab pos="508000" algn="l"/>
              </a:tabLst>
            </a:pP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g(T2)</a:t>
            </a:r>
            <a:r>
              <a:rPr sz="1200" spc="1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700" spc="-15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200" spc="1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2700" spc="-15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;</a:t>
            </a:r>
            <a:r>
              <a:rPr sz="2700" spc="-15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200" spc="1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700" spc="-15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;</a:t>
            </a:r>
            <a:r>
              <a:rPr sz="2700" spc="-15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spc="-7" baseline="20061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595959"/>
                </a:solidFill>
                <a:latin typeface="Arial MT"/>
                <a:cs typeface="Arial MT"/>
              </a:rPr>
              <a:t>out</a:t>
            </a:r>
            <a:r>
              <a:rPr sz="1200" spc="1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2700" spc="-15" baseline="20061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700" baseline="20061" dirty="0">
                <a:solidFill>
                  <a:srgbClr val="595959"/>
                </a:solidFill>
                <a:latin typeface="Arial MT"/>
                <a:cs typeface="Arial MT"/>
              </a:rPr>
              <a:t>?</a:t>
            </a:r>
            <a:endParaRPr sz="2700" baseline="20061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850"/>
              </a:spcBef>
            </a:pPr>
            <a:r>
              <a:rPr sz="1800" u="heavy" spc="-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Output of</a:t>
            </a:r>
            <a:r>
              <a:rPr sz="1800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-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Transistor</a:t>
            </a:r>
            <a:r>
              <a:rPr sz="1800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 </a:t>
            </a:r>
            <a:r>
              <a:rPr sz="1800" u="heavy" spc="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 MT"/>
                <a:cs typeface="Arial MT"/>
              </a:rPr>
              <a:t>T2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out(max),</a:t>
            </a:r>
            <a:r>
              <a:rPr sz="1800" spc="-3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T2</a:t>
            </a:r>
            <a:r>
              <a:rPr sz="1800" spc="232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g(T2)</a:t>
            </a:r>
            <a:r>
              <a:rPr sz="1800" spc="254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tn(T2)</a:t>
            </a:r>
            <a:r>
              <a:rPr sz="1800" spc="254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)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r>
              <a:rPr sz="1800" spc="254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2V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endParaRPr sz="1800" baseline="-32407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91986" y="1209717"/>
            <a:ext cx="1931670" cy="1298575"/>
            <a:chOff x="6791986" y="1209717"/>
            <a:chExt cx="1931670" cy="12985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1986" y="1209717"/>
              <a:ext cx="1931419" cy="10131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68199" y="1872946"/>
              <a:ext cx="366395" cy="230504"/>
            </a:xfrm>
            <a:custGeom>
              <a:avLst/>
              <a:gdLst/>
              <a:ahLst/>
              <a:cxnLst/>
              <a:rect l="l" t="t" r="r" b="b"/>
              <a:pathLst>
                <a:path w="366395" h="230505">
                  <a:moveTo>
                    <a:pt x="0" y="230003"/>
                  </a:moveTo>
                  <a:lnTo>
                    <a:pt x="366203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26035" y="1849955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30">
                  <a:moveTo>
                    <a:pt x="16735" y="36313"/>
                  </a:moveTo>
                  <a:lnTo>
                    <a:pt x="0" y="9667"/>
                  </a:lnTo>
                  <a:lnTo>
                    <a:pt x="44972" y="0"/>
                  </a:lnTo>
                  <a:lnTo>
                    <a:pt x="16735" y="3631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26035" y="1849955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4" h="36830">
                  <a:moveTo>
                    <a:pt x="16735" y="36313"/>
                  </a:moveTo>
                  <a:lnTo>
                    <a:pt x="44972" y="0"/>
                  </a:lnTo>
                  <a:lnTo>
                    <a:pt x="0" y="9667"/>
                  </a:lnTo>
                  <a:lnTo>
                    <a:pt x="16735" y="3631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56249" y="2234424"/>
              <a:ext cx="92075" cy="269240"/>
            </a:xfrm>
            <a:custGeom>
              <a:avLst/>
              <a:gdLst/>
              <a:ahLst/>
              <a:cxnLst/>
              <a:rect l="l" t="t" r="r" b="b"/>
              <a:pathLst>
                <a:path w="92075" h="269239">
                  <a:moveTo>
                    <a:pt x="0" y="268725"/>
                  </a:moveTo>
                  <a:lnTo>
                    <a:pt x="9190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33269" y="2193525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5">
                  <a:moveTo>
                    <a:pt x="29772" y="45990"/>
                  </a:moveTo>
                  <a:lnTo>
                    <a:pt x="0" y="35808"/>
                  </a:lnTo>
                  <a:lnTo>
                    <a:pt x="28874" y="0"/>
                  </a:lnTo>
                  <a:lnTo>
                    <a:pt x="29772" y="4599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33269" y="2193525"/>
              <a:ext cx="29845" cy="46355"/>
            </a:xfrm>
            <a:custGeom>
              <a:avLst/>
              <a:gdLst/>
              <a:ahLst/>
              <a:cxnLst/>
              <a:rect l="l" t="t" r="r" b="b"/>
              <a:pathLst>
                <a:path w="29845" h="46355">
                  <a:moveTo>
                    <a:pt x="29772" y="45990"/>
                  </a:moveTo>
                  <a:lnTo>
                    <a:pt x="28874" y="0"/>
                  </a:lnTo>
                  <a:lnTo>
                    <a:pt x="0" y="35808"/>
                  </a:lnTo>
                  <a:lnTo>
                    <a:pt x="29772" y="4599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96025" y="1968763"/>
            <a:ext cx="233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84075" y="2368962"/>
            <a:ext cx="233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65265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Pass</a:t>
            </a:r>
            <a:r>
              <a:rPr sz="2500" spc="-45" dirty="0"/>
              <a:t> </a:t>
            </a:r>
            <a:r>
              <a:rPr sz="2500" spc="-5" dirty="0"/>
              <a:t>Transistor</a:t>
            </a:r>
            <a:r>
              <a:rPr sz="2500" spc="5" dirty="0"/>
              <a:t> </a:t>
            </a:r>
            <a:r>
              <a:rPr sz="2500" spc="10" dirty="0"/>
              <a:t>DC </a:t>
            </a:r>
            <a:r>
              <a:rPr sz="2500" dirty="0"/>
              <a:t>Characteristics:</a:t>
            </a:r>
            <a:r>
              <a:rPr sz="2500" spc="5" dirty="0"/>
              <a:t> Summary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97425" y="1216355"/>
            <a:ext cx="2195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nMOS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pass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149" y="1643076"/>
            <a:ext cx="430466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171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417195" algn="l"/>
                <a:tab pos="417830" algn="l"/>
                <a:tab pos="1788795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GND	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6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out</a:t>
            </a:r>
            <a:r>
              <a:rPr sz="1800" spc="225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GND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(strong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0)</a:t>
            </a:r>
            <a:endParaRPr sz="1800">
              <a:latin typeface="Arial MT"/>
              <a:cs typeface="Arial MT"/>
            </a:endParaRPr>
          </a:p>
          <a:p>
            <a:pPr marL="4171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17195" algn="l"/>
                <a:tab pos="4178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209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8125" y="1893828"/>
            <a:ext cx="4138295" cy="70167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60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out(max)</a:t>
            </a:r>
            <a:r>
              <a:rPr sz="1800" spc="232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g</a:t>
            </a:r>
            <a:r>
              <a:rPr sz="1800" spc="232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tn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(degraded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1)</a:t>
            </a:r>
            <a:endParaRPr sz="1800">
              <a:latin typeface="Arial MT"/>
              <a:cs typeface="Arial MT"/>
            </a:endParaRPr>
          </a:p>
          <a:p>
            <a:pPr marR="30480" algn="r">
              <a:lnSpc>
                <a:spcPct val="100000"/>
              </a:lnSpc>
              <a:spcBef>
                <a:spcPts val="650"/>
              </a:spcBef>
            </a:pPr>
            <a:r>
              <a:rPr sz="2100" spc="7" baseline="19841" dirty="0">
                <a:latin typeface="Arial MT"/>
                <a:cs typeface="Arial MT"/>
              </a:rPr>
              <a:t>V</a:t>
            </a:r>
            <a:r>
              <a:rPr sz="900" spc="5" dirty="0">
                <a:latin typeface="Arial MT"/>
                <a:cs typeface="Arial MT"/>
              </a:rPr>
              <a:t>in</a:t>
            </a:r>
            <a:r>
              <a:rPr sz="900" spc="-20" dirty="0">
                <a:latin typeface="Arial MT"/>
                <a:cs typeface="Arial MT"/>
              </a:rPr>
              <a:t> </a:t>
            </a:r>
            <a:r>
              <a:rPr sz="2100" baseline="19841" dirty="0">
                <a:latin typeface="Arial MT"/>
                <a:cs typeface="Arial MT"/>
              </a:rPr>
              <a:t>=</a:t>
            </a:r>
            <a:r>
              <a:rPr sz="2100" spc="-52" baseline="19841" dirty="0">
                <a:latin typeface="Arial MT"/>
                <a:cs typeface="Arial MT"/>
              </a:rPr>
              <a:t> </a:t>
            </a:r>
            <a:r>
              <a:rPr sz="2100" spc="15" baseline="19841" dirty="0">
                <a:latin typeface="Arial MT"/>
                <a:cs typeface="Arial MT"/>
              </a:rPr>
              <a:t>V</a:t>
            </a:r>
            <a:r>
              <a:rPr sz="900" spc="10" dirty="0">
                <a:latin typeface="Arial MT"/>
                <a:cs typeface="Arial MT"/>
              </a:rPr>
              <a:t>DD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5" y="2935428"/>
            <a:ext cx="2220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pMOS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pass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849" y="3362148"/>
            <a:ext cx="149352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04495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404495" algn="l"/>
                <a:tab pos="4051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195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GND</a:t>
            </a:r>
            <a:endParaRPr sz="1800">
              <a:latin typeface="Arial MT"/>
              <a:cs typeface="Arial MT"/>
            </a:endParaRPr>
          </a:p>
          <a:p>
            <a:pPr marL="4044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04495" algn="l"/>
                <a:tab pos="4051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209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endParaRPr sz="1800" baseline="-32407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8125" y="3362148"/>
            <a:ext cx="3110230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20"/>
              </a:spcBef>
            </a:pP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6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out(min)</a:t>
            </a:r>
            <a:r>
              <a:rPr sz="1800" spc="232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tp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|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(degraded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0)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r>
              <a:rPr sz="1800" spc="-65" dirty="0">
                <a:solidFill>
                  <a:srgbClr val="595959"/>
                </a:solidFill>
                <a:latin typeface="MS PGothic"/>
                <a:cs typeface="MS PGothic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out</a:t>
            </a:r>
            <a:r>
              <a:rPr sz="1800" spc="225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=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225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(strong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63649" y="1494187"/>
            <a:ext cx="588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Arial MT"/>
                <a:cs typeface="Arial MT"/>
              </a:rPr>
              <a:t>V</a:t>
            </a:r>
            <a:r>
              <a:rPr sz="1350" spc="7" baseline="-33950" dirty="0">
                <a:latin typeface="Arial MT"/>
                <a:cs typeface="Arial MT"/>
              </a:rPr>
              <a:t>in</a:t>
            </a:r>
            <a:r>
              <a:rPr sz="1350" spc="142" baseline="-339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6725" y="1494187"/>
            <a:ext cx="660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37761C"/>
                </a:solidFill>
                <a:latin typeface="Arial MT"/>
                <a:cs typeface="Arial MT"/>
              </a:rPr>
              <a:t>V</a:t>
            </a:r>
            <a:r>
              <a:rPr sz="1350" spc="7" baseline="-33950" dirty="0">
                <a:solidFill>
                  <a:srgbClr val="37761C"/>
                </a:solidFill>
                <a:latin typeface="Arial MT"/>
                <a:cs typeface="Arial MT"/>
              </a:rPr>
              <a:t>out</a:t>
            </a:r>
            <a:r>
              <a:rPr sz="1350" spc="150" baseline="-33950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761C"/>
                </a:solidFill>
                <a:latin typeface="Arial MT"/>
                <a:cs typeface="Arial MT"/>
              </a:rPr>
              <a:t>=</a:t>
            </a:r>
            <a:r>
              <a:rPr sz="1400" spc="-3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7761C"/>
                </a:solidFill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3649" y="3237588"/>
            <a:ext cx="588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Arial MT"/>
                <a:cs typeface="Arial MT"/>
              </a:rPr>
              <a:t>V</a:t>
            </a:r>
            <a:r>
              <a:rPr sz="1350" spc="7" baseline="-33950" dirty="0">
                <a:latin typeface="Arial MT"/>
                <a:cs typeface="Arial MT"/>
              </a:rPr>
              <a:t>in</a:t>
            </a:r>
            <a:r>
              <a:rPr sz="1350" spc="142" baseline="-339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3649" y="4328362"/>
            <a:ext cx="779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7" baseline="21825" dirty="0">
                <a:latin typeface="Arial MT"/>
                <a:cs typeface="Arial MT"/>
              </a:rPr>
              <a:t>V</a:t>
            </a:r>
            <a:r>
              <a:rPr sz="900" spc="5" dirty="0">
                <a:latin typeface="Arial MT"/>
                <a:cs typeface="Arial MT"/>
              </a:rPr>
              <a:t>in</a:t>
            </a:r>
            <a:r>
              <a:rPr sz="900" spc="100" dirty="0">
                <a:latin typeface="Arial MT"/>
                <a:cs typeface="Arial MT"/>
              </a:rPr>
              <a:t> </a:t>
            </a:r>
            <a:r>
              <a:rPr sz="2100" baseline="21825" dirty="0">
                <a:latin typeface="Arial MT"/>
                <a:cs typeface="Arial MT"/>
              </a:rPr>
              <a:t>=</a:t>
            </a:r>
            <a:r>
              <a:rPr sz="2100" spc="-52" baseline="21825" dirty="0">
                <a:latin typeface="Arial MT"/>
                <a:cs typeface="Arial MT"/>
              </a:rPr>
              <a:t> </a:t>
            </a:r>
            <a:r>
              <a:rPr sz="2100" spc="15" baseline="21825" dirty="0">
                <a:latin typeface="Arial MT"/>
                <a:cs typeface="Arial MT"/>
              </a:rPr>
              <a:t>V</a:t>
            </a:r>
            <a:r>
              <a:rPr sz="900" spc="10" dirty="0">
                <a:latin typeface="Arial MT"/>
                <a:cs typeface="Arial MT"/>
              </a:rPr>
              <a:t>DD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6725" y="4328362"/>
            <a:ext cx="85216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7" baseline="21825" dirty="0">
                <a:solidFill>
                  <a:srgbClr val="37761C"/>
                </a:solidFill>
                <a:latin typeface="Arial MT"/>
                <a:cs typeface="Arial MT"/>
              </a:rPr>
              <a:t>V</a:t>
            </a:r>
            <a:r>
              <a:rPr sz="900" spc="5" dirty="0">
                <a:solidFill>
                  <a:srgbClr val="37761C"/>
                </a:solidFill>
                <a:latin typeface="Arial MT"/>
                <a:cs typeface="Arial MT"/>
              </a:rPr>
              <a:t>out</a:t>
            </a:r>
            <a:r>
              <a:rPr sz="900" spc="10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2100" baseline="21825" dirty="0">
                <a:solidFill>
                  <a:srgbClr val="37761C"/>
                </a:solidFill>
                <a:latin typeface="Arial MT"/>
                <a:cs typeface="Arial MT"/>
              </a:rPr>
              <a:t>=</a:t>
            </a:r>
            <a:r>
              <a:rPr sz="2100" spc="-52" baseline="21825" dirty="0">
                <a:solidFill>
                  <a:srgbClr val="37761C"/>
                </a:solidFill>
                <a:latin typeface="Arial MT"/>
                <a:cs typeface="Arial MT"/>
              </a:rPr>
              <a:t> </a:t>
            </a:r>
            <a:r>
              <a:rPr sz="2100" spc="15" baseline="21825" dirty="0">
                <a:solidFill>
                  <a:srgbClr val="37761C"/>
                </a:solidFill>
                <a:latin typeface="Arial MT"/>
                <a:cs typeface="Arial MT"/>
              </a:rPr>
              <a:t>V</a:t>
            </a:r>
            <a:r>
              <a:rPr sz="900" spc="10" dirty="0">
                <a:solidFill>
                  <a:srgbClr val="37761C"/>
                </a:solidFill>
                <a:latin typeface="Arial MT"/>
                <a:cs typeface="Arial MT"/>
              </a:rPr>
              <a:t>DD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36725" y="3237588"/>
            <a:ext cx="871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CC0000"/>
                </a:solidFill>
                <a:latin typeface="Arial MT"/>
                <a:cs typeface="Arial MT"/>
              </a:rPr>
              <a:t>V</a:t>
            </a:r>
            <a:r>
              <a:rPr sz="1350" spc="7" baseline="-33950" dirty="0">
                <a:solidFill>
                  <a:srgbClr val="CC0000"/>
                </a:solidFill>
                <a:latin typeface="Arial MT"/>
                <a:cs typeface="Arial MT"/>
              </a:rPr>
              <a:t>out</a:t>
            </a:r>
            <a:r>
              <a:rPr sz="1350" spc="165" baseline="-3395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=</a:t>
            </a:r>
            <a:r>
              <a:rPr sz="1400" spc="-3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|V</a:t>
            </a:r>
            <a:r>
              <a:rPr sz="1350" baseline="-33950" dirty="0">
                <a:solidFill>
                  <a:srgbClr val="CC0000"/>
                </a:solidFill>
                <a:latin typeface="Arial MT"/>
                <a:cs typeface="Arial MT"/>
              </a:rPr>
              <a:t>tp</a:t>
            </a:r>
            <a:r>
              <a:rPr sz="1400" dirty="0">
                <a:solidFill>
                  <a:srgbClr val="CC0000"/>
                </a:solidFill>
                <a:latin typeface="Arial MT"/>
                <a:cs typeface="Arial MT"/>
              </a:rPr>
              <a:t>|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6725" y="2356363"/>
            <a:ext cx="1122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7" baseline="19841" dirty="0">
                <a:solidFill>
                  <a:srgbClr val="CC0000"/>
                </a:solidFill>
                <a:latin typeface="Arial MT"/>
                <a:cs typeface="Arial MT"/>
              </a:rPr>
              <a:t>V</a:t>
            </a:r>
            <a:r>
              <a:rPr sz="900" spc="5" dirty="0">
                <a:solidFill>
                  <a:srgbClr val="CC0000"/>
                </a:solidFill>
                <a:latin typeface="Arial MT"/>
                <a:cs typeface="Arial MT"/>
              </a:rPr>
              <a:t>out</a:t>
            </a:r>
            <a:r>
              <a:rPr sz="900" spc="114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0" baseline="19841" dirty="0">
                <a:solidFill>
                  <a:srgbClr val="CC0000"/>
                </a:solidFill>
                <a:latin typeface="Arial MT"/>
                <a:cs typeface="Arial MT"/>
              </a:rPr>
              <a:t>=</a:t>
            </a:r>
            <a:r>
              <a:rPr sz="2100" spc="-30" baseline="19841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0" spc="7" baseline="19841" dirty="0">
                <a:solidFill>
                  <a:srgbClr val="CC0000"/>
                </a:solidFill>
                <a:latin typeface="Arial MT"/>
                <a:cs typeface="Arial MT"/>
              </a:rPr>
              <a:t>V</a:t>
            </a:r>
            <a:r>
              <a:rPr sz="900" spc="5" dirty="0">
                <a:solidFill>
                  <a:srgbClr val="CC0000"/>
                </a:solidFill>
                <a:latin typeface="Arial MT"/>
                <a:cs typeface="Arial MT"/>
              </a:rPr>
              <a:t>g</a:t>
            </a:r>
            <a:r>
              <a:rPr sz="900" spc="12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0" baseline="19841" dirty="0">
                <a:solidFill>
                  <a:srgbClr val="CC0000"/>
                </a:solidFill>
                <a:latin typeface="Arial MT"/>
                <a:cs typeface="Arial MT"/>
              </a:rPr>
              <a:t>-</a:t>
            </a:r>
            <a:r>
              <a:rPr sz="2100" spc="-30" baseline="19841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0" spc="7" baseline="19841" dirty="0">
                <a:solidFill>
                  <a:srgbClr val="CC0000"/>
                </a:solidFill>
                <a:latin typeface="Arial MT"/>
                <a:cs typeface="Arial MT"/>
              </a:rPr>
              <a:t>V</a:t>
            </a:r>
            <a:r>
              <a:rPr sz="900" spc="5" dirty="0">
                <a:solidFill>
                  <a:srgbClr val="CC0000"/>
                </a:solidFill>
                <a:latin typeface="Arial MT"/>
                <a:cs typeface="Arial MT"/>
              </a:rPr>
              <a:t>tn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948" y="1133929"/>
            <a:ext cx="763865" cy="33003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11704-916E-C449-54E1-7F960F251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71AC48B-5E79-08B0-607C-028070F0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66750"/>
            <a:ext cx="860566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07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BB536-CF6F-E0B7-FD6D-CEBAC7055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D5A1E931-67A5-134B-3EBF-74B1C163A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31520"/>
            <a:ext cx="7315200" cy="36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0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325" y="1216355"/>
            <a:ext cx="6081395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static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CMOS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inverter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built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pMOS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nMOS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DC</a:t>
            </a:r>
            <a:r>
              <a:rPr sz="18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Transfer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function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DC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response:</a:t>
            </a:r>
            <a:r>
              <a:rPr sz="18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endParaRPr sz="1800" baseline="-32407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2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CMOS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inverter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shown: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5325" y="2705685"/>
            <a:ext cx="1099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7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200" b="1" i="1" spc="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baseline="2006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700" b="1" i="1" spc="-52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spc="-7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6525" y="3021152"/>
            <a:ext cx="99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i="1" spc="-7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200" b="1" i="1" spc="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baseline="2006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2700" b="1" i="1" spc="-52" baseline="20061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700" b="1" i="1" spc="-7" baseline="2006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200" b="1" i="1" spc="-5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8125" y="2935427"/>
            <a:ext cx="1310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	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b="1" i="1" spc="187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149" y="2578812"/>
            <a:ext cx="691070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17195" indent="-367030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17195" algn="l"/>
                <a:tab pos="417830" algn="l"/>
                <a:tab pos="1788795" algn="l"/>
              </a:tabLst>
            </a:pP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b="1" i="1" spc="247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0	</a:t>
            </a:r>
            <a:r>
              <a:rPr sz="1800" dirty="0">
                <a:solidFill>
                  <a:srgbClr val="595959"/>
                </a:solidFill>
                <a:latin typeface="MS PGothic"/>
                <a:cs typeface="MS PGothic"/>
              </a:rPr>
              <a:t>⇒</a:t>
            </a:r>
            <a:endParaRPr sz="1800">
              <a:latin typeface="MS PGothic"/>
              <a:cs typeface="MS PGothic"/>
            </a:endParaRPr>
          </a:p>
          <a:p>
            <a:pPr marL="50800">
              <a:lnSpc>
                <a:spcPct val="100000"/>
              </a:lnSpc>
              <a:spcBef>
                <a:spcPts val="325"/>
              </a:spcBef>
            </a:pPr>
            <a:r>
              <a:rPr sz="1800" spc="-715" dirty="0">
                <a:solidFill>
                  <a:srgbClr val="595959"/>
                </a:solidFill>
                <a:latin typeface="Arial MT"/>
                <a:cs typeface="Arial MT"/>
              </a:rPr>
              <a:t>●</a:t>
            </a:r>
            <a:endParaRPr sz="1800">
              <a:latin typeface="Arial MT"/>
              <a:cs typeface="Arial MT"/>
            </a:endParaRPr>
          </a:p>
          <a:p>
            <a:pPr marL="417195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17195" algn="l"/>
                <a:tab pos="41783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between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2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cases,</a:t>
            </a:r>
            <a:r>
              <a:rPr sz="1800" spc="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depends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current</a:t>
            </a:r>
            <a:endParaRPr sz="1800">
              <a:latin typeface="Arial MT"/>
              <a:cs typeface="Arial MT"/>
            </a:endParaRPr>
          </a:p>
          <a:p>
            <a:pPr marL="4171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417195" algn="l"/>
                <a:tab pos="417830" algn="l"/>
              </a:tabLst>
            </a:pP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b="1" i="1" spc="247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relationship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found by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setting</a:t>
            </a:r>
            <a:r>
              <a:rPr sz="1800" spc="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dsn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 |I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dsp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endParaRPr sz="1800">
              <a:latin typeface="Arial"/>
              <a:cs typeface="Arial"/>
            </a:endParaRPr>
          </a:p>
          <a:p>
            <a:pPr marL="417195" indent="-367030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417195" algn="l"/>
                <a:tab pos="417830" algn="l"/>
              </a:tabLst>
            </a:pP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b="1" i="1" spc="240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relationship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also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found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via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graphical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solutions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0553" y="2057712"/>
            <a:ext cx="2008453" cy="143672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04228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Static</a:t>
            </a:r>
            <a:r>
              <a:rPr sz="2500" spc="-25" dirty="0"/>
              <a:t> </a:t>
            </a:r>
            <a:r>
              <a:rPr sz="2500" spc="10" dirty="0"/>
              <a:t>CMOS</a:t>
            </a:r>
            <a:r>
              <a:rPr sz="2500" spc="-20" dirty="0"/>
              <a:t> </a:t>
            </a:r>
            <a:r>
              <a:rPr sz="2500" dirty="0"/>
              <a:t>Inverter</a:t>
            </a:r>
            <a:endParaRPr sz="2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542DD-0508-D763-BEEF-75B1C132D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9BECA-2F83-290F-A341-BA740651AD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33883"/>
            <a:ext cx="4648200" cy="48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5BF8C-26FC-B8C9-56FA-D6368875A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ED7F22-840E-3E61-F336-3F06F59478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14932"/>
            <a:ext cx="4648200" cy="49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36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652653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5" dirty="0"/>
              <a:t>Pass</a:t>
            </a:r>
            <a:r>
              <a:rPr sz="2500" spc="-45" dirty="0"/>
              <a:t> </a:t>
            </a:r>
            <a:r>
              <a:rPr sz="2500" spc="-5" dirty="0"/>
              <a:t>Transistor</a:t>
            </a:r>
            <a:r>
              <a:rPr sz="2500" spc="5" dirty="0"/>
              <a:t> </a:t>
            </a:r>
            <a:r>
              <a:rPr sz="2500" spc="10" dirty="0"/>
              <a:t>DC </a:t>
            </a:r>
            <a:r>
              <a:rPr sz="2500" dirty="0"/>
              <a:t>Characteristics:</a:t>
            </a:r>
            <a:r>
              <a:rPr sz="2500" spc="5" dirty="0"/>
              <a:t> Summary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72025" y="1175208"/>
            <a:ext cx="8290559" cy="23863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82600" indent="-367030">
              <a:lnSpc>
                <a:spcPct val="100000"/>
              </a:lnSpc>
              <a:spcBef>
                <a:spcPts val="420"/>
              </a:spcBef>
              <a:buChar char="●"/>
              <a:tabLst>
                <a:tab pos="481965" algn="l"/>
                <a:tab pos="4826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nMOS/pMOS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pass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transistors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sometimes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produce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degraded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outputs</a:t>
            </a:r>
            <a:endParaRPr sz="1800">
              <a:latin typeface="Arial MT"/>
              <a:cs typeface="Arial MT"/>
            </a:endParaRPr>
          </a:p>
          <a:p>
            <a:pPr marL="482600" indent="-367030">
              <a:lnSpc>
                <a:spcPct val="100000"/>
              </a:lnSpc>
              <a:spcBef>
                <a:spcPts val="325"/>
              </a:spcBef>
              <a:buChar char="●"/>
              <a:tabLst>
                <a:tab pos="481965" algn="l"/>
                <a:tab pos="4826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loss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sometimes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called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threshold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drop</a:t>
            </a:r>
            <a:endParaRPr sz="1800">
              <a:latin typeface="Arial MT"/>
              <a:cs typeface="Arial MT"/>
            </a:endParaRPr>
          </a:p>
          <a:p>
            <a:pPr marL="482600" marR="118745" indent="-367030">
              <a:lnSpc>
                <a:spcPct val="114999"/>
              </a:lnSpc>
              <a:buChar char="●"/>
              <a:tabLst>
                <a:tab pos="481965" algn="l"/>
                <a:tab pos="4826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old processes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where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7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240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 high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Vt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was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small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fraction of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15" baseline="-32407" dirty="0">
                <a:solidFill>
                  <a:srgbClr val="595959"/>
                </a:solidFill>
                <a:latin typeface="Arial MT"/>
                <a:cs typeface="Arial MT"/>
              </a:rPr>
              <a:t>DD</a:t>
            </a:r>
            <a:r>
              <a:rPr sz="1800" spc="1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the </a:t>
            </a:r>
            <a:r>
              <a:rPr sz="1800" spc="-484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threshold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drop was tolerable</a:t>
            </a:r>
            <a:endParaRPr sz="1800">
              <a:latin typeface="Arial MT"/>
              <a:cs typeface="Arial MT"/>
            </a:endParaRPr>
          </a:p>
          <a:p>
            <a:pPr marL="482600" marR="68580" indent="-367030">
              <a:lnSpc>
                <a:spcPct val="114999"/>
              </a:lnSpc>
              <a:buChar char="●"/>
              <a:tabLst>
                <a:tab pos="481965" algn="l"/>
                <a:tab pos="482600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modern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processe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spc="247" baseline="-3240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significantly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lowe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an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V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almos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300" dirty="0">
                <a:solidFill>
                  <a:srgbClr val="595959"/>
                </a:solidFill>
                <a:latin typeface="Arial MT"/>
                <a:cs typeface="Arial MT"/>
              </a:rPr>
              <a:t>⅓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o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595959"/>
                </a:solidFill>
                <a:latin typeface="Arial MT"/>
                <a:cs typeface="Arial MT"/>
              </a:rPr>
              <a:t>V</a:t>
            </a:r>
            <a:r>
              <a:rPr sz="1800" spc="-7" baseline="-32407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baseline="-32407" dirty="0">
                <a:solidFill>
                  <a:srgbClr val="595959"/>
                </a:solidFill>
                <a:latin typeface="Arial MT"/>
                <a:cs typeface="Arial MT"/>
              </a:rPr>
              <a:t>D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,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the  threshold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drop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produce an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invalid or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marginal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 logic at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 output</a:t>
            </a:r>
            <a:endParaRPr sz="18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  <a:spcBef>
                <a:spcPts val="1525"/>
              </a:spcBef>
            </a:pPr>
            <a:r>
              <a:rPr sz="1800" spc="-100" dirty="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solve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problem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use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CMOS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transmission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gates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5295" y="2266442"/>
            <a:ext cx="2309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145" dirty="0"/>
              <a:t> </a:t>
            </a:r>
            <a:r>
              <a:rPr spc="-90" dirty="0"/>
              <a:t>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23481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/>
              <a:t>CMOS</a:t>
            </a:r>
            <a:r>
              <a:rPr sz="2500" spc="-15" dirty="0"/>
              <a:t> </a:t>
            </a:r>
            <a:r>
              <a:rPr sz="2500" dirty="0"/>
              <a:t>Inverter</a:t>
            </a:r>
            <a:r>
              <a:rPr sz="2500" spc="-20" dirty="0"/>
              <a:t> </a:t>
            </a:r>
            <a:r>
              <a:rPr sz="2500" spc="10" dirty="0"/>
              <a:t>DC</a:t>
            </a:r>
            <a:r>
              <a:rPr sz="2500" spc="-15" dirty="0"/>
              <a:t> </a:t>
            </a:r>
            <a:r>
              <a:rPr sz="2500" spc="5" dirty="0"/>
              <a:t>Response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526732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CMOS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Inverter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DC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response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determined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as:</a:t>
            </a:r>
            <a:endParaRPr sz="1800">
              <a:latin typeface="Arial MT"/>
              <a:cs typeface="Arial MT"/>
            </a:endParaRPr>
          </a:p>
          <a:p>
            <a:pPr marL="50165">
              <a:lnSpc>
                <a:spcPct val="100000"/>
              </a:lnSpc>
              <a:spcBef>
                <a:spcPts val="1525"/>
              </a:spcBef>
              <a:tabLst>
                <a:tab pos="469265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1.	Divide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input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into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5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regions: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925" y="1969720"/>
            <a:ext cx="2510790" cy="12522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414655" indent="-377190">
              <a:lnSpc>
                <a:spcPct val="100000"/>
              </a:lnSpc>
              <a:spcBef>
                <a:spcPts val="350"/>
              </a:spcBef>
              <a:buFont typeface="Arial MT"/>
              <a:buAutoNum type="alphaLcPeriod"/>
              <a:tabLst>
                <a:tab pos="414655" algn="l"/>
                <a:tab pos="415290" algn="l"/>
              </a:tabLst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≤</a:t>
            </a:r>
            <a:r>
              <a:rPr sz="14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spc="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350" b="1" i="1" spc="7" baseline="-3395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350" b="1" i="1" spc="179" baseline="-339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14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350" i="1" spc="7" baseline="-33950" dirty="0">
                <a:solidFill>
                  <a:srgbClr val="595959"/>
                </a:solidFill>
                <a:latin typeface="Arial"/>
                <a:cs typeface="Arial"/>
              </a:rPr>
              <a:t>tn</a:t>
            </a:r>
            <a:endParaRPr sz="1350" baseline="-33950">
              <a:latin typeface="Arial"/>
              <a:cs typeface="Arial"/>
            </a:endParaRPr>
          </a:p>
          <a:p>
            <a:pPr marL="414655" indent="-377190">
              <a:lnSpc>
                <a:spcPct val="100000"/>
              </a:lnSpc>
              <a:spcBef>
                <a:spcPts val="250"/>
              </a:spcBef>
              <a:buFont typeface="Arial MT"/>
              <a:buAutoNum type="alphaLcPeriod"/>
              <a:tabLst>
                <a:tab pos="414655" algn="l"/>
                <a:tab pos="415290" algn="l"/>
              </a:tabLst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i="1" spc="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350" i="1" spc="7" baseline="-33950" dirty="0">
                <a:solidFill>
                  <a:srgbClr val="595959"/>
                </a:solidFill>
                <a:latin typeface="Arial"/>
                <a:cs typeface="Arial"/>
              </a:rPr>
              <a:t>tn</a:t>
            </a:r>
            <a:r>
              <a:rPr sz="1350" i="1" spc="179" baseline="-339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≤</a:t>
            </a:r>
            <a:r>
              <a:rPr sz="14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spc="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350" b="1" i="1" spc="7" baseline="-3395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350" b="1" i="1" spc="179" baseline="-339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14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350" i="1" spc="7" baseline="-33950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r>
              <a:rPr sz="1400" i="1" spc="5" dirty="0">
                <a:solidFill>
                  <a:srgbClr val="595959"/>
                </a:solidFill>
                <a:latin typeface="Arial"/>
                <a:cs typeface="Arial"/>
              </a:rPr>
              <a:t>/2</a:t>
            </a:r>
            <a:endParaRPr sz="1400">
              <a:latin typeface="Arial"/>
              <a:cs typeface="Arial"/>
            </a:endParaRPr>
          </a:p>
          <a:p>
            <a:pPr marL="414655" indent="-367665">
              <a:lnSpc>
                <a:spcPct val="100000"/>
              </a:lnSpc>
              <a:spcBef>
                <a:spcPts val="254"/>
              </a:spcBef>
              <a:buFont typeface="Arial MT"/>
              <a:buAutoNum type="alphaLcPeriod"/>
              <a:tabLst>
                <a:tab pos="414655" algn="l"/>
                <a:tab pos="415290" algn="l"/>
              </a:tabLst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b="1" i="1" spc="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350" b="1" i="1" spc="7" baseline="-3395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350" b="1" i="1" spc="179" baseline="-339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=</a:t>
            </a:r>
            <a:r>
              <a:rPr sz="14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350" i="1" baseline="-33950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/2</a:t>
            </a:r>
            <a:endParaRPr sz="1400">
              <a:latin typeface="Arial"/>
              <a:cs typeface="Arial"/>
            </a:endParaRPr>
          </a:p>
          <a:p>
            <a:pPr marL="414655" indent="-377190">
              <a:lnSpc>
                <a:spcPct val="100000"/>
              </a:lnSpc>
              <a:spcBef>
                <a:spcPts val="250"/>
              </a:spcBef>
              <a:buFont typeface="Arial MT"/>
              <a:buAutoNum type="alphaLcPeriod"/>
              <a:tabLst>
                <a:tab pos="414655" algn="l"/>
                <a:tab pos="415290" algn="l"/>
              </a:tabLst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D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i="1" spc="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350" i="1" spc="7" baseline="-33950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r>
              <a:rPr sz="1400" i="1" spc="5" dirty="0">
                <a:solidFill>
                  <a:srgbClr val="595959"/>
                </a:solidFill>
                <a:latin typeface="Arial"/>
                <a:cs typeface="Arial"/>
              </a:rPr>
              <a:t>/2</a:t>
            </a:r>
            <a:r>
              <a:rPr sz="1400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&lt;</a:t>
            </a:r>
            <a:r>
              <a:rPr sz="14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spc="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350" b="1" i="1" spc="7" baseline="-3395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350" b="1" i="1" spc="195" baseline="-339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≤</a:t>
            </a:r>
            <a:r>
              <a:rPr sz="1400" b="1" i="1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350" i="1" spc="15" baseline="-33950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r>
              <a:rPr sz="1350" i="1" spc="187" baseline="-339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|V</a:t>
            </a:r>
            <a:r>
              <a:rPr sz="1350" i="1" baseline="-33950" dirty="0">
                <a:solidFill>
                  <a:srgbClr val="595959"/>
                </a:solidFill>
                <a:latin typeface="Arial"/>
                <a:cs typeface="Arial"/>
              </a:rPr>
              <a:t>tp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3725" y="2983179"/>
            <a:ext cx="1526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:</a:t>
            </a:r>
            <a:r>
              <a:rPr sz="14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b="1" i="1" spc="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350" b="1" i="1" spc="7" baseline="-3395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350" b="1" i="1" spc="382" baseline="-339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4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10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350" i="1" spc="15" baseline="-33950" dirty="0">
                <a:solidFill>
                  <a:srgbClr val="595959"/>
                </a:solidFill>
                <a:latin typeface="Arial"/>
                <a:cs typeface="Arial"/>
              </a:rPr>
              <a:t>DD</a:t>
            </a:r>
            <a:r>
              <a:rPr sz="1350" i="1" spc="187" baseline="-339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|V</a:t>
            </a:r>
            <a:r>
              <a:rPr sz="1350" i="1" baseline="-33950" dirty="0">
                <a:solidFill>
                  <a:srgbClr val="595959"/>
                </a:solidFill>
                <a:latin typeface="Arial"/>
                <a:cs typeface="Arial"/>
              </a:rPr>
              <a:t>tp</a:t>
            </a: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|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576" y="3170994"/>
            <a:ext cx="5230495" cy="15474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9900" indent="-419734">
              <a:lnSpc>
                <a:spcPct val="100000"/>
              </a:lnSpc>
              <a:spcBef>
                <a:spcPts val="53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Determine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operating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regions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devices</a:t>
            </a:r>
            <a:endParaRPr sz="1800">
              <a:latin typeface="Arial MT"/>
              <a:cs typeface="Arial MT"/>
            </a:endParaRPr>
          </a:p>
          <a:p>
            <a:pPr marL="927100" lvl="1" indent="-377825">
              <a:lnSpc>
                <a:spcPct val="100000"/>
              </a:lnSpc>
              <a:spcBef>
                <a:spcPts val="340"/>
              </a:spcBef>
              <a:buAutoNum type="alphaLcPeriod"/>
              <a:tabLst>
                <a:tab pos="927100" algn="l"/>
                <a:tab pos="927735" algn="l"/>
              </a:tabLst>
            </a:pPr>
            <a:r>
              <a:rPr sz="1400" spc="-10" dirty="0">
                <a:solidFill>
                  <a:srgbClr val="595959"/>
                </a:solidFill>
                <a:latin typeface="Arial MT"/>
                <a:cs typeface="Arial MT"/>
              </a:rPr>
              <a:t>Cutoff,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Linear</a:t>
            </a:r>
            <a:r>
              <a:rPr sz="14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or</a:t>
            </a:r>
            <a:r>
              <a:rPr sz="1400" spc="-2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595959"/>
                </a:solidFill>
                <a:latin typeface="Arial MT"/>
                <a:cs typeface="Arial MT"/>
              </a:rPr>
              <a:t>Saturation?</a:t>
            </a:r>
            <a:endParaRPr sz="1400">
              <a:latin typeface="Arial MT"/>
              <a:cs typeface="Arial MT"/>
            </a:endParaRPr>
          </a:p>
          <a:p>
            <a:pPr marL="469900" marR="76200" indent="-419734">
              <a:lnSpc>
                <a:spcPts val="2480"/>
              </a:lnSpc>
              <a:spcBef>
                <a:spcPts val="25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Approximate </a:t>
            </a:r>
            <a:r>
              <a:rPr sz="1800" b="1" i="1" spc="-5" dirty="0">
                <a:solidFill>
                  <a:srgbClr val="595959"/>
                </a:solidFill>
                <a:latin typeface="Arial"/>
                <a:cs typeface="Arial"/>
              </a:rPr>
              <a:t>V</a:t>
            </a:r>
            <a:r>
              <a:rPr sz="1800" b="1" i="1" spc="-7" baseline="-32407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b="1" i="1" baseline="-32407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at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,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,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,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&amp;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E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regions </a:t>
            </a:r>
            <a:r>
              <a:rPr sz="1800" spc="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depending on the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pMOS </a:t>
            </a:r>
            <a:r>
              <a:rPr sz="1800" spc="-5" dirty="0">
                <a:solidFill>
                  <a:srgbClr val="595959"/>
                </a:solidFill>
                <a:latin typeface="Arial MT"/>
                <a:cs typeface="Arial MT"/>
              </a:rPr>
              <a:t>and </a:t>
            </a: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nMOS </a:t>
            </a:r>
            <a:r>
              <a:rPr sz="1800" i="1" spc="-5" dirty="0">
                <a:solidFill>
                  <a:srgbClr val="595959"/>
                </a:solidFill>
                <a:latin typeface="Arial"/>
                <a:cs typeface="Arial"/>
              </a:rPr>
              <a:t>operating </a:t>
            </a:r>
            <a:r>
              <a:rPr sz="1800" i="1" spc="-4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regions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32468" y="1152475"/>
            <a:ext cx="2808605" cy="3118485"/>
            <a:chOff x="5832468" y="1152475"/>
            <a:chExt cx="2808605" cy="31184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2468" y="1972032"/>
              <a:ext cx="2808555" cy="22984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2337" y="1152475"/>
              <a:ext cx="1479375" cy="1039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700" y="1921025"/>
            <a:ext cx="8329930" cy="2375535"/>
            <a:chOff x="311700" y="1921025"/>
            <a:chExt cx="8329930" cy="2375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2468" y="1972032"/>
              <a:ext cx="2808555" cy="2298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4650" y="1921025"/>
              <a:ext cx="791874" cy="2375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700" y="1982450"/>
              <a:ext cx="5538875" cy="572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700" y="1982450"/>
              <a:ext cx="5538875" cy="17564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4725" y="505248"/>
            <a:ext cx="411035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>
                <a:latin typeface="Arial MT"/>
                <a:cs typeface="Arial MT"/>
              </a:rPr>
              <a:t>CMOS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Inverter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DC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response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1216355"/>
            <a:ext cx="101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Regio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b="1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700" y="1921025"/>
            <a:ext cx="8521065" cy="2375535"/>
            <a:chOff x="311700" y="1921025"/>
            <a:chExt cx="8521065" cy="2375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1982450"/>
              <a:ext cx="5530451" cy="17564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4650" y="1921026"/>
              <a:ext cx="3047649" cy="2374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4650" y="1921025"/>
              <a:ext cx="1344599" cy="2375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700" y="2502650"/>
              <a:ext cx="5538875" cy="3378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4725" y="505248"/>
            <a:ext cx="411035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>
                <a:latin typeface="Arial MT"/>
                <a:cs typeface="Arial MT"/>
              </a:rPr>
              <a:t>CMOS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Inverter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DC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response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1216355"/>
            <a:ext cx="102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Region</a:t>
            </a:r>
            <a:r>
              <a:rPr sz="1800" b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700" y="1921025"/>
            <a:ext cx="8521065" cy="2375535"/>
            <a:chOff x="311700" y="1921025"/>
            <a:chExt cx="8521065" cy="2375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1982450"/>
              <a:ext cx="5530451" cy="17564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4650" y="1921026"/>
              <a:ext cx="3047649" cy="2374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4650" y="1921025"/>
              <a:ext cx="1467424" cy="2375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700" y="2794375"/>
              <a:ext cx="5538875" cy="3377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4725" y="505248"/>
            <a:ext cx="411035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>
                <a:latin typeface="Arial MT"/>
                <a:cs typeface="Arial MT"/>
              </a:rPr>
              <a:t>CMOS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Inverter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DC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response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1216355"/>
            <a:ext cx="102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Region</a:t>
            </a:r>
            <a:r>
              <a:rPr sz="1800" b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700" y="1921025"/>
            <a:ext cx="8521065" cy="2375535"/>
            <a:chOff x="311700" y="1921025"/>
            <a:chExt cx="8521065" cy="2375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1982450"/>
              <a:ext cx="5530451" cy="17564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4650" y="1921026"/>
              <a:ext cx="3047649" cy="2374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4650" y="1921025"/>
              <a:ext cx="1912674" cy="2375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700" y="3086100"/>
              <a:ext cx="5538875" cy="32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84725" y="505248"/>
            <a:ext cx="4110354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>
                <a:latin typeface="Arial MT"/>
                <a:cs typeface="Arial MT"/>
              </a:rPr>
              <a:t>CMOS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Inverter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DC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10" dirty="0">
                <a:latin typeface="Arial MT"/>
                <a:cs typeface="Arial MT"/>
              </a:rPr>
              <a:t>response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1216355"/>
            <a:ext cx="102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595959"/>
                </a:solidFill>
                <a:latin typeface="Arial"/>
                <a:cs typeface="Arial"/>
              </a:rPr>
              <a:t>Region</a:t>
            </a:r>
            <a:r>
              <a:rPr sz="1800" b="1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2102</Words>
  <Application>Microsoft Office PowerPoint</Application>
  <PresentationFormat>On-screen Show (16:9)</PresentationFormat>
  <Paragraphs>268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MS PGothic</vt:lpstr>
      <vt:lpstr>Arial</vt:lpstr>
      <vt:lpstr>Arial MT</vt:lpstr>
      <vt:lpstr>Calibri</vt:lpstr>
      <vt:lpstr>Office Theme</vt:lpstr>
      <vt:lpstr>PowerPoint Presentation</vt:lpstr>
      <vt:lpstr>CMOS DC Characteristics</vt:lpstr>
      <vt:lpstr>Contents</vt:lpstr>
      <vt:lpstr>Static CMOS Inverter</vt:lpstr>
      <vt:lpstr>CMOS Inverter DC Response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CMOS Inverter DC response</vt:lpstr>
      <vt:lpstr>Supply Current</vt:lpstr>
      <vt:lpstr>Power Consumption</vt:lpstr>
      <vt:lpstr>Power Consumption</vt:lpstr>
      <vt:lpstr>Beta Ratio Effects</vt:lpstr>
      <vt:lpstr>Beta Ratio Effects for a Static CMOS Inverter</vt:lpstr>
      <vt:lpstr>Beta Ratio Effects for a Static CMOS Inverter</vt:lpstr>
      <vt:lpstr>PowerPoint Presentation</vt:lpstr>
      <vt:lpstr>Other CMOS Gates</vt:lpstr>
      <vt:lpstr>Noise Margin (Noise Immunity)</vt:lpstr>
      <vt:lpstr>Noise Margin</vt:lpstr>
      <vt:lpstr>Low Noise Margin</vt:lpstr>
      <vt:lpstr>High Noise Margin</vt:lpstr>
      <vt:lpstr>Selecting VIL, VIH, VOL &amp; VOH</vt:lpstr>
      <vt:lpstr>Selecting VIL, VIH, VOL &amp; VOH</vt:lpstr>
      <vt:lpstr>PowerPoint Presentation</vt:lpstr>
      <vt:lpstr>Noise Margin: Summary</vt:lpstr>
      <vt:lpstr>Noise Margin: Summary</vt:lpstr>
      <vt:lpstr>Pass Transistor DC Characteristics</vt:lpstr>
      <vt:lpstr>nMOS Pass Transistor DC Characteristics</vt:lpstr>
      <vt:lpstr>nMOS Pass Transistor DC Characteristics</vt:lpstr>
      <vt:lpstr>pMOS Pass Transistor DC Characteristics</vt:lpstr>
      <vt:lpstr>pMOS Pass Transistor DC Characteristics</vt:lpstr>
      <vt:lpstr>nMOS Pass Transistor DC Characteristics</vt:lpstr>
      <vt:lpstr>nMOS Pass Transistor DC Characteristics</vt:lpstr>
      <vt:lpstr>Pass Transistor DC Characteristics: Summary</vt:lpstr>
      <vt:lpstr>PowerPoint Presentation</vt:lpstr>
      <vt:lpstr>PowerPoint Presentation</vt:lpstr>
      <vt:lpstr>PowerPoint Presentation</vt:lpstr>
      <vt:lpstr>PowerPoint Presentation</vt:lpstr>
      <vt:lpstr>Pass Transistor DC Characteristics: 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DC Characteristics</dc:title>
  <cp:lastModifiedBy>Yeasin Arafat Pritom</cp:lastModifiedBy>
  <cp:revision>5</cp:revision>
  <dcterms:created xsi:type="dcterms:W3CDTF">2024-11-03T19:15:45Z</dcterms:created>
  <dcterms:modified xsi:type="dcterms:W3CDTF">2024-11-03T19:52:38Z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