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68" r:id="rId15"/>
    <p:sldId id="269" r:id="rId16"/>
    <p:sldId id="275" r:id="rId17"/>
    <p:sldId id="270" r:id="rId18"/>
    <p:sldId id="273" r:id="rId19"/>
    <p:sldId id="274" r:id="rId20"/>
    <p:sldId id="271" r:id="rId21"/>
    <p:sldId id="272" r:id="rId22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-13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7:</a:t>
            </a:r>
            <a:r>
              <a:rPr spc="-20" dirty="0"/>
              <a:t> </a:t>
            </a:r>
            <a:r>
              <a:rPr spc="-10" dirty="0"/>
              <a:t>Power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CMOS</a:t>
            </a:r>
            <a:r>
              <a:rPr spc="-35" dirty="0"/>
              <a:t> </a:t>
            </a:r>
            <a:r>
              <a:rPr dirty="0"/>
              <a:t>VLSI</a:t>
            </a:r>
            <a:r>
              <a:rPr spc="-10" dirty="0"/>
              <a:t> </a:t>
            </a:r>
            <a:r>
              <a:rPr dirty="0"/>
              <a:t>Design</a:t>
            </a:r>
            <a:r>
              <a:rPr spc="-25" dirty="0"/>
              <a:t> </a:t>
            </a:r>
            <a:r>
              <a:rPr sz="1350" baseline="24691" dirty="0"/>
              <a:t>4th</a:t>
            </a:r>
            <a:r>
              <a:rPr sz="1350" spc="22" baseline="24691" dirty="0"/>
              <a:t> </a:t>
            </a:r>
            <a:r>
              <a:rPr sz="1350" spc="-37" baseline="24691" dirty="0"/>
              <a:t>Ed.</a:t>
            </a:r>
            <a:endParaRPr sz="1350" baseline="24691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7:</a:t>
            </a:r>
            <a:r>
              <a:rPr spc="-20" dirty="0"/>
              <a:t> </a:t>
            </a:r>
            <a:r>
              <a:rPr spc="-10" dirty="0"/>
              <a:t>Power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CMOS</a:t>
            </a:r>
            <a:r>
              <a:rPr spc="-35" dirty="0"/>
              <a:t> </a:t>
            </a:r>
            <a:r>
              <a:rPr dirty="0"/>
              <a:t>VLSI</a:t>
            </a:r>
            <a:r>
              <a:rPr spc="-10" dirty="0"/>
              <a:t> </a:t>
            </a:r>
            <a:r>
              <a:rPr dirty="0"/>
              <a:t>Design</a:t>
            </a:r>
            <a:r>
              <a:rPr spc="-25" dirty="0"/>
              <a:t> </a:t>
            </a:r>
            <a:r>
              <a:rPr sz="1350" baseline="24691" dirty="0"/>
              <a:t>4th</a:t>
            </a:r>
            <a:r>
              <a:rPr sz="1350" spc="22" baseline="24691" dirty="0"/>
              <a:t> </a:t>
            </a:r>
            <a:r>
              <a:rPr sz="1350" spc="-37" baseline="24691" dirty="0"/>
              <a:t>Ed.</a:t>
            </a:r>
            <a:endParaRPr sz="1350" baseline="24691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7:</a:t>
            </a:r>
            <a:r>
              <a:rPr spc="-20" dirty="0"/>
              <a:t> </a:t>
            </a:r>
            <a:r>
              <a:rPr spc="-10" dirty="0"/>
              <a:t>Power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CMOS</a:t>
            </a:r>
            <a:r>
              <a:rPr spc="-35" dirty="0"/>
              <a:t> </a:t>
            </a:r>
            <a:r>
              <a:rPr dirty="0"/>
              <a:t>VLSI</a:t>
            </a:r>
            <a:r>
              <a:rPr spc="-10" dirty="0"/>
              <a:t> </a:t>
            </a:r>
            <a:r>
              <a:rPr dirty="0"/>
              <a:t>Design</a:t>
            </a:r>
            <a:r>
              <a:rPr spc="-25" dirty="0"/>
              <a:t> </a:t>
            </a:r>
            <a:r>
              <a:rPr sz="1350" baseline="24691" dirty="0"/>
              <a:t>4th</a:t>
            </a:r>
            <a:r>
              <a:rPr sz="1350" spc="22" baseline="24691" dirty="0"/>
              <a:t> </a:t>
            </a:r>
            <a:r>
              <a:rPr sz="1350" spc="-37" baseline="24691" dirty="0"/>
              <a:t>Ed.</a:t>
            </a:r>
            <a:endParaRPr sz="1350" baseline="24691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7:</a:t>
            </a:r>
            <a:r>
              <a:rPr spc="-20" dirty="0"/>
              <a:t> </a:t>
            </a:r>
            <a:r>
              <a:rPr spc="-10" dirty="0"/>
              <a:t>Power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CMOS</a:t>
            </a:r>
            <a:r>
              <a:rPr spc="-35" dirty="0"/>
              <a:t> </a:t>
            </a:r>
            <a:r>
              <a:rPr dirty="0"/>
              <a:t>VLSI</a:t>
            </a:r>
            <a:r>
              <a:rPr spc="-10" dirty="0"/>
              <a:t> </a:t>
            </a:r>
            <a:r>
              <a:rPr dirty="0"/>
              <a:t>Design</a:t>
            </a:r>
            <a:r>
              <a:rPr spc="-25" dirty="0"/>
              <a:t> </a:t>
            </a:r>
            <a:r>
              <a:rPr sz="1350" baseline="24691" dirty="0"/>
              <a:t>4th</a:t>
            </a:r>
            <a:r>
              <a:rPr sz="1350" spc="22" baseline="24691" dirty="0"/>
              <a:t> </a:t>
            </a:r>
            <a:r>
              <a:rPr sz="1350" spc="-37" baseline="24691" dirty="0"/>
              <a:t>Ed.</a:t>
            </a:r>
            <a:endParaRPr sz="1350" baseline="24691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962" y="457962"/>
            <a:ext cx="8305800" cy="6172200"/>
          </a:xfrm>
          <a:custGeom>
            <a:avLst/>
            <a:gdLst/>
            <a:ahLst/>
            <a:cxnLst/>
            <a:rect l="l" t="t" r="r" b="b"/>
            <a:pathLst>
              <a:path w="8305800" h="6172200">
                <a:moveTo>
                  <a:pt x="0" y="0"/>
                </a:moveTo>
                <a:lnTo>
                  <a:pt x="0" y="6172200"/>
                </a:lnTo>
              </a:path>
              <a:path w="8305800" h="6172200">
                <a:moveTo>
                  <a:pt x="0" y="0"/>
                </a:moveTo>
                <a:lnTo>
                  <a:pt x="8305800" y="0"/>
                </a:lnTo>
              </a:path>
              <a:path w="8305800" h="6172200">
                <a:moveTo>
                  <a:pt x="8305800" y="0"/>
                </a:moveTo>
                <a:lnTo>
                  <a:pt x="8305800" y="6172200"/>
                </a:lnTo>
              </a:path>
              <a:path w="8305800" h="6172200">
                <a:moveTo>
                  <a:pt x="0" y="6172200"/>
                </a:moveTo>
                <a:lnTo>
                  <a:pt x="8305800" y="6172200"/>
                </a:lnTo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762000"/>
            <a:ext cx="4381500" cy="5486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7:</a:t>
            </a:r>
            <a:r>
              <a:rPr spc="-20" dirty="0"/>
              <a:t> </a:t>
            </a:r>
            <a:r>
              <a:rPr spc="-10" dirty="0"/>
              <a:t>Power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CMOS</a:t>
            </a:r>
            <a:r>
              <a:rPr spc="-35" dirty="0"/>
              <a:t> </a:t>
            </a:r>
            <a:r>
              <a:rPr dirty="0"/>
              <a:t>VLSI</a:t>
            </a:r>
            <a:r>
              <a:rPr spc="-10" dirty="0"/>
              <a:t> </a:t>
            </a:r>
            <a:r>
              <a:rPr dirty="0"/>
              <a:t>Design</a:t>
            </a:r>
            <a:r>
              <a:rPr spc="-25" dirty="0"/>
              <a:t> </a:t>
            </a:r>
            <a:r>
              <a:rPr sz="1350" baseline="24691" dirty="0"/>
              <a:t>4th</a:t>
            </a:r>
            <a:r>
              <a:rPr sz="1350" spc="22" baseline="24691" dirty="0"/>
              <a:t> </a:t>
            </a:r>
            <a:r>
              <a:rPr sz="1350" spc="-37" baseline="24691" dirty="0"/>
              <a:t>Ed.</a:t>
            </a:r>
            <a:endParaRPr sz="1350" baseline="24691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962" y="457962"/>
            <a:ext cx="8305800" cy="6172200"/>
          </a:xfrm>
          <a:custGeom>
            <a:avLst/>
            <a:gdLst/>
            <a:ahLst/>
            <a:cxnLst/>
            <a:rect l="l" t="t" r="r" b="b"/>
            <a:pathLst>
              <a:path w="8305800" h="6172200">
                <a:moveTo>
                  <a:pt x="0" y="0"/>
                </a:moveTo>
                <a:lnTo>
                  <a:pt x="0" y="6172200"/>
                </a:lnTo>
              </a:path>
              <a:path w="8305800" h="6172200">
                <a:moveTo>
                  <a:pt x="0" y="0"/>
                </a:moveTo>
                <a:lnTo>
                  <a:pt x="8305800" y="0"/>
                </a:lnTo>
              </a:path>
              <a:path w="8305800" h="6172200">
                <a:moveTo>
                  <a:pt x="8305800" y="0"/>
                </a:moveTo>
                <a:lnTo>
                  <a:pt x="8305800" y="6172200"/>
                </a:lnTo>
              </a:path>
              <a:path w="8305800" h="6172200">
                <a:moveTo>
                  <a:pt x="0" y="6172200"/>
                </a:moveTo>
                <a:lnTo>
                  <a:pt x="8305800" y="6172200"/>
                </a:lnTo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5800" y="6096000"/>
            <a:ext cx="7772400" cy="1524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5800" y="1295400"/>
            <a:ext cx="7772400" cy="152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9848" y="491997"/>
            <a:ext cx="7604302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1476121"/>
            <a:ext cx="7245984" cy="4379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64540" y="6293433"/>
            <a:ext cx="770890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7:</a:t>
            </a:r>
            <a:r>
              <a:rPr spc="-20" dirty="0"/>
              <a:t> </a:t>
            </a:r>
            <a:r>
              <a:rPr spc="-10" dirty="0"/>
              <a:t>Power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13175" y="6293433"/>
            <a:ext cx="2090420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dirty="0"/>
              <a:t>CMOS</a:t>
            </a:r>
            <a:r>
              <a:rPr spc="-35" dirty="0"/>
              <a:t> </a:t>
            </a:r>
            <a:r>
              <a:rPr dirty="0"/>
              <a:t>VLSI</a:t>
            </a:r>
            <a:r>
              <a:rPr spc="-10" dirty="0"/>
              <a:t> </a:t>
            </a:r>
            <a:r>
              <a:rPr dirty="0"/>
              <a:t>Design</a:t>
            </a:r>
            <a:r>
              <a:rPr spc="-25" dirty="0"/>
              <a:t> </a:t>
            </a:r>
            <a:r>
              <a:rPr sz="1350" baseline="24691" dirty="0"/>
              <a:t>4th</a:t>
            </a:r>
            <a:r>
              <a:rPr sz="1350" spc="22" baseline="24691" dirty="0"/>
              <a:t> </a:t>
            </a:r>
            <a:r>
              <a:rPr sz="1350" spc="-37" baseline="24691" dirty="0"/>
              <a:t>Ed.</a:t>
            </a:r>
            <a:endParaRPr sz="1350" baseline="24691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55685" y="6293433"/>
            <a:ext cx="261620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32628" y="4043248"/>
            <a:ext cx="1952625" cy="1368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Arial Black"/>
                <a:cs typeface="Arial Black"/>
              </a:rPr>
              <a:t>CMOS</a:t>
            </a:r>
            <a:endParaRPr sz="4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400" spc="-10" dirty="0">
                <a:latin typeface="Arial Black"/>
                <a:cs typeface="Arial Black"/>
              </a:rPr>
              <a:t>Power</a:t>
            </a:r>
            <a:endParaRPr sz="4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28364" y="2001647"/>
            <a:ext cx="3806190" cy="422275"/>
          </a:xfrm>
          <a:custGeom>
            <a:avLst/>
            <a:gdLst/>
            <a:ahLst/>
            <a:cxnLst/>
            <a:rect l="l" t="t" r="r" b="b"/>
            <a:pathLst>
              <a:path w="3806190" h="422275">
                <a:moveTo>
                  <a:pt x="3805694" y="0"/>
                </a:moveTo>
                <a:lnTo>
                  <a:pt x="0" y="0"/>
                </a:lnTo>
                <a:lnTo>
                  <a:pt x="0" y="421843"/>
                </a:lnTo>
                <a:lnTo>
                  <a:pt x="3805694" y="421843"/>
                </a:lnTo>
                <a:lnTo>
                  <a:pt x="380569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38912" y="438912"/>
            <a:ext cx="8343900" cy="6210300"/>
            <a:chOff x="438912" y="438912"/>
            <a:chExt cx="8343900" cy="6210300"/>
          </a:xfrm>
        </p:grpSpPr>
        <p:sp>
          <p:nvSpPr>
            <p:cNvPr id="4" name="object 4"/>
            <p:cNvSpPr/>
            <p:nvPr/>
          </p:nvSpPr>
          <p:spPr>
            <a:xfrm>
              <a:off x="457962" y="457962"/>
              <a:ext cx="8305800" cy="6172200"/>
            </a:xfrm>
            <a:custGeom>
              <a:avLst/>
              <a:gdLst/>
              <a:ahLst/>
              <a:cxnLst/>
              <a:rect l="l" t="t" r="r" b="b"/>
              <a:pathLst>
                <a:path w="8305800" h="6172200">
                  <a:moveTo>
                    <a:pt x="0" y="0"/>
                  </a:moveTo>
                  <a:lnTo>
                    <a:pt x="0" y="6172200"/>
                  </a:lnTo>
                </a:path>
                <a:path w="8305800" h="6172200">
                  <a:moveTo>
                    <a:pt x="0" y="0"/>
                  </a:moveTo>
                  <a:lnTo>
                    <a:pt x="8305800" y="0"/>
                  </a:lnTo>
                </a:path>
                <a:path w="8305800" h="6172200">
                  <a:moveTo>
                    <a:pt x="8305800" y="0"/>
                  </a:moveTo>
                  <a:lnTo>
                    <a:pt x="8305800" y="6172200"/>
                  </a:lnTo>
                </a:path>
                <a:path w="8305800" h="6172200">
                  <a:moveTo>
                    <a:pt x="0" y="6172200"/>
                  </a:moveTo>
                  <a:lnTo>
                    <a:pt x="8305800" y="6172200"/>
                  </a:lnTo>
                </a:path>
              </a:pathLst>
            </a:custGeom>
            <a:ln w="381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6096000"/>
              <a:ext cx="7772400" cy="152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1295400"/>
              <a:ext cx="7772400" cy="1524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95"/>
              </a:spcBef>
            </a:pPr>
            <a:r>
              <a:rPr dirty="0"/>
              <a:t>Power</a:t>
            </a:r>
            <a:r>
              <a:rPr spc="-145" dirty="0"/>
              <a:t> </a:t>
            </a:r>
            <a:r>
              <a:rPr dirty="0"/>
              <a:t>Dissipation</a:t>
            </a:r>
            <a:r>
              <a:rPr spc="-130" dirty="0"/>
              <a:t> </a:t>
            </a:r>
            <a:r>
              <a:rPr spc="-10" dirty="0"/>
              <a:t>Sources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7:</a:t>
            </a:r>
            <a:r>
              <a:rPr spc="-20" dirty="0"/>
              <a:t> </a:t>
            </a:r>
            <a:r>
              <a:rPr spc="-10" dirty="0"/>
              <a:t>Power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CMOS</a:t>
            </a:r>
            <a:r>
              <a:rPr spc="-35" dirty="0"/>
              <a:t> </a:t>
            </a:r>
            <a:r>
              <a:rPr dirty="0"/>
              <a:t>VLSI</a:t>
            </a:r>
            <a:r>
              <a:rPr spc="-10" dirty="0"/>
              <a:t> </a:t>
            </a:r>
            <a:r>
              <a:rPr dirty="0"/>
              <a:t>Design</a:t>
            </a:r>
            <a:r>
              <a:rPr spc="-25" dirty="0"/>
              <a:t> </a:t>
            </a:r>
            <a:r>
              <a:rPr sz="1350" baseline="24691" dirty="0"/>
              <a:t>4th</a:t>
            </a:r>
            <a:r>
              <a:rPr sz="1350" spc="22" baseline="24691" dirty="0"/>
              <a:t> </a:t>
            </a:r>
            <a:r>
              <a:rPr sz="1350" spc="-37" baseline="24691" dirty="0"/>
              <a:t>Ed.</a:t>
            </a:r>
            <a:endParaRPr sz="1350" baseline="24691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713740" y="1550797"/>
            <a:ext cx="7604759" cy="39027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18795" indent="-455295">
              <a:lnSpc>
                <a:spcPct val="100000"/>
              </a:lnSpc>
              <a:spcBef>
                <a:spcPts val="675"/>
              </a:spcBef>
              <a:buFont typeface="Wingdings"/>
              <a:buChar char=""/>
              <a:tabLst>
                <a:tab pos="518795" algn="l"/>
              </a:tabLst>
            </a:pPr>
            <a:r>
              <a:rPr sz="3600" baseline="13888" dirty="0">
                <a:latin typeface="Arial MT"/>
                <a:cs typeface="Arial MT"/>
              </a:rPr>
              <a:t>P</a:t>
            </a:r>
            <a:r>
              <a:rPr sz="1600" dirty="0">
                <a:latin typeface="Arial MT"/>
                <a:cs typeface="Arial MT"/>
              </a:rPr>
              <a:t>total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3600" baseline="13888" dirty="0">
                <a:latin typeface="Arial MT"/>
                <a:cs typeface="Arial MT"/>
              </a:rPr>
              <a:t>=</a:t>
            </a:r>
            <a:r>
              <a:rPr sz="3600" spc="-67" baseline="13888" dirty="0">
                <a:latin typeface="Arial MT"/>
                <a:cs typeface="Arial MT"/>
              </a:rPr>
              <a:t> </a:t>
            </a:r>
            <a:r>
              <a:rPr sz="3600" baseline="13888" dirty="0">
                <a:latin typeface="Arial MT"/>
                <a:cs typeface="Arial MT"/>
              </a:rPr>
              <a:t>P</a:t>
            </a:r>
            <a:r>
              <a:rPr sz="1600" dirty="0">
                <a:latin typeface="Arial MT"/>
                <a:cs typeface="Arial MT"/>
              </a:rPr>
              <a:t>dynamic</a:t>
            </a:r>
            <a:r>
              <a:rPr sz="1600" spc="195" dirty="0">
                <a:latin typeface="Arial MT"/>
                <a:cs typeface="Arial MT"/>
              </a:rPr>
              <a:t> </a:t>
            </a:r>
            <a:r>
              <a:rPr sz="3600" baseline="13888" dirty="0">
                <a:latin typeface="Arial MT"/>
                <a:cs typeface="Arial MT"/>
              </a:rPr>
              <a:t>+</a:t>
            </a:r>
            <a:r>
              <a:rPr sz="3600" spc="-60" baseline="13888" dirty="0">
                <a:latin typeface="Arial MT"/>
                <a:cs typeface="Arial MT"/>
              </a:rPr>
              <a:t> </a:t>
            </a:r>
            <a:r>
              <a:rPr sz="3600" spc="-15" baseline="13888" dirty="0">
                <a:latin typeface="Arial MT"/>
                <a:cs typeface="Arial MT"/>
              </a:rPr>
              <a:t>P</a:t>
            </a:r>
            <a:r>
              <a:rPr sz="1600" spc="-10" dirty="0">
                <a:latin typeface="Arial MT"/>
                <a:cs typeface="Arial MT"/>
              </a:rPr>
              <a:t>static</a:t>
            </a:r>
            <a:endParaRPr sz="1600" dirty="0">
              <a:latin typeface="Arial MT"/>
              <a:cs typeface="Arial MT"/>
            </a:endParaRPr>
          </a:p>
          <a:p>
            <a:pPr marL="518795" indent="-455295">
              <a:lnSpc>
                <a:spcPts val="2875"/>
              </a:lnSpc>
              <a:spcBef>
                <a:spcPts val="580"/>
              </a:spcBef>
              <a:buFont typeface="Wingdings"/>
              <a:buChar char=""/>
              <a:tabLst>
                <a:tab pos="518795" algn="l"/>
              </a:tabLst>
            </a:pPr>
            <a:r>
              <a:rPr sz="3600" baseline="13888" dirty="0">
                <a:latin typeface="Arial MT"/>
                <a:cs typeface="Arial MT"/>
              </a:rPr>
              <a:t>Dynamic</a:t>
            </a:r>
            <a:r>
              <a:rPr sz="3600" spc="-67" baseline="13888" dirty="0">
                <a:latin typeface="Arial MT"/>
                <a:cs typeface="Arial MT"/>
              </a:rPr>
              <a:t> </a:t>
            </a:r>
            <a:r>
              <a:rPr sz="3600" baseline="13888" dirty="0">
                <a:latin typeface="Arial MT"/>
                <a:cs typeface="Arial MT"/>
              </a:rPr>
              <a:t>power:</a:t>
            </a:r>
            <a:r>
              <a:rPr sz="3600" spc="-52" baseline="13888" dirty="0">
                <a:latin typeface="Arial MT"/>
                <a:cs typeface="Arial MT"/>
              </a:rPr>
              <a:t> </a:t>
            </a:r>
            <a:r>
              <a:rPr sz="3600" baseline="13888" dirty="0">
                <a:latin typeface="Arial MT"/>
                <a:cs typeface="Arial MT"/>
              </a:rPr>
              <a:t>P</a:t>
            </a:r>
            <a:r>
              <a:rPr sz="1600" dirty="0">
                <a:latin typeface="Arial MT"/>
                <a:cs typeface="Arial MT"/>
              </a:rPr>
              <a:t>dynamic</a:t>
            </a:r>
            <a:r>
              <a:rPr sz="1600" spc="185" dirty="0">
                <a:latin typeface="Arial MT"/>
                <a:cs typeface="Arial MT"/>
              </a:rPr>
              <a:t> </a:t>
            </a:r>
            <a:r>
              <a:rPr sz="3600" baseline="13888" dirty="0">
                <a:latin typeface="Arial MT"/>
                <a:cs typeface="Arial MT"/>
              </a:rPr>
              <a:t>=</a:t>
            </a:r>
            <a:r>
              <a:rPr sz="3600" spc="-82" baseline="13888" dirty="0">
                <a:latin typeface="Arial MT"/>
                <a:cs typeface="Arial MT"/>
              </a:rPr>
              <a:t> </a:t>
            </a:r>
            <a:r>
              <a:rPr sz="3600" baseline="13888" dirty="0">
                <a:latin typeface="Arial MT"/>
                <a:cs typeface="Arial MT"/>
              </a:rPr>
              <a:t>P</a:t>
            </a:r>
            <a:r>
              <a:rPr sz="1600" dirty="0">
                <a:latin typeface="Arial MT"/>
                <a:cs typeface="Arial MT"/>
              </a:rPr>
              <a:t>switching</a:t>
            </a:r>
            <a:r>
              <a:rPr sz="1600" spc="155" dirty="0">
                <a:latin typeface="Arial MT"/>
                <a:cs typeface="Arial MT"/>
              </a:rPr>
              <a:t> </a:t>
            </a:r>
            <a:r>
              <a:rPr sz="3600" baseline="13888" dirty="0">
                <a:latin typeface="Arial MT"/>
                <a:cs typeface="Arial MT"/>
              </a:rPr>
              <a:t>+</a:t>
            </a:r>
            <a:r>
              <a:rPr sz="3600" spc="-75" baseline="13888" dirty="0">
                <a:latin typeface="Arial MT"/>
                <a:cs typeface="Arial MT"/>
              </a:rPr>
              <a:t> </a:t>
            </a:r>
            <a:r>
              <a:rPr sz="3600" spc="-15" baseline="13888" dirty="0">
                <a:latin typeface="Arial MT"/>
                <a:cs typeface="Arial MT"/>
              </a:rPr>
              <a:t>P</a:t>
            </a:r>
            <a:r>
              <a:rPr sz="1600" spc="-10" dirty="0">
                <a:latin typeface="Arial MT"/>
                <a:cs typeface="Arial MT"/>
              </a:rPr>
              <a:t>shortcircuit</a:t>
            </a:r>
            <a:endParaRPr sz="1600" dirty="0">
              <a:latin typeface="Arial MT"/>
              <a:cs typeface="Arial MT"/>
            </a:endParaRPr>
          </a:p>
          <a:p>
            <a:pPr marL="918210" lvl="1" indent="-285115">
              <a:lnSpc>
                <a:spcPts val="2875"/>
              </a:lnSpc>
              <a:buChar char="–"/>
              <a:tabLst>
                <a:tab pos="918210" algn="l"/>
              </a:tabLst>
            </a:pPr>
            <a:r>
              <a:rPr sz="2400" dirty="0">
                <a:latin typeface="Arial MT"/>
                <a:cs typeface="Arial MT"/>
              </a:rPr>
              <a:t>Switching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load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capacitances</a:t>
            </a:r>
            <a:endParaRPr sz="2400" dirty="0">
              <a:latin typeface="Arial MT"/>
              <a:cs typeface="Arial MT"/>
            </a:endParaRPr>
          </a:p>
          <a:p>
            <a:pPr marL="918210" lvl="1" indent="-285115">
              <a:lnSpc>
                <a:spcPct val="100000"/>
              </a:lnSpc>
              <a:spcBef>
                <a:spcPts val="575"/>
              </a:spcBef>
              <a:buChar char="–"/>
              <a:tabLst>
                <a:tab pos="918210" algn="l"/>
              </a:tabLst>
            </a:pPr>
            <a:r>
              <a:rPr sz="2400" spc="-10" dirty="0">
                <a:latin typeface="Arial MT"/>
                <a:cs typeface="Arial MT"/>
              </a:rPr>
              <a:t>Short-</a:t>
            </a:r>
            <a:r>
              <a:rPr sz="2400" dirty="0">
                <a:latin typeface="Arial MT"/>
                <a:cs typeface="Arial MT"/>
              </a:rPr>
              <a:t>circuit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current</a:t>
            </a:r>
            <a:endParaRPr sz="2400" dirty="0">
              <a:latin typeface="Arial MT"/>
              <a:cs typeface="Arial MT"/>
            </a:endParaRPr>
          </a:p>
          <a:p>
            <a:pPr marL="518795" indent="-455295">
              <a:lnSpc>
                <a:spcPts val="2875"/>
              </a:lnSpc>
              <a:spcBef>
                <a:spcPts val="1170"/>
              </a:spcBef>
              <a:buFont typeface="Wingdings"/>
              <a:buChar char=""/>
              <a:tabLst>
                <a:tab pos="518795" algn="l"/>
              </a:tabLst>
            </a:pPr>
            <a:r>
              <a:rPr sz="3600" baseline="13888" dirty="0">
                <a:latin typeface="Arial MT"/>
                <a:cs typeface="Arial MT"/>
              </a:rPr>
              <a:t>Static</a:t>
            </a:r>
            <a:r>
              <a:rPr sz="3600" spc="-60" baseline="13888" dirty="0">
                <a:latin typeface="Arial MT"/>
                <a:cs typeface="Arial MT"/>
              </a:rPr>
              <a:t> </a:t>
            </a:r>
            <a:r>
              <a:rPr sz="3600" baseline="13888" dirty="0">
                <a:latin typeface="Arial MT"/>
                <a:cs typeface="Arial MT"/>
              </a:rPr>
              <a:t>power:</a:t>
            </a:r>
            <a:r>
              <a:rPr sz="3600" spc="-22" baseline="13888" dirty="0">
                <a:latin typeface="Arial MT"/>
                <a:cs typeface="Arial MT"/>
              </a:rPr>
              <a:t> </a:t>
            </a:r>
            <a:r>
              <a:rPr sz="3600" baseline="13888" dirty="0">
                <a:latin typeface="Arial MT"/>
                <a:cs typeface="Arial MT"/>
              </a:rPr>
              <a:t>P</a:t>
            </a:r>
            <a:r>
              <a:rPr sz="1600" dirty="0">
                <a:latin typeface="Arial MT"/>
                <a:cs typeface="Arial MT"/>
              </a:rPr>
              <a:t>static</a:t>
            </a:r>
            <a:r>
              <a:rPr sz="1600" spc="204" dirty="0">
                <a:latin typeface="Arial MT"/>
                <a:cs typeface="Arial MT"/>
              </a:rPr>
              <a:t> </a:t>
            </a:r>
            <a:r>
              <a:rPr sz="3600" baseline="13888" dirty="0">
                <a:latin typeface="Arial MT"/>
                <a:cs typeface="Arial MT"/>
              </a:rPr>
              <a:t>=</a:t>
            </a:r>
            <a:r>
              <a:rPr sz="3600" spc="-30" baseline="13888" dirty="0">
                <a:latin typeface="Arial MT"/>
                <a:cs typeface="Arial MT"/>
              </a:rPr>
              <a:t> </a:t>
            </a:r>
            <a:r>
              <a:rPr sz="3600" baseline="13888" dirty="0">
                <a:latin typeface="Arial MT"/>
                <a:cs typeface="Arial MT"/>
              </a:rPr>
              <a:t>(I</a:t>
            </a:r>
            <a:r>
              <a:rPr sz="1600" dirty="0">
                <a:latin typeface="Arial MT"/>
                <a:cs typeface="Arial MT"/>
              </a:rPr>
              <a:t>sub</a:t>
            </a:r>
            <a:r>
              <a:rPr sz="1600" spc="180" dirty="0">
                <a:latin typeface="Arial MT"/>
                <a:cs typeface="Arial MT"/>
              </a:rPr>
              <a:t> </a:t>
            </a:r>
            <a:r>
              <a:rPr sz="3600" baseline="13888" dirty="0">
                <a:latin typeface="Arial MT"/>
                <a:cs typeface="Arial MT"/>
              </a:rPr>
              <a:t>+</a:t>
            </a:r>
            <a:r>
              <a:rPr sz="3600" spc="-30" baseline="13888" dirty="0">
                <a:latin typeface="Arial MT"/>
                <a:cs typeface="Arial MT"/>
              </a:rPr>
              <a:t> </a:t>
            </a:r>
            <a:r>
              <a:rPr sz="3600" baseline="13888" dirty="0">
                <a:latin typeface="Arial MT"/>
                <a:cs typeface="Arial MT"/>
              </a:rPr>
              <a:t>I</a:t>
            </a:r>
            <a:r>
              <a:rPr sz="1600" dirty="0">
                <a:latin typeface="Arial MT"/>
                <a:cs typeface="Arial MT"/>
              </a:rPr>
              <a:t>gate</a:t>
            </a:r>
            <a:r>
              <a:rPr sz="1600" spc="195" dirty="0">
                <a:latin typeface="Arial MT"/>
                <a:cs typeface="Arial MT"/>
              </a:rPr>
              <a:t> </a:t>
            </a:r>
            <a:r>
              <a:rPr sz="3600" baseline="13888" dirty="0">
                <a:latin typeface="Arial MT"/>
                <a:cs typeface="Arial MT"/>
              </a:rPr>
              <a:t>+</a:t>
            </a:r>
            <a:r>
              <a:rPr sz="3600" spc="-37" baseline="13888" dirty="0">
                <a:latin typeface="Arial MT"/>
                <a:cs typeface="Arial MT"/>
              </a:rPr>
              <a:t> </a:t>
            </a:r>
            <a:r>
              <a:rPr sz="3600" baseline="13888" dirty="0">
                <a:latin typeface="Arial MT"/>
                <a:cs typeface="Arial MT"/>
              </a:rPr>
              <a:t>I</a:t>
            </a:r>
            <a:r>
              <a:rPr sz="1600" dirty="0">
                <a:latin typeface="Arial MT"/>
                <a:cs typeface="Arial MT"/>
              </a:rPr>
              <a:t>junct</a:t>
            </a:r>
            <a:r>
              <a:rPr sz="1600" spc="170" dirty="0">
                <a:latin typeface="Arial MT"/>
                <a:cs typeface="Arial MT"/>
              </a:rPr>
              <a:t> </a:t>
            </a:r>
            <a:r>
              <a:rPr sz="3600" baseline="13888" dirty="0">
                <a:latin typeface="Arial MT"/>
                <a:cs typeface="Arial MT"/>
              </a:rPr>
              <a:t>+</a:t>
            </a:r>
            <a:r>
              <a:rPr sz="3600" spc="-37" baseline="13888" dirty="0">
                <a:latin typeface="Arial MT"/>
                <a:cs typeface="Arial MT"/>
              </a:rPr>
              <a:t> </a:t>
            </a:r>
            <a:r>
              <a:rPr sz="3600" spc="-15" baseline="13888" dirty="0">
                <a:latin typeface="Arial MT"/>
                <a:cs typeface="Arial MT"/>
              </a:rPr>
              <a:t>I</a:t>
            </a:r>
            <a:r>
              <a:rPr sz="1600" spc="-10" dirty="0">
                <a:latin typeface="Arial MT"/>
                <a:cs typeface="Arial MT"/>
              </a:rPr>
              <a:t>contention</a:t>
            </a:r>
            <a:r>
              <a:rPr sz="3600" spc="-15" baseline="13888" dirty="0">
                <a:latin typeface="Arial MT"/>
                <a:cs typeface="Arial MT"/>
              </a:rPr>
              <a:t>)V</a:t>
            </a:r>
            <a:r>
              <a:rPr sz="1600" spc="-10" dirty="0">
                <a:latin typeface="Arial MT"/>
                <a:cs typeface="Arial MT"/>
              </a:rPr>
              <a:t>DD</a:t>
            </a:r>
            <a:endParaRPr sz="1600" dirty="0">
              <a:latin typeface="Arial MT"/>
              <a:cs typeface="Arial MT"/>
            </a:endParaRPr>
          </a:p>
          <a:p>
            <a:pPr marL="918210" lvl="1" indent="-285115">
              <a:lnSpc>
                <a:spcPts val="2875"/>
              </a:lnSpc>
              <a:buChar char="–"/>
              <a:tabLst>
                <a:tab pos="918210" algn="l"/>
              </a:tabLst>
            </a:pPr>
            <a:r>
              <a:rPr sz="2400" spc="-10" dirty="0">
                <a:latin typeface="Arial MT"/>
                <a:cs typeface="Arial MT"/>
              </a:rPr>
              <a:t>Subthreshold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leakage</a:t>
            </a:r>
            <a:endParaRPr sz="2400" dirty="0">
              <a:latin typeface="Arial MT"/>
              <a:cs typeface="Arial MT"/>
            </a:endParaRPr>
          </a:p>
          <a:p>
            <a:pPr marL="918210" lvl="1" indent="-285115">
              <a:lnSpc>
                <a:spcPct val="100000"/>
              </a:lnSpc>
              <a:spcBef>
                <a:spcPts val="575"/>
              </a:spcBef>
              <a:buChar char="–"/>
              <a:tabLst>
                <a:tab pos="918210" algn="l"/>
              </a:tabLst>
            </a:pPr>
            <a:r>
              <a:rPr sz="2400" dirty="0">
                <a:latin typeface="Arial MT"/>
                <a:cs typeface="Arial MT"/>
              </a:rPr>
              <a:t>Gate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leakage</a:t>
            </a:r>
            <a:endParaRPr sz="2400" dirty="0">
              <a:latin typeface="Arial MT"/>
              <a:cs typeface="Arial MT"/>
            </a:endParaRPr>
          </a:p>
          <a:p>
            <a:pPr marL="918210" lvl="1" indent="-285115">
              <a:lnSpc>
                <a:spcPct val="100000"/>
              </a:lnSpc>
              <a:spcBef>
                <a:spcPts val="575"/>
              </a:spcBef>
              <a:buChar char="–"/>
              <a:tabLst>
                <a:tab pos="918210" algn="l"/>
              </a:tabLst>
            </a:pPr>
            <a:r>
              <a:rPr sz="2400" dirty="0">
                <a:latin typeface="Arial MT"/>
                <a:cs typeface="Arial MT"/>
              </a:rPr>
              <a:t>Junction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leakage</a:t>
            </a:r>
            <a:endParaRPr sz="2400" dirty="0">
              <a:latin typeface="Arial MT"/>
              <a:cs typeface="Arial MT"/>
            </a:endParaRPr>
          </a:p>
          <a:p>
            <a:pPr marL="918210" lvl="1" indent="-285115">
              <a:lnSpc>
                <a:spcPct val="100000"/>
              </a:lnSpc>
              <a:spcBef>
                <a:spcPts val="580"/>
              </a:spcBef>
              <a:buChar char="–"/>
              <a:tabLst>
                <a:tab pos="918210" algn="l"/>
              </a:tabLst>
            </a:pPr>
            <a:r>
              <a:rPr sz="2400" dirty="0">
                <a:latin typeface="Arial MT"/>
                <a:cs typeface="Arial MT"/>
              </a:rPr>
              <a:t>Contention</a:t>
            </a:r>
            <a:r>
              <a:rPr sz="2400" spc="-1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current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Dynamic</a:t>
            </a:r>
            <a:r>
              <a:rPr sz="4400" spc="-20" dirty="0"/>
              <a:t> </a:t>
            </a:r>
            <a:r>
              <a:rPr sz="4400" dirty="0"/>
              <a:t>Power</a:t>
            </a:r>
            <a:r>
              <a:rPr sz="4400" spc="-15" dirty="0"/>
              <a:t> </a:t>
            </a:r>
            <a:r>
              <a:rPr sz="4400" spc="-10" dirty="0"/>
              <a:t>Example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7:</a:t>
            </a:r>
            <a:r>
              <a:rPr spc="-20" dirty="0"/>
              <a:t> </a:t>
            </a:r>
            <a:r>
              <a:rPr spc="-10" dirty="0"/>
              <a:t>Power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CMOS</a:t>
            </a:r>
            <a:r>
              <a:rPr spc="-35" dirty="0"/>
              <a:t> </a:t>
            </a:r>
            <a:r>
              <a:rPr dirty="0"/>
              <a:t>VLSI</a:t>
            </a:r>
            <a:r>
              <a:rPr spc="-10" dirty="0"/>
              <a:t> </a:t>
            </a:r>
            <a:r>
              <a:rPr dirty="0"/>
              <a:t>Design</a:t>
            </a:r>
            <a:r>
              <a:rPr spc="-25" dirty="0"/>
              <a:t> </a:t>
            </a:r>
            <a:r>
              <a:rPr sz="1350" baseline="24691" dirty="0"/>
              <a:t>4th</a:t>
            </a:r>
            <a:r>
              <a:rPr sz="1350" spc="22" baseline="24691" dirty="0"/>
              <a:t> </a:t>
            </a:r>
            <a:r>
              <a:rPr sz="1350" spc="-37" baseline="24691" dirty="0"/>
              <a:t>Ed.</a:t>
            </a:r>
            <a:endParaRPr sz="1350" baseline="24691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64540" y="1476121"/>
                <a:ext cx="7245984" cy="416524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467995" marR="3573145" indent="-455930">
                  <a:lnSpc>
                    <a:spcPct val="110100"/>
                  </a:lnSpc>
                  <a:spcBef>
                    <a:spcPts val="100"/>
                  </a:spcBef>
                  <a:buFont typeface="Wingdings"/>
                  <a:buChar char=""/>
                  <a:tabLst>
                    <a:tab pos="582295" algn="l"/>
                  </a:tabLst>
                </a:pPr>
                <a:r>
                  <a:rPr lang="en-US" sz="2000" dirty="0"/>
                  <a:t>1</a:t>
                </a:r>
                <a:r>
                  <a:rPr lang="en-US" sz="2000" spc="-60" dirty="0"/>
                  <a:t> </a:t>
                </a:r>
                <a:r>
                  <a:rPr lang="en-US" sz="2000" dirty="0"/>
                  <a:t>billion</a:t>
                </a:r>
                <a:r>
                  <a:rPr lang="en-US" sz="2000" spc="-30" dirty="0"/>
                  <a:t> </a:t>
                </a:r>
                <a:r>
                  <a:rPr lang="en-US" sz="2000" dirty="0"/>
                  <a:t>transistor</a:t>
                </a:r>
                <a:r>
                  <a:rPr lang="en-US" sz="2000" spc="-55" dirty="0"/>
                  <a:t> </a:t>
                </a:r>
                <a:r>
                  <a:rPr lang="en-US" sz="2000" spc="-20" dirty="0"/>
                  <a:t>chip 	</a:t>
                </a:r>
                <a:r>
                  <a:rPr lang="en-US" sz="2000" dirty="0"/>
                  <a:t>–</a:t>
                </a:r>
                <a:r>
                  <a:rPr lang="en-US" sz="2000" spc="200" dirty="0"/>
                  <a:t> </a:t>
                </a:r>
                <a:r>
                  <a:rPr lang="en-US" sz="2000" dirty="0"/>
                  <a:t>50M</a:t>
                </a:r>
                <a:r>
                  <a:rPr lang="en-US" sz="2000" spc="-40" dirty="0"/>
                  <a:t> </a:t>
                </a:r>
                <a:r>
                  <a:rPr lang="en-US" sz="2000" dirty="0"/>
                  <a:t>logic</a:t>
                </a:r>
                <a:r>
                  <a:rPr lang="en-US" sz="2000" spc="-25" dirty="0"/>
                  <a:t> </a:t>
                </a:r>
                <a:r>
                  <a:rPr lang="en-US" sz="2000" spc="-10" dirty="0"/>
                  <a:t>transistors</a:t>
                </a:r>
              </a:p>
              <a:p>
                <a:pPr marL="1210945" lvl="1" indent="-227329">
                  <a:lnSpc>
                    <a:spcPct val="100000"/>
                  </a:lnSpc>
                  <a:spcBef>
                    <a:spcPts val="285"/>
                  </a:spcBef>
                  <a:buChar char="•"/>
                  <a:tabLst>
                    <a:tab pos="1210945" algn="l"/>
                  </a:tabLst>
                </a:pPr>
                <a:r>
                  <a:rPr lang="en-US" sz="2000" dirty="0">
                    <a:latin typeface="Arial MT"/>
                    <a:cs typeface="Arial MT"/>
                  </a:rPr>
                  <a:t>Average</a:t>
                </a:r>
                <a:r>
                  <a:rPr lang="en-US" sz="2000" spc="-55" dirty="0">
                    <a:latin typeface="Arial MT"/>
                    <a:cs typeface="Arial MT"/>
                  </a:rPr>
                  <a:t> </a:t>
                </a:r>
                <a:r>
                  <a:rPr lang="en-US" sz="2000" dirty="0">
                    <a:latin typeface="Arial MT"/>
                    <a:cs typeface="Arial MT"/>
                  </a:rPr>
                  <a:t>width:</a:t>
                </a:r>
                <a:r>
                  <a:rPr lang="en-US" sz="2000" spc="-60" dirty="0">
                    <a:latin typeface="Arial MT"/>
                    <a:cs typeface="Arial MT"/>
                  </a:rPr>
                  <a:t> </a:t>
                </a:r>
                <a:r>
                  <a:rPr lang="en-US" sz="2000" dirty="0">
                    <a:latin typeface="Arial MT"/>
                    <a:cs typeface="Arial MT"/>
                  </a:rPr>
                  <a:t>12</a:t>
                </a:r>
                <a:r>
                  <a:rPr lang="en-US" sz="2000" spc="-55" dirty="0">
                    <a:latin typeface="Arial MT"/>
                    <a:cs typeface="Arial MT"/>
                  </a:rPr>
                  <a:t> </a:t>
                </a:r>
                <a:r>
                  <a:rPr lang="en-US" sz="2000" spc="-50" dirty="0">
                    <a:latin typeface="Symbol"/>
                    <a:cs typeface="Symbol"/>
                  </a:rPr>
                  <a:t></a:t>
                </a:r>
                <a:endParaRPr lang="en-US" sz="2000" dirty="0">
                  <a:latin typeface="Symbol"/>
                  <a:cs typeface="Symbol"/>
                </a:endParaRPr>
              </a:p>
              <a:p>
                <a:pPr marL="1210945" lvl="1" indent="-227329">
                  <a:lnSpc>
                    <a:spcPct val="100000"/>
                  </a:lnSpc>
                  <a:spcBef>
                    <a:spcPts val="290"/>
                  </a:spcBef>
                  <a:buChar char="•"/>
                  <a:tabLst>
                    <a:tab pos="1210945" algn="l"/>
                  </a:tabLst>
                </a:pPr>
                <a:r>
                  <a:rPr lang="en-US" sz="2000" dirty="0">
                    <a:latin typeface="Arial MT"/>
                    <a:cs typeface="Arial MT"/>
                  </a:rPr>
                  <a:t>Activity</a:t>
                </a:r>
                <a:r>
                  <a:rPr lang="en-US" sz="2000" spc="-35" dirty="0">
                    <a:latin typeface="Arial MT"/>
                    <a:cs typeface="Arial MT"/>
                  </a:rPr>
                  <a:t> </a:t>
                </a:r>
                <a:r>
                  <a:rPr lang="en-US" sz="2000" dirty="0">
                    <a:latin typeface="Arial MT"/>
                    <a:cs typeface="Arial MT"/>
                  </a:rPr>
                  <a:t>factor</a:t>
                </a:r>
                <a:r>
                  <a:rPr lang="en-US" sz="2000" spc="-55" dirty="0">
                    <a:latin typeface="Arial MT"/>
                    <a:cs typeface="Arial MT"/>
                  </a:rPr>
                  <a:t> </a:t>
                </a:r>
                <a:r>
                  <a:rPr lang="en-US" sz="2000" dirty="0">
                    <a:latin typeface="Arial MT"/>
                    <a:cs typeface="Arial MT"/>
                  </a:rPr>
                  <a:t>=</a:t>
                </a:r>
                <a:r>
                  <a:rPr lang="en-US" sz="2000" spc="-35" dirty="0">
                    <a:latin typeface="Arial MT"/>
                    <a:cs typeface="Arial MT"/>
                  </a:rPr>
                  <a:t> </a:t>
                </a:r>
                <a:r>
                  <a:rPr lang="en-US" sz="2000" spc="-25" dirty="0">
                    <a:latin typeface="Arial MT"/>
                    <a:cs typeface="Arial MT"/>
                  </a:rPr>
                  <a:t>0.1</a:t>
                </a:r>
                <a:endParaRPr lang="en-US" sz="2000" dirty="0">
                  <a:latin typeface="Arial MT"/>
                  <a:cs typeface="Arial MT"/>
                </a:endParaRPr>
              </a:p>
              <a:p>
                <a:pPr marL="867410" indent="-285115">
                  <a:lnSpc>
                    <a:spcPct val="100000"/>
                  </a:lnSpc>
                  <a:spcBef>
                    <a:spcPts val="290"/>
                  </a:spcBef>
                  <a:buChar char="–"/>
                  <a:tabLst>
                    <a:tab pos="867410" algn="l"/>
                  </a:tabLst>
                </a:pPr>
                <a:r>
                  <a:rPr lang="en-US" sz="2000" dirty="0"/>
                  <a:t>950M</a:t>
                </a:r>
                <a:r>
                  <a:rPr lang="en-US" sz="2000" spc="-40" dirty="0"/>
                  <a:t> </a:t>
                </a:r>
                <a:r>
                  <a:rPr lang="en-US" sz="2000" dirty="0"/>
                  <a:t>memory</a:t>
                </a:r>
                <a:r>
                  <a:rPr lang="en-US" sz="2000" spc="-35" dirty="0"/>
                  <a:t> </a:t>
                </a:r>
                <a:r>
                  <a:rPr lang="en-US" sz="2000" spc="-10" dirty="0"/>
                  <a:t>transistors</a:t>
                </a:r>
              </a:p>
              <a:p>
                <a:pPr marL="1210945" lvl="1" indent="-227329">
                  <a:lnSpc>
                    <a:spcPct val="100000"/>
                  </a:lnSpc>
                  <a:spcBef>
                    <a:spcPts val="290"/>
                  </a:spcBef>
                  <a:buChar char="•"/>
                  <a:tabLst>
                    <a:tab pos="1210945" algn="l"/>
                  </a:tabLst>
                </a:pPr>
                <a:r>
                  <a:rPr lang="en-US" sz="2000" dirty="0">
                    <a:latin typeface="Arial MT"/>
                    <a:cs typeface="Arial MT"/>
                  </a:rPr>
                  <a:t>Average</a:t>
                </a:r>
                <a:r>
                  <a:rPr lang="en-US" sz="2000" spc="-50" dirty="0">
                    <a:latin typeface="Arial MT"/>
                    <a:cs typeface="Arial MT"/>
                  </a:rPr>
                  <a:t> </a:t>
                </a:r>
                <a:r>
                  <a:rPr lang="en-US" sz="2000" dirty="0">
                    <a:latin typeface="Arial MT"/>
                    <a:cs typeface="Arial MT"/>
                  </a:rPr>
                  <a:t>width:</a:t>
                </a:r>
                <a:r>
                  <a:rPr lang="en-US" sz="2000" spc="-55" dirty="0">
                    <a:latin typeface="Arial MT"/>
                    <a:cs typeface="Arial MT"/>
                  </a:rPr>
                  <a:t> </a:t>
                </a:r>
                <a:r>
                  <a:rPr lang="en-US" sz="2000" dirty="0">
                    <a:latin typeface="Arial MT"/>
                    <a:cs typeface="Arial MT"/>
                  </a:rPr>
                  <a:t>4</a:t>
                </a:r>
                <a:r>
                  <a:rPr lang="en-US" sz="2000" spc="-50" dirty="0">
                    <a:latin typeface="Arial MT"/>
                    <a:cs typeface="Arial MT"/>
                  </a:rPr>
                  <a:t> </a:t>
                </a:r>
                <a:r>
                  <a:rPr lang="en-US" sz="2000" spc="-50" dirty="0">
                    <a:latin typeface="Symbol"/>
                    <a:cs typeface="Symbol"/>
                  </a:rPr>
                  <a:t></a:t>
                </a:r>
                <a:endParaRPr lang="en-US" sz="2000" dirty="0">
                  <a:latin typeface="Symbol"/>
                  <a:cs typeface="Symbol"/>
                </a:endParaRPr>
              </a:p>
              <a:p>
                <a:pPr marL="1210945" lvl="1" indent="-227329">
                  <a:lnSpc>
                    <a:spcPct val="100000"/>
                  </a:lnSpc>
                  <a:spcBef>
                    <a:spcPts val="285"/>
                  </a:spcBef>
                  <a:buChar char="•"/>
                  <a:tabLst>
                    <a:tab pos="1210945" algn="l"/>
                  </a:tabLst>
                </a:pPr>
                <a:r>
                  <a:rPr lang="en-US" sz="2000" dirty="0">
                    <a:latin typeface="Arial MT"/>
                    <a:cs typeface="Arial MT"/>
                  </a:rPr>
                  <a:t>Activity</a:t>
                </a:r>
                <a:r>
                  <a:rPr lang="en-US" sz="2000" spc="-35" dirty="0">
                    <a:latin typeface="Arial MT"/>
                    <a:cs typeface="Arial MT"/>
                  </a:rPr>
                  <a:t> </a:t>
                </a:r>
                <a:r>
                  <a:rPr lang="en-US" sz="2000" dirty="0">
                    <a:latin typeface="Arial MT"/>
                    <a:cs typeface="Arial MT"/>
                  </a:rPr>
                  <a:t>factor</a:t>
                </a:r>
                <a:r>
                  <a:rPr lang="en-US" sz="2000" spc="-55" dirty="0">
                    <a:latin typeface="Arial MT"/>
                    <a:cs typeface="Arial MT"/>
                  </a:rPr>
                  <a:t> </a:t>
                </a:r>
                <a:r>
                  <a:rPr lang="en-US" sz="2000" dirty="0">
                    <a:latin typeface="Arial MT"/>
                    <a:cs typeface="Arial MT"/>
                  </a:rPr>
                  <a:t>=</a:t>
                </a:r>
                <a:r>
                  <a:rPr lang="en-US" sz="2000" spc="-35" dirty="0">
                    <a:latin typeface="Arial MT"/>
                    <a:cs typeface="Arial MT"/>
                  </a:rPr>
                  <a:t> </a:t>
                </a:r>
                <a:r>
                  <a:rPr lang="en-US" sz="2000" spc="-20" dirty="0">
                    <a:latin typeface="Arial MT"/>
                    <a:cs typeface="Arial MT"/>
                  </a:rPr>
                  <a:t>0.02</a:t>
                </a:r>
                <a:endParaRPr lang="en-US" sz="2000" dirty="0">
                  <a:latin typeface="Arial MT"/>
                  <a:cs typeface="Arial MT"/>
                </a:endParaRPr>
              </a:p>
              <a:p>
                <a:pPr marL="867410" indent="-285115">
                  <a:lnSpc>
                    <a:spcPct val="100000"/>
                  </a:lnSpc>
                  <a:spcBef>
                    <a:spcPts val="290"/>
                  </a:spcBef>
                  <a:buChar char="–"/>
                  <a:tabLst>
                    <a:tab pos="867410" algn="l"/>
                  </a:tabLst>
                </a:pPr>
                <a:r>
                  <a:rPr lang="en-US" sz="2000" dirty="0"/>
                  <a:t>1.0</a:t>
                </a:r>
                <a:r>
                  <a:rPr lang="en-US" sz="2000" spc="-25" dirty="0"/>
                  <a:t> </a:t>
                </a:r>
                <a:r>
                  <a:rPr lang="en-US" sz="2000" dirty="0"/>
                  <a:t>V</a:t>
                </a:r>
                <a:r>
                  <a:rPr lang="en-US" sz="2000" spc="-40" dirty="0"/>
                  <a:t> </a:t>
                </a:r>
                <a:r>
                  <a:rPr lang="en-US" sz="2000" dirty="0"/>
                  <a:t>65</a:t>
                </a:r>
                <a:r>
                  <a:rPr lang="en-US" sz="2000" spc="-20" dirty="0"/>
                  <a:t> </a:t>
                </a:r>
                <a:r>
                  <a:rPr lang="en-US" sz="2000" dirty="0"/>
                  <a:t>nm</a:t>
                </a:r>
                <a:r>
                  <a:rPr lang="en-US" sz="2000" spc="-20" dirty="0"/>
                  <a:t> </a:t>
                </a:r>
                <a:r>
                  <a:rPr lang="en-US" sz="2000" spc="-10" dirty="0"/>
                  <a:t>process ( with 50 nm drawn gate lengths and </a:t>
                </a:r>
                <a14:m>
                  <m:oMath xmlns:m="http://schemas.openxmlformats.org/officeDocument/2006/math">
                    <m:r>
                      <a:rPr lang="en-US" sz="2000" b="0" i="1" spc="-1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pc="-10" smtClean="0">
                        <a:latin typeface="Cambria Math" panose="02040503050406030204" pitchFamily="18" charset="0"/>
                      </a:rPr>
                      <m:t>=25 </m:t>
                    </m:r>
                    <m:r>
                      <a:rPr lang="en-US" sz="2000" b="0" i="1" spc="-10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sz="2000" spc="-10" dirty="0"/>
                  <a:t> )</a:t>
                </a:r>
              </a:p>
              <a:p>
                <a:pPr marL="867410" indent="-285115">
                  <a:lnSpc>
                    <a:spcPct val="100000"/>
                  </a:lnSpc>
                  <a:spcBef>
                    <a:spcPts val="285"/>
                  </a:spcBef>
                  <a:buChar char="–"/>
                  <a:tabLst>
                    <a:tab pos="867410" algn="l"/>
                  </a:tabLst>
                </a:pPr>
                <a:r>
                  <a:rPr lang="en-US" sz="2000" dirty="0"/>
                  <a:t>C</a:t>
                </a:r>
                <a:r>
                  <a:rPr lang="en-US" sz="2000" spc="-10" dirty="0"/>
                  <a:t> </a:t>
                </a:r>
                <a:r>
                  <a:rPr lang="en-US" sz="2000" dirty="0"/>
                  <a:t>=</a:t>
                </a:r>
                <a:r>
                  <a:rPr lang="en-US" sz="2000" spc="-15" dirty="0"/>
                  <a:t> </a:t>
                </a:r>
                <a:r>
                  <a:rPr lang="en-US" sz="2000" dirty="0"/>
                  <a:t>1</a:t>
                </a:r>
                <a:r>
                  <a:rPr lang="en-US" sz="2000" spc="-10" dirty="0"/>
                  <a:t> </a:t>
                </a:r>
                <a:r>
                  <a:rPr lang="en-US" sz="2000" dirty="0"/>
                  <a:t>fF/</a:t>
                </a:r>
                <a:r>
                  <a:rPr lang="en-US" sz="2000" dirty="0">
                    <a:latin typeface="Symbol"/>
                    <a:cs typeface="Symbol"/>
                  </a:rPr>
                  <a:t></a:t>
                </a:r>
                <a:r>
                  <a:rPr lang="en-US" sz="2000" dirty="0"/>
                  <a:t>m</a:t>
                </a:r>
                <a:r>
                  <a:rPr lang="en-US" sz="2000" spc="-35" dirty="0"/>
                  <a:t> </a:t>
                </a:r>
                <a:r>
                  <a:rPr lang="en-US" sz="2000" dirty="0"/>
                  <a:t>(gate)</a:t>
                </a:r>
                <a:r>
                  <a:rPr lang="en-US" sz="2000" spc="-10" dirty="0"/>
                  <a:t> </a:t>
                </a:r>
                <a:r>
                  <a:rPr lang="en-US" sz="2000" dirty="0"/>
                  <a:t>+</a:t>
                </a:r>
                <a:r>
                  <a:rPr lang="en-US" sz="2000" spc="-20" dirty="0"/>
                  <a:t> </a:t>
                </a:r>
                <a:r>
                  <a:rPr lang="en-US" sz="2000" dirty="0"/>
                  <a:t>0.8</a:t>
                </a:r>
                <a:r>
                  <a:rPr lang="en-US" sz="2000" spc="-10" dirty="0"/>
                  <a:t> </a:t>
                </a:r>
                <a:r>
                  <a:rPr lang="en-US" sz="2000" dirty="0"/>
                  <a:t>fF/</a:t>
                </a:r>
                <a:r>
                  <a:rPr lang="en-US" sz="2000" dirty="0">
                    <a:latin typeface="Symbol"/>
                    <a:cs typeface="Symbol"/>
                  </a:rPr>
                  <a:t></a:t>
                </a:r>
                <a:r>
                  <a:rPr lang="en-US" sz="2000" dirty="0"/>
                  <a:t>m</a:t>
                </a:r>
                <a:r>
                  <a:rPr lang="en-US" sz="2000" spc="-35" dirty="0"/>
                  <a:t> </a:t>
                </a:r>
                <a:r>
                  <a:rPr lang="en-US" sz="2000" spc="-10" dirty="0"/>
                  <a:t>(diffusion)</a:t>
                </a:r>
              </a:p>
              <a:p>
                <a:pPr marL="468630" marR="5080" indent="-456565">
                  <a:lnSpc>
                    <a:spcPts val="2590"/>
                  </a:lnSpc>
                  <a:spcBef>
                    <a:spcPts val="620"/>
                  </a:spcBef>
                  <a:buFont typeface="Wingdings"/>
                  <a:buChar char=""/>
                  <a:tabLst>
                    <a:tab pos="468630" algn="l"/>
                  </a:tabLst>
                </a:pPr>
                <a:r>
                  <a:rPr lang="en-US" sz="2000" dirty="0"/>
                  <a:t>Estimate</a:t>
                </a:r>
                <a:r>
                  <a:rPr lang="en-US" sz="2000" spc="-80" dirty="0"/>
                  <a:t> </a:t>
                </a:r>
                <a:r>
                  <a:rPr lang="en-US" sz="2000" dirty="0"/>
                  <a:t>dynamic</a:t>
                </a:r>
                <a:r>
                  <a:rPr lang="en-US" sz="2000" spc="-65" dirty="0"/>
                  <a:t> </a:t>
                </a:r>
                <a:r>
                  <a:rPr lang="en-US" sz="2000" dirty="0"/>
                  <a:t>power</a:t>
                </a:r>
                <a:r>
                  <a:rPr lang="en-US" sz="2000" spc="-55" dirty="0"/>
                  <a:t> </a:t>
                </a:r>
                <a:r>
                  <a:rPr lang="en-US" sz="2000" spc="-10" dirty="0"/>
                  <a:t>consumption</a:t>
                </a:r>
                <a:r>
                  <a:rPr lang="en-US" sz="2000" spc="-55" dirty="0"/>
                  <a:t> </a:t>
                </a:r>
                <a:r>
                  <a:rPr lang="en-US" sz="2000" dirty="0"/>
                  <a:t>@</a:t>
                </a:r>
                <a:r>
                  <a:rPr lang="en-US" sz="2000" spc="-80" dirty="0"/>
                  <a:t> </a:t>
                </a:r>
                <a:r>
                  <a:rPr lang="en-US" sz="2000" dirty="0"/>
                  <a:t>1</a:t>
                </a:r>
                <a:r>
                  <a:rPr lang="en-US" sz="2000" spc="-70" dirty="0"/>
                  <a:t> </a:t>
                </a:r>
                <a:r>
                  <a:rPr lang="en-US" sz="2000" spc="-20" dirty="0"/>
                  <a:t>GHz. </a:t>
                </a:r>
                <a:r>
                  <a:rPr lang="en-US" sz="2000" dirty="0"/>
                  <a:t>Neglect</a:t>
                </a:r>
                <a:r>
                  <a:rPr lang="en-US" sz="2000" spc="-60" dirty="0"/>
                  <a:t> </a:t>
                </a:r>
                <a:r>
                  <a:rPr lang="en-US" sz="2000" dirty="0"/>
                  <a:t>wire</a:t>
                </a:r>
                <a:r>
                  <a:rPr lang="en-US" sz="2000" spc="-55" dirty="0"/>
                  <a:t> </a:t>
                </a:r>
                <a:r>
                  <a:rPr lang="en-US" sz="2000" spc="-10" dirty="0"/>
                  <a:t>capacitance</a:t>
                </a:r>
                <a:r>
                  <a:rPr lang="en-US" sz="2000" spc="-50" dirty="0"/>
                  <a:t> </a:t>
                </a:r>
                <a:r>
                  <a:rPr lang="en-US" sz="2000" dirty="0"/>
                  <a:t>and</a:t>
                </a:r>
                <a:r>
                  <a:rPr lang="en-US" sz="2000" spc="-65" dirty="0"/>
                  <a:t> </a:t>
                </a:r>
                <a:r>
                  <a:rPr lang="en-US" sz="2000" spc="-10" dirty="0"/>
                  <a:t>short-</a:t>
                </a:r>
                <a:r>
                  <a:rPr lang="en-US" sz="2000" dirty="0"/>
                  <a:t>circuit</a:t>
                </a:r>
                <a:r>
                  <a:rPr lang="en-US" sz="2000" spc="-65" dirty="0"/>
                  <a:t> </a:t>
                </a:r>
                <a:r>
                  <a:rPr lang="en-US" sz="2000" spc="-10" dirty="0"/>
                  <a:t>current.</a:t>
                </a:r>
                <a:endParaRPr sz="2000" spc="-10" dirty="0"/>
              </a:p>
            </p:txBody>
          </p:sp>
        </mc:Choice>
        <mc:Fallback>
          <p:sp>
            <p:nvSpPr>
              <p:cNvPr id="3" name="object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4540" y="1476121"/>
                <a:ext cx="7245984" cy="4165243"/>
              </a:xfrm>
              <a:prstGeom prst="rect">
                <a:avLst/>
              </a:prstGeom>
              <a:blipFill>
                <a:blip r:embed="rId2"/>
                <a:stretch>
                  <a:fillRect l="-1850" t="-1464" b="-2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254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Solution</a:t>
            </a:r>
            <a:endParaRPr sz="44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7:</a:t>
            </a:r>
            <a:r>
              <a:rPr spc="-20" dirty="0"/>
              <a:t> </a:t>
            </a:r>
            <a:r>
              <a:rPr spc="-10" dirty="0"/>
              <a:t>Power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CMOS</a:t>
            </a:r>
            <a:r>
              <a:rPr spc="-35" dirty="0"/>
              <a:t> </a:t>
            </a:r>
            <a:r>
              <a:rPr dirty="0"/>
              <a:t>VLSI</a:t>
            </a:r>
            <a:r>
              <a:rPr spc="-10" dirty="0"/>
              <a:t> </a:t>
            </a:r>
            <a:r>
              <a:rPr dirty="0"/>
              <a:t>Design</a:t>
            </a:r>
            <a:r>
              <a:rPr spc="-25" dirty="0"/>
              <a:t> </a:t>
            </a:r>
            <a:r>
              <a:rPr sz="1350" baseline="24691" dirty="0"/>
              <a:t>4th</a:t>
            </a:r>
            <a:r>
              <a:rPr sz="1350" spc="22" baseline="24691" dirty="0"/>
              <a:t> </a:t>
            </a:r>
            <a:r>
              <a:rPr sz="1350" spc="-37" baseline="24691" dirty="0"/>
              <a:t>Ed.</a:t>
            </a:r>
            <a:endParaRPr sz="1350" baseline="24691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4200" y="1838150"/>
            <a:ext cx="372745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-10" dirty="0">
                <a:latin typeface="Times New Roman"/>
                <a:cs typeface="Times New Roman"/>
              </a:rPr>
              <a:t>logic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4538" y="3032309"/>
            <a:ext cx="371475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-25" dirty="0">
                <a:latin typeface="Times New Roman"/>
                <a:cs typeface="Times New Roman"/>
              </a:rPr>
              <a:t>mem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361" y="1457337"/>
            <a:ext cx="7153275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672465" algn="l"/>
              </a:tabLst>
            </a:pPr>
            <a:r>
              <a:rPr sz="2350" i="1" spc="-50" dirty="0">
                <a:latin typeface="Times New Roman"/>
                <a:cs typeface="Times New Roman"/>
              </a:rPr>
              <a:t>C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2350" dirty="0">
                <a:latin typeface="Symbol"/>
                <a:cs typeface="Symbol"/>
              </a:rPr>
              <a:t></a:t>
            </a:r>
            <a:r>
              <a:rPr sz="2350" spc="-105" dirty="0">
                <a:latin typeface="Times New Roman"/>
                <a:cs typeface="Times New Roman"/>
              </a:rPr>
              <a:t> </a:t>
            </a:r>
            <a:r>
              <a:rPr sz="5625" baseline="-4444" dirty="0">
                <a:latin typeface="Symbol"/>
                <a:cs typeface="Symbol"/>
              </a:rPr>
              <a:t></a:t>
            </a:r>
            <a:r>
              <a:rPr sz="2350" dirty="0">
                <a:latin typeface="Times New Roman"/>
                <a:cs typeface="Times New Roman"/>
              </a:rPr>
              <a:t>50</a:t>
            </a:r>
            <a:r>
              <a:rPr sz="2350" dirty="0">
                <a:latin typeface="Symbol"/>
                <a:cs typeface="Symbol"/>
              </a:rPr>
              <a:t></a:t>
            </a:r>
            <a:r>
              <a:rPr sz="2350" dirty="0">
                <a:latin typeface="Times New Roman"/>
                <a:cs typeface="Times New Roman"/>
              </a:rPr>
              <a:t>10</a:t>
            </a:r>
            <a:r>
              <a:rPr sz="2025" baseline="43209" dirty="0">
                <a:latin typeface="Times New Roman"/>
                <a:cs typeface="Times New Roman"/>
              </a:rPr>
              <a:t>6</a:t>
            </a:r>
            <a:r>
              <a:rPr sz="2025" spc="89" baseline="43209" dirty="0">
                <a:latin typeface="Times New Roman"/>
                <a:cs typeface="Times New Roman"/>
              </a:rPr>
              <a:t> </a:t>
            </a:r>
            <a:r>
              <a:rPr sz="5625" spc="-202" baseline="-4444" dirty="0">
                <a:latin typeface="Symbol"/>
                <a:cs typeface="Symbol"/>
              </a:rPr>
              <a:t></a:t>
            </a:r>
            <a:r>
              <a:rPr sz="4650" spc="-202" baseline="-3584" dirty="0">
                <a:latin typeface="Symbol"/>
                <a:cs typeface="Symbol"/>
              </a:rPr>
              <a:t></a:t>
            </a:r>
            <a:r>
              <a:rPr sz="2350" spc="-135" dirty="0">
                <a:latin typeface="Times New Roman"/>
                <a:cs typeface="Times New Roman"/>
              </a:rPr>
              <a:t>12</a:t>
            </a:r>
            <a:r>
              <a:rPr sz="2500" spc="-135" dirty="0">
                <a:latin typeface="Symbol"/>
                <a:cs typeface="Symbol"/>
              </a:rPr>
              <a:t></a:t>
            </a:r>
            <a:r>
              <a:rPr sz="2500" spc="-320" dirty="0">
                <a:latin typeface="Times New Roman"/>
                <a:cs typeface="Times New Roman"/>
              </a:rPr>
              <a:t> </a:t>
            </a:r>
            <a:r>
              <a:rPr sz="4650" baseline="-3584" dirty="0">
                <a:latin typeface="Symbol"/>
                <a:cs typeface="Symbol"/>
              </a:rPr>
              <a:t></a:t>
            </a:r>
            <a:r>
              <a:rPr sz="2350" dirty="0">
                <a:latin typeface="Times New Roman"/>
                <a:cs typeface="Times New Roman"/>
              </a:rPr>
              <a:t>0.025</a:t>
            </a:r>
            <a:r>
              <a:rPr sz="2500" dirty="0">
                <a:latin typeface="Symbol"/>
                <a:cs typeface="Symbol"/>
              </a:rPr>
              <a:t></a:t>
            </a:r>
            <a:r>
              <a:rPr sz="2350" i="1" dirty="0">
                <a:latin typeface="Times New Roman"/>
                <a:cs typeface="Times New Roman"/>
              </a:rPr>
              <a:t>m</a:t>
            </a:r>
            <a:r>
              <a:rPr sz="2350" i="1" spc="-14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/</a:t>
            </a:r>
            <a:r>
              <a:rPr sz="2350" spc="-120" dirty="0">
                <a:latin typeface="Times New Roman"/>
                <a:cs typeface="Times New Roman"/>
              </a:rPr>
              <a:t> </a:t>
            </a:r>
            <a:r>
              <a:rPr sz="2500" spc="-75" dirty="0">
                <a:latin typeface="Symbol"/>
                <a:cs typeface="Symbol"/>
              </a:rPr>
              <a:t></a:t>
            </a:r>
            <a:r>
              <a:rPr sz="2500" spc="-315" dirty="0">
                <a:latin typeface="Times New Roman"/>
                <a:cs typeface="Times New Roman"/>
              </a:rPr>
              <a:t> </a:t>
            </a:r>
            <a:r>
              <a:rPr sz="4650" spc="-104" baseline="-3584" dirty="0">
                <a:latin typeface="Symbol"/>
                <a:cs typeface="Symbol"/>
              </a:rPr>
              <a:t></a:t>
            </a:r>
            <a:r>
              <a:rPr sz="2350" spc="-70" dirty="0">
                <a:latin typeface="Times New Roman"/>
                <a:cs typeface="Times New Roman"/>
              </a:rPr>
              <a:t>1.8</a:t>
            </a:r>
            <a:r>
              <a:rPr sz="2350" spc="-145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fF</a:t>
            </a:r>
            <a:r>
              <a:rPr sz="2350" i="1" spc="10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/</a:t>
            </a:r>
            <a:r>
              <a:rPr sz="2350" spc="-4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</a:t>
            </a:r>
            <a:r>
              <a:rPr sz="2350" i="1" spc="-10" dirty="0">
                <a:latin typeface="Times New Roman"/>
                <a:cs typeface="Times New Roman"/>
              </a:rPr>
              <a:t>m</a:t>
            </a:r>
            <a:r>
              <a:rPr sz="4650" spc="-15" baseline="-3584" dirty="0">
                <a:latin typeface="Symbol"/>
                <a:cs typeface="Symbol"/>
              </a:rPr>
              <a:t></a:t>
            </a:r>
            <a:r>
              <a:rPr sz="4650" spc="-345" baseline="-3584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Symbol"/>
                <a:cs typeface="Symbol"/>
              </a:rPr>
              <a:t></a:t>
            </a:r>
            <a:r>
              <a:rPr sz="2350" spc="-2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27</a:t>
            </a:r>
            <a:r>
              <a:rPr sz="2350" spc="150" dirty="0">
                <a:latin typeface="Times New Roman"/>
                <a:cs typeface="Times New Roman"/>
              </a:rPr>
              <a:t> </a:t>
            </a:r>
            <a:r>
              <a:rPr sz="2350" spc="-25" dirty="0">
                <a:latin typeface="Times New Roman"/>
                <a:cs typeface="Times New Roman"/>
              </a:rPr>
              <a:t>nF</a:t>
            </a:r>
            <a:endParaRPr sz="23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661" y="2043890"/>
            <a:ext cx="730377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2155"/>
              </a:lnSpc>
              <a:spcBef>
                <a:spcPts val="105"/>
              </a:spcBef>
              <a:tabLst>
                <a:tab pos="2125980" algn="l"/>
              </a:tabLst>
            </a:pPr>
            <a:r>
              <a:rPr sz="2350" i="1" dirty="0">
                <a:latin typeface="Times New Roman"/>
                <a:cs typeface="Times New Roman"/>
              </a:rPr>
              <a:t>C</a:t>
            </a:r>
            <a:r>
              <a:rPr sz="2025" baseline="-24691" dirty="0">
                <a:latin typeface="Times New Roman"/>
                <a:cs typeface="Times New Roman"/>
              </a:rPr>
              <a:t>mem</a:t>
            </a:r>
            <a:r>
              <a:rPr sz="2025" spc="735" baseline="-24691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Symbol"/>
                <a:cs typeface="Symbol"/>
              </a:rPr>
              <a:t></a:t>
            </a:r>
            <a:r>
              <a:rPr sz="2350" spc="-105" dirty="0">
                <a:latin typeface="Times New Roman"/>
                <a:cs typeface="Times New Roman"/>
              </a:rPr>
              <a:t> </a:t>
            </a:r>
            <a:r>
              <a:rPr sz="5625" spc="-15" baseline="-4444" dirty="0">
                <a:latin typeface="Symbol"/>
                <a:cs typeface="Symbol"/>
              </a:rPr>
              <a:t></a:t>
            </a:r>
            <a:r>
              <a:rPr sz="2350" spc="-10" dirty="0">
                <a:latin typeface="Times New Roman"/>
                <a:cs typeface="Times New Roman"/>
              </a:rPr>
              <a:t>950</a:t>
            </a:r>
            <a:r>
              <a:rPr sz="2350" spc="-10" dirty="0">
                <a:latin typeface="Symbol"/>
                <a:cs typeface="Symbol"/>
              </a:rPr>
              <a:t></a:t>
            </a:r>
            <a:r>
              <a:rPr sz="2350" spc="-10" dirty="0">
                <a:latin typeface="Times New Roman"/>
                <a:cs typeface="Times New Roman"/>
              </a:rPr>
              <a:t>10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5625" spc="-157" baseline="-4444" dirty="0">
                <a:latin typeface="Symbol"/>
                <a:cs typeface="Symbol"/>
              </a:rPr>
              <a:t></a:t>
            </a:r>
            <a:r>
              <a:rPr sz="4650" spc="-157" baseline="-3584" dirty="0">
                <a:latin typeface="Symbol"/>
                <a:cs typeface="Symbol"/>
              </a:rPr>
              <a:t></a:t>
            </a:r>
            <a:r>
              <a:rPr sz="2350" spc="-105" dirty="0">
                <a:latin typeface="Times New Roman"/>
                <a:cs typeface="Times New Roman"/>
              </a:rPr>
              <a:t>4</a:t>
            </a:r>
            <a:r>
              <a:rPr sz="2500" spc="-105" dirty="0">
                <a:latin typeface="Symbol"/>
                <a:cs typeface="Symbol"/>
              </a:rPr>
              <a:t></a:t>
            </a:r>
            <a:r>
              <a:rPr sz="2500" spc="-320" dirty="0">
                <a:latin typeface="Times New Roman"/>
                <a:cs typeface="Times New Roman"/>
              </a:rPr>
              <a:t> </a:t>
            </a:r>
            <a:r>
              <a:rPr sz="4650" baseline="-3584" dirty="0">
                <a:latin typeface="Symbol"/>
                <a:cs typeface="Symbol"/>
              </a:rPr>
              <a:t></a:t>
            </a:r>
            <a:r>
              <a:rPr sz="2350" dirty="0">
                <a:latin typeface="Times New Roman"/>
                <a:cs typeface="Times New Roman"/>
              </a:rPr>
              <a:t>0.025</a:t>
            </a:r>
            <a:r>
              <a:rPr sz="2500" dirty="0">
                <a:latin typeface="Symbol"/>
                <a:cs typeface="Symbol"/>
              </a:rPr>
              <a:t></a:t>
            </a:r>
            <a:r>
              <a:rPr sz="2350" i="1" dirty="0">
                <a:latin typeface="Times New Roman"/>
                <a:cs typeface="Times New Roman"/>
              </a:rPr>
              <a:t>m</a:t>
            </a:r>
            <a:r>
              <a:rPr sz="2350" i="1" spc="-14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/</a:t>
            </a:r>
            <a:r>
              <a:rPr sz="2350" spc="-114" dirty="0">
                <a:latin typeface="Times New Roman"/>
                <a:cs typeface="Times New Roman"/>
              </a:rPr>
              <a:t> </a:t>
            </a:r>
            <a:r>
              <a:rPr sz="2500" spc="-75" dirty="0">
                <a:latin typeface="Symbol"/>
                <a:cs typeface="Symbol"/>
              </a:rPr>
              <a:t></a:t>
            </a:r>
            <a:r>
              <a:rPr sz="2500" spc="-310" dirty="0">
                <a:latin typeface="Times New Roman"/>
                <a:cs typeface="Times New Roman"/>
              </a:rPr>
              <a:t> </a:t>
            </a:r>
            <a:r>
              <a:rPr sz="4650" spc="-104" baseline="-3584" dirty="0">
                <a:latin typeface="Symbol"/>
                <a:cs typeface="Symbol"/>
              </a:rPr>
              <a:t></a:t>
            </a:r>
            <a:r>
              <a:rPr sz="2350" spc="-70" dirty="0">
                <a:latin typeface="Times New Roman"/>
                <a:cs typeface="Times New Roman"/>
              </a:rPr>
              <a:t>1.8</a:t>
            </a:r>
            <a:r>
              <a:rPr sz="2350" spc="-140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fF</a:t>
            </a:r>
            <a:r>
              <a:rPr sz="2350" i="1" spc="10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/</a:t>
            </a:r>
            <a:r>
              <a:rPr sz="2350" spc="-4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Symbol"/>
                <a:cs typeface="Symbol"/>
              </a:rPr>
              <a:t></a:t>
            </a:r>
            <a:r>
              <a:rPr sz="2350" i="1" spc="-10" dirty="0">
                <a:latin typeface="Times New Roman"/>
                <a:cs typeface="Times New Roman"/>
              </a:rPr>
              <a:t>m</a:t>
            </a:r>
            <a:r>
              <a:rPr sz="4650" spc="-15" baseline="-3584" dirty="0">
                <a:latin typeface="Symbol"/>
                <a:cs typeface="Symbol"/>
              </a:rPr>
              <a:t></a:t>
            </a:r>
            <a:r>
              <a:rPr sz="4650" spc="-352" baseline="-3584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Symbol"/>
                <a:cs typeface="Symbol"/>
              </a:rPr>
              <a:t></a:t>
            </a:r>
            <a:r>
              <a:rPr sz="2350" spc="-29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171</a:t>
            </a:r>
            <a:r>
              <a:rPr sz="2350" spc="-85" dirty="0">
                <a:latin typeface="Times New Roman"/>
                <a:cs typeface="Times New Roman"/>
              </a:rPr>
              <a:t> </a:t>
            </a:r>
            <a:r>
              <a:rPr sz="2350" spc="-25" dirty="0">
                <a:latin typeface="Times New Roman"/>
                <a:cs typeface="Times New Roman"/>
              </a:rPr>
              <a:t>nF</a:t>
            </a:r>
            <a:endParaRPr sz="2350" dirty="0">
              <a:latin typeface="Times New Roman"/>
              <a:cs typeface="Times New Roman"/>
            </a:endParaRPr>
          </a:p>
          <a:p>
            <a:pPr marL="1989455">
              <a:lnSpc>
                <a:spcPts val="795"/>
              </a:lnSpc>
            </a:pPr>
            <a:r>
              <a:rPr sz="1350" spc="-50" dirty="0">
                <a:latin typeface="Times New Roman"/>
                <a:cs typeface="Times New Roman"/>
              </a:rPr>
              <a:t>6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00668" y="2827071"/>
            <a:ext cx="969010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dirty="0">
                <a:latin typeface="Symbol"/>
                <a:cs typeface="Symbol"/>
              </a:rPr>
              <a:t></a:t>
            </a:r>
            <a:r>
              <a:rPr sz="2350" spc="-170" dirty="0">
                <a:latin typeface="Times New Roman"/>
                <a:cs typeface="Times New Roman"/>
              </a:rPr>
              <a:t> </a:t>
            </a:r>
            <a:r>
              <a:rPr sz="2350" spc="-20" dirty="0">
                <a:latin typeface="Times New Roman"/>
                <a:cs typeface="Times New Roman"/>
              </a:rPr>
              <a:t>0.02</a:t>
            </a:r>
            <a:r>
              <a:rPr sz="2350" i="1" spc="-20" dirty="0">
                <a:latin typeface="Times New Roman"/>
                <a:cs typeface="Times New Roman"/>
              </a:rPr>
              <a:t>C</a:t>
            </a:r>
            <a:endParaRPr sz="235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762" y="2904833"/>
            <a:ext cx="2176780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</a:pPr>
            <a:r>
              <a:rPr sz="3525" i="1" spc="-37" baseline="14184" dirty="0">
                <a:latin typeface="Times New Roman"/>
                <a:cs typeface="Times New Roman"/>
              </a:rPr>
              <a:t>P</a:t>
            </a:r>
            <a:r>
              <a:rPr sz="1350" spc="-25" dirty="0">
                <a:latin typeface="Times New Roman"/>
                <a:cs typeface="Times New Roman"/>
              </a:rPr>
              <a:t>dynamic</a:t>
            </a:r>
            <a:r>
              <a:rPr sz="1350" spc="335" dirty="0">
                <a:latin typeface="Times New Roman"/>
                <a:cs typeface="Times New Roman"/>
              </a:rPr>
              <a:t> </a:t>
            </a:r>
            <a:r>
              <a:rPr sz="3525" baseline="14184" dirty="0">
                <a:latin typeface="Symbol"/>
                <a:cs typeface="Symbol"/>
              </a:rPr>
              <a:t></a:t>
            </a:r>
            <a:r>
              <a:rPr sz="3525" spc="-142" baseline="14184" dirty="0">
                <a:latin typeface="Times New Roman"/>
                <a:cs typeface="Times New Roman"/>
              </a:rPr>
              <a:t> </a:t>
            </a:r>
            <a:r>
              <a:rPr sz="3525" spc="-97" baseline="-7092" dirty="0">
                <a:latin typeface="Symbol"/>
                <a:cs typeface="Symbol"/>
              </a:rPr>
              <a:t></a:t>
            </a:r>
            <a:r>
              <a:rPr sz="3525" spc="-97" baseline="16548" dirty="0">
                <a:latin typeface="Symbol"/>
                <a:cs typeface="Symbol"/>
              </a:rPr>
              <a:t></a:t>
            </a:r>
            <a:r>
              <a:rPr sz="3525" spc="-97" baseline="14184" dirty="0">
                <a:latin typeface="Times New Roman"/>
                <a:cs typeface="Times New Roman"/>
              </a:rPr>
              <a:t>0.1</a:t>
            </a:r>
            <a:r>
              <a:rPr sz="3525" i="1" spc="-97" baseline="14184" dirty="0">
                <a:latin typeface="Times New Roman"/>
                <a:cs typeface="Times New Roman"/>
              </a:rPr>
              <a:t>C</a:t>
            </a:r>
            <a:r>
              <a:rPr sz="1350" spc="-65" dirty="0">
                <a:latin typeface="Times New Roman"/>
                <a:cs typeface="Times New Roman"/>
              </a:rPr>
              <a:t>logic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0594" y="2733294"/>
            <a:ext cx="3237865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3525" spc="-667" baseline="2364" dirty="0">
                <a:latin typeface="Symbol"/>
                <a:cs typeface="Symbol"/>
              </a:rPr>
              <a:t></a:t>
            </a:r>
            <a:r>
              <a:rPr sz="3525" spc="-667" baseline="-21276" dirty="0">
                <a:latin typeface="Symbol"/>
                <a:cs typeface="Symbol"/>
              </a:rPr>
              <a:t></a:t>
            </a:r>
            <a:r>
              <a:rPr sz="3525" spc="-419" baseline="-21276" dirty="0">
                <a:latin typeface="Times New Roman"/>
                <a:cs typeface="Times New Roman"/>
              </a:rPr>
              <a:t> </a:t>
            </a:r>
            <a:r>
              <a:rPr sz="4650" spc="-60" baseline="-2688" dirty="0">
                <a:latin typeface="Symbol"/>
                <a:cs typeface="Symbol"/>
              </a:rPr>
              <a:t></a:t>
            </a:r>
            <a:r>
              <a:rPr sz="2350" spc="-40" dirty="0">
                <a:latin typeface="Times New Roman"/>
                <a:cs typeface="Times New Roman"/>
              </a:rPr>
              <a:t>1.0</a:t>
            </a:r>
            <a:r>
              <a:rPr sz="4650" spc="-60" baseline="-2688" dirty="0">
                <a:latin typeface="Symbol"/>
                <a:cs typeface="Symbol"/>
              </a:rPr>
              <a:t></a:t>
            </a:r>
            <a:r>
              <a:rPr sz="2025" spc="-60" baseline="59670" dirty="0">
                <a:latin typeface="Times New Roman"/>
                <a:cs typeface="Times New Roman"/>
              </a:rPr>
              <a:t>2</a:t>
            </a:r>
            <a:r>
              <a:rPr sz="2025" spc="67" baseline="59670" dirty="0">
                <a:latin typeface="Times New Roman"/>
                <a:cs typeface="Times New Roman"/>
              </a:rPr>
              <a:t> </a:t>
            </a:r>
            <a:r>
              <a:rPr sz="4650" spc="-37" baseline="-2688" dirty="0">
                <a:latin typeface="Symbol"/>
                <a:cs typeface="Symbol"/>
              </a:rPr>
              <a:t></a:t>
            </a:r>
            <a:r>
              <a:rPr sz="2350" spc="-25" dirty="0">
                <a:latin typeface="Times New Roman"/>
                <a:cs typeface="Times New Roman"/>
              </a:rPr>
              <a:t>1.0</a:t>
            </a:r>
            <a:r>
              <a:rPr sz="2350" spc="15" dirty="0">
                <a:latin typeface="Times New Roman"/>
                <a:cs typeface="Times New Roman"/>
              </a:rPr>
              <a:t> </a:t>
            </a:r>
            <a:r>
              <a:rPr sz="2350" spc="-30" dirty="0">
                <a:latin typeface="Times New Roman"/>
                <a:cs typeface="Times New Roman"/>
              </a:rPr>
              <a:t>GHz</a:t>
            </a:r>
            <a:r>
              <a:rPr sz="4650" spc="-44" baseline="-2688" dirty="0">
                <a:latin typeface="Symbol"/>
                <a:cs typeface="Symbol"/>
              </a:rPr>
              <a:t></a:t>
            </a:r>
            <a:r>
              <a:rPr sz="4650" spc="-405" baseline="-2688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Symbol"/>
                <a:cs typeface="Symbol"/>
              </a:rPr>
              <a:t></a:t>
            </a:r>
            <a:r>
              <a:rPr sz="2350" spc="-12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6.1</a:t>
            </a:r>
            <a:r>
              <a:rPr sz="2350" spc="-145" dirty="0">
                <a:latin typeface="Times New Roman"/>
                <a:cs typeface="Times New Roman"/>
              </a:rPr>
              <a:t> </a:t>
            </a:r>
            <a:r>
              <a:rPr sz="2350" spc="-50" dirty="0">
                <a:latin typeface="Times New Roman"/>
                <a:cs typeface="Times New Roman"/>
              </a:rPr>
              <a:t>W</a:t>
            </a:r>
            <a:endParaRPr sz="23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0FF5D-E9E5-FA2A-E516-CD667A78F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7A5111B-6DCC-B95C-C38C-B6C79F902E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339726" y="533400"/>
            <a:ext cx="8305801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254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Alternative </a:t>
            </a:r>
            <a:r>
              <a:rPr spc="-10" dirty="0"/>
              <a:t>Solution</a:t>
            </a:r>
            <a:endParaRPr dirty="0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4F919814-4C10-AFD9-6415-1750F1AA228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7:</a:t>
            </a:r>
            <a:r>
              <a:rPr spc="-20" dirty="0"/>
              <a:t> </a:t>
            </a:r>
            <a:r>
              <a:rPr spc="-10" dirty="0"/>
              <a:t>Power</a:t>
            </a: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8DE8390B-A638-5F0C-5CC0-9ED3237B216C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CMOS</a:t>
            </a:r>
            <a:r>
              <a:rPr spc="-35" dirty="0"/>
              <a:t> </a:t>
            </a:r>
            <a:r>
              <a:rPr dirty="0"/>
              <a:t>VLSI</a:t>
            </a:r>
            <a:r>
              <a:rPr spc="-10" dirty="0"/>
              <a:t> </a:t>
            </a:r>
            <a:r>
              <a:rPr dirty="0"/>
              <a:t>Design</a:t>
            </a:r>
            <a:r>
              <a:rPr spc="-25" dirty="0"/>
              <a:t> </a:t>
            </a:r>
            <a:r>
              <a:rPr sz="1350" baseline="24691" dirty="0"/>
              <a:t>4th</a:t>
            </a:r>
            <a:r>
              <a:rPr sz="1350" spc="22" baseline="24691" dirty="0"/>
              <a:t> </a:t>
            </a:r>
            <a:r>
              <a:rPr sz="1350" spc="-37" baseline="24691" dirty="0"/>
              <a:t>Ed.</a:t>
            </a:r>
            <a:endParaRPr sz="1350" baseline="24691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97829CAA-421A-1BB6-5D24-720F788B48A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E6B4E5-02BD-5820-42D8-DA556C123AEA}"/>
                  </a:ext>
                </a:extLst>
              </p:cNvPr>
              <p:cNvSpPr txBox="1"/>
              <p:nvPr/>
            </p:nvSpPr>
            <p:spPr>
              <a:xfrm>
                <a:off x="457200" y="1393515"/>
                <a:ext cx="8536953" cy="4699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endParaRPr lang="en-US" i="1" spc="-1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pc="-1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pc="-1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pc="-1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b="0" i="1" spc="-1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pc="-1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pc="-1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pc="-1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pc="-10" smtClean="0"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  <m:sup>
                          <m:r>
                            <a:rPr lang="en-US" b="0" i="1" spc="-1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pc="-1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pc="-10" smtClean="0">
                              <a:latin typeface="Cambria Math" panose="02040503050406030204" pitchFamily="18" charset="0"/>
                            </a:rPr>
                            <m:t>𝑐𝑙𝑘</m:t>
                          </m:r>
                        </m:sub>
                      </m:sSub>
                    </m:oMath>
                  </m:oMathPara>
                </a14:m>
                <a:endParaRPr lang="en-US" spc="-10" dirty="0"/>
              </a:p>
              <a:p>
                <a:r>
                  <a:rPr lang="en-US" spc="-10" dirty="0"/>
                  <a:t>Also,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pc="-1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pc="-1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pc="-1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pc="-1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pc="-1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pc="-1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pc="-1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pc="-1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pc="-10" smtClean="0">
                        <a:latin typeface="Cambria Math" panose="02040503050406030204" pitchFamily="18" charset="0"/>
                      </a:rPr>
                      <m:t> ( </m:t>
                    </m:r>
                    <m:r>
                      <a:rPr lang="en-US" b="0" i="1" spc="-1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pc="-1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pc="-1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pc="-1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pc="-1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Switching Power</a:t>
                </a:r>
              </a:p>
              <a:p>
                <a:r>
                  <a:rPr lang="en-US" dirty="0"/>
                  <a:t>For Logic MOS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𝒔𝒘</m:t>
                        </m:r>
                      </m:sub>
                    </m:sSub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𝑳𝒐𝒈𝒊𝒄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1600" b="1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𝟎𝟐𝟓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</m:d>
                      </m:e>
                      <m:sup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𝑯𝒛</m:t>
                    </m:r>
                  </m:oMath>
                </a14:m>
                <a:endParaRPr lang="en-US" sz="1400" b="1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b="0" dirty="0"/>
                  <a:t>	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=2.7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/>
                <a:r>
                  <a:rPr lang="en-US" dirty="0"/>
                  <a:t>For Memory MOS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𝒔𝒘</m:t>
                        </m:r>
                      </m:sub>
                    </m:sSub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𝑴𝒆𝒎𝒐𝒓𝒚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𝟎𝟐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𝟎𝟐𝟓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</m:d>
                      </m:e>
                      <m:sup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𝑯𝒛</m:t>
                    </m:r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	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3.42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=2.7+3.42=6.12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  <a:p>
                <a:pPr/>
                <a:endParaRPr lang="en-US" sz="1600" dirty="0"/>
              </a:p>
              <a:p>
                <a:pPr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E6B4E5-02BD-5820-42D8-DA556C123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93515"/>
                <a:ext cx="8536953" cy="4699300"/>
              </a:xfrm>
              <a:prstGeom prst="rect">
                <a:avLst/>
              </a:prstGeom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44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95"/>
              </a:spcBef>
            </a:pPr>
            <a:r>
              <a:rPr dirty="0"/>
              <a:t>Dynamic</a:t>
            </a:r>
            <a:r>
              <a:rPr spc="-100" dirty="0"/>
              <a:t> </a:t>
            </a:r>
            <a:r>
              <a:rPr dirty="0"/>
              <a:t>Power</a:t>
            </a:r>
            <a:r>
              <a:rPr spc="-85" dirty="0"/>
              <a:t> </a:t>
            </a:r>
            <a:r>
              <a:rPr spc="-10" dirty="0"/>
              <a:t>Reduction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7:</a:t>
            </a:r>
            <a:r>
              <a:rPr spc="-20" dirty="0"/>
              <a:t> </a:t>
            </a:r>
            <a:r>
              <a:rPr spc="-10" dirty="0"/>
              <a:t>Power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CMOS</a:t>
            </a:r>
            <a:r>
              <a:rPr spc="-35" dirty="0"/>
              <a:t> </a:t>
            </a:r>
            <a:r>
              <a:rPr dirty="0"/>
              <a:t>VLSI</a:t>
            </a:r>
            <a:r>
              <a:rPr spc="-10" dirty="0"/>
              <a:t> </a:t>
            </a:r>
            <a:r>
              <a:rPr dirty="0"/>
              <a:t>Design</a:t>
            </a:r>
            <a:r>
              <a:rPr spc="-25" dirty="0"/>
              <a:t> </a:t>
            </a:r>
            <a:r>
              <a:rPr sz="1350" baseline="24691" dirty="0"/>
              <a:t>4th</a:t>
            </a:r>
            <a:r>
              <a:rPr sz="1350" spc="22" baseline="24691" dirty="0"/>
              <a:t> </a:t>
            </a:r>
            <a:r>
              <a:rPr sz="1350" spc="-37" baseline="24691" dirty="0"/>
              <a:t>Ed.</a:t>
            </a:r>
            <a:endParaRPr sz="1350" baseline="24691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2293747"/>
            <a:ext cx="2882900" cy="22205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7995" indent="-455295">
              <a:lnSpc>
                <a:spcPct val="100000"/>
              </a:lnSpc>
              <a:spcBef>
                <a:spcPts val="675"/>
              </a:spcBef>
              <a:buFont typeface="Wingdings"/>
              <a:buChar char=""/>
              <a:tabLst>
                <a:tab pos="467995" algn="l"/>
              </a:tabLst>
            </a:pPr>
            <a:r>
              <a:rPr sz="2400" dirty="0">
                <a:latin typeface="Arial MT"/>
                <a:cs typeface="Arial MT"/>
              </a:rPr>
              <a:t>Try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0" dirty="0">
                <a:latin typeface="Arial MT"/>
                <a:cs typeface="Arial MT"/>
              </a:rPr>
              <a:t> minimize:</a:t>
            </a:r>
            <a:endParaRPr sz="2400" dirty="0">
              <a:latin typeface="Arial MT"/>
              <a:cs typeface="Arial MT"/>
            </a:endParaRPr>
          </a:p>
          <a:p>
            <a:pPr marL="867410" lvl="1" indent="-285115">
              <a:lnSpc>
                <a:spcPct val="100000"/>
              </a:lnSpc>
              <a:spcBef>
                <a:spcPts val="575"/>
              </a:spcBef>
              <a:buChar char="–"/>
              <a:tabLst>
                <a:tab pos="867410" algn="l"/>
              </a:tabLst>
            </a:pPr>
            <a:r>
              <a:rPr sz="2400" dirty="0">
                <a:latin typeface="Arial MT"/>
                <a:cs typeface="Arial MT"/>
              </a:rPr>
              <a:t>Activity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factor</a:t>
            </a:r>
            <a:endParaRPr sz="2400" dirty="0">
              <a:latin typeface="Arial MT"/>
              <a:cs typeface="Arial MT"/>
            </a:endParaRPr>
          </a:p>
          <a:p>
            <a:pPr marL="867410" lvl="1" indent="-285115">
              <a:lnSpc>
                <a:spcPct val="100000"/>
              </a:lnSpc>
              <a:spcBef>
                <a:spcPts val="575"/>
              </a:spcBef>
              <a:buChar char="–"/>
              <a:tabLst>
                <a:tab pos="867410" algn="l"/>
              </a:tabLst>
            </a:pPr>
            <a:r>
              <a:rPr sz="2400" spc="-10" dirty="0">
                <a:latin typeface="Arial MT"/>
                <a:cs typeface="Arial MT"/>
              </a:rPr>
              <a:t>Capacitance</a:t>
            </a:r>
            <a:endParaRPr sz="2400" dirty="0">
              <a:latin typeface="Arial MT"/>
              <a:cs typeface="Arial MT"/>
            </a:endParaRPr>
          </a:p>
          <a:p>
            <a:pPr marL="867410" lvl="1" indent="-285115">
              <a:lnSpc>
                <a:spcPct val="100000"/>
              </a:lnSpc>
              <a:spcBef>
                <a:spcPts val="580"/>
              </a:spcBef>
              <a:buChar char="–"/>
              <a:tabLst>
                <a:tab pos="867410" algn="l"/>
              </a:tabLst>
            </a:pPr>
            <a:r>
              <a:rPr sz="2400" dirty="0">
                <a:latin typeface="Arial MT"/>
                <a:cs typeface="Arial MT"/>
              </a:rPr>
              <a:t>Supply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voltage</a:t>
            </a:r>
            <a:endParaRPr sz="2400" dirty="0">
              <a:latin typeface="Arial MT"/>
              <a:cs typeface="Arial MT"/>
            </a:endParaRPr>
          </a:p>
          <a:p>
            <a:pPr marL="867410" lvl="1" indent="-285115">
              <a:lnSpc>
                <a:spcPct val="100000"/>
              </a:lnSpc>
              <a:spcBef>
                <a:spcPts val="575"/>
              </a:spcBef>
              <a:buChar char="–"/>
              <a:tabLst>
                <a:tab pos="867410" algn="l"/>
              </a:tabLst>
            </a:pPr>
            <a:r>
              <a:rPr sz="2400" spc="-10" dirty="0">
                <a:latin typeface="Arial MT"/>
                <a:cs typeface="Arial MT"/>
              </a:rPr>
              <a:t>Frequency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4407" y="2064119"/>
            <a:ext cx="1941830" cy="242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667510" algn="l"/>
              </a:tabLst>
            </a:pPr>
            <a:r>
              <a:rPr sz="1400" spc="-10" dirty="0">
                <a:latin typeface="Times New Roman"/>
                <a:cs typeface="Times New Roman"/>
              </a:rPr>
              <a:t>switching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i="1" spc="-25" dirty="0">
                <a:latin typeface="Times New Roman"/>
                <a:cs typeface="Times New Roman"/>
              </a:rPr>
              <a:t>DD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1852268"/>
            <a:ext cx="641985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5609" indent="-422909">
              <a:lnSpc>
                <a:spcPct val="100000"/>
              </a:lnSpc>
              <a:spcBef>
                <a:spcPts val="105"/>
              </a:spcBef>
              <a:buSzPct val="97959"/>
              <a:buFont typeface="Wingdings"/>
              <a:buChar char=""/>
              <a:tabLst>
                <a:tab pos="435609" algn="l"/>
              </a:tabLst>
            </a:pPr>
            <a:r>
              <a:rPr sz="2450" i="1" spc="-50" dirty="0">
                <a:latin typeface="Times New Roman"/>
                <a:cs typeface="Times New Roman"/>
              </a:rPr>
              <a:t>P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3784" y="1711840"/>
            <a:ext cx="328295" cy="400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2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3675" i="1" spc="-75" baseline="-24943" dirty="0">
                <a:latin typeface="Times New Roman"/>
                <a:cs typeface="Times New Roman"/>
              </a:rPr>
              <a:t>f</a:t>
            </a:r>
            <a:endParaRPr sz="3675" baseline="-24943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9276" y="1834992"/>
            <a:ext cx="870585" cy="420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50" dirty="0">
                <a:latin typeface="Symbol"/>
                <a:cs typeface="Symbol"/>
              </a:rPr>
              <a:t></a:t>
            </a:r>
            <a:r>
              <a:rPr sz="2450" spc="-229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Symbol"/>
                <a:cs typeface="Symbol"/>
              </a:rPr>
              <a:t></a:t>
            </a:r>
            <a:r>
              <a:rPr sz="2450" i="1" spc="-25" dirty="0">
                <a:latin typeface="Times New Roman"/>
                <a:cs typeface="Times New Roman"/>
              </a:rPr>
              <a:t>CV</a:t>
            </a:r>
            <a:endParaRPr sz="24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66A2C-4A9D-23A3-ED41-8B652FB5C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F5876A4-C285-821B-A614-5AFF819FB2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848" y="491997"/>
            <a:ext cx="760430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Example:</a:t>
            </a:r>
            <a:endParaRPr spc="-1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5742557-A010-65EB-A575-403D29D7260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7:</a:t>
            </a:r>
            <a:r>
              <a:rPr spc="-20" dirty="0"/>
              <a:t> </a:t>
            </a:r>
            <a:r>
              <a:rPr spc="-10" dirty="0"/>
              <a:t>Power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B5A1880B-A492-D135-333E-FCABF810A509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CMOS</a:t>
            </a:r>
            <a:r>
              <a:rPr spc="-35" dirty="0"/>
              <a:t> </a:t>
            </a:r>
            <a:r>
              <a:rPr dirty="0"/>
              <a:t>VLSI</a:t>
            </a:r>
            <a:r>
              <a:rPr spc="-10" dirty="0"/>
              <a:t> </a:t>
            </a:r>
            <a:r>
              <a:rPr dirty="0"/>
              <a:t>Design</a:t>
            </a:r>
            <a:r>
              <a:rPr spc="-25" dirty="0"/>
              <a:t> </a:t>
            </a:r>
            <a:r>
              <a:rPr sz="1350" baseline="24691" dirty="0"/>
              <a:t>4th</a:t>
            </a:r>
            <a:r>
              <a:rPr sz="1350" spc="22" baseline="24691" dirty="0"/>
              <a:t> </a:t>
            </a:r>
            <a:r>
              <a:rPr sz="1350" spc="-37" baseline="24691" dirty="0"/>
              <a:t>Ed.</a:t>
            </a:r>
            <a:endParaRPr sz="1350" baseline="24691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D0ADF7F4-76B6-C295-1F22-83E9A778F0F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rcRect b="9716"/>
          <a:stretch>
            <a:fillRect/>
          </a:stretch>
        </p:blipFill>
        <p:spPr>
          <a:xfrm>
            <a:off x="914400" y="1600200"/>
            <a:ext cx="6582410" cy="1374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 t="7900"/>
          <a:stretch>
            <a:fillRect/>
          </a:stretch>
        </p:blipFill>
        <p:spPr>
          <a:xfrm>
            <a:off x="914400" y="2974975"/>
            <a:ext cx="6582410" cy="10807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rcRect l="1679"/>
          <a:stretch>
            <a:fillRect/>
          </a:stretch>
        </p:blipFill>
        <p:spPr>
          <a:xfrm>
            <a:off x="914400" y="4191466"/>
            <a:ext cx="6471920" cy="85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14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25849-0543-4077-7D2D-5B2C0A607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0B97F8C-5270-BA63-4255-C184A6B2EB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848" y="491997"/>
            <a:ext cx="760430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Example:</a:t>
            </a:r>
            <a:endParaRPr spc="-1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024815C-64A4-D58A-F925-AF9C73F4D3D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7:</a:t>
            </a:r>
            <a:r>
              <a:rPr spc="-20" dirty="0"/>
              <a:t> </a:t>
            </a:r>
            <a:r>
              <a:rPr spc="-10" dirty="0"/>
              <a:t>Power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BE5BE1C-5867-5E00-6C73-888986F81FF2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CMOS</a:t>
            </a:r>
            <a:r>
              <a:rPr spc="-35" dirty="0"/>
              <a:t> </a:t>
            </a:r>
            <a:r>
              <a:rPr dirty="0"/>
              <a:t>VLSI</a:t>
            </a:r>
            <a:r>
              <a:rPr spc="-10" dirty="0"/>
              <a:t> </a:t>
            </a:r>
            <a:r>
              <a:rPr dirty="0"/>
              <a:t>Design</a:t>
            </a:r>
            <a:r>
              <a:rPr spc="-25" dirty="0"/>
              <a:t> </a:t>
            </a:r>
            <a:r>
              <a:rPr sz="1350" baseline="24691" dirty="0"/>
              <a:t>4th</a:t>
            </a:r>
            <a:r>
              <a:rPr sz="1350" spc="22" baseline="24691" dirty="0"/>
              <a:t> </a:t>
            </a:r>
            <a:r>
              <a:rPr sz="1350" spc="-37" baseline="24691" dirty="0"/>
              <a:t>Ed.</a:t>
            </a:r>
            <a:endParaRPr sz="1350" baseline="24691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B9CAF20D-7AAF-65BA-2408-CF5398F63F9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D5B32C-90A2-B9DD-AD8F-6D0D53AD8399}"/>
              </a:ext>
            </a:extLst>
          </p:cNvPr>
          <p:cNvSpPr txBox="1"/>
          <p:nvPr/>
        </p:nvSpPr>
        <p:spPr>
          <a:xfrm>
            <a:off x="914400" y="4495800"/>
            <a:ext cx="843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175D25-15BE-26E1-6310-9D4679DACF1F}"/>
                  </a:ext>
                </a:extLst>
              </p:cNvPr>
              <p:cNvSpPr txBox="1"/>
              <p:nvPr/>
            </p:nvSpPr>
            <p:spPr>
              <a:xfrm>
                <a:off x="680695" y="1516938"/>
                <a:ext cx="7490230" cy="5334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b="0" spc="-10" dirty="0">
                    <a:latin typeface="Cambria Math" panose="02040503050406030204" pitchFamily="18" charset="0"/>
                  </a:rPr>
                  <a:t>Solution (5.1)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pc="-1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pc="-1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pc="-1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b="0" i="1" spc="-1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pc="-1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pc="-10" smtClean="0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pc="-1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pc="-1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pc="-10" smtClean="0">
                              <a:latin typeface="Cambria Math" panose="02040503050406030204" pitchFamily="18" charset="0"/>
                            </a:rPr>
                            <m:t>𝐷𝐷</m:t>
                          </m:r>
                        </m:sub>
                        <m:sup>
                          <m:r>
                            <a:rPr lang="en-US" b="0" i="1" spc="-1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pc="-1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pc="-1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pc="-10" smtClean="0">
                              <a:latin typeface="Cambria Math" panose="02040503050406030204" pitchFamily="18" charset="0"/>
                            </a:rPr>
                            <m:t>𝑐𝑙𝑘</m:t>
                          </m:r>
                        </m:sub>
                      </m:sSub>
                    </m:oMath>
                  </m:oMathPara>
                </a14:m>
                <a:endParaRPr lang="en-US" spc="-10" dirty="0"/>
              </a:p>
              <a:p>
                <a:r>
                  <a:rPr lang="en-US" spc="-10" dirty="0"/>
                  <a:t>Also,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pc="-1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pc="-1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pc="-1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pc="-1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pc="-1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pc="-1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pc="-1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pc="-1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pc="-10" smtClean="0">
                        <a:latin typeface="Cambria Math" panose="02040503050406030204" pitchFamily="18" charset="0"/>
                      </a:rPr>
                      <m:t> ( </m:t>
                    </m:r>
                    <m:r>
                      <a:rPr lang="en-US" b="0" i="1" spc="-1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pc="-1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pc="-1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pc="-1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pc="-1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Switching Power</a:t>
                </a:r>
              </a:p>
              <a:p>
                <a:r>
                  <a:rPr lang="en-US" dirty="0"/>
                  <a:t>For Logic MOS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𝑠𝑤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𝐿𝑜𝑔𝑖𝑐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=50×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×0.1×1.8×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×12×0.025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b="0" dirty="0"/>
                  <a:t>	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=2.7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/>
                <a:r>
                  <a:rPr lang="en-US" dirty="0"/>
                  <a:t>For Memory MOS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𝑠𝑤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𝑀𝑒𝑚𝑜𝑟𝑦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50×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×1.8×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×0.025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	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3.42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=2.7+3.42=6.12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  <a:p>
                <a:pPr/>
                <a:endParaRPr lang="en-US" sz="1600" dirty="0"/>
              </a:p>
              <a:p>
                <a:pPr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175D25-15BE-26E1-6310-9D4679DAC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95" y="1516938"/>
                <a:ext cx="7490230" cy="5334537"/>
              </a:xfrm>
              <a:prstGeom prst="rect">
                <a:avLst/>
              </a:prstGeom>
              <a:blipFill>
                <a:blip r:embed="rId2"/>
                <a:stretch>
                  <a:fillRect l="-733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32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7B09C-B5D0-64B8-2700-35D6EC2DF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5E171EE-487C-5C93-A314-90F360B0D7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848" y="491997"/>
            <a:ext cx="760430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Example:</a:t>
            </a:r>
            <a:endParaRPr spc="-1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38E73797-54A9-5E8C-0035-2A9A8A6A2F1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7:</a:t>
            </a:r>
            <a:r>
              <a:rPr spc="-20" dirty="0"/>
              <a:t> </a:t>
            </a:r>
            <a:r>
              <a:rPr spc="-10" dirty="0"/>
              <a:t>Power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A87DB0B7-D7F9-A14E-A21E-2B00F13545E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CMOS</a:t>
            </a:r>
            <a:r>
              <a:rPr spc="-35" dirty="0"/>
              <a:t> </a:t>
            </a:r>
            <a:r>
              <a:rPr dirty="0"/>
              <a:t>VLSI</a:t>
            </a:r>
            <a:r>
              <a:rPr spc="-10" dirty="0"/>
              <a:t> </a:t>
            </a:r>
            <a:r>
              <a:rPr dirty="0"/>
              <a:t>Design</a:t>
            </a:r>
            <a:r>
              <a:rPr spc="-25" dirty="0"/>
              <a:t> </a:t>
            </a:r>
            <a:r>
              <a:rPr sz="1350" baseline="24691" dirty="0"/>
              <a:t>4th</a:t>
            </a:r>
            <a:r>
              <a:rPr sz="1350" spc="22" baseline="24691" dirty="0"/>
              <a:t> </a:t>
            </a:r>
            <a:r>
              <a:rPr sz="1350" spc="-37" baseline="24691" dirty="0"/>
              <a:t>Ed.</a:t>
            </a:r>
            <a:endParaRPr sz="1350" baseline="24691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E8CAA527-6E21-9CA3-3CA6-367D520BF0D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B4ED09-4F72-DCBA-16C2-8D53657D8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600199"/>
            <a:ext cx="7459751" cy="427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089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B49F7-744D-D7E4-A0F3-F862EB1CE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B77CEF9-0AA9-6D1F-2BF6-1BD1158387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848" y="491997"/>
            <a:ext cx="760430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Example:</a:t>
            </a:r>
            <a:endParaRPr spc="-1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0DC6BEC3-E852-D9EF-CF0F-EF46593C494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7:</a:t>
            </a:r>
            <a:r>
              <a:rPr spc="-20" dirty="0"/>
              <a:t> </a:t>
            </a:r>
            <a:r>
              <a:rPr spc="-10" dirty="0"/>
              <a:t>Power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DDC4C8F-53A7-3BBE-1167-9A1837C65ABA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CMOS</a:t>
            </a:r>
            <a:r>
              <a:rPr spc="-35" dirty="0"/>
              <a:t> </a:t>
            </a:r>
            <a:r>
              <a:rPr dirty="0"/>
              <a:t>VLSI</a:t>
            </a:r>
            <a:r>
              <a:rPr spc="-10" dirty="0"/>
              <a:t> </a:t>
            </a:r>
            <a:r>
              <a:rPr dirty="0"/>
              <a:t>Design</a:t>
            </a:r>
            <a:r>
              <a:rPr spc="-25" dirty="0"/>
              <a:t> </a:t>
            </a:r>
            <a:r>
              <a:rPr sz="1350" baseline="24691" dirty="0"/>
              <a:t>4th</a:t>
            </a:r>
            <a:r>
              <a:rPr sz="1350" spc="22" baseline="24691" dirty="0"/>
              <a:t> </a:t>
            </a:r>
            <a:r>
              <a:rPr sz="1350" spc="-37" baseline="24691" dirty="0"/>
              <a:t>Ed.</a:t>
            </a:r>
            <a:endParaRPr sz="1350" baseline="24691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283730A5-42CD-256E-C9AB-830C9363472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559967-0DE9-3C0A-2F34-65E9DC135D0A}"/>
                  </a:ext>
                </a:extLst>
              </p:cNvPr>
              <p:cNvSpPr txBox="1"/>
              <p:nvPr/>
            </p:nvSpPr>
            <p:spPr>
              <a:xfrm>
                <a:off x="641985" y="1676400"/>
                <a:ext cx="8432800" cy="4272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spc="-10" dirty="0">
                    <a:latin typeface="Cambria Math" panose="02040503050406030204" pitchFamily="18" charset="0"/>
                  </a:rPr>
                  <a:t>Solution (5.4)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pc="-1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pc="-1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pc="-10" smtClean="0">
                            <a:latin typeface="Cambria Math" panose="02040503050406030204" pitchFamily="18" charset="0"/>
                          </a:rPr>
                          <m:t>sub</m:t>
                        </m:r>
                      </m:sub>
                    </m:sSub>
                    <m:r>
                      <a:rPr lang="en-US" sz="2000" b="0" i="1" spc="-1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pc="-1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pc="-1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b="0" i="1" spc="-1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-1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pc="-10" smtClean="0">
                            <a:latin typeface="Cambria Math" panose="02040503050406030204" pitchFamily="18" charset="0"/>
                          </a:rPr>
                          <m:t>𝑠𝑢𝑏</m:t>
                        </m:r>
                      </m:sub>
                    </m:sSub>
                    <m:r>
                      <a:rPr lang="en-US" sz="2000" b="0" i="1" spc="-1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b="0" i="1" spc="-1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-1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pc="-10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0" spc="-1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pc="-1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-1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pc="-10" smtClean="0">
                            <a:latin typeface="Cambria Math" panose="02040503050406030204" pitchFamily="18" charset="0"/>
                          </a:rPr>
                          <m:t>𝑔𝑎𝑡𝑒</m:t>
                        </m:r>
                      </m:sub>
                    </m:sSub>
                    <m:r>
                      <a:rPr lang="en-US" sz="2000" b="0" i="1" spc="-1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pc="-1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-1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pc="-1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0" i="1" spc="-1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pc="-10" smtClean="0">
                            <a:latin typeface="Cambria Math" panose="02040503050406030204" pitchFamily="18" charset="0"/>
                          </a:rPr>
                          <m:t>𝑔𝑎𝑡𝑒</m:t>
                        </m:r>
                      </m:sub>
                    </m:sSub>
                    <m:r>
                      <a:rPr lang="en-US" sz="2000" b="0" i="1" spc="-1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b="0" i="1" spc="-1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-1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pc="-10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</m:oMath>
                </a14:m>
                <a:r>
                  <a:rPr lang="en-US" sz="2000" spc="-10" dirty="0"/>
                  <a:t> </a:t>
                </a:r>
              </a:p>
              <a:p>
                <a:r>
                  <a:rPr lang="en-US" sz="2000" spc="-10" dirty="0"/>
                  <a:t>Also,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pc="-1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-1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pc="-10" smtClean="0">
                            <a:latin typeface="Cambria Math" panose="02040503050406030204" pitchFamily="18" charset="0"/>
                          </a:rPr>
                          <m:t>𝑠𝑢𝑏</m:t>
                        </m:r>
                      </m:sub>
                    </m:sSub>
                    <m:r>
                      <a:rPr lang="en-US" sz="2000" b="0" i="1" spc="-1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pc="-1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pc="-1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pc="-10" smtClean="0">
                            <a:latin typeface="Cambria Math" panose="02040503050406030204" pitchFamily="18" charset="0"/>
                          </a:rPr>
                          <m:t>𝑠𝑢𝑏</m:t>
                        </m:r>
                      </m:sub>
                    </m:sSub>
                    <m:r>
                      <a:rPr lang="en-US" sz="2000" b="0" i="1" spc="-1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pc="-1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pc="-1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pc="-10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000" b="0" i="1" spc="-1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b="0" i="1" spc="-10" smtClean="0">
                        <a:latin typeface="Cambria Math" panose="02040503050406030204" pitchFamily="18" charset="0"/>
                      </a:rPr>
                      <m:t> ( </m:t>
                    </m:r>
                    <m:r>
                      <a:rPr lang="en-US" sz="2000" b="0" i="1" spc="-10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b="0" i="1" spc="-1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pc="-1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pc="-1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pc="-1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Subthreshold leakage power</a:t>
                </a:r>
              </a:p>
              <a:p>
                <a:r>
                  <a:rPr lang="en-US" sz="2000" dirty="0"/>
                  <a:t>For Logic MOS </a:t>
                </a:r>
              </a:p>
              <a:p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5% 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𝑠𝑢𝑏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𝑢𝑚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=100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𝑛𝐴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5% 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𝑠𝑢𝑏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𝑢𝑚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𝑛𝐴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=25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=0.025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𝑠𝑢𝑏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𝐿𝑜𝑔𝑖𝑐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=0.05×50×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∗100×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12×0.025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000" dirty="0"/>
              </a:p>
              <a:p>
                <a:pPr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               +0.95×50×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∗10×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12×0.025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sz="2000" b="0" dirty="0"/>
                  <a:t>	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=0.2175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2000" dirty="0"/>
              </a:p>
              <a:p>
                <a:pPr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559967-0DE9-3C0A-2F34-65E9DC135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85" y="1676400"/>
                <a:ext cx="8432800" cy="4272260"/>
              </a:xfrm>
              <a:prstGeom prst="rect">
                <a:avLst/>
              </a:prstGeom>
              <a:blipFill>
                <a:blip r:embed="rId2"/>
                <a:stretch>
                  <a:fillRect l="-723" t="-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852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1D3C9-0D6D-E122-EE11-F94021CB1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A2D1669-CF24-448F-1E36-03B1488C9A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848" y="491997"/>
            <a:ext cx="760430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Example:</a:t>
            </a:r>
            <a:endParaRPr spc="-1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030F542-B975-B0D1-5E96-6CAC81FF8D2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7:</a:t>
            </a:r>
            <a:r>
              <a:rPr spc="-20" dirty="0"/>
              <a:t> </a:t>
            </a:r>
            <a:r>
              <a:rPr spc="-10" dirty="0"/>
              <a:t>Power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6E869D4E-523B-95EE-78E3-B140215E5091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CMOS</a:t>
            </a:r>
            <a:r>
              <a:rPr spc="-35" dirty="0"/>
              <a:t> </a:t>
            </a:r>
            <a:r>
              <a:rPr dirty="0"/>
              <a:t>VLSI</a:t>
            </a:r>
            <a:r>
              <a:rPr spc="-10" dirty="0"/>
              <a:t> </a:t>
            </a:r>
            <a:r>
              <a:rPr dirty="0"/>
              <a:t>Design</a:t>
            </a:r>
            <a:r>
              <a:rPr spc="-25" dirty="0"/>
              <a:t> </a:t>
            </a:r>
            <a:r>
              <a:rPr sz="1350" baseline="24691" dirty="0"/>
              <a:t>4th</a:t>
            </a:r>
            <a:r>
              <a:rPr sz="1350" spc="22" baseline="24691" dirty="0"/>
              <a:t> </a:t>
            </a:r>
            <a:r>
              <a:rPr sz="1350" spc="-37" baseline="24691" dirty="0"/>
              <a:t>Ed.</a:t>
            </a:r>
            <a:endParaRPr sz="1350" baseline="24691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15478719-84E2-66D0-1F22-92E974D3A5C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CD0DF9-3D67-8DFE-5246-57BE20D3E520}"/>
                  </a:ext>
                </a:extLst>
              </p:cNvPr>
              <p:cNvSpPr txBox="1"/>
              <p:nvPr/>
            </p:nvSpPr>
            <p:spPr>
              <a:xfrm>
                <a:off x="584175" y="1676400"/>
                <a:ext cx="7789975" cy="5175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Memory MOS ( For all,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𝑢𝑚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𝑀𝑒𝑚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50×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×0.025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=0.95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𝒔𝒖𝒃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𝟐𝟏𝟐𝟓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𝟗𝟓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𝟏𝟔𝟕𝟓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Gate leakage power</a:t>
                </a:r>
              </a:p>
              <a:p>
                <a:r>
                  <a:rPr lang="en-US" dirty="0"/>
                  <a:t>For Logic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𝑔𝑎𝑡𝑒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→5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𝑔𝑎𝑡𝑒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𝑙𝑜𝑔𝑖𝑐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=50×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×0.025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=0.075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/>
                <a:endParaRPr lang="en-US" dirty="0"/>
              </a:p>
              <a:p>
                <a:r>
                  <a:rPr lang="en-US" dirty="0"/>
                  <a:t>For Memory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𝑔𝑎𝑡𝑒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→5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𝑔𝑎𝑡𝑒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𝑙𝑜𝑔𝑖𝑐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50×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×5×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×0.025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=0.475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𝒈𝒂𝒕𝒆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𝟎𝟕𝟓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𝟒𝟕𝟓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sz="1600" dirty="0"/>
                  <a:t>When Transistor are on, it consumes the gate leakage power and off, it consumes the sub threshold power. Let’s assume 50% of them are off and 50% are on.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𝑺𝒕𝒂𝒕𝒊𝒄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𝟏𝟔𝟕𝟓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𝟖𝟓𝟖𝟕𝟓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b="1" dirty="0"/>
                  <a:t>  </a:t>
                </a:r>
                <a:endParaRPr lang="en-US" sz="2000" b="1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CD0DF9-3D67-8DFE-5246-57BE20D3E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75" y="1676400"/>
                <a:ext cx="7789975" cy="5175135"/>
              </a:xfrm>
              <a:prstGeom prst="rect">
                <a:avLst/>
              </a:prstGeom>
              <a:blipFill>
                <a:blip r:embed="rId2"/>
                <a:stretch>
                  <a:fillRect l="-704" t="-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72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98115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Outline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7:</a:t>
            </a:r>
            <a:r>
              <a:rPr spc="-20" dirty="0"/>
              <a:t> </a:t>
            </a:r>
            <a:r>
              <a:rPr spc="-10" dirty="0"/>
              <a:t>Power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CMOS</a:t>
            </a:r>
            <a:r>
              <a:rPr spc="-35" dirty="0"/>
              <a:t> </a:t>
            </a:r>
            <a:r>
              <a:rPr dirty="0"/>
              <a:t>VLSI</a:t>
            </a:r>
            <a:r>
              <a:rPr spc="-10" dirty="0"/>
              <a:t> </a:t>
            </a:r>
            <a:r>
              <a:rPr dirty="0"/>
              <a:t>Design</a:t>
            </a:r>
            <a:r>
              <a:rPr spc="-25" dirty="0"/>
              <a:t> </a:t>
            </a:r>
            <a:r>
              <a:rPr sz="1350" baseline="24691" dirty="0"/>
              <a:t>4th</a:t>
            </a:r>
            <a:r>
              <a:rPr sz="1350" spc="22" baseline="24691" dirty="0"/>
              <a:t> </a:t>
            </a:r>
            <a:r>
              <a:rPr sz="1350" spc="-37" baseline="24691" dirty="0"/>
              <a:t>Ed.</a:t>
            </a:r>
            <a:endParaRPr sz="1350" baseline="24691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476120"/>
            <a:ext cx="2988945" cy="13430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7995" indent="-455295">
              <a:lnSpc>
                <a:spcPct val="100000"/>
              </a:lnSpc>
              <a:spcBef>
                <a:spcPts val="675"/>
              </a:spcBef>
              <a:buFont typeface="Wingdings"/>
              <a:buChar char=""/>
              <a:tabLst>
                <a:tab pos="467995" algn="l"/>
              </a:tabLst>
            </a:pPr>
            <a:r>
              <a:rPr sz="2400" dirty="0">
                <a:latin typeface="Arial MT"/>
                <a:cs typeface="Arial MT"/>
              </a:rPr>
              <a:t>Power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Energy</a:t>
            </a:r>
            <a:endParaRPr sz="2400">
              <a:latin typeface="Arial MT"/>
              <a:cs typeface="Arial MT"/>
            </a:endParaRPr>
          </a:p>
          <a:p>
            <a:pPr marL="467995" indent="-455295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467995" algn="l"/>
              </a:tabLst>
            </a:pPr>
            <a:r>
              <a:rPr sz="2400" dirty="0">
                <a:latin typeface="Arial MT"/>
                <a:cs typeface="Arial MT"/>
              </a:rPr>
              <a:t>Dynamic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Power</a:t>
            </a:r>
            <a:endParaRPr sz="2400">
              <a:latin typeface="Arial MT"/>
              <a:cs typeface="Arial MT"/>
            </a:endParaRPr>
          </a:p>
          <a:p>
            <a:pPr marL="467995" indent="-455295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467995" algn="l"/>
              </a:tabLst>
            </a:pPr>
            <a:r>
              <a:rPr sz="2400" dirty="0">
                <a:latin typeface="Arial MT"/>
                <a:cs typeface="Arial MT"/>
              </a:rPr>
              <a:t>Static</a:t>
            </a:r>
            <a:r>
              <a:rPr sz="2400" spc="-10" dirty="0">
                <a:latin typeface="Arial MT"/>
                <a:cs typeface="Arial MT"/>
              </a:rPr>
              <a:t> Power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9B155-96A8-319B-080E-766403EB5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4F01AB0-8E00-0B4E-A4CF-3D076AF9FD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848" y="491997"/>
            <a:ext cx="760430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Example:</a:t>
            </a:r>
            <a:endParaRPr spc="-1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8E9F33E-B095-97CA-B56E-4671F48D5A9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7:</a:t>
            </a:r>
            <a:r>
              <a:rPr spc="-20" dirty="0"/>
              <a:t> </a:t>
            </a:r>
            <a:r>
              <a:rPr spc="-10" dirty="0"/>
              <a:t>Power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78D6F7BB-44AC-F004-79F7-EF02E8A695BF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CMOS</a:t>
            </a:r>
            <a:r>
              <a:rPr spc="-35" dirty="0"/>
              <a:t> </a:t>
            </a:r>
            <a:r>
              <a:rPr dirty="0"/>
              <a:t>VLSI</a:t>
            </a:r>
            <a:r>
              <a:rPr spc="-10" dirty="0"/>
              <a:t> </a:t>
            </a:r>
            <a:r>
              <a:rPr dirty="0"/>
              <a:t>Design</a:t>
            </a:r>
            <a:r>
              <a:rPr spc="-25" dirty="0"/>
              <a:t> </a:t>
            </a:r>
            <a:r>
              <a:rPr sz="1350" baseline="24691" dirty="0"/>
              <a:t>4th</a:t>
            </a:r>
            <a:r>
              <a:rPr sz="1350" spc="22" baseline="24691" dirty="0"/>
              <a:t> </a:t>
            </a:r>
            <a:r>
              <a:rPr sz="1350" spc="-37" baseline="24691" dirty="0"/>
              <a:t>Ed.</a:t>
            </a:r>
            <a:endParaRPr sz="1350" baseline="24691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97515F3D-AE5E-8D04-79B6-2056EB633BE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79B62E-72E6-623F-13F5-30C5D43DD6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1878"/>
          <a:stretch>
            <a:fillRect/>
          </a:stretch>
        </p:blipFill>
        <p:spPr>
          <a:xfrm>
            <a:off x="764540" y="1524000"/>
            <a:ext cx="786695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80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261E2-296D-CE70-2944-39564B86B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569B624-22D9-2CC3-9960-564BBC2D5F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848" y="491997"/>
            <a:ext cx="760430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Example:</a:t>
            </a:r>
            <a:endParaRPr spc="-1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77FFCD8-5FC5-B257-8499-A91B24D1F04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7:</a:t>
            </a:r>
            <a:r>
              <a:rPr spc="-20" dirty="0"/>
              <a:t> </a:t>
            </a:r>
            <a:r>
              <a:rPr spc="-10" dirty="0"/>
              <a:t>Power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965114BE-002B-96DA-F647-06CA22659623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CMOS</a:t>
            </a:r>
            <a:r>
              <a:rPr spc="-35" dirty="0"/>
              <a:t> </a:t>
            </a:r>
            <a:r>
              <a:rPr dirty="0"/>
              <a:t>VLSI</a:t>
            </a:r>
            <a:r>
              <a:rPr spc="-10" dirty="0"/>
              <a:t> </a:t>
            </a:r>
            <a:r>
              <a:rPr dirty="0"/>
              <a:t>Design</a:t>
            </a:r>
            <a:r>
              <a:rPr spc="-25" dirty="0"/>
              <a:t> </a:t>
            </a:r>
            <a:r>
              <a:rPr sz="1350" baseline="24691" dirty="0"/>
              <a:t>4th</a:t>
            </a:r>
            <a:r>
              <a:rPr sz="1350" spc="22" baseline="24691" dirty="0"/>
              <a:t> </a:t>
            </a:r>
            <a:r>
              <a:rPr sz="1350" spc="-37" baseline="24691" dirty="0"/>
              <a:t>Ed.</a:t>
            </a:r>
            <a:endParaRPr sz="1350" baseline="24691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160DEC44-89AA-CB08-99E0-D4ABCD2E822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800FCB-3F25-86C3-4505-5F92E6777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14" y="1672590"/>
            <a:ext cx="7334908" cy="351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36955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Power</a:t>
            </a:r>
            <a:r>
              <a:rPr sz="4400" spc="-40" dirty="0"/>
              <a:t> </a:t>
            </a:r>
            <a:r>
              <a:rPr sz="4400" dirty="0"/>
              <a:t>and</a:t>
            </a:r>
            <a:r>
              <a:rPr sz="4400" spc="-5" dirty="0"/>
              <a:t> </a:t>
            </a:r>
            <a:r>
              <a:rPr sz="4400" spc="-10" dirty="0"/>
              <a:t>Energy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1840" y="1549653"/>
            <a:ext cx="72002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330" marR="17780" indent="-45656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481330" algn="l"/>
              </a:tabLst>
            </a:pPr>
            <a:r>
              <a:rPr sz="2400" dirty="0">
                <a:latin typeface="Arial MT"/>
                <a:cs typeface="Arial MT"/>
              </a:rPr>
              <a:t>Power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drawn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voltage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source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attached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to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</a:t>
            </a:r>
            <a:r>
              <a:rPr sz="2400" baseline="-20833" dirty="0">
                <a:latin typeface="Arial MT"/>
                <a:cs typeface="Arial MT"/>
              </a:rPr>
              <a:t>DD</a:t>
            </a:r>
            <a:r>
              <a:rPr sz="2400" spc="300" baseline="-208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pin(s)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chip.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2793619"/>
            <a:ext cx="342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7995" indent="-45529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467995" algn="l"/>
              </a:tabLst>
            </a:pPr>
            <a:r>
              <a:rPr sz="2400" dirty="0">
                <a:latin typeface="Arial MT"/>
                <a:cs typeface="Arial MT"/>
              </a:rPr>
              <a:t>Instantaneous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Power: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3671696"/>
            <a:ext cx="1530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7995" indent="-45529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467995" algn="l"/>
              </a:tabLst>
            </a:pPr>
            <a:r>
              <a:rPr sz="2400" spc="-10" dirty="0">
                <a:latin typeface="Arial MT"/>
                <a:cs typeface="Arial MT"/>
              </a:rPr>
              <a:t>Energy: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4549520"/>
            <a:ext cx="2648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7995" indent="-45529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467995" algn="l"/>
              </a:tabLst>
            </a:pPr>
            <a:r>
              <a:rPr sz="2400" dirty="0">
                <a:latin typeface="Arial MT"/>
                <a:cs typeface="Arial MT"/>
              </a:rPr>
              <a:t>Average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Power: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64490" y="2807579"/>
            <a:ext cx="18326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60" dirty="0">
                <a:latin typeface="Times New Roman"/>
                <a:cs typeface="Times New Roman"/>
              </a:rPr>
              <a:t>P</a:t>
            </a:r>
            <a:r>
              <a:rPr sz="2400" spc="60" dirty="0">
                <a:latin typeface="Times New Roman"/>
                <a:cs typeface="Times New Roman"/>
              </a:rPr>
              <a:t>(</a:t>
            </a:r>
            <a:r>
              <a:rPr sz="2400" i="1" spc="60" dirty="0">
                <a:latin typeface="Times New Roman"/>
                <a:cs typeface="Times New Roman"/>
              </a:rPr>
              <a:t>t</a:t>
            </a:r>
            <a:r>
              <a:rPr sz="2400" spc="60" dirty="0">
                <a:latin typeface="Times New Roman"/>
                <a:cs typeface="Times New Roman"/>
              </a:rPr>
              <a:t>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i="1" spc="-2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i="1" spc="-1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r>
              <a:rPr sz="2400" i="1" spc="-10" dirty="0">
                <a:latin typeface="Times New Roman"/>
                <a:cs typeface="Times New Roman"/>
              </a:rPr>
              <a:t>V</a:t>
            </a:r>
            <a:r>
              <a:rPr sz="2400" i="1" spc="-20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(</a:t>
            </a:r>
            <a:r>
              <a:rPr sz="2400" i="1" spc="25" dirty="0">
                <a:latin typeface="Times New Roman"/>
                <a:cs typeface="Times New Roman"/>
              </a:rPr>
              <a:t>t</a:t>
            </a:r>
            <a:r>
              <a:rPr sz="2400" spc="2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8198" y="3484782"/>
            <a:ext cx="1551940" cy="929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20675" algn="ctr">
              <a:lnSpc>
                <a:spcPts val="1110"/>
              </a:lnSpc>
              <a:spcBef>
                <a:spcPts val="105"/>
              </a:spcBef>
            </a:pPr>
            <a:r>
              <a:rPr sz="1400" i="1" spc="-50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  <a:p>
            <a:pPr marL="38100">
              <a:lnSpc>
                <a:spcPts val="3810"/>
              </a:lnSpc>
            </a:pPr>
            <a:r>
              <a:rPr sz="2400" i="1" dirty="0">
                <a:latin typeface="Times New Roman"/>
                <a:cs typeface="Times New Roman"/>
              </a:rPr>
              <a:t>E</a:t>
            </a:r>
            <a:r>
              <a:rPr sz="2400" i="1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5475" baseline="-13698" dirty="0">
                <a:latin typeface="Symbol"/>
                <a:cs typeface="Symbol"/>
              </a:rPr>
              <a:t></a:t>
            </a:r>
            <a:r>
              <a:rPr sz="5475" spc="-652" baseline="-13698" dirty="0">
                <a:latin typeface="Times New Roman"/>
                <a:cs typeface="Times New Roman"/>
              </a:rPr>
              <a:t> </a:t>
            </a:r>
            <a:r>
              <a:rPr sz="2400" i="1" spc="55" dirty="0">
                <a:latin typeface="Times New Roman"/>
                <a:cs typeface="Times New Roman"/>
              </a:rPr>
              <a:t>P</a:t>
            </a:r>
            <a:r>
              <a:rPr sz="2400" spc="55" dirty="0">
                <a:latin typeface="Times New Roman"/>
                <a:cs typeface="Times New Roman"/>
              </a:rPr>
              <a:t>(</a:t>
            </a:r>
            <a:r>
              <a:rPr sz="2400" i="1" spc="55" dirty="0">
                <a:latin typeface="Times New Roman"/>
                <a:cs typeface="Times New Roman"/>
              </a:rPr>
              <a:t>t</a:t>
            </a:r>
            <a:r>
              <a:rPr sz="2400" spc="55" dirty="0">
                <a:latin typeface="Times New Roman"/>
                <a:cs typeface="Times New Roman"/>
              </a:rPr>
              <a:t>)</a:t>
            </a:r>
            <a:r>
              <a:rPr sz="2400" i="1" spc="55" dirty="0">
                <a:latin typeface="Times New Roman"/>
                <a:cs typeface="Times New Roman"/>
              </a:rPr>
              <a:t>dt</a:t>
            </a:r>
            <a:endParaRPr sz="2400">
              <a:latin typeface="Times New Roman"/>
              <a:cs typeface="Times New Roman"/>
            </a:endParaRPr>
          </a:p>
          <a:p>
            <a:pPr marR="288290" algn="ctr">
              <a:lnSpc>
                <a:spcPct val="100000"/>
              </a:lnSpc>
              <a:spcBef>
                <a:spcPts val="505"/>
              </a:spcBef>
            </a:pPr>
            <a:r>
              <a:rPr sz="1400" spc="-5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54846" y="4901855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323" y="0"/>
                </a:lnTo>
              </a:path>
            </a:pathLst>
          </a:custGeom>
          <a:ln w="158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53129" y="4901855"/>
            <a:ext cx="232410" cy="0"/>
          </a:xfrm>
          <a:custGeom>
            <a:avLst/>
            <a:gdLst/>
            <a:ahLst/>
            <a:cxnLst/>
            <a:rect l="l" t="t" r="r" b="b"/>
            <a:pathLst>
              <a:path w="232410">
                <a:moveTo>
                  <a:pt x="0" y="0"/>
                </a:moveTo>
                <a:lnTo>
                  <a:pt x="231825" y="0"/>
                </a:lnTo>
              </a:path>
            </a:pathLst>
          </a:custGeom>
          <a:ln w="158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51472" y="5130731"/>
            <a:ext cx="120014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-50" dirty="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7:</a:t>
            </a:r>
            <a:r>
              <a:rPr spc="-20" dirty="0"/>
              <a:t> </a:t>
            </a:r>
            <a:r>
              <a:rPr spc="-10" dirty="0"/>
              <a:t>Power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CMOS</a:t>
            </a:r>
            <a:r>
              <a:rPr spc="-35" dirty="0"/>
              <a:t> </a:t>
            </a:r>
            <a:r>
              <a:rPr dirty="0"/>
              <a:t>VLSI</a:t>
            </a:r>
            <a:r>
              <a:rPr spc="-10" dirty="0"/>
              <a:t> </a:t>
            </a:r>
            <a:r>
              <a:rPr dirty="0"/>
              <a:t>Design</a:t>
            </a:r>
            <a:r>
              <a:rPr spc="-25" dirty="0"/>
              <a:t> </a:t>
            </a:r>
            <a:r>
              <a:rPr sz="1350" baseline="24691" dirty="0"/>
              <a:t>4th</a:t>
            </a:r>
            <a:r>
              <a:rPr sz="1350" spc="22" baseline="24691" dirty="0"/>
              <a:t> </a:t>
            </a:r>
            <a:r>
              <a:rPr sz="1350" spc="-37" baseline="24691" dirty="0"/>
              <a:t>Ed.</a:t>
            </a:r>
            <a:endParaRPr sz="1350" baseline="24691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5850444" y="4281498"/>
            <a:ext cx="435609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750" baseline="-28888" dirty="0">
                <a:latin typeface="Times New Roman"/>
                <a:cs typeface="Times New Roman"/>
              </a:rPr>
              <a:t>1</a:t>
            </a:r>
            <a:r>
              <a:rPr sz="3750" spc="172" baseline="-28888" dirty="0">
                <a:latin typeface="Times New Roman"/>
                <a:cs typeface="Times New Roman"/>
              </a:rPr>
              <a:t> </a:t>
            </a:r>
            <a:r>
              <a:rPr sz="1450" i="1" spc="-60" dirty="0">
                <a:latin typeface="Times New Roman"/>
                <a:cs typeface="Times New Roman"/>
              </a:rPr>
              <a:t>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72422" y="4446457"/>
            <a:ext cx="225425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i="1" spc="-50" dirty="0">
                <a:latin typeface="Times New Roman"/>
                <a:cs typeface="Times New Roman"/>
              </a:rPr>
              <a:t>E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40103" y="4488769"/>
            <a:ext cx="2726055" cy="602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1156335" algn="l"/>
              </a:tabLst>
            </a:pPr>
            <a:r>
              <a:rPr sz="2500" i="1" spc="-40" dirty="0">
                <a:latin typeface="Times New Roman"/>
                <a:cs typeface="Times New Roman"/>
              </a:rPr>
              <a:t>P</a:t>
            </a:r>
            <a:r>
              <a:rPr sz="2175" spc="-60" baseline="-24904" dirty="0">
                <a:latin typeface="Times New Roman"/>
                <a:cs typeface="Times New Roman"/>
              </a:rPr>
              <a:t>avg</a:t>
            </a:r>
            <a:r>
              <a:rPr sz="2175" spc="562" baseline="-24904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Symbol"/>
                <a:cs typeface="Symbol"/>
              </a:rPr>
              <a:t>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3750" i="1" spc="-75" baseline="-44444" dirty="0">
                <a:latin typeface="Times New Roman"/>
                <a:cs typeface="Times New Roman"/>
              </a:rPr>
              <a:t>T</a:t>
            </a:r>
            <a:r>
              <a:rPr sz="3750" i="1" baseline="-44444" dirty="0">
                <a:latin typeface="Times New Roman"/>
                <a:cs typeface="Times New Roman"/>
              </a:rPr>
              <a:t>	</a:t>
            </a:r>
            <a:r>
              <a:rPr sz="2500" dirty="0">
                <a:latin typeface="Symbol"/>
                <a:cs typeface="Symbol"/>
              </a:rPr>
              <a:t>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3750" i="1" baseline="-44444" dirty="0">
                <a:latin typeface="Times New Roman"/>
                <a:cs typeface="Times New Roman"/>
              </a:rPr>
              <a:t>T</a:t>
            </a:r>
            <a:r>
              <a:rPr sz="3750" i="1" spc="419" baseline="-44444" dirty="0">
                <a:latin typeface="Times New Roman"/>
                <a:cs typeface="Times New Roman"/>
              </a:rPr>
              <a:t> </a:t>
            </a:r>
            <a:r>
              <a:rPr sz="5625" baseline="-13333" dirty="0">
                <a:latin typeface="Symbol"/>
                <a:cs typeface="Symbol"/>
              </a:rPr>
              <a:t></a:t>
            </a:r>
            <a:r>
              <a:rPr sz="5625" spc="-675" baseline="-13333" dirty="0">
                <a:latin typeface="Times New Roman"/>
                <a:cs typeface="Times New Roman"/>
              </a:rPr>
              <a:t> </a:t>
            </a:r>
            <a:r>
              <a:rPr sz="2500" i="1" spc="40" dirty="0">
                <a:latin typeface="Times New Roman"/>
                <a:cs typeface="Times New Roman"/>
              </a:rPr>
              <a:t>P</a:t>
            </a:r>
            <a:r>
              <a:rPr sz="2500" spc="40" dirty="0">
                <a:latin typeface="Times New Roman"/>
                <a:cs typeface="Times New Roman"/>
              </a:rPr>
              <a:t>(</a:t>
            </a:r>
            <a:r>
              <a:rPr sz="2500" i="1" spc="40" dirty="0">
                <a:latin typeface="Times New Roman"/>
                <a:cs typeface="Times New Roman"/>
              </a:rPr>
              <a:t>t</a:t>
            </a:r>
            <a:r>
              <a:rPr sz="2500" spc="40" dirty="0">
                <a:latin typeface="Times New Roman"/>
                <a:cs typeface="Times New Roman"/>
              </a:rPr>
              <a:t>)</a:t>
            </a:r>
            <a:r>
              <a:rPr sz="2500" i="1" spc="40" dirty="0">
                <a:latin typeface="Times New Roman"/>
                <a:cs typeface="Times New Roman"/>
              </a:rPr>
              <a:t>dt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95"/>
              </a:spcBef>
            </a:pPr>
            <a:r>
              <a:rPr dirty="0"/>
              <a:t>Power</a:t>
            </a:r>
            <a:r>
              <a:rPr spc="-70" dirty="0"/>
              <a:t> </a:t>
            </a:r>
            <a:r>
              <a:rPr dirty="0"/>
              <a:t>in</a:t>
            </a:r>
            <a:r>
              <a:rPr spc="-75" dirty="0"/>
              <a:t> </a:t>
            </a:r>
            <a:r>
              <a:rPr dirty="0"/>
              <a:t>Circuit</a:t>
            </a:r>
            <a:r>
              <a:rPr spc="-65" dirty="0"/>
              <a:t> </a:t>
            </a:r>
            <a:r>
              <a:rPr spc="-10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4969" y="1674929"/>
            <a:ext cx="2606040" cy="524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sz="3750" i="1" spc="-742" baseline="14444" dirty="0">
                <a:latin typeface="Times New Roman"/>
                <a:cs typeface="Times New Roman"/>
              </a:rPr>
              <a:t>P</a:t>
            </a:r>
            <a:r>
              <a:rPr sz="1450" i="1" spc="35" dirty="0">
                <a:latin typeface="Times New Roman"/>
                <a:cs typeface="Times New Roman"/>
              </a:rPr>
              <a:t>V</a:t>
            </a:r>
            <a:r>
              <a:rPr sz="1450" i="1" spc="30" dirty="0">
                <a:latin typeface="Times New Roman"/>
                <a:cs typeface="Times New Roman"/>
              </a:rPr>
              <a:t>D</a:t>
            </a:r>
            <a:r>
              <a:rPr sz="1450" i="1" spc="45" dirty="0">
                <a:latin typeface="Times New Roman"/>
                <a:cs typeface="Times New Roman"/>
              </a:rPr>
              <a:t>D</a:t>
            </a:r>
            <a:r>
              <a:rPr sz="1450" i="1" spc="110" dirty="0">
                <a:latin typeface="Times New Roman"/>
                <a:cs typeface="Times New Roman"/>
              </a:rPr>
              <a:t> </a:t>
            </a:r>
            <a:r>
              <a:rPr sz="4875" spc="-104" baseline="7692" dirty="0">
                <a:latin typeface="Symbol"/>
                <a:cs typeface="Symbol"/>
              </a:rPr>
              <a:t></a:t>
            </a:r>
            <a:r>
              <a:rPr sz="3750" i="1" spc="-104" baseline="14444" dirty="0">
                <a:latin typeface="Times New Roman"/>
                <a:cs typeface="Times New Roman"/>
              </a:rPr>
              <a:t>t</a:t>
            </a:r>
            <a:r>
              <a:rPr sz="3750" i="1" spc="-502" baseline="14444" dirty="0">
                <a:latin typeface="Times New Roman"/>
                <a:cs typeface="Times New Roman"/>
              </a:rPr>
              <a:t> </a:t>
            </a:r>
            <a:r>
              <a:rPr sz="4875" spc="-397" baseline="7692" dirty="0">
                <a:latin typeface="Symbol"/>
                <a:cs typeface="Symbol"/>
              </a:rPr>
              <a:t></a:t>
            </a:r>
            <a:r>
              <a:rPr sz="4875" spc="-382" baseline="7692" dirty="0">
                <a:latin typeface="Times New Roman"/>
                <a:cs typeface="Times New Roman"/>
              </a:rPr>
              <a:t> </a:t>
            </a:r>
            <a:r>
              <a:rPr sz="3750" baseline="14444" dirty="0">
                <a:latin typeface="Symbol"/>
                <a:cs typeface="Symbol"/>
              </a:rPr>
              <a:t></a:t>
            </a:r>
            <a:r>
              <a:rPr sz="3750" baseline="14444" dirty="0">
                <a:latin typeface="Times New Roman"/>
                <a:cs typeface="Times New Roman"/>
              </a:rPr>
              <a:t> </a:t>
            </a:r>
            <a:r>
              <a:rPr sz="3750" i="1" spc="82" baseline="14444" dirty="0">
                <a:latin typeface="Times New Roman"/>
                <a:cs typeface="Times New Roman"/>
              </a:rPr>
              <a:t>I</a:t>
            </a:r>
            <a:r>
              <a:rPr sz="1450" i="1" spc="55" dirty="0">
                <a:latin typeface="Times New Roman"/>
                <a:cs typeface="Times New Roman"/>
              </a:rPr>
              <a:t>DD</a:t>
            </a:r>
            <a:r>
              <a:rPr sz="1450" i="1" spc="160" dirty="0">
                <a:latin typeface="Times New Roman"/>
                <a:cs typeface="Times New Roman"/>
              </a:rPr>
              <a:t> </a:t>
            </a:r>
            <a:r>
              <a:rPr sz="4875" spc="-112" baseline="7692" dirty="0">
                <a:latin typeface="Symbol"/>
                <a:cs typeface="Symbol"/>
              </a:rPr>
              <a:t></a:t>
            </a:r>
            <a:r>
              <a:rPr sz="3750" i="1" spc="-112" baseline="14444" dirty="0">
                <a:latin typeface="Times New Roman"/>
                <a:cs typeface="Times New Roman"/>
              </a:rPr>
              <a:t>t</a:t>
            </a:r>
            <a:r>
              <a:rPr sz="3750" i="1" spc="-487" baseline="14444" dirty="0">
                <a:latin typeface="Times New Roman"/>
                <a:cs typeface="Times New Roman"/>
              </a:rPr>
              <a:t> </a:t>
            </a:r>
            <a:r>
              <a:rPr sz="4875" spc="-30" baseline="7692" dirty="0">
                <a:latin typeface="Symbol"/>
                <a:cs typeface="Symbol"/>
              </a:rPr>
              <a:t></a:t>
            </a:r>
            <a:r>
              <a:rPr sz="3750" i="1" spc="-30" baseline="14444" dirty="0">
                <a:latin typeface="Times New Roman"/>
                <a:cs typeface="Times New Roman"/>
              </a:rPr>
              <a:t>V</a:t>
            </a:r>
            <a:r>
              <a:rPr sz="1450" i="1" spc="-20" dirty="0">
                <a:latin typeface="Times New Roman"/>
                <a:cs typeface="Times New Roman"/>
              </a:rPr>
              <a:t>DD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8957" y="3036062"/>
            <a:ext cx="3702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4" dirty="0">
                <a:latin typeface="Symbol"/>
                <a:cs typeface="Symbol"/>
              </a:rPr>
              <a:t></a:t>
            </a:r>
            <a:r>
              <a:rPr sz="3200" spc="280" dirty="0">
                <a:latin typeface="Times New Roman"/>
                <a:cs typeface="Times New Roman"/>
              </a:rPr>
              <a:t> </a:t>
            </a:r>
            <a:r>
              <a:rPr sz="3200" spc="-305" dirty="0">
                <a:latin typeface="Symbol"/>
                <a:cs typeface="Symbol"/>
              </a:rPr>
              <a:t>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23576" y="3577581"/>
            <a:ext cx="741680" cy="0"/>
          </a:xfrm>
          <a:custGeom>
            <a:avLst/>
            <a:gdLst/>
            <a:ahLst/>
            <a:cxnLst/>
            <a:rect l="l" t="t" r="r" b="b"/>
            <a:pathLst>
              <a:path w="741680">
                <a:moveTo>
                  <a:pt x="0" y="0"/>
                </a:moveTo>
                <a:lnTo>
                  <a:pt x="741287" y="0"/>
                </a:lnTo>
              </a:path>
            </a:pathLst>
          </a:custGeom>
          <a:ln w="153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90037" y="3258603"/>
            <a:ext cx="3708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4" dirty="0">
                <a:latin typeface="Symbol"/>
                <a:cs typeface="Symbol"/>
              </a:rPr>
              <a:t></a:t>
            </a:r>
            <a:r>
              <a:rPr sz="3200" spc="285" dirty="0">
                <a:latin typeface="Times New Roman"/>
                <a:cs typeface="Times New Roman"/>
              </a:rPr>
              <a:t> </a:t>
            </a:r>
            <a:r>
              <a:rPr sz="3200" spc="-315" dirty="0">
                <a:latin typeface="Symbol"/>
                <a:cs typeface="Symbol"/>
              </a:rPr>
              <a:t>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5729" y="3100632"/>
            <a:ext cx="116839" cy="241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spc="-5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3666" y="3323147"/>
            <a:ext cx="116839" cy="241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spc="-5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5303" y="3320079"/>
            <a:ext cx="137160" cy="241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i="1" spc="-50" dirty="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4927" y="3543225"/>
            <a:ext cx="137160" cy="241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i="1" spc="-50" dirty="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12526" y="3543225"/>
            <a:ext cx="137160" cy="241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i="1" spc="-50" dirty="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01552" y="3109583"/>
            <a:ext cx="218440" cy="398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50" i="1" spc="-50" dirty="0">
                <a:latin typeface="Times New Roman"/>
                <a:cs typeface="Times New Roman"/>
              </a:rPr>
              <a:t>V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7848" y="3109583"/>
            <a:ext cx="113030" cy="398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50" i="1" spc="-50" dirty="0">
                <a:latin typeface="Times New Roman"/>
                <a:cs typeface="Times New Roman"/>
              </a:rPr>
              <a:t>t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91834" y="3575536"/>
            <a:ext cx="218440" cy="398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50" i="1" spc="-50" dirty="0">
                <a:latin typeface="Times New Roman"/>
                <a:cs typeface="Times New Roman"/>
              </a:rPr>
              <a:t>R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9786" y="3235862"/>
            <a:ext cx="9328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5915" algn="l"/>
              </a:tabLst>
            </a:pPr>
            <a:r>
              <a:rPr sz="2450" i="1" spc="-50" dirty="0">
                <a:latin typeface="Times New Roman"/>
                <a:cs typeface="Times New Roman"/>
              </a:rPr>
              <a:t>P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4800" spc="-104" baseline="-3472" dirty="0">
                <a:latin typeface="Symbol"/>
                <a:cs typeface="Symbol"/>
              </a:rPr>
              <a:t></a:t>
            </a:r>
            <a:r>
              <a:rPr sz="2450" i="1" spc="-70" dirty="0">
                <a:latin typeface="Times New Roman"/>
                <a:cs typeface="Times New Roman"/>
              </a:rPr>
              <a:t>t</a:t>
            </a:r>
            <a:r>
              <a:rPr sz="2450" i="1" spc="-340" dirty="0">
                <a:latin typeface="Times New Roman"/>
                <a:cs typeface="Times New Roman"/>
              </a:rPr>
              <a:t> </a:t>
            </a:r>
            <a:r>
              <a:rPr sz="4800" spc="-382" baseline="-3472" dirty="0">
                <a:latin typeface="Symbol"/>
                <a:cs typeface="Symbol"/>
              </a:rPr>
              <a:t></a:t>
            </a:r>
            <a:r>
              <a:rPr sz="4800" spc="-397" baseline="-3472" dirty="0">
                <a:latin typeface="Times New Roman"/>
                <a:cs typeface="Times New Roman"/>
              </a:rPr>
              <a:t> </a:t>
            </a:r>
            <a:r>
              <a:rPr sz="2450" spc="-50" dirty="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34357" y="3332124"/>
            <a:ext cx="1165225" cy="398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85800" algn="l"/>
                <a:tab pos="959485" algn="l"/>
              </a:tabLst>
            </a:pPr>
            <a:r>
              <a:rPr sz="2450" dirty="0">
                <a:latin typeface="Symbol"/>
                <a:cs typeface="Symbol"/>
              </a:rPr>
              <a:t></a:t>
            </a:r>
            <a:r>
              <a:rPr sz="2450" spc="5" dirty="0">
                <a:latin typeface="Times New Roman"/>
                <a:cs typeface="Times New Roman"/>
              </a:rPr>
              <a:t> </a:t>
            </a:r>
            <a:r>
              <a:rPr sz="2450" i="1" spc="-50" dirty="0">
                <a:latin typeface="Times New Roman"/>
                <a:cs typeface="Times New Roman"/>
              </a:rPr>
              <a:t>I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i="1" spc="-50" dirty="0">
                <a:latin typeface="Times New Roman"/>
                <a:cs typeface="Times New Roman"/>
              </a:rPr>
              <a:t>t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i="1" spc="-50" dirty="0">
                <a:latin typeface="Times New Roman"/>
                <a:cs typeface="Times New Roman"/>
              </a:rPr>
              <a:t>R</a:t>
            </a:r>
            <a:endParaRPr sz="245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6403" y="1919713"/>
            <a:ext cx="1668642" cy="80685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51680" y="3218372"/>
            <a:ext cx="1076230" cy="77676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34575" y="4776866"/>
            <a:ext cx="2411436" cy="643333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3374687" y="4766423"/>
            <a:ext cx="374015" cy="0"/>
          </a:xfrm>
          <a:custGeom>
            <a:avLst/>
            <a:gdLst/>
            <a:ahLst/>
            <a:cxnLst/>
            <a:rect l="l" t="t" r="r" b="b"/>
            <a:pathLst>
              <a:path w="374014">
                <a:moveTo>
                  <a:pt x="0" y="0"/>
                </a:moveTo>
                <a:lnTo>
                  <a:pt x="373488" y="0"/>
                </a:lnTo>
              </a:path>
            </a:pathLst>
          </a:custGeom>
          <a:ln w="137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932711" y="5372938"/>
            <a:ext cx="316865" cy="4546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00" dirty="0">
                <a:latin typeface="Symbol"/>
                <a:cs typeface="Symbol"/>
              </a:rPr>
              <a:t>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spc="-425" dirty="0">
                <a:latin typeface="Symbol"/>
                <a:cs typeface="Symbol"/>
              </a:rPr>
              <a:t>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7:</a:t>
            </a:r>
            <a:r>
              <a:rPr spc="-20" dirty="0"/>
              <a:t> </a:t>
            </a:r>
            <a:r>
              <a:rPr spc="-10" dirty="0"/>
              <a:t>Power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CMOS</a:t>
            </a:r>
            <a:r>
              <a:rPr spc="-35" dirty="0"/>
              <a:t> </a:t>
            </a:r>
            <a:r>
              <a:rPr dirty="0"/>
              <a:t>VLSI</a:t>
            </a:r>
            <a:r>
              <a:rPr spc="-10" dirty="0"/>
              <a:t> </a:t>
            </a:r>
            <a:r>
              <a:rPr dirty="0"/>
              <a:t>Design</a:t>
            </a:r>
            <a:r>
              <a:rPr spc="-25" dirty="0"/>
              <a:t> </a:t>
            </a:r>
            <a:r>
              <a:rPr sz="1350" baseline="24691" dirty="0"/>
              <a:t>4th</a:t>
            </a:r>
            <a:r>
              <a:rPr sz="1350" spc="22" baseline="24691" dirty="0"/>
              <a:t> </a:t>
            </a:r>
            <a:r>
              <a:rPr sz="1350" spc="-37" baseline="24691" dirty="0"/>
              <a:t>Ed.</a:t>
            </a:r>
            <a:endParaRPr sz="1350" baseline="24691"/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22" name="object 22"/>
          <p:cNvSpPr txBox="1"/>
          <p:nvPr/>
        </p:nvSpPr>
        <p:spPr>
          <a:xfrm>
            <a:off x="1327956" y="4959311"/>
            <a:ext cx="1767205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674495" algn="l"/>
              </a:tabLst>
            </a:pPr>
            <a:r>
              <a:rPr sz="1250" spc="-50" dirty="0">
                <a:latin typeface="Times New Roman"/>
                <a:cs typeface="Times New Roman"/>
              </a:rPr>
              <a:t>0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-5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98880" y="5430330"/>
            <a:ext cx="104775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50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46436" y="5458469"/>
            <a:ext cx="123825" cy="38735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1750" marR="5080" indent="-19685">
              <a:lnSpc>
                <a:spcPts val="1350"/>
              </a:lnSpc>
              <a:spcBef>
                <a:spcPts val="260"/>
              </a:spcBef>
            </a:pPr>
            <a:r>
              <a:rPr sz="1250" u="heavy" spc="-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50" u="heavy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250" spc="-60" dirty="0">
                <a:latin typeface="Times New Roman"/>
                <a:cs typeface="Times New Roman"/>
              </a:rPr>
              <a:t> </a:t>
            </a:r>
            <a:r>
              <a:rPr sz="1250" spc="-50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66140" y="5219103"/>
            <a:ext cx="241300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250" i="1" spc="-25" dirty="0">
                <a:latin typeface="Times New Roman"/>
                <a:cs typeface="Times New Roman"/>
              </a:rPr>
              <a:t>V</a:t>
            </a:r>
            <a:r>
              <a:rPr sz="1350" i="1" spc="-37" baseline="-21604" dirty="0">
                <a:latin typeface="Times New Roman"/>
                <a:cs typeface="Times New Roman"/>
              </a:rPr>
              <a:t>C</a:t>
            </a:r>
            <a:endParaRPr sz="1350" baseline="-21604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35570" y="5623383"/>
            <a:ext cx="131445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i="1" spc="-50" dirty="0">
                <a:latin typeface="Times New Roman"/>
                <a:cs typeface="Times New Roman"/>
              </a:rPr>
              <a:t>C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79523" y="4376079"/>
            <a:ext cx="33020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i="1" spc="-25" dirty="0">
                <a:latin typeface="Times New Roman"/>
                <a:cs typeface="Times New Roman"/>
              </a:rPr>
              <a:t>dV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96106" y="5437243"/>
            <a:ext cx="37719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i="1" spc="-25" dirty="0">
                <a:latin typeface="Times New Roman"/>
                <a:cs typeface="Times New Roman"/>
              </a:rPr>
              <a:t>CV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09236" y="4350969"/>
            <a:ext cx="1800860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674495" algn="l"/>
              </a:tabLst>
            </a:pPr>
            <a:r>
              <a:rPr sz="1250" spc="-50" dirty="0">
                <a:latin typeface="Symbol"/>
                <a:cs typeface="Symbol"/>
              </a:rPr>
              <a:t>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-50" dirty="0">
                <a:latin typeface="Symbol"/>
                <a:cs typeface="Symbol"/>
              </a:rPr>
              <a:t>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92795" y="5294360"/>
            <a:ext cx="1710689" cy="76835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  <a:tabLst>
                <a:tab pos="616585" algn="l"/>
                <a:tab pos="956944" algn="l"/>
              </a:tabLst>
            </a:pPr>
            <a:r>
              <a:rPr sz="2150" dirty="0">
                <a:latin typeface="Symbol"/>
                <a:cs typeface="Symbol"/>
              </a:rPr>
              <a:t></a:t>
            </a:r>
            <a:r>
              <a:rPr sz="2150" spc="-100" dirty="0">
                <a:latin typeface="Times New Roman"/>
                <a:cs typeface="Times New Roman"/>
              </a:rPr>
              <a:t> </a:t>
            </a:r>
            <a:r>
              <a:rPr sz="2150" i="1" spc="-50" dirty="0">
                <a:latin typeface="Times New Roman"/>
                <a:cs typeface="Times New Roman"/>
              </a:rPr>
              <a:t>C</a:t>
            </a:r>
            <a:r>
              <a:rPr sz="2150" i="1" dirty="0">
                <a:latin typeface="Times New Roman"/>
                <a:cs typeface="Times New Roman"/>
              </a:rPr>
              <a:t>	</a:t>
            </a:r>
            <a:r>
              <a:rPr sz="2150" i="1" spc="-50" dirty="0">
                <a:latin typeface="Times New Roman"/>
                <a:cs typeface="Times New Roman"/>
              </a:rPr>
              <a:t>V</a:t>
            </a:r>
            <a:r>
              <a:rPr sz="2150" i="1" dirty="0">
                <a:latin typeface="Times New Roman"/>
                <a:cs typeface="Times New Roman"/>
              </a:rPr>
              <a:t>	t</a:t>
            </a:r>
            <a:r>
              <a:rPr sz="2150" i="1" spc="275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dV</a:t>
            </a:r>
            <a:r>
              <a:rPr sz="2150" i="1" spc="280" dirty="0">
                <a:latin typeface="Times New Roman"/>
                <a:cs typeface="Times New Roman"/>
              </a:rPr>
              <a:t> </a:t>
            </a:r>
            <a:r>
              <a:rPr sz="2150" spc="-50" dirty="0">
                <a:latin typeface="Symbol"/>
                <a:cs typeface="Symbol"/>
              </a:rPr>
              <a:t></a:t>
            </a:r>
            <a:endParaRPr sz="2150">
              <a:latin typeface="Symbol"/>
              <a:cs typeface="Symbol"/>
            </a:endParaRPr>
          </a:p>
          <a:p>
            <a:pPr marL="473075">
              <a:lnSpc>
                <a:spcPct val="100000"/>
              </a:lnSpc>
              <a:spcBef>
                <a:spcPts val="645"/>
              </a:spcBef>
            </a:pPr>
            <a:r>
              <a:rPr sz="1250" spc="-50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7820" y="4412292"/>
            <a:ext cx="384175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2752090" algn="l"/>
              </a:tabLst>
            </a:pPr>
            <a:r>
              <a:rPr sz="2150" i="1" dirty="0">
                <a:latin typeface="Times New Roman"/>
                <a:cs typeface="Times New Roman"/>
              </a:rPr>
              <a:t>E</a:t>
            </a:r>
            <a:r>
              <a:rPr sz="1875" i="1" baseline="-24444" dirty="0">
                <a:latin typeface="Times New Roman"/>
                <a:cs typeface="Times New Roman"/>
              </a:rPr>
              <a:t>C</a:t>
            </a:r>
            <a:r>
              <a:rPr sz="1875" i="1" spc="727" baseline="-2444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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4800" baseline="-13020" dirty="0">
                <a:latin typeface="Symbol"/>
                <a:cs typeface="Symbol"/>
              </a:rPr>
              <a:t></a:t>
            </a:r>
            <a:r>
              <a:rPr sz="4800" spc="-585" baseline="-13020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I</a:t>
            </a:r>
            <a:r>
              <a:rPr sz="2150" i="1" spc="-70" dirty="0">
                <a:latin typeface="Times New Roman"/>
                <a:cs typeface="Times New Roman"/>
              </a:rPr>
              <a:t> </a:t>
            </a:r>
            <a:r>
              <a:rPr sz="4200" spc="-104" baseline="-2976" dirty="0">
                <a:latin typeface="Symbol"/>
                <a:cs typeface="Symbol"/>
              </a:rPr>
              <a:t></a:t>
            </a:r>
            <a:r>
              <a:rPr sz="2150" i="1" spc="-70" dirty="0">
                <a:latin typeface="Times New Roman"/>
                <a:cs typeface="Times New Roman"/>
              </a:rPr>
              <a:t>t</a:t>
            </a:r>
            <a:r>
              <a:rPr sz="2150" i="1" spc="-280" dirty="0">
                <a:latin typeface="Times New Roman"/>
                <a:cs typeface="Times New Roman"/>
              </a:rPr>
              <a:t> </a:t>
            </a:r>
            <a:r>
              <a:rPr sz="4200" spc="-434" baseline="-2976" dirty="0">
                <a:latin typeface="Symbol"/>
                <a:cs typeface="Symbol"/>
              </a:rPr>
              <a:t></a:t>
            </a:r>
            <a:r>
              <a:rPr sz="2150" i="1" spc="-290" dirty="0">
                <a:latin typeface="Times New Roman"/>
                <a:cs typeface="Times New Roman"/>
              </a:rPr>
              <a:t>V</a:t>
            </a:r>
            <a:r>
              <a:rPr sz="2150" i="1" spc="10" dirty="0">
                <a:latin typeface="Times New Roman"/>
                <a:cs typeface="Times New Roman"/>
              </a:rPr>
              <a:t> </a:t>
            </a:r>
            <a:r>
              <a:rPr sz="4200" spc="-112" baseline="-2976" dirty="0">
                <a:latin typeface="Symbol"/>
                <a:cs typeface="Symbol"/>
              </a:rPr>
              <a:t></a:t>
            </a:r>
            <a:r>
              <a:rPr sz="2150" i="1" spc="-75" dirty="0">
                <a:latin typeface="Times New Roman"/>
                <a:cs typeface="Times New Roman"/>
              </a:rPr>
              <a:t>t</a:t>
            </a:r>
            <a:r>
              <a:rPr sz="2150" i="1" spc="-270" dirty="0">
                <a:latin typeface="Times New Roman"/>
                <a:cs typeface="Times New Roman"/>
              </a:rPr>
              <a:t> </a:t>
            </a:r>
            <a:r>
              <a:rPr sz="4200" spc="-359" baseline="-2976" dirty="0">
                <a:latin typeface="Symbol"/>
                <a:cs typeface="Symbol"/>
              </a:rPr>
              <a:t></a:t>
            </a:r>
            <a:r>
              <a:rPr sz="4200" spc="-660" baseline="-2976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dt</a:t>
            </a:r>
            <a:r>
              <a:rPr sz="2150" i="1" spc="10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Symbol"/>
                <a:cs typeface="Symbol"/>
              </a:rPr>
              <a:t></a:t>
            </a:r>
            <a:r>
              <a:rPr sz="2150" dirty="0">
                <a:latin typeface="Times New Roman"/>
                <a:cs typeface="Times New Roman"/>
              </a:rPr>
              <a:t> </a:t>
            </a:r>
            <a:r>
              <a:rPr sz="4800" spc="157" baseline="-13020" dirty="0">
                <a:latin typeface="Symbol"/>
                <a:cs typeface="Symbol"/>
              </a:rPr>
              <a:t></a:t>
            </a:r>
            <a:r>
              <a:rPr sz="2150" i="1" spc="105" dirty="0">
                <a:latin typeface="Times New Roman"/>
                <a:cs typeface="Times New Roman"/>
              </a:rPr>
              <a:t>C</a:t>
            </a:r>
            <a:r>
              <a:rPr sz="2150" i="1" dirty="0">
                <a:latin typeface="Times New Roman"/>
                <a:cs typeface="Times New Roman"/>
              </a:rPr>
              <a:t>	</a:t>
            </a:r>
            <a:r>
              <a:rPr sz="3225" i="1" baseline="-43927" dirty="0">
                <a:latin typeface="Times New Roman"/>
                <a:cs typeface="Times New Roman"/>
              </a:rPr>
              <a:t>dt</a:t>
            </a:r>
            <a:r>
              <a:rPr sz="3225" i="1" spc="-195" baseline="-43927" dirty="0">
                <a:latin typeface="Times New Roman"/>
                <a:cs typeface="Times New Roman"/>
              </a:rPr>
              <a:t> </a:t>
            </a:r>
            <a:r>
              <a:rPr sz="2150" i="1" dirty="0">
                <a:latin typeface="Times New Roman"/>
                <a:cs typeface="Times New Roman"/>
              </a:rPr>
              <a:t>V</a:t>
            </a:r>
            <a:r>
              <a:rPr sz="2150" i="1" spc="40" dirty="0">
                <a:latin typeface="Times New Roman"/>
                <a:cs typeface="Times New Roman"/>
              </a:rPr>
              <a:t> </a:t>
            </a:r>
            <a:r>
              <a:rPr sz="4200" spc="-127" baseline="-2976" dirty="0">
                <a:latin typeface="Symbol"/>
                <a:cs typeface="Symbol"/>
              </a:rPr>
              <a:t></a:t>
            </a:r>
            <a:r>
              <a:rPr sz="2150" i="1" spc="-85" dirty="0">
                <a:latin typeface="Times New Roman"/>
                <a:cs typeface="Times New Roman"/>
              </a:rPr>
              <a:t>t</a:t>
            </a:r>
            <a:r>
              <a:rPr sz="2150" i="1" spc="-250" dirty="0">
                <a:latin typeface="Times New Roman"/>
                <a:cs typeface="Times New Roman"/>
              </a:rPr>
              <a:t> </a:t>
            </a:r>
            <a:r>
              <a:rPr sz="4200" spc="-359" baseline="-2976" dirty="0">
                <a:latin typeface="Symbol"/>
                <a:cs typeface="Symbol"/>
              </a:rPr>
              <a:t></a:t>
            </a:r>
            <a:r>
              <a:rPr sz="4200" spc="-682" baseline="-2976" dirty="0">
                <a:latin typeface="Times New Roman"/>
                <a:cs typeface="Times New Roman"/>
              </a:rPr>
              <a:t> </a:t>
            </a:r>
            <a:r>
              <a:rPr sz="2150" i="1" spc="-25" dirty="0">
                <a:latin typeface="Times New Roman"/>
                <a:cs typeface="Times New Roman"/>
              </a:rPr>
              <a:t>dt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37246" y="5399006"/>
            <a:ext cx="13779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50" dirty="0">
                <a:latin typeface="Symbol"/>
                <a:cs typeface="Symbol"/>
              </a:rPr>
              <a:t></a:t>
            </a:r>
            <a:endParaRPr sz="32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9315">
              <a:lnSpc>
                <a:spcPct val="100000"/>
              </a:lnSpc>
              <a:spcBef>
                <a:spcPts val="95"/>
              </a:spcBef>
            </a:pPr>
            <a:r>
              <a:rPr dirty="0"/>
              <a:t>Charging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10" dirty="0"/>
              <a:t>Capacitor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489680"/>
            <a:ext cx="4083685" cy="7569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467995" indent="-455295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467995" algn="l"/>
              </a:tabLst>
            </a:pPr>
            <a:r>
              <a:rPr sz="2000" dirty="0">
                <a:latin typeface="Arial MT"/>
                <a:cs typeface="Arial MT"/>
              </a:rPr>
              <a:t>When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gate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output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rises</a:t>
            </a:r>
            <a:endParaRPr sz="2000">
              <a:latin typeface="Arial MT"/>
              <a:cs typeface="Arial MT"/>
            </a:endParaRPr>
          </a:p>
          <a:p>
            <a:pPr marL="582295">
              <a:lnSpc>
                <a:spcPct val="100000"/>
              </a:lnSpc>
              <a:spcBef>
                <a:spcPts val="480"/>
              </a:spcBef>
              <a:tabLst>
                <a:tab pos="869315" algn="l"/>
              </a:tabLst>
            </a:pPr>
            <a:r>
              <a:rPr sz="2000" spc="-50" dirty="0">
                <a:latin typeface="Arial MT"/>
                <a:cs typeface="Arial MT"/>
              </a:rPr>
              <a:t>–</a:t>
            </a:r>
            <a:r>
              <a:rPr sz="2000" dirty="0">
                <a:latin typeface="Arial MT"/>
                <a:cs typeface="Arial MT"/>
              </a:rPr>
              <a:t>	Energy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stored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capacitor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is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4769" y="2647314"/>
            <a:ext cx="43567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2000" spc="-50" dirty="0">
                <a:latin typeface="Arial MT"/>
                <a:cs typeface="Arial MT"/>
              </a:rPr>
              <a:t>–</a:t>
            </a:r>
            <a:r>
              <a:rPr sz="2000" dirty="0">
                <a:latin typeface="Arial MT"/>
                <a:cs typeface="Arial MT"/>
              </a:rPr>
              <a:t>	But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energy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drawn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supply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is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2611" y="2498499"/>
            <a:ext cx="133604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84505" algn="l"/>
                <a:tab pos="824230" algn="l"/>
                <a:tab pos="1080770" algn="l"/>
              </a:tabLst>
            </a:pPr>
            <a:r>
              <a:rPr sz="1950" i="1" spc="-75" baseline="2136" dirty="0">
                <a:latin typeface="Times New Roman"/>
                <a:cs typeface="Times New Roman"/>
              </a:rPr>
              <a:t>C</a:t>
            </a:r>
            <a:r>
              <a:rPr sz="1950" i="1" baseline="2136" dirty="0">
                <a:latin typeface="Times New Roman"/>
                <a:cs typeface="Times New Roman"/>
              </a:rPr>
              <a:t>	</a:t>
            </a:r>
            <a:r>
              <a:rPr sz="1300" spc="-50" dirty="0">
                <a:latin typeface="Times New Roman"/>
                <a:cs typeface="Times New Roman"/>
              </a:rPr>
              <a:t>2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1950" i="1" spc="-75" baseline="2136" dirty="0">
                <a:latin typeface="Times New Roman"/>
                <a:cs typeface="Times New Roman"/>
              </a:rPr>
              <a:t>L</a:t>
            </a:r>
            <a:r>
              <a:rPr sz="1950" i="1" baseline="2136" dirty="0">
                <a:latin typeface="Times New Roman"/>
                <a:cs typeface="Times New Roman"/>
              </a:rPr>
              <a:t>	</a:t>
            </a:r>
            <a:r>
              <a:rPr sz="1950" i="1" spc="-37" baseline="2136" dirty="0">
                <a:latin typeface="Times New Roman"/>
                <a:cs typeface="Times New Roman"/>
              </a:rPr>
              <a:t>DD</a:t>
            </a:r>
            <a:endParaRPr sz="1950" baseline="2136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5033" y="2295228"/>
            <a:ext cx="1458595" cy="3708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  <a:tabLst>
                <a:tab pos="429895" algn="l"/>
              </a:tabLst>
            </a:pPr>
            <a:r>
              <a:rPr sz="2250" i="1" spc="-50" dirty="0">
                <a:latin typeface="Times New Roman"/>
                <a:cs typeface="Times New Roman"/>
              </a:rPr>
              <a:t>E</a:t>
            </a:r>
            <a:r>
              <a:rPr sz="2250" i="1" dirty="0">
                <a:latin typeface="Times New Roman"/>
                <a:cs typeface="Times New Roman"/>
              </a:rPr>
              <a:t>	</a:t>
            </a:r>
            <a:r>
              <a:rPr sz="2250" dirty="0">
                <a:latin typeface="Symbol"/>
                <a:cs typeface="Symbol"/>
              </a:rPr>
              <a:t></a:t>
            </a:r>
            <a:r>
              <a:rPr sz="2250" spc="20" dirty="0">
                <a:latin typeface="Times New Roman"/>
                <a:cs typeface="Times New Roman"/>
              </a:rPr>
              <a:t> </a:t>
            </a:r>
            <a:r>
              <a:rPr sz="1950" u="heavy" spc="-292" baseline="341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50" u="heavy" baseline="341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950" spc="209" baseline="34188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C</a:t>
            </a:r>
            <a:r>
              <a:rPr sz="2250" i="1" spc="16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V</a:t>
            </a:r>
            <a:r>
              <a:rPr sz="2250" i="1" spc="-145" dirty="0">
                <a:latin typeface="Times New Roman"/>
                <a:cs typeface="Times New Roman"/>
              </a:rPr>
              <a:t> </a:t>
            </a:r>
            <a:r>
              <a:rPr sz="1950" spc="-75" baseline="42735" dirty="0">
                <a:latin typeface="Times New Roman"/>
                <a:cs typeface="Times New Roman"/>
              </a:rPr>
              <a:t>2</a:t>
            </a:r>
            <a:endParaRPr sz="1950" baseline="42735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4315" y="1655146"/>
            <a:ext cx="2485159" cy="165446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446518" y="3319111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4">
                <a:moveTo>
                  <a:pt x="0" y="0"/>
                </a:moveTo>
                <a:lnTo>
                  <a:pt x="242667" y="0"/>
                </a:lnTo>
              </a:path>
            </a:pathLst>
          </a:custGeom>
          <a:ln w="89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46050" y="3440583"/>
            <a:ext cx="105156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86790" algn="l"/>
              </a:tabLst>
            </a:pPr>
            <a:r>
              <a:rPr sz="800" spc="-50" dirty="0">
                <a:latin typeface="Times New Roman"/>
                <a:cs typeface="Times New Roman"/>
              </a:rPr>
              <a:t>0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spc="-50" dirty="0">
                <a:latin typeface="Times New Roman"/>
                <a:cs typeface="Times New Roman"/>
              </a:rPr>
              <a:t>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7:</a:t>
            </a:r>
            <a:r>
              <a:rPr spc="-20" dirty="0"/>
              <a:t> </a:t>
            </a:r>
            <a:r>
              <a:rPr spc="-10" dirty="0"/>
              <a:t>Power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CMOS</a:t>
            </a:r>
            <a:r>
              <a:rPr spc="-35" dirty="0"/>
              <a:t> </a:t>
            </a:r>
            <a:r>
              <a:rPr dirty="0"/>
              <a:t>VLSI</a:t>
            </a:r>
            <a:r>
              <a:rPr spc="-10" dirty="0"/>
              <a:t> </a:t>
            </a:r>
            <a:r>
              <a:rPr dirty="0"/>
              <a:t>Design</a:t>
            </a:r>
            <a:r>
              <a:rPr spc="-25" dirty="0"/>
              <a:t> </a:t>
            </a:r>
            <a:r>
              <a:rPr sz="1350" baseline="24691" dirty="0"/>
              <a:t>4th</a:t>
            </a:r>
            <a:r>
              <a:rPr sz="1350" spc="22" baseline="24691" dirty="0"/>
              <a:t> </a:t>
            </a:r>
            <a:r>
              <a:rPr sz="1350" spc="-37" baseline="24691" dirty="0"/>
              <a:t>Ed.</a:t>
            </a:r>
            <a:endParaRPr sz="1350" baseline="24691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39140" y="4017843"/>
            <a:ext cx="6681470" cy="1826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17064">
              <a:lnSpc>
                <a:spcPts val="844"/>
              </a:lnSpc>
              <a:spcBef>
                <a:spcPts val="110"/>
              </a:spcBef>
            </a:pPr>
            <a:r>
              <a:rPr sz="800" spc="-50" dirty="0">
                <a:latin typeface="Times New Roman"/>
                <a:cs typeface="Times New Roman"/>
              </a:rPr>
              <a:t>0</a:t>
            </a:r>
            <a:endParaRPr sz="800">
              <a:latin typeface="Times New Roman"/>
              <a:cs typeface="Times New Roman"/>
            </a:endParaRPr>
          </a:p>
          <a:p>
            <a:pPr marL="607695">
              <a:lnSpc>
                <a:spcPts val="2285"/>
              </a:lnSpc>
              <a:tabLst>
                <a:tab pos="894715" algn="l"/>
              </a:tabLst>
            </a:pPr>
            <a:r>
              <a:rPr sz="2000" spc="-50" dirty="0">
                <a:latin typeface="Arial MT"/>
                <a:cs typeface="Arial MT"/>
              </a:rPr>
              <a:t>–</a:t>
            </a:r>
            <a:r>
              <a:rPr sz="2000" dirty="0">
                <a:latin typeface="Arial MT"/>
                <a:cs typeface="Arial MT"/>
              </a:rPr>
              <a:t>	Half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energy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</a:t>
            </a:r>
            <a:r>
              <a:rPr sz="1950" baseline="-21367" dirty="0">
                <a:latin typeface="Arial MT"/>
                <a:cs typeface="Arial MT"/>
              </a:rPr>
              <a:t>DD</a:t>
            </a:r>
            <a:r>
              <a:rPr sz="1950" spc="270" baseline="-21367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dissipated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pMOS</a:t>
            </a:r>
            <a:endParaRPr sz="2000">
              <a:latin typeface="Arial MT"/>
              <a:cs typeface="Arial MT"/>
            </a:endParaRPr>
          </a:p>
          <a:p>
            <a:pPr marL="894715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transistor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heat,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other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half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stored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capacitor</a:t>
            </a:r>
            <a:endParaRPr sz="2000">
              <a:latin typeface="Arial MT"/>
              <a:cs typeface="Arial MT"/>
            </a:endParaRPr>
          </a:p>
          <a:p>
            <a:pPr marL="493395" indent="-455295">
              <a:lnSpc>
                <a:spcPct val="100000"/>
              </a:lnSpc>
              <a:spcBef>
                <a:spcPts val="480"/>
              </a:spcBef>
              <a:buFont typeface="Wingdings"/>
              <a:buChar char=""/>
              <a:tabLst>
                <a:tab pos="493395" algn="l"/>
              </a:tabLst>
            </a:pPr>
            <a:r>
              <a:rPr sz="2000" dirty="0">
                <a:latin typeface="Arial MT"/>
                <a:cs typeface="Arial MT"/>
              </a:rPr>
              <a:t>When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gate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output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falls</a:t>
            </a:r>
            <a:endParaRPr sz="2000">
              <a:latin typeface="Arial MT"/>
              <a:cs typeface="Arial MT"/>
            </a:endParaRPr>
          </a:p>
          <a:p>
            <a:pPr marL="89471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894715" algn="l"/>
              </a:tabLst>
            </a:pPr>
            <a:r>
              <a:rPr sz="2000" dirty="0">
                <a:latin typeface="Arial MT"/>
                <a:cs typeface="Arial MT"/>
              </a:rPr>
              <a:t>Energy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capacitor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dumped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5" dirty="0">
                <a:latin typeface="Arial MT"/>
                <a:cs typeface="Arial MT"/>
              </a:rPr>
              <a:t> GND</a:t>
            </a:r>
            <a:endParaRPr sz="2000">
              <a:latin typeface="Arial MT"/>
              <a:cs typeface="Arial MT"/>
            </a:endParaRPr>
          </a:p>
          <a:p>
            <a:pPr marL="894715" lvl="1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894715" algn="l"/>
              </a:tabLst>
            </a:pPr>
            <a:r>
              <a:rPr sz="2000" dirty="0">
                <a:latin typeface="Arial MT"/>
                <a:cs typeface="Arial MT"/>
              </a:rPr>
              <a:t>Dissipated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heat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nMOS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transistor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48364" y="3636226"/>
            <a:ext cx="24447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200" i="1" spc="-37" baseline="13888" dirty="0">
                <a:latin typeface="Times New Roman"/>
                <a:cs typeface="Times New Roman"/>
              </a:rPr>
              <a:t>V</a:t>
            </a:r>
            <a:r>
              <a:rPr sz="550" i="1" spc="-25" dirty="0">
                <a:latin typeface="Times New Roman"/>
                <a:cs typeface="Times New Roman"/>
              </a:rPr>
              <a:t>DD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04973" y="3871728"/>
            <a:ext cx="33147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i="1" dirty="0">
                <a:latin typeface="Times New Roman"/>
                <a:cs typeface="Times New Roman"/>
              </a:rPr>
              <a:t>L</a:t>
            </a:r>
            <a:r>
              <a:rPr sz="800" i="1" spc="195" dirty="0">
                <a:latin typeface="Times New Roman"/>
                <a:cs typeface="Times New Roman"/>
              </a:rPr>
              <a:t>  </a:t>
            </a:r>
            <a:r>
              <a:rPr sz="800" i="1" spc="-25" dirty="0">
                <a:latin typeface="Times New Roman"/>
                <a:cs typeface="Times New Roman"/>
              </a:rPr>
              <a:t>DD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44936" y="3060590"/>
            <a:ext cx="2241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25" dirty="0">
                <a:latin typeface="Times New Roman"/>
                <a:cs typeface="Times New Roman"/>
              </a:rPr>
              <a:t>dV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33865" y="3044601"/>
            <a:ext cx="107315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86790" algn="l"/>
              </a:tabLst>
            </a:pPr>
            <a:r>
              <a:rPr sz="800" spc="-50" dirty="0">
                <a:latin typeface="Symbol"/>
                <a:cs typeface="Symbol"/>
              </a:rPr>
              <a:t></a:t>
            </a:r>
            <a:r>
              <a:rPr sz="800" dirty="0">
                <a:latin typeface="Times New Roman"/>
                <a:cs typeface="Times New Roman"/>
              </a:rPr>
              <a:t>	</a:t>
            </a:r>
            <a:r>
              <a:rPr sz="800" spc="-50" dirty="0">
                <a:latin typeface="Symbol"/>
                <a:cs typeface="Symbol"/>
              </a:rPr>
              <a:t></a:t>
            </a:r>
            <a:endParaRPr sz="8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92978" y="3750585"/>
            <a:ext cx="4432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Symbol"/>
                <a:cs typeface="Symbol"/>
              </a:rPr>
              <a:t>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C</a:t>
            </a:r>
            <a:r>
              <a:rPr sz="1400" i="1" spc="80" dirty="0">
                <a:latin typeface="Times New Roman"/>
                <a:cs typeface="Times New Roman"/>
              </a:rPr>
              <a:t> </a:t>
            </a:r>
            <a:r>
              <a:rPr sz="1400" i="1" spc="-50" dirty="0">
                <a:latin typeface="Times New Roman"/>
                <a:cs typeface="Times New Roman"/>
              </a:rPr>
              <a:t>V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57702" y="3750585"/>
            <a:ext cx="84264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dV</a:t>
            </a:r>
            <a:r>
              <a:rPr sz="1400" i="1" spc="1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Symbol"/>
                <a:cs typeface="Symbol"/>
              </a:rPr>
              <a:t>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C</a:t>
            </a:r>
            <a:r>
              <a:rPr sz="1400" i="1" spc="8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V</a:t>
            </a:r>
            <a:r>
              <a:rPr sz="1400" i="1" spc="-95" dirty="0">
                <a:latin typeface="Times New Roman"/>
                <a:cs typeface="Times New Roman"/>
              </a:rPr>
              <a:t> </a:t>
            </a:r>
            <a:r>
              <a:rPr sz="1200" spc="-75" baseline="45138" dirty="0">
                <a:latin typeface="Times New Roman"/>
                <a:cs typeface="Times New Roman"/>
              </a:rPr>
              <a:t>2</a:t>
            </a:r>
            <a:endParaRPr sz="1200" baseline="45138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94724" y="3084161"/>
            <a:ext cx="251714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E</a:t>
            </a:r>
            <a:r>
              <a:rPr sz="1200" i="1" baseline="-24305" dirty="0">
                <a:latin typeface="Times New Roman"/>
                <a:cs typeface="Times New Roman"/>
              </a:rPr>
              <a:t>VDD</a:t>
            </a:r>
            <a:r>
              <a:rPr sz="1200" i="1" spc="427" baseline="-243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Symbol"/>
                <a:cs typeface="Symbol"/>
              </a:rPr>
              <a:t>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3150" baseline="-13227" dirty="0">
                <a:latin typeface="Symbol"/>
                <a:cs typeface="Symbol"/>
              </a:rPr>
              <a:t></a:t>
            </a:r>
            <a:r>
              <a:rPr sz="3150" spc="-390" baseline="-13227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I</a:t>
            </a:r>
            <a:r>
              <a:rPr sz="1400" i="1" spc="-50" dirty="0">
                <a:latin typeface="Times New Roman"/>
                <a:cs typeface="Times New Roman"/>
              </a:rPr>
              <a:t> </a:t>
            </a:r>
            <a:r>
              <a:rPr sz="2700" spc="-60" baseline="-3086" dirty="0">
                <a:latin typeface="Symbol"/>
                <a:cs typeface="Symbol"/>
              </a:rPr>
              <a:t></a:t>
            </a:r>
            <a:r>
              <a:rPr sz="1400" i="1" spc="-40" dirty="0">
                <a:latin typeface="Times New Roman"/>
                <a:cs typeface="Times New Roman"/>
              </a:rPr>
              <a:t>t</a:t>
            </a:r>
            <a:r>
              <a:rPr sz="1400" i="1" spc="-185" dirty="0">
                <a:latin typeface="Times New Roman"/>
                <a:cs typeface="Times New Roman"/>
              </a:rPr>
              <a:t> </a:t>
            </a:r>
            <a:r>
              <a:rPr sz="2700" spc="-150" baseline="-3086" dirty="0">
                <a:latin typeface="Symbol"/>
                <a:cs typeface="Symbol"/>
              </a:rPr>
              <a:t></a:t>
            </a:r>
            <a:r>
              <a:rPr sz="1400" i="1" spc="-100" dirty="0">
                <a:latin typeface="Times New Roman"/>
                <a:cs typeface="Times New Roman"/>
              </a:rPr>
              <a:t>V</a:t>
            </a:r>
            <a:r>
              <a:rPr sz="1200" i="1" spc="-150" baseline="-24305" dirty="0">
                <a:latin typeface="Times New Roman"/>
                <a:cs typeface="Times New Roman"/>
              </a:rPr>
              <a:t>DD</a:t>
            </a:r>
            <a:r>
              <a:rPr sz="1200" i="1" spc="-165" baseline="-2430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dt</a:t>
            </a:r>
            <a:r>
              <a:rPr sz="1400" i="1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Symbol"/>
                <a:cs typeface="Symbol"/>
              </a:rPr>
              <a:t>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3150" spc="97" baseline="-13227" dirty="0">
                <a:latin typeface="Symbol"/>
                <a:cs typeface="Symbol"/>
              </a:rPr>
              <a:t></a:t>
            </a:r>
            <a:r>
              <a:rPr sz="1400" i="1" spc="65" dirty="0">
                <a:latin typeface="Times New Roman"/>
                <a:cs typeface="Times New Roman"/>
              </a:rPr>
              <a:t>C</a:t>
            </a:r>
            <a:r>
              <a:rPr sz="1200" i="1" spc="97" baseline="-24305" dirty="0">
                <a:latin typeface="Times New Roman"/>
                <a:cs typeface="Times New Roman"/>
              </a:rPr>
              <a:t>L</a:t>
            </a:r>
            <a:r>
              <a:rPr sz="1200" i="1" spc="262" baseline="-24305" dirty="0">
                <a:latin typeface="Times New Roman"/>
                <a:cs typeface="Times New Roman"/>
              </a:rPr>
              <a:t>  </a:t>
            </a:r>
            <a:r>
              <a:rPr sz="2100" i="1" baseline="-43650" dirty="0">
                <a:latin typeface="Times New Roman"/>
                <a:cs typeface="Times New Roman"/>
              </a:rPr>
              <a:t>dt</a:t>
            </a:r>
            <a:r>
              <a:rPr sz="2100" i="1" spc="-120" baseline="-43650" dirty="0">
                <a:latin typeface="Times New Roman"/>
                <a:cs typeface="Times New Roman"/>
              </a:rPr>
              <a:t> </a:t>
            </a:r>
            <a:r>
              <a:rPr sz="1400" i="1" spc="-20" dirty="0">
                <a:latin typeface="Times New Roman"/>
                <a:cs typeface="Times New Roman"/>
              </a:rPr>
              <a:t>V</a:t>
            </a:r>
            <a:r>
              <a:rPr sz="1200" i="1" spc="-30" baseline="-24305" dirty="0">
                <a:latin typeface="Times New Roman"/>
                <a:cs typeface="Times New Roman"/>
              </a:rPr>
              <a:t>DD</a:t>
            </a:r>
            <a:r>
              <a:rPr sz="1400" i="1" spc="-20" dirty="0">
                <a:latin typeface="Times New Roman"/>
                <a:cs typeface="Times New Roman"/>
              </a:rPr>
              <a:t>dt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49669" y="3707737"/>
            <a:ext cx="48260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i="1" dirty="0">
                <a:latin typeface="Times New Roman"/>
                <a:cs typeface="Times New Roman"/>
              </a:rPr>
              <a:t>L</a:t>
            </a:r>
            <a:r>
              <a:rPr sz="800" i="1" spc="195" dirty="0">
                <a:latin typeface="Times New Roman"/>
                <a:cs typeface="Times New Roman"/>
              </a:rPr>
              <a:t>  </a:t>
            </a:r>
            <a:r>
              <a:rPr sz="800" i="1" dirty="0">
                <a:latin typeface="Times New Roman"/>
                <a:cs typeface="Times New Roman"/>
              </a:rPr>
              <a:t>DD</a:t>
            </a:r>
            <a:r>
              <a:rPr sz="800" i="1" spc="415" dirty="0">
                <a:latin typeface="Times New Roman"/>
                <a:cs typeface="Times New Roman"/>
              </a:rPr>
              <a:t> </a:t>
            </a:r>
            <a:r>
              <a:rPr sz="3150" spc="-75" baseline="-3968" dirty="0">
                <a:latin typeface="Symbol"/>
                <a:cs typeface="Symbol"/>
              </a:rPr>
              <a:t></a:t>
            </a:r>
            <a:endParaRPr sz="3150" baseline="-3968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8830">
              <a:lnSpc>
                <a:spcPct val="100000"/>
              </a:lnSpc>
              <a:spcBef>
                <a:spcPts val="95"/>
              </a:spcBef>
            </a:pPr>
            <a:r>
              <a:rPr dirty="0"/>
              <a:t>Switching</a:t>
            </a:r>
            <a:r>
              <a:rPr spc="-215" dirty="0"/>
              <a:t> </a:t>
            </a:r>
            <a:r>
              <a:rPr spc="-10" dirty="0"/>
              <a:t>Waveforms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1840" y="1549653"/>
            <a:ext cx="6590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0695" indent="-45529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480695" algn="l"/>
              </a:tabLst>
            </a:pPr>
            <a:r>
              <a:rPr sz="2400" dirty="0">
                <a:latin typeface="Arial MT"/>
                <a:cs typeface="Arial MT"/>
              </a:rPr>
              <a:t>Example: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</a:t>
            </a:r>
            <a:r>
              <a:rPr sz="2400" baseline="-20833" dirty="0">
                <a:latin typeface="Arial MT"/>
                <a:cs typeface="Arial MT"/>
              </a:rPr>
              <a:t>DD</a:t>
            </a:r>
            <a:r>
              <a:rPr sz="2400" spc="300" baseline="-208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1.0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</a:t>
            </a:r>
            <a:r>
              <a:rPr sz="2400" baseline="-20833" dirty="0">
                <a:latin typeface="Arial MT"/>
                <a:cs typeface="Arial MT"/>
              </a:rPr>
              <a:t>L</a:t>
            </a:r>
            <a:r>
              <a:rPr sz="2400" spc="322" baseline="-208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150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fF,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GHz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43000" y="1981200"/>
            <a:ext cx="7543800" cy="4038600"/>
            <a:chOff x="1143000" y="1981200"/>
            <a:chExt cx="7543800" cy="4038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0" y="1981200"/>
              <a:ext cx="6745223" cy="4038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0800" y="2017776"/>
              <a:ext cx="2286000" cy="159105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7:</a:t>
            </a:r>
            <a:r>
              <a:rPr spc="-20" dirty="0"/>
              <a:t> </a:t>
            </a:r>
            <a:r>
              <a:rPr spc="-10" dirty="0"/>
              <a:t>Power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CMOS</a:t>
            </a:r>
            <a:r>
              <a:rPr spc="-35" dirty="0"/>
              <a:t> </a:t>
            </a:r>
            <a:r>
              <a:rPr dirty="0"/>
              <a:t>VLSI</a:t>
            </a:r>
            <a:r>
              <a:rPr spc="-10" dirty="0"/>
              <a:t> </a:t>
            </a:r>
            <a:r>
              <a:rPr dirty="0"/>
              <a:t>Design</a:t>
            </a:r>
            <a:r>
              <a:rPr spc="-25" dirty="0"/>
              <a:t> </a:t>
            </a:r>
            <a:r>
              <a:rPr sz="1350" baseline="24691" dirty="0"/>
              <a:t>4th</a:t>
            </a:r>
            <a:r>
              <a:rPr sz="1350" spc="22" baseline="24691" dirty="0"/>
              <a:t> </a:t>
            </a:r>
            <a:r>
              <a:rPr sz="1350" spc="-37" baseline="24691" dirty="0"/>
              <a:t>Ed.</a:t>
            </a:r>
            <a:endParaRPr sz="1350" baseline="24691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2428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Switching</a:t>
            </a:r>
            <a:r>
              <a:rPr sz="4400" spc="-25" dirty="0"/>
              <a:t> </a:t>
            </a:r>
            <a:r>
              <a:rPr sz="4400" spc="-10" dirty="0"/>
              <a:t>Power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074369" y="2206259"/>
            <a:ext cx="242570" cy="0"/>
          </a:xfrm>
          <a:custGeom>
            <a:avLst/>
            <a:gdLst/>
            <a:ahLst/>
            <a:cxnLst/>
            <a:rect l="l" t="t" r="r" b="b"/>
            <a:pathLst>
              <a:path w="242569">
                <a:moveTo>
                  <a:pt x="0" y="0"/>
                </a:moveTo>
                <a:lnTo>
                  <a:pt x="242453" y="0"/>
                </a:lnTo>
              </a:path>
            </a:pathLst>
          </a:custGeom>
          <a:ln w="16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4369" y="4269712"/>
            <a:ext cx="525145" cy="0"/>
          </a:xfrm>
          <a:custGeom>
            <a:avLst/>
            <a:gdLst/>
            <a:ahLst/>
            <a:cxnLst/>
            <a:rect l="l" t="t" r="r" b="b"/>
            <a:pathLst>
              <a:path w="525144">
                <a:moveTo>
                  <a:pt x="0" y="0"/>
                </a:moveTo>
                <a:lnTo>
                  <a:pt x="524951" y="0"/>
                </a:lnTo>
              </a:path>
            </a:pathLst>
          </a:custGeom>
          <a:ln w="168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19495" y="3914401"/>
            <a:ext cx="135890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50" spc="-375" dirty="0">
                <a:latin typeface="Symbol"/>
                <a:cs typeface="Symbol"/>
              </a:rPr>
              <a:t>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7636" y="2445827"/>
            <a:ext cx="122555" cy="257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5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70162" y="3508354"/>
            <a:ext cx="122555" cy="257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5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25334" y="4233824"/>
            <a:ext cx="241300" cy="257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25" dirty="0">
                <a:latin typeface="Times New Roman"/>
                <a:cs typeface="Times New Roman"/>
              </a:rPr>
              <a:t>sw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47079" y="2763904"/>
            <a:ext cx="133985" cy="257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i="1" spc="-50" dirty="0"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88136" y="4233824"/>
            <a:ext cx="305435" cy="257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i="1" spc="-25" dirty="0">
                <a:latin typeface="Times New Roman"/>
                <a:cs typeface="Times New Roman"/>
              </a:rPr>
              <a:t>DD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73200" y="4961356"/>
            <a:ext cx="824230" cy="257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94995" algn="l"/>
              </a:tabLst>
            </a:pPr>
            <a:r>
              <a:rPr sz="1500" i="1" spc="-25" dirty="0">
                <a:latin typeface="Times New Roman"/>
                <a:cs typeface="Times New Roman"/>
              </a:rPr>
              <a:t>DD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spc="-25" dirty="0">
                <a:latin typeface="Times New Roman"/>
                <a:cs typeface="Times New Roman"/>
              </a:rPr>
              <a:t>sw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50801" y="2794043"/>
            <a:ext cx="23114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i="1" spc="-50" dirty="0">
                <a:latin typeface="Times New Roman"/>
                <a:cs typeface="Times New Roman"/>
              </a:rPr>
              <a:t>V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02244" y="3267781"/>
            <a:ext cx="21272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i="1" spc="-50" dirty="0">
                <a:latin typeface="Times New Roman"/>
                <a:cs typeface="Times New Roman"/>
              </a:rPr>
              <a:t>T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48663" y="4584105"/>
            <a:ext cx="34671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500" dirty="0">
                <a:latin typeface="Times New Roman"/>
                <a:cs typeface="Times New Roman"/>
              </a:rPr>
              <a:t>2</a:t>
            </a:r>
            <a:r>
              <a:rPr sz="1500" spc="254" dirty="0">
                <a:latin typeface="Times New Roman"/>
                <a:cs typeface="Times New Roman"/>
              </a:rPr>
              <a:t> </a:t>
            </a:r>
            <a:r>
              <a:rPr sz="3900" i="1" spc="-75" baseline="-25641" dirty="0">
                <a:latin typeface="Times New Roman"/>
                <a:cs typeface="Times New Roman"/>
              </a:rPr>
              <a:t>f</a:t>
            </a:r>
            <a:endParaRPr sz="3900" baseline="-2564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53933" y="3887327"/>
            <a:ext cx="1989455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1518920" algn="l"/>
              </a:tabLst>
            </a:pPr>
            <a:r>
              <a:rPr sz="2600" dirty="0">
                <a:latin typeface="Symbol"/>
                <a:cs typeface="Symbol"/>
              </a:rPr>
              <a:t>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3900" i="1" baseline="35256" dirty="0">
                <a:latin typeface="Times New Roman"/>
                <a:cs typeface="Times New Roman"/>
              </a:rPr>
              <a:t>V</a:t>
            </a:r>
            <a:r>
              <a:rPr sz="2250" i="1" baseline="37037" dirty="0">
                <a:latin typeface="Times New Roman"/>
                <a:cs typeface="Times New Roman"/>
              </a:rPr>
              <a:t>DD</a:t>
            </a:r>
            <a:r>
              <a:rPr sz="2250" i="1" spc="525" baseline="37037" dirty="0">
                <a:latin typeface="Times New Roman"/>
                <a:cs typeface="Times New Roman"/>
              </a:rPr>
              <a:t> </a:t>
            </a:r>
            <a:r>
              <a:rPr sz="5325" spc="-37" baseline="-3129" dirty="0">
                <a:latin typeface="Symbol"/>
                <a:cs typeface="Symbol"/>
              </a:rPr>
              <a:t></a:t>
            </a:r>
            <a:r>
              <a:rPr sz="2600" i="1" spc="-25" dirty="0">
                <a:latin typeface="Times New Roman"/>
                <a:cs typeface="Times New Roman"/>
              </a:rPr>
              <a:t>Tf</a:t>
            </a:r>
            <a:r>
              <a:rPr sz="2600" i="1" dirty="0">
                <a:latin typeface="Times New Roman"/>
                <a:cs typeface="Times New Roman"/>
              </a:rPr>
              <a:t>	</a:t>
            </a:r>
            <a:r>
              <a:rPr sz="2600" i="1" spc="-25" dirty="0">
                <a:latin typeface="Times New Roman"/>
                <a:cs typeface="Times New Roman"/>
              </a:rPr>
              <a:t>CV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92033" y="4204760"/>
            <a:ext cx="711200" cy="95567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R="92710" algn="r">
              <a:lnSpc>
                <a:spcPct val="100000"/>
              </a:lnSpc>
              <a:spcBef>
                <a:spcPts val="635"/>
              </a:spcBef>
            </a:pPr>
            <a:r>
              <a:rPr sz="2600" i="1" spc="-50" dirty="0">
                <a:latin typeface="Times New Roman"/>
                <a:cs typeface="Times New Roman"/>
              </a:rPr>
              <a:t>T</a:t>
            </a:r>
            <a:endParaRPr sz="26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40"/>
              </a:spcBef>
            </a:pPr>
            <a:r>
              <a:rPr sz="2600" dirty="0">
                <a:latin typeface="Symbol"/>
                <a:cs typeface="Symbol"/>
              </a:rPr>
              <a:t>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i="1" spc="-35" dirty="0">
                <a:latin typeface="Times New Roman"/>
                <a:cs typeface="Times New Roman"/>
              </a:rPr>
              <a:t>CV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1853" y="1560224"/>
            <a:ext cx="3380104" cy="929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238125" algn="ctr">
              <a:lnSpc>
                <a:spcPts val="2735"/>
              </a:lnSpc>
              <a:spcBef>
                <a:spcPts val="130"/>
              </a:spcBef>
            </a:pPr>
            <a:r>
              <a:rPr sz="3900" baseline="-28846" dirty="0">
                <a:latin typeface="Times New Roman"/>
                <a:cs typeface="Times New Roman"/>
              </a:rPr>
              <a:t>1</a:t>
            </a:r>
            <a:r>
              <a:rPr sz="3900" spc="202" baseline="-28846" dirty="0">
                <a:latin typeface="Times New Roman"/>
                <a:cs typeface="Times New Roman"/>
              </a:rPr>
              <a:t> </a:t>
            </a:r>
            <a:r>
              <a:rPr sz="1500" i="1" spc="-50" dirty="0"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  <a:p>
            <a:pPr marL="50800">
              <a:lnSpc>
                <a:spcPts val="4355"/>
              </a:lnSpc>
            </a:pPr>
            <a:r>
              <a:rPr sz="3900" i="1" spc="-15" baseline="14957" dirty="0">
                <a:latin typeface="Times New Roman"/>
                <a:cs typeface="Times New Roman"/>
              </a:rPr>
              <a:t>P</a:t>
            </a:r>
            <a:r>
              <a:rPr sz="1500" spc="-10" dirty="0">
                <a:latin typeface="Times New Roman"/>
                <a:cs typeface="Times New Roman"/>
              </a:rPr>
              <a:t>switching</a:t>
            </a:r>
            <a:r>
              <a:rPr sz="1500" spc="490" dirty="0">
                <a:latin typeface="Times New Roman"/>
                <a:cs typeface="Times New Roman"/>
              </a:rPr>
              <a:t> </a:t>
            </a:r>
            <a:r>
              <a:rPr sz="3900" baseline="14957" dirty="0">
                <a:latin typeface="Symbol"/>
                <a:cs typeface="Symbol"/>
              </a:rPr>
              <a:t></a:t>
            </a:r>
            <a:r>
              <a:rPr sz="3900" spc="-22" baseline="14957" dirty="0">
                <a:latin typeface="Times New Roman"/>
                <a:cs typeface="Times New Roman"/>
              </a:rPr>
              <a:t> </a:t>
            </a:r>
            <a:r>
              <a:rPr sz="3900" i="1" baseline="-29914" dirty="0">
                <a:latin typeface="Times New Roman"/>
                <a:cs typeface="Times New Roman"/>
              </a:rPr>
              <a:t>T</a:t>
            </a:r>
            <a:r>
              <a:rPr sz="3900" i="1" spc="352" baseline="-29914" dirty="0">
                <a:latin typeface="Times New Roman"/>
                <a:cs typeface="Times New Roman"/>
              </a:rPr>
              <a:t> </a:t>
            </a:r>
            <a:r>
              <a:rPr sz="5925" baseline="-3516" dirty="0">
                <a:latin typeface="Symbol"/>
                <a:cs typeface="Symbol"/>
              </a:rPr>
              <a:t></a:t>
            </a:r>
            <a:r>
              <a:rPr sz="5925" spc="-967" baseline="-3516" dirty="0">
                <a:latin typeface="Times New Roman"/>
                <a:cs typeface="Times New Roman"/>
              </a:rPr>
              <a:t> </a:t>
            </a:r>
            <a:r>
              <a:rPr sz="3900" i="1" baseline="14957" dirty="0">
                <a:latin typeface="Times New Roman"/>
                <a:cs typeface="Times New Roman"/>
              </a:rPr>
              <a:t>i</a:t>
            </a:r>
            <a:r>
              <a:rPr sz="1500" i="1" dirty="0">
                <a:latin typeface="Times New Roman"/>
                <a:cs typeface="Times New Roman"/>
              </a:rPr>
              <a:t>DD</a:t>
            </a:r>
            <a:r>
              <a:rPr sz="1500" i="1" spc="-45" dirty="0">
                <a:latin typeface="Times New Roman"/>
                <a:cs typeface="Times New Roman"/>
              </a:rPr>
              <a:t> </a:t>
            </a:r>
            <a:r>
              <a:rPr sz="3900" baseline="14957" dirty="0">
                <a:latin typeface="Times New Roman"/>
                <a:cs typeface="Times New Roman"/>
              </a:rPr>
              <a:t>(</a:t>
            </a:r>
            <a:r>
              <a:rPr sz="3900" i="1" baseline="14957" dirty="0">
                <a:latin typeface="Times New Roman"/>
                <a:cs typeface="Times New Roman"/>
              </a:rPr>
              <a:t>t</a:t>
            </a:r>
            <a:r>
              <a:rPr sz="3900" baseline="14957" dirty="0">
                <a:latin typeface="Times New Roman"/>
                <a:cs typeface="Times New Roman"/>
              </a:rPr>
              <a:t>)</a:t>
            </a:r>
            <a:r>
              <a:rPr sz="3900" i="1" baseline="14957" dirty="0">
                <a:latin typeface="Times New Roman"/>
                <a:cs typeface="Times New Roman"/>
              </a:rPr>
              <a:t>V</a:t>
            </a:r>
            <a:r>
              <a:rPr sz="1500" i="1" dirty="0">
                <a:latin typeface="Times New Roman"/>
                <a:cs typeface="Times New Roman"/>
              </a:rPr>
              <a:t>DD</a:t>
            </a:r>
            <a:r>
              <a:rPr sz="1500" i="1" spc="-215" dirty="0">
                <a:latin typeface="Times New Roman"/>
                <a:cs typeface="Times New Roman"/>
              </a:rPr>
              <a:t> </a:t>
            </a:r>
            <a:r>
              <a:rPr sz="3900" i="1" spc="-37" baseline="14957" dirty="0">
                <a:latin typeface="Times New Roman"/>
                <a:cs typeface="Times New Roman"/>
              </a:rPr>
              <a:t>dt</a:t>
            </a:r>
            <a:endParaRPr sz="3900" baseline="14957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66633" y="2838477"/>
            <a:ext cx="2143125" cy="62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96570" algn="l"/>
              </a:tabLst>
            </a:pPr>
            <a:r>
              <a:rPr sz="2600" dirty="0">
                <a:latin typeface="Symbol"/>
                <a:cs typeface="Symbol"/>
              </a:rPr>
              <a:t>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250" i="1" u="heavy" baseline="3703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DD</a:t>
            </a:r>
            <a:r>
              <a:rPr sz="2250" i="1" u="heavy" spc="97" baseline="3703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50" i="1" spc="195" baseline="37037" dirty="0">
                <a:latin typeface="Times New Roman"/>
                <a:cs typeface="Times New Roman"/>
              </a:rPr>
              <a:t> </a:t>
            </a:r>
            <a:r>
              <a:rPr sz="5925" baseline="-13361" dirty="0">
                <a:latin typeface="Symbol"/>
                <a:cs typeface="Symbol"/>
              </a:rPr>
              <a:t></a:t>
            </a:r>
            <a:r>
              <a:rPr sz="5925" spc="-960" baseline="-13361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i</a:t>
            </a:r>
            <a:r>
              <a:rPr sz="2250" i="1" baseline="-25925" dirty="0">
                <a:latin typeface="Times New Roman"/>
                <a:cs typeface="Times New Roman"/>
              </a:rPr>
              <a:t>DD</a:t>
            </a:r>
            <a:r>
              <a:rPr sz="2250" i="1" spc="-15" baseline="-25925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(</a:t>
            </a:r>
            <a:r>
              <a:rPr sz="2600" i="1" spc="45" dirty="0">
                <a:latin typeface="Times New Roman"/>
                <a:cs typeface="Times New Roman"/>
              </a:rPr>
              <a:t>t</a:t>
            </a:r>
            <a:r>
              <a:rPr sz="2600" spc="45" dirty="0">
                <a:latin typeface="Times New Roman"/>
                <a:cs typeface="Times New Roman"/>
              </a:rPr>
              <a:t>)</a:t>
            </a:r>
            <a:r>
              <a:rPr sz="2600" i="1" spc="45" dirty="0">
                <a:latin typeface="Times New Roman"/>
                <a:cs typeface="Times New Roman"/>
              </a:rPr>
              <a:t>dt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04595" y="5559871"/>
            <a:ext cx="226060" cy="368300"/>
          </a:xfrm>
          <a:custGeom>
            <a:avLst/>
            <a:gdLst/>
            <a:ahLst/>
            <a:cxnLst/>
            <a:rect l="l" t="t" r="r" b="b"/>
            <a:pathLst>
              <a:path w="226059" h="368300">
                <a:moveTo>
                  <a:pt x="111461" y="141483"/>
                </a:moveTo>
                <a:lnTo>
                  <a:pt x="111461" y="256480"/>
                </a:lnTo>
              </a:path>
              <a:path w="226059" h="368300">
                <a:moveTo>
                  <a:pt x="111461" y="256480"/>
                </a:moveTo>
                <a:lnTo>
                  <a:pt x="195559" y="256480"/>
                </a:lnTo>
                <a:lnTo>
                  <a:pt x="111461" y="367881"/>
                </a:lnTo>
                <a:lnTo>
                  <a:pt x="27112" y="256480"/>
                </a:lnTo>
                <a:lnTo>
                  <a:pt x="111461" y="256480"/>
                </a:lnTo>
                <a:close/>
              </a:path>
              <a:path w="226059" h="368300">
                <a:moveTo>
                  <a:pt x="0" y="0"/>
                </a:moveTo>
                <a:lnTo>
                  <a:pt x="225683" y="0"/>
                </a:lnTo>
              </a:path>
              <a:path w="226059" h="368300">
                <a:moveTo>
                  <a:pt x="111461" y="141483"/>
                </a:moveTo>
                <a:lnTo>
                  <a:pt x="111461" y="0"/>
                </a:lnTo>
              </a:path>
            </a:pathLst>
          </a:custGeom>
          <a:ln w="60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04595" y="5363585"/>
            <a:ext cx="226060" cy="139700"/>
          </a:xfrm>
          <a:custGeom>
            <a:avLst/>
            <a:gdLst/>
            <a:ahLst/>
            <a:cxnLst/>
            <a:rect l="l" t="t" r="r" b="b"/>
            <a:pathLst>
              <a:path w="226059" h="139700">
                <a:moveTo>
                  <a:pt x="111461" y="0"/>
                </a:moveTo>
                <a:lnTo>
                  <a:pt x="111461" y="139075"/>
                </a:lnTo>
              </a:path>
              <a:path w="226059" h="139700">
                <a:moveTo>
                  <a:pt x="0" y="139075"/>
                </a:moveTo>
                <a:lnTo>
                  <a:pt x="225683" y="139075"/>
                </a:lnTo>
              </a:path>
              <a:path w="226059" h="139700">
                <a:moveTo>
                  <a:pt x="111461" y="0"/>
                </a:moveTo>
                <a:lnTo>
                  <a:pt x="0" y="0"/>
                </a:lnTo>
              </a:path>
            </a:pathLst>
          </a:custGeom>
          <a:ln w="60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956741" y="5408344"/>
            <a:ext cx="171450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50" dirty="0">
                <a:latin typeface="Arial MT"/>
                <a:cs typeface="Arial MT"/>
              </a:rPr>
              <a:t>C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897745" y="4953557"/>
            <a:ext cx="422275" cy="821055"/>
          </a:xfrm>
          <a:custGeom>
            <a:avLst/>
            <a:gdLst/>
            <a:ahLst/>
            <a:cxnLst/>
            <a:rect l="l" t="t" r="r" b="b"/>
            <a:pathLst>
              <a:path w="422275" h="821054">
                <a:moveTo>
                  <a:pt x="421920" y="564177"/>
                </a:moveTo>
                <a:lnTo>
                  <a:pt x="421920" y="820658"/>
                </a:lnTo>
              </a:path>
              <a:path w="422275" h="821054">
                <a:moveTo>
                  <a:pt x="421920" y="690611"/>
                </a:moveTo>
                <a:lnTo>
                  <a:pt x="225708" y="690611"/>
                </a:lnTo>
              </a:path>
              <a:path w="422275" h="821054">
                <a:moveTo>
                  <a:pt x="421920" y="126434"/>
                </a:moveTo>
                <a:lnTo>
                  <a:pt x="415920" y="108376"/>
                </a:lnTo>
                <a:lnTo>
                  <a:pt x="403871" y="99346"/>
                </a:lnTo>
                <a:lnTo>
                  <a:pt x="385821" y="99346"/>
                </a:lnTo>
                <a:lnTo>
                  <a:pt x="370759" y="108376"/>
                </a:lnTo>
                <a:lnTo>
                  <a:pt x="364759" y="126434"/>
                </a:lnTo>
                <a:lnTo>
                  <a:pt x="370759" y="141483"/>
                </a:lnTo>
                <a:lnTo>
                  <a:pt x="385821" y="153547"/>
                </a:lnTo>
                <a:lnTo>
                  <a:pt x="403871" y="153547"/>
                </a:lnTo>
                <a:lnTo>
                  <a:pt x="415920" y="141483"/>
                </a:lnTo>
                <a:lnTo>
                  <a:pt x="421920" y="126434"/>
                </a:lnTo>
                <a:close/>
              </a:path>
              <a:path w="422275" h="821054">
                <a:moveTo>
                  <a:pt x="421920" y="0"/>
                </a:moveTo>
                <a:lnTo>
                  <a:pt x="421920" y="253471"/>
                </a:lnTo>
              </a:path>
              <a:path w="422275" h="821054">
                <a:moveTo>
                  <a:pt x="364759" y="126434"/>
                </a:moveTo>
                <a:lnTo>
                  <a:pt x="225708" y="126434"/>
                </a:lnTo>
              </a:path>
              <a:path w="422275" h="821054">
                <a:moveTo>
                  <a:pt x="225708" y="126434"/>
                </a:moveTo>
                <a:lnTo>
                  <a:pt x="225708" y="690611"/>
                </a:lnTo>
              </a:path>
              <a:path w="422275" h="821054">
                <a:moveTo>
                  <a:pt x="0" y="410028"/>
                </a:moveTo>
                <a:lnTo>
                  <a:pt x="225708" y="410028"/>
                </a:lnTo>
              </a:path>
            </a:pathLst>
          </a:custGeom>
          <a:ln w="60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76852" y="4458629"/>
            <a:ext cx="1773555" cy="1583690"/>
          </a:xfrm>
          <a:custGeom>
            <a:avLst/>
            <a:gdLst/>
            <a:ahLst/>
            <a:cxnLst/>
            <a:rect l="l" t="t" r="r" b="b"/>
            <a:pathLst>
              <a:path w="1773554" h="1583689">
                <a:moveTo>
                  <a:pt x="84273" y="1016943"/>
                </a:moveTo>
                <a:lnTo>
                  <a:pt x="84273" y="1059105"/>
                </a:lnTo>
                <a:lnTo>
                  <a:pt x="0" y="1059105"/>
                </a:lnTo>
                <a:lnTo>
                  <a:pt x="0" y="1315586"/>
                </a:lnTo>
                <a:lnTo>
                  <a:pt x="84273" y="1315586"/>
                </a:lnTo>
                <a:lnTo>
                  <a:pt x="84273" y="1357722"/>
                </a:lnTo>
              </a:path>
              <a:path w="1773554" h="1583689">
                <a:moveTo>
                  <a:pt x="84273" y="0"/>
                </a:moveTo>
                <a:lnTo>
                  <a:pt x="84273" y="111987"/>
                </a:lnTo>
              </a:path>
              <a:path w="1773554" h="1583689">
                <a:moveTo>
                  <a:pt x="0" y="0"/>
                </a:moveTo>
                <a:lnTo>
                  <a:pt x="168547" y="0"/>
                </a:lnTo>
              </a:path>
              <a:path w="1773554" h="1583689">
                <a:moveTo>
                  <a:pt x="84273" y="452791"/>
                </a:moveTo>
                <a:lnTo>
                  <a:pt x="84273" y="494928"/>
                </a:lnTo>
                <a:lnTo>
                  <a:pt x="0" y="494928"/>
                </a:lnTo>
                <a:lnTo>
                  <a:pt x="0" y="748399"/>
                </a:lnTo>
                <a:lnTo>
                  <a:pt x="84273" y="748399"/>
                </a:lnTo>
                <a:lnTo>
                  <a:pt x="84273" y="790560"/>
                </a:lnTo>
              </a:path>
              <a:path w="1773554" h="1583689">
                <a:moveTo>
                  <a:pt x="84273" y="1357722"/>
                </a:moveTo>
                <a:lnTo>
                  <a:pt x="84273" y="1469123"/>
                </a:lnTo>
              </a:path>
              <a:path w="1773554" h="1583689">
                <a:moveTo>
                  <a:pt x="84273" y="1469123"/>
                </a:moveTo>
                <a:lnTo>
                  <a:pt x="168547" y="1469123"/>
                </a:lnTo>
                <a:lnTo>
                  <a:pt x="84273" y="1583521"/>
                </a:lnTo>
                <a:lnTo>
                  <a:pt x="0" y="1469123"/>
                </a:lnTo>
                <a:lnTo>
                  <a:pt x="84273" y="1469123"/>
                </a:lnTo>
                <a:close/>
              </a:path>
              <a:path w="1773554" h="1583689">
                <a:moveTo>
                  <a:pt x="84273" y="790560"/>
                </a:moveTo>
                <a:lnTo>
                  <a:pt x="84273" y="1016943"/>
                </a:lnTo>
              </a:path>
              <a:path w="1773554" h="1583689">
                <a:moveTo>
                  <a:pt x="1327743" y="904956"/>
                </a:moveTo>
                <a:lnTo>
                  <a:pt x="84273" y="904956"/>
                </a:lnTo>
              </a:path>
              <a:path w="1773554" h="1583689">
                <a:moveTo>
                  <a:pt x="698213" y="509976"/>
                </a:moveTo>
                <a:lnTo>
                  <a:pt x="812612" y="509976"/>
                </a:lnTo>
                <a:lnTo>
                  <a:pt x="870351" y="283593"/>
                </a:lnTo>
                <a:lnTo>
                  <a:pt x="1096034" y="283593"/>
                </a:lnTo>
                <a:lnTo>
                  <a:pt x="1150259" y="509976"/>
                </a:lnTo>
                <a:lnTo>
                  <a:pt x="1375943" y="509976"/>
                </a:lnTo>
                <a:lnTo>
                  <a:pt x="1433179" y="283593"/>
                </a:lnTo>
                <a:lnTo>
                  <a:pt x="1658863" y="283593"/>
                </a:lnTo>
                <a:lnTo>
                  <a:pt x="1716100" y="509976"/>
                </a:lnTo>
                <a:lnTo>
                  <a:pt x="1773086" y="509976"/>
                </a:lnTo>
              </a:path>
            </a:pathLst>
          </a:custGeom>
          <a:ln w="60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461899" y="4488339"/>
            <a:ext cx="295275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400" spc="-37" baseline="17361" dirty="0">
                <a:latin typeface="Arial MT"/>
                <a:cs typeface="Arial MT"/>
              </a:rPr>
              <a:t>f</a:t>
            </a:r>
            <a:r>
              <a:rPr sz="1050" spc="-25" dirty="0">
                <a:latin typeface="Arial MT"/>
                <a:cs typeface="Arial MT"/>
              </a:rPr>
              <a:t>sw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458116" y="4570617"/>
            <a:ext cx="186690" cy="383540"/>
            <a:chOff x="6458116" y="4570617"/>
            <a:chExt cx="186690" cy="383540"/>
          </a:xfrm>
        </p:grpSpPr>
        <p:sp>
          <p:nvSpPr>
            <p:cNvPr id="26" name="object 26"/>
            <p:cNvSpPr/>
            <p:nvPr/>
          </p:nvSpPr>
          <p:spPr>
            <a:xfrm>
              <a:off x="6461126" y="4570617"/>
              <a:ext cx="114935" cy="383540"/>
            </a:xfrm>
            <a:custGeom>
              <a:avLst/>
              <a:gdLst/>
              <a:ahLst/>
              <a:cxnLst/>
              <a:rect l="l" t="t" r="r" b="b"/>
              <a:pathLst>
                <a:path w="114934" h="383539">
                  <a:moveTo>
                    <a:pt x="0" y="0"/>
                  </a:moveTo>
                  <a:lnTo>
                    <a:pt x="0" y="382940"/>
                  </a:lnTo>
                </a:path>
                <a:path w="114934" h="383539">
                  <a:moveTo>
                    <a:pt x="114348" y="0"/>
                  </a:moveTo>
                  <a:lnTo>
                    <a:pt x="114348" y="234835"/>
                  </a:lnTo>
                </a:path>
              </a:pathLst>
            </a:custGeom>
            <a:ln w="60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06262" y="4772320"/>
              <a:ext cx="139065" cy="139700"/>
            </a:xfrm>
            <a:custGeom>
              <a:avLst/>
              <a:gdLst/>
              <a:ahLst/>
              <a:cxnLst/>
              <a:rect l="l" t="t" r="r" b="b"/>
              <a:pathLst>
                <a:path w="139065" h="139700">
                  <a:moveTo>
                    <a:pt x="138447" y="0"/>
                  </a:moveTo>
                  <a:lnTo>
                    <a:pt x="120373" y="6019"/>
                  </a:lnTo>
                  <a:lnTo>
                    <a:pt x="114373" y="9029"/>
                  </a:lnTo>
                  <a:lnTo>
                    <a:pt x="105335" y="9029"/>
                  </a:lnTo>
                  <a:lnTo>
                    <a:pt x="96298" y="12038"/>
                  </a:lnTo>
                  <a:lnTo>
                    <a:pt x="90298" y="15048"/>
                  </a:lnTo>
                  <a:lnTo>
                    <a:pt x="48149" y="15048"/>
                  </a:lnTo>
                  <a:lnTo>
                    <a:pt x="30099" y="9029"/>
                  </a:lnTo>
                  <a:lnTo>
                    <a:pt x="21062" y="9029"/>
                  </a:lnTo>
                  <a:lnTo>
                    <a:pt x="15062" y="6019"/>
                  </a:lnTo>
                  <a:lnTo>
                    <a:pt x="6024" y="3009"/>
                  </a:lnTo>
                  <a:lnTo>
                    <a:pt x="0" y="0"/>
                  </a:lnTo>
                  <a:lnTo>
                    <a:pt x="69211" y="139100"/>
                  </a:lnTo>
                  <a:lnTo>
                    <a:pt x="1384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686184" y="4666473"/>
            <a:ext cx="21844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25" dirty="0">
                <a:latin typeface="Arial MT"/>
                <a:cs typeface="Arial MT"/>
              </a:rPr>
              <a:t>DD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7:</a:t>
            </a:r>
            <a:r>
              <a:rPr spc="-20" dirty="0"/>
              <a:t> </a:t>
            </a:r>
            <a:r>
              <a:rPr spc="-10" dirty="0"/>
              <a:t>Power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CMOS</a:t>
            </a:r>
            <a:r>
              <a:rPr spc="-35" dirty="0"/>
              <a:t> </a:t>
            </a:r>
            <a:r>
              <a:rPr dirty="0"/>
              <a:t>VLSI</a:t>
            </a:r>
            <a:r>
              <a:rPr spc="-10" dirty="0"/>
              <a:t> </a:t>
            </a:r>
            <a:r>
              <a:rPr dirty="0"/>
              <a:t>Design</a:t>
            </a:r>
            <a:r>
              <a:rPr spc="-25" dirty="0"/>
              <a:t> </a:t>
            </a:r>
            <a:r>
              <a:rPr sz="1350" baseline="24691" dirty="0"/>
              <a:t>4th</a:t>
            </a:r>
            <a:r>
              <a:rPr sz="1350" spc="22" baseline="24691" dirty="0"/>
              <a:t> </a:t>
            </a:r>
            <a:r>
              <a:rPr sz="1350" spc="-37" baseline="24691" dirty="0"/>
              <a:t>Ed.</a:t>
            </a:r>
            <a:endParaRPr sz="1350" baseline="24691"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29" name="object 29"/>
          <p:cNvSpPr txBox="1"/>
          <p:nvPr/>
        </p:nvSpPr>
        <p:spPr>
          <a:xfrm>
            <a:off x="6641022" y="4530475"/>
            <a:ext cx="454025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0190" algn="l"/>
              </a:tabLst>
            </a:pPr>
            <a:r>
              <a:rPr sz="1600" spc="-50" dirty="0">
                <a:latin typeface="Arial MT"/>
                <a:cs typeface="Arial MT"/>
              </a:rPr>
              <a:t>i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25" dirty="0">
                <a:latin typeface="Arial MT"/>
                <a:cs typeface="Arial MT"/>
              </a:rPr>
              <a:t>(t)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34741" y="4189696"/>
            <a:ext cx="451484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25" dirty="0">
                <a:latin typeface="Arial MT"/>
                <a:cs typeface="Arial MT"/>
              </a:rPr>
              <a:t>VDD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34795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Activity</a:t>
            </a:r>
            <a:r>
              <a:rPr sz="4400" spc="-25" dirty="0"/>
              <a:t> </a:t>
            </a:r>
            <a:r>
              <a:rPr sz="4400" spc="-10" dirty="0"/>
              <a:t>Factor</a:t>
            </a:r>
            <a:endParaRPr sz="4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7:</a:t>
            </a:r>
            <a:r>
              <a:rPr spc="-20" dirty="0"/>
              <a:t> </a:t>
            </a:r>
            <a:r>
              <a:rPr spc="-10" dirty="0"/>
              <a:t>Power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CMOS</a:t>
            </a:r>
            <a:r>
              <a:rPr spc="-35" dirty="0"/>
              <a:t> </a:t>
            </a:r>
            <a:r>
              <a:rPr dirty="0"/>
              <a:t>VLSI</a:t>
            </a:r>
            <a:r>
              <a:rPr spc="-10" dirty="0"/>
              <a:t> </a:t>
            </a:r>
            <a:r>
              <a:rPr dirty="0"/>
              <a:t>Design</a:t>
            </a:r>
            <a:r>
              <a:rPr spc="-25" dirty="0"/>
              <a:t> </a:t>
            </a:r>
            <a:r>
              <a:rPr sz="1350" baseline="24691" dirty="0"/>
              <a:t>4th</a:t>
            </a:r>
            <a:r>
              <a:rPr sz="1350" spc="22" baseline="24691" dirty="0"/>
              <a:t> </a:t>
            </a:r>
            <a:r>
              <a:rPr sz="1350" spc="-37" baseline="24691" dirty="0"/>
              <a:t>Ed.</a:t>
            </a:r>
            <a:endParaRPr sz="1350" baseline="24691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39140" y="1476120"/>
            <a:ext cx="6759575" cy="26600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93395" indent="-455295">
              <a:lnSpc>
                <a:spcPct val="100000"/>
              </a:lnSpc>
              <a:spcBef>
                <a:spcPts val="675"/>
              </a:spcBef>
              <a:buFont typeface="Wingdings"/>
              <a:buChar char=""/>
              <a:tabLst>
                <a:tab pos="493395" algn="l"/>
              </a:tabLst>
            </a:pPr>
            <a:r>
              <a:rPr sz="2400" dirty="0">
                <a:latin typeface="Arial MT"/>
                <a:cs typeface="Arial MT"/>
              </a:rPr>
              <a:t>Suppose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clock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frequency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f</a:t>
            </a:r>
            <a:endParaRPr sz="2400">
              <a:latin typeface="Arial MT"/>
              <a:cs typeface="Arial MT"/>
            </a:endParaRPr>
          </a:p>
          <a:p>
            <a:pPr marL="493395" indent="-455295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493395" algn="l"/>
              </a:tabLst>
            </a:pPr>
            <a:r>
              <a:rPr sz="2400" dirty="0">
                <a:latin typeface="Arial MT"/>
                <a:cs typeface="Arial MT"/>
              </a:rPr>
              <a:t>Let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</a:t>
            </a:r>
            <a:r>
              <a:rPr sz="2400" baseline="-20833" dirty="0">
                <a:latin typeface="Arial MT"/>
                <a:cs typeface="Arial MT"/>
              </a:rPr>
              <a:t>sw</a:t>
            </a:r>
            <a:r>
              <a:rPr sz="2400" spc="270" baseline="-208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Symbol"/>
                <a:cs typeface="Symbol"/>
              </a:rPr>
              <a:t></a:t>
            </a:r>
            <a:r>
              <a:rPr sz="2400" dirty="0">
                <a:latin typeface="Arial MT"/>
                <a:cs typeface="Arial MT"/>
              </a:rPr>
              <a:t>f,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where </a:t>
            </a:r>
            <a:r>
              <a:rPr sz="2400" dirty="0">
                <a:latin typeface="Symbol"/>
                <a:cs typeface="Symbol"/>
              </a:rPr>
              <a:t>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activity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factor</a:t>
            </a:r>
            <a:endParaRPr sz="2400">
              <a:latin typeface="Arial MT"/>
              <a:cs typeface="Arial MT"/>
            </a:endParaRPr>
          </a:p>
          <a:p>
            <a:pPr marL="892810" lvl="1" indent="-285115">
              <a:lnSpc>
                <a:spcPct val="100000"/>
              </a:lnSpc>
              <a:spcBef>
                <a:spcPts val="580"/>
              </a:spcBef>
              <a:buChar char="–"/>
              <a:tabLst>
                <a:tab pos="892810" algn="l"/>
              </a:tabLst>
            </a:pPr>
            <a:r>
              <a:rPr sz="2400" dirty="0">
                <a:latin typeface="Arial MT"/>
                <a:cs typeface="Arial MT"/>
              </a:rPr>
              <a:t>If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signal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clock,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Symbol"/>
                <a:cs typeface="Symbol"/>
              </a:rPr>
              <a:t>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1</a:t>
            </a:r>
            <a:endParaRPr sz="2400">
              <a:latin typeface="Arial MT"/>
              <a:cs typeface="Arial MT"/>
            </a:endParaRPr>
          </a:p>
          <a:p>
            <a:pPr marL="892810" lvl="1" indent="-285115">
              <a:lnSpc>
                <a:spcPct val="100000"/>
              </a:lnSpc>
              <a:spcBef>
                <a:spcPts val="575"/>
              </a:spcBef>
              <a:buChar char="–"/>
              <a:tabLst>
                <a:tab pos="892810" algn="l"/>
              </a:tabLst>
            </a:pPr>
            <a:r>
              <a:rPr sz="2400" dirty="0">
                <a:latin typeface="Arial MT"/>
                <a:cs typeface="Arial MT"/>
              </a:rPr>
              <a:t>If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signal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switches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once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per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cycle,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Symbol"/>
                <a:cs typeface="Symbol"/>
              </a:rPr>
              <a:t>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½</a:t>
            </a:r>
            <a:endParaRPr sz="2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270"/>
              </a:spcBef>
              <a:buFont typeface="Arial MT"/>
              <a:buChar char="–"/>
            </a:pPr>
            <a:endParaRPr sz="2400">
              <a:latin typeface="Arial MT"/>
              <a:cs typeface="Arial MT"/>
            </a:endParaRPr>
          </a:p>
          <a:p>
            <a:pPr marL="493395" indent="-455295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493395" algn="l"/>
              </a:tabLst>
            </a:pPr>
            <a:r>
              <a:rPr sz="2400" dirty="0">
                <a:latin typeface="Arial MT"/>
                <a:cs typeface="Arial MT"/>
              </a:rPr>
              <a:t>Dynamic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power: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0446" y="4433841"/>
            <a:ext cx="786130" cy="257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10" dirty="0">
                <a:latin typeface="Times New Roman"/>
                <a:cs typeface="Times New Roman"/>
              </a:rPr>
              <a:t>switching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0758" y="4433841"/>
            <a:ext cx="306705" cy="257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i="1" spc="-25" dirty="0">
                <a:latin typeface="Times New Roman"/>
                <a:cs typeface="Times New Roman"/>
              </a:rPr>
              <a:t>DD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3330" y="4207209"/>
            <a:ext cx="23304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i="1" spc="-50" dirty="0">
                <a:latin typeface="Times New Roman"/>
                <a:cs typeface="Times New Roman"/>
              </a:rPr>
              <a:t>P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16374" y="4056984"/>
            <a:ext cx="34798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500" dirty="0">
                <a:latin typeface="Times New Roman"/>
                <a:cs typeface="Times New Roman"/>
              </a:rPr>
              <a:t>2</a:t>
            </a:r>
            <a:r>
              <a:rPr sz="1500" spc="260" dirty="0">
                <a:latin typeface="Times New Roman"/>
                <a:cs typeface="Times New Roman"/>
              </a:rPr>
              <a:t> </a:t>
            </a:r>
            <a:r>
              <a:rPr sz="3900" i="1" spc="-75" baseline="-25641" dirty="0">
                <a:latin typeface="Times New Roman"/>
                <a:cs typeface="Times New Roman"/>
              </a:rPr>
              <a:t>f</a:t>
            </a:r>
            <a:endParaRPr sz="3900" baseline="-2564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37037" y="4188526"/>
            <a:ext cx="934719" cy="4483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dirty="0">
                <a:latin typeface="Symbol"/>
                <a:cs typeface="Symbol"/>
              </a:rPr>
              <a:t>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750" spc="35" dirty="0">
                <a:latin typeface="Symbol"/>
                <a:cs typeface="Symbol"/>
              </a:rPr>
              <a:t></a:t>
            </a:r>
            <a:r>
              <a:rPr sz="2600" i="1" spc="35" dirty="0">
                <a:latin typeface="Times New Roman"/>
                <a:cs typeface="Times New Roman"/>
              </a:rPr>
              <a:t>CV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19125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Short</a:t>
            </a:r>
            <a:r>
              <a:rPr sz="4400" spc="-25" dirty="0"/>
              <a:t> </a:t>
            </a:r>
            <a:r>
              <a:rPr sz="4400" dirty="0"/>
              <a:t>Circuit</a:t>
            </a:r>
            <a:r>
              <a:rPr sz="4400" spc="-20" dirty="0"/>
              <a:t> </a:t>
            </a:r>
            <a:r>
              <a:rPr sz="4400" spc="-10" dirty="0"/>
              <a:t>Current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7:</a:t>
            </a:r>
            <a:r>
              <a:rPr spc="-20" dirty="0"/>
              <a:t> </a:t>
            </a:r>
            <a:r>
              <a:rPr spc="-10" dirty="0"/>
              <a:t>Power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/>
              <a:t>CMOS</a:t>
            </a:r>
            <a:r>
              <a:rPr spc="-35" dirty="0"/>
              <a:t> </a:t>
            </a:r>
            <a:r>
              <a:rPr dirty="0"/>
              <a:t>VLSI</a:t>
            </a:r>
            <a:r>
              <a:rPr spc="-10" dirty="0"/>
              <a:t> </a:t>
            </a:r>
            <a:r>
              <a:rPr dirty="0"/>
              <a:t>Design</a:t>
            </a:r>
            <a:r>
              <a:rPr spc="-25" dirty="0"/>
              <a:t> </a:t>
            </a:r>
            <a:r>
              <a:rPr sz="1350" baseline="24691" dirty="0"/>
              <a:t>4th</a:t>
            </a:r>
            <a:r>
              <a:rPr sz="1350" spc="22" baseline="24691" dirty="0"/>
              <a:t> </a:t>
            </a:r>
            <a:r>
              <a:rPr sz="1350" spc="-37" baseline="24691" dirty="0"/>
              <a:t>Ed.</a:t>
            </a:r>
            <a:endParaRPr sz="1350" baseline="24691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549653"/>
            <a:ext cx="6950709" cy="2440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8630" marR="5080" indent="-45656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468630" algn="l"/>
              </a:tabLst>
            </a:pPr>
            <a:r>
              <a:rPr sz="2400" dirty="0">
                <a:latin typeface="Arial MT"/>
                <a:cs typeface="Arial MT"/>
              </a:rPr>
              <a:t>When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transistors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switch,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both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nMOS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pMOS </a:t>
            </a:r>
            <a:r>
              <a:rPr sz="2400" dirty="0">
                <a:latin typeface="Arial MT"/>
                <a:cs typeface="Arial MT"/>
              </a:rPr>
              <a:t>networks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momentarily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once</a:t>
            </a:r>
            <a:endParaRPr sz="2400">
              <a:latin typeface="Arial MT"/>
              <a:cs typeface="Arial MT"/>
            </a:endParaRPr>
          </a:p>
          <a:p>
            <a:pPr marL="467995" indent="-455295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467995" algn="l"/>
              </a:tabLst>
            </a:pPr>
            <a:r>
              <a:rPr sz="2400" dirty="0">
                <a:latin typeface="Arial MT"/>
                <a:cs typeface="Arial MT"/>
              </a:rPr>
              <a:t>Leads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blip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“short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circuit”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current.</a:t>
            </a:r>
            <a:endParaRPr sz="2400">
              <a:latin typeface="Arial MT"/>
              <a:cs typeface="Arial MT"/>
            </a:endParaRPr>
          </a:p>
          <a:p>
            <a:pPr marL="468630" marR="501015" indent="-456565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468630" algn="l"/>
              </a:tabLst>
            </a:pPr>
            <a:r>
              <a:rPr sz="2400" dirty="0">
                <a:latin typeface="Arial MT"/>
                <a:cs typeface="Arial MT"/>
              </a:rPr>
              <a:t>&lt;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10%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dynamic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power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if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rise/fall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are </a:t>
            </a:r>
            <a:r>
              <a:rPr sz="2400" dirty="0">
                <a:latin typeface="Arial MT"/>
                <a:cs typeface="Arial MT"/>
              </a:rPr>
              <a:t>comparable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input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output</a:t>
            </a:r>
            <a:endParaRPr sz="2400">
              <a:latin typeface="Arial MT"/>
              <a:cs typeface="Arial MT"/>
            </a:endParaRPr>
          </a:p>
          <a:p>
            <a:pPr marL="467995" indent="-455295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467995" algn="l"/>
              </a:tabLst>
            </a:pPr>
            <a:r>
              <a:rPr sz="2400" dirty="0">
                <a:latin typeface="Arial MT"/>
                <a:cs typeface="Arial MT"/>
              </a:rPr>
              <a:t>We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will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generally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ignore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this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component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1428</Words>
  <Application>Microsoft Office PowerPoint</Application>
  <PresentationFormat>On-screen Show (4:3)</PresentationFormat>
  <Paragraphs>273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Black</vt:lpstr>
      <vt:lpstr>Arial MT</vt:lpstr>
      <vt:lpstr>Cambria Math</vt:lpstr>
      <vt:lpstr>Symbol</vt:lpstr>
      <vt:lpstr>Times New Roman</vt:lpstr>
      <vt:lpstr>Wingdings</vt:lpstr>
      <vt:lpstr>Office Theme</vt:lpstr>
      <vt:lpstr>PowerPoint Presentation</vt:lpstr>
      <vt:lpstr>Outline</vt:lpstr>
      <vt:lpstr>Power and Energy</vt:lpstr>
      <vt:lpstr>Power in Circuit Elements</vt:lpstr>
      <vt:lpstr>Charging a Capacitor</vt:lpstr>
      <vt:lpstr>Switching Waveforms</vt:lpstr>
      <vt:lpstr>Switching Power</vt:lpstr>
      <vt:lpstr>Activity Factor</vt:lpstr>
      <vt:lpstr>Short Circuit Current</vt:lpstr>
      <vt:lpstr>Power Dissipation Sources</vt:lpstr>
      <vt:lpstr>Dynamic Power Example</vt:lpstr>
      <vt:lpstr>Solution</vt:lpstr>
      <vt:lpstr>Alternative Solution</vt:lpstr>
      <vt:lpstr>Dynamic Power Reduction</vt:lpstr>
      <vt:lpstr>Example:</vt:lpstr>
      <vt:lpstr>Example:</vt:lpstr>
      <vt:lpstr>Example:</vt:lpstr>
      <vt:lpstr>Example:</vt:lpstr>
      <vt:lpstr>Example:</vt:lpstr>
      <vt:lpstr>Example:</vt:lpstr>
      <vt:lpstr>Example: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Harris</dc:creator>
  <cp:lastModifiedBy>USER</cp:lastModifiedBy>
  <cp:revision>4</cp:revision>
  <dcterms:created xsi:type="dcterms:W3CDTF">2025-08-31T17:10:42Z</dcterms:created>
  <dcterms:modified xsi:type="dcterms:W3CDTF">2025-09-03T18:28:19Z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2025-08-31T00:00:00Z</vt:filetime>
  </property>
  <property fmtid="{D5CDD505-2E9C-101B-9397-08002B2CF9AE}" pid="5" name="Producer">
    <vt:lpwstr>Microsoft® PowerPoint® for Microsoft 365</vt:lpwstr>
  </property>
</Properties>
</file>