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1" r:id="rId3"/>
    <p:sldId id="260" r:id="rId4"/>
    <p:sldId id="272" r:id="rId5"/>
    <p:sldId id="273" r:id="rId6"/>
    <p:sldId id="274" r:id="rId7"/>
    <p:sldId id="275" r:id="rId8"/>
    <p:sldId id="278" r:id="rId9"/>
    <p:sldId id="277" r:id="rId10"/>
    <p:sldId id="279" r:id="rId11"/>
    <p:sldId id="285" r:id="rId12"/>
    <p:sldId id="280" r:id="rId13"/>
    <p:sldId id="281" r:id="rId14"/>
    <p:sldId id="282" r:id="rId15"/>
    <p:sldId id="283" r:id="rId16"/>
    <p:sldId id="28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di Ebi" initials="ME" lastIdx="1" clrIdx="0">
    <p:extLst>
      <p:ext uri="{19B8F6BF-5375-455C-9EA6-DF929625EA0E}">
        <p15:presenceInfo xmlns:p15="http://schemas.microsoft.com/office/powerpoint/2012/main" userId="7ccd91bdecbd39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47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0C3BD0-4D3E-4863-B36F-FCCDA08F5D7B}" type="datetimeFigureOut">
              <a:rPr lang="en-US" smtClean="0"/>
              <a:t>10/11/2021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44C17-FD1F-41B1-BBA1-F6E04A44C600}" type="slidenum">
              <a:rPr lang="en-US" smtClean="0"/>
              <a:t>‹#›</a:t>
            </a:fld>
            <a:endParaRPr lang="en-US"/>
          </a:p>
        </p:txBody>
      </p:sp>
    </p:spTree>
    <p:extLst>
      <p:ext uri="{BB962C8B-B14F-4D97-AF65-F5344CB8AC3E}">
        <p14:creationId xmlns:p14="http://schemas.microsoft.com/office/powerpoint/2010/main" val="3000180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C5118-2E1E-4676-AAA2-37B00FDD88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D6311D-FA86-4203-BF5B-7646176575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26A865-A655-4669-BA18-8AA517EF23E2}"/>
              </a:ext>
            </a:extLst>
          </p:cNvPr>
          <p:cNvSpPr>
            <a:spLocks noGrp="1"/>
          </p:cNvSpPr>
          <p:nvPr>
            <p:ph type="dt" sz="half" idx="10"/>
          </p:nvPr>
        </p:nvSpPr>
        <p:spPr/>
        <p:txBody>
          <a:bodyPr/>
          <a:lstStyle/>
          <a:p>
            <a:fld id="{A7445AB6-9DE8-4F16-A08B-6DB086F50A8C}" type="datetimeFigureOut">
              <a:rPr lang="en-US" smtClean="0"/>
              <a:t>10/11/2021</a:t>
            </a:fld>
            <a:endParaRPr lang="en-US"/>
          </a:p>
        </p:txBody>
      </p:sp>
      <p:sp>
        <p:nvSpPr>
          <p:cNvPr id="5" name="Footer Placeholder 4">
            <a:extLst>
              <a:ext uri="{FF2B5EF4-FFF2-40B4-BE49-F238E27FC236}">
                <a16:creationId xmlns:a16="http://schemas.microsoft.com/office/drawing/2014/main" id="{414996C5-9CE8-488F-ABA0-2053F0D2C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5A3EE3-6748-4037-8D1E-EC4FDAC0810D}"/>
              </a:ext>
            </a:extLst>
          </p:cNvPr>
          <p:cNvSpPr>
            <a:spLocks noGrp="1"/>
          </p:cNvSpPr>
          <p:nvPr>
            <p:ph type="sldNum" sz="quarter" idx="12"/>
          </p:nvPr>
        </p:nvSpPr>
        <p:spPr/>
        <p:txBody>
          <a:bodyPr/>
          <a:lstStyle/>
          <a:p>
            <a:fld id="{5C16E3CC-50D4-4C17-9C74-7714185F109D}" type="slidenum">
              <a:rPr lang="en-US" smtClean="0"/>
              <a:t>‹#›</a:t>
            </a:fld>
            <a:endParaRPr lang="en-US"/>
          </a:p>
        </p:txBody>
      </p:sp>
    </p:spTree>
    <p:extLst>
      <p:ext uri="{BB962C8B-B14F-4D97-AF65-F5344CB8AC3E}">
        <p14:creationId xmlns:p14="http://schemas.microsoft.com/office/powerpoint/2010/main" val="2861737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861B2-289D-4317-8DD7-A68218A0C2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BAADB5-81E0-44C2-B711-8FA18867B0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8E7172-FCB5-427B-9EA4-4FA019A6FB84}"/>
              </a:ext>
            </a:extLst>
          </p:cNvPr>
          <p:cNvSpPr>
            <a:spLocks noGrp="1"/>
          </p:cNvSpPr>
          <p:nvPr>
            <p:ph type="dt" sz="half" idx="10"/>
          </p:nvPr>
        </p:nvSpPr>
        <p:spPr/>
        <p:txBody>
          <a:bodyPr/>
          <a:lstStyle/>
          <a:p>
            <a:fld id="{A7445AB6-9DE8-4F16-A08B-6DB086F50A8C}" type="datetimeFigureOut">
              <a:rPr lang="en-US" smtClean="0"/>
              <a:t>10/11/2021</a:t>
            </a:fld>
            <a:endParaRPr lang="en-US"/>
          </a:p>
        </p:txBody>
      </p:sp>
      <p:sp>
        <p:nvSpPr>
          <p:cNvPr id="5" name="Footer Placeholder 4">
            <a:extLst>
              <a:ext uri="{FF2B5EF4-FFF2-40B4-BE49-F238E27FC236}">
                <a16:creationId xmlns:a16="http://schemas.microsoft.com/office/drawing/2014/main" id="{4BE94091-6023-42CE-97BD-D7E536D4F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B1FB17-E278-453C-8ABF-78E5EAD64B32}"/>
              </a:ext>
            </a:extLst>
          </p:cNvPr>
          <p:cNvSpPr>
            <a:spLocks noGrp="1"/>
          </p:cNvSpPr>
          <p:nvPr>
            <p:ph type="sldNum" sz="quarter" idx="12"/>
          </p:nvPr>
        </p:nvSpPr>
        <p:spPr/>
        <p:txBody>
          <a:bodyPr/>
          <a:lstStyle/>
          <a:p>
            <a:fld id="{5C16E3CC-50D4-4C17-9C74-7714185F109D}" type="slidenum">
              <a:rPr lang="en-US" smtClean="0"/>
              <a:t>‹#›</a:t>
            </a:fld>
            <a:endParaRPr lang="en-US"/>
          </a:p>
        </p:txBody>
      </p:sp>
    </p:spTree>
    <p:extLst>
      <p:ext uri="{BB962C8B-B14F-4D97-AF65-F5344CB8AC3E}">
        <p14:creationId xmlns:p14="http://schemas.microsoft.com/office/powerpoint/2010/main" val="4116327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3E4FAC-1C47-490C-BBCC-E87F26AFDE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2F2F02-EEB4-4A2A-B4F0-D01C7C61E6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D4E6C4-3371-4E70-9F57-727DF554781A}"/>
              </a:ext>
            </a:extLst>
          </p:cNvPr>
          <p:cNvSpPr>
            <a:spLocks noGrp="1"/>
          </p:cNvSpPr>
          <p:nvPr>
            <p:ph type="dt" sz="half" idx="10"/>
          </p:nvPr>
        </p:nvSpPr>
        <p:spPr/>
        <p:txBody>
          <a:bodyPr/>
          <a:lstStyle/>
          <a:p>
            <a:fld id="{A7445AB6-9DE8-4F16-A08B-6DB086F50A8C}" type="datetimeFigureOut">
              <a:rPr lang="en-US" smtClean="0"/>
              <a:t>10/11/2021</a:t>
            </a:fld>
            <a:endParaRPr lang="en-US"/>
          </a:p>
        </p:txBody>
      </p:sp>
      <p:sp>
        <p:nvSpPr>
          <p:cNvPr id="5" name="Footer Placeholder 4">
            <a:extLst>
              <a:ext uri="{FF2B5EF4-FFF2-40B4-BE49-F238E27FC236}">
                <a16:creationId xmlns:a16="http://schemas.microsoft.com/office/drawing/2014/main" id="{0122A8C6-13AD-4DBE-A485-E4C5FEE3F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92F7A-AEB7-47F3-BEC8-D571CB4FA5C7}"/>
              </a:ext>
            </a:extLst>
          </p:cNvPr>
          <p:cNvSpPr>
            <a:spLocks noGrp="1"/>
          </p:cNvSpPr>
          <p:nvPr>
            <p:ph type="sldNum" sz="quarter" idx="12"/>
          </p:nvPr>
        </p:nvSpPr>
        <p:spPr/>
        <p:txBody>
          <a:bodyPr/>
          <a:lstStyle/>
          <a:p>
            <a:fld id="{5C16E3CC-50D4-4C17-9C74-7714185F109D}" type="slidenum">
              <a:rPr lang="en-US" smtClean="0"/>
              <a:t>‹#›</a:t>
            </a:fld>
            <a:endParaRPr lang="en-US"/>
          </a:p>
        </p:txBody>
      </p:sp>
    </p:spTree>
    <p:extLst>
      <p:ext uri="{BB962C8B-B14F-4D97-AF65-F5344CB8AC3E}">
        <p14:creationId xmlns:p14="http://schemas.microsoft.com/office/powerpoint/2010/main" val="4018031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9F83A-D389-4EF5-815C-016C539D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9B7E64-5170-45F9-A78B-2AFFBFC458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F6824B-5F67-4E05-9B10-0EAA0DF2B997}"/>
              </a:ext>
            </a:extLst>
          </p:cNvPr>
          <p:cNvSpPr>
            <a:spLocks noGrp="1"/>
          </p:cNvSpPr>
          <p:nvPr>
            <p:ph type="dt" sz="half" idx="10"/>
          </p:nvPr>
        </p:nvSpPr>
        <p:spPr/>
        <p:txBody>
          <a:bodyPr/>
          <a:lstStyle/>
          <a:p>
            <a:fld id="{A7445AB6-9DE8-4F16-A08B-6DB086F50A8C}" type="datetimeFigureOut">
              <a:rPr lang="en-US" smtClean="0"/>
              <a:t>10/11/2021</a:t>
            </a:fld>
            <a:endParaRPr lang="en-US"/>
          </a:p>
        </p:txBody>
      </p:sp>
      <p:sp>
        <p:nvSpPr>
          <p:cNvPr id="5" name="Footer Placeholder 4">
            <a:extLst>
              <a:ext uri="{FF2B5EF4-FFF2-40B4-BE49-F238E27FC236}">
                <a16:creationId xmlns:a16="http://schemas.microsoft.com/office/drawing/2014/main" id="{5FE29766-A664-4600-BA47-DE9DCACE5E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85FEB-E26C-429B-B75E-B646B6FFF782}"/>
              </a:ext>
            </a:extLst>
          </p:cNvPr>
          <p:cNvSpPr>
            <a:spLocks noGrp="1"/>
          </p:cNvSpPr>
          <p:nvPr>
            <p:ph type="sldNum" sz="quarter" idx="12"/>
          </p:nvPr>
        </p:nvSpPr>
        <p:spPr/>
        <p:txBody>
          <a:bodyPr/>
          <a:lstStyle/>
          <a:p>
            <a:fld id="{5C16E3CC-50D4-4C17-9C74-7714185F109D}" type="slidenum">
              <a:rPr lang="en-US" smtClean="0"/>
              <a:t>‹#›</a:t>
            </a:fld>
            <a:endParaRPr lang="en-US"/>
          </a:p>
        </p:txBody>
      </p:sp>
    </p:spTree>
    <p:extLst>
      <p:ext uri="{BB962C8B-B14F-4D97-AF65-F5344CB8AC3E}">
        <p14:creationId xmlns:p14="http://schemas.microsoft.com/office/powerpoint/2010/main" val="2657725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26E9-D4AD-44A8-9004-3350D498B1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203BA7-3038-404C-80C4-2F5CECEA6D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5C8231-E6DD-468D-A0AB-F34887BE3B6B}"/>
              </a:ext>
            </a:extLst>
          </p:cNvPr>
          <p:cNvSpPr>
            <a:spLocks noGrp="1"/>
          </p:cNvSpPr>
          <p:nvPr>
            <p:ph type="dt" sz="half" idx="10"/>
          </p:nvPr>
        </p:nvSpPr>
        <p:spPr/>
        <p:txBody>
          <a:bodyPr/>
          <a:lstStyle/>
          <a:p>
            <a:fld id="{A7445AB6-9DE8-4F16-A08B-6DB086F50A8C}" type="datetimeFigureOut">
              <a:rPr lang="en-US" smtClean="0"/>
              <a:t>10/11/2021</a:t>
            </a:fld>
            <a:endParaRPr lang="en-US"/>
          </a:p>
        </p:txBody>
      </p:sp>
      <p:sp>
        <p:nvSpPr>
          <p:cNvPr id="5" name="Footer Placeholder 4">
            <a:extLst>
              <a:ext uri="{FF2B5EF4-FFF2-40B4-BE49-F238E27FC236}">
                <a16:creationId xmlns:a16="http://schemas.microsoft.com/office/drawing/2014/main" id="{003F3248-1CEE-4152-86A6-47E7E24A2F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41CD6-720E-4F8F-BC1C-9B1500E6DD99}"/>
              </a:ext>
            </a:extLst>
          </p:cNvPr>
          <p:cNvSpPr>
            <a:spLocks noGrp="1"/>
          </p:cNvSpPr>
          <p:nvPr>
            <p:ph type="sldNum" sz="quarter" idx="12"/>
          </p:nvPr>
        </p:nvSpPr>
        <p:spPr/>
        <p:txBody>
          <a:bodyPr/>
          <a:lstStyle/>
          <a:p>
            <a:fld id="{5C16E3CC-50D4-4C17-9C74-7714185F109D}" type="slidenum">
              <a:rPr lang="en-US" smtClean="0"/>
              <a:t>‹#›</a:t>
            </a:fld>
            <a:endParaRPr lang="en-US"/>
          </a:p>
        </p:txBody>
      </p:sp>
    </p:spTree>
    <p:extLst>
      <p:ext uri="{BB962C8B-B14F-4D97-AF65-F5344CB8AC3E}">
        <p14:creationId xmlns:p14="http://schemas.microsoft.com/office/powerpoint/2010/main" val="1440673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C3BB1-03AF-42BA-A489-7DB9440564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7F142F-23E6-4105-BBD6-BA8CB111D1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5BCE61-55B2-4AA5-A989-4942DE902B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45420-82EE-44FD-AFBC-4501DD2AAAD3}"/>
              </a:ext>
            </a:extLst>
          </p:cNvPr>
          <p:cNvSpPr>
            <a:spLocks noGrp="1"/>
          </p:cNvSpPr>
          <p:nvPr>
            <p:ph type="dt" sz="half" idx="10"/>
          </p:nvPr>
        </p:nvSpPr>
        <p:spPr/>
        <p:txBody>
          <a:bodyPr/>
          <a:lstStyle/>
          <a:p>
            <a:fld id="{A7445AB6-9DE8-4F16-A08B-6DB086F50A8C}" type="datetimeFigureOut">
              <a:rPr lang="en-US" smtClean="0"/>
              <a:t>10/11/2021</a:t>
            </a:fld>
            <a:endParaRPr lang="en-US"/>
          </a:p>
        </p:txBody>
      </p:sp>
      <p:sp>
        <p:nvSpPr>
          <p:cNvPr id="6" name="Footer Placeholder 5">
            <a:extLst>
              <a:ext uri="{FF2B5EF4-FFF2-40B4-BE49-F238E27FC236}">
                <a16:creationId xmlns:a16="http://schemas.microsoft.com/office/drawing/2014/main" id="{ED4EF348-17B4-45AC-8456-9F7EC28E63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CAC96-436F-406D-A161-8B3E23BBBFE5}"/>
              </a:ext>
            </a:extLst>
          </p:cNvPr>
          <p:cNvSpPr>
            <a:spLocks noGrp="1"/>
          </p:cNvSpPr>
          <p:nvPr>
            <p:ph type="sldNum" sz="quarter" idx="12"/>
          </p:nvPr>
        </p:nvSpPr>
        <p:spPr/>
        <p:txBody>
          <a:bodyPr/>
          <a:lstStyle/>
          <a:p>
            <a:fld id="{5C16E3CC-50D4-4C17-9C74-7714185F109D}" type="slidenum">
              <a:rPr lang="en-US" smtClean="0"/>
              <a:t>‹#›</a:t>
            </a:fld>
            <a:endParaRPr lang="en-US"/>
          </a:p>
        </p:txBody>
      </p:sp>
    </p:spTree>
    <p:extLst>
      <p:ext uri="{BB962C8B-B14F-4D97-AF65-F5344CB8AC3E}">
        <p14:creationId xmlns:p14="http://schemas.microsoft.com/office/powerpoint/2010/main" val="1939964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1D5D4-0D84-4E55-85A4-B16142AE13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66EE7C-FF96-4E87-A2E6-2BAD2B3D28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679DB9-B2DF-4F04-B22B-09586D4B38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727F40-AC15-4FF9-9C37-E50BE4A522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82BE82-B60E-4951-A537-D003CDB519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5542AA-7520-4527-82DB-FE4F12551B29}"/>
              </a:ext>
            </a:extLst>
          </p:cNvPr>
          <p:cNvSpPr>
            <a:spLocks noGrp="1"/>
          </p:cNvSpPr>
          <p:nvPr>
            <p:ph type="dt" sz="half" idx="10"/>
          </p:nvPr>
        </p:nvSpPr>
        <p:spPr/>
        <p:txBody>
          <a:bodyPr/>
          <a:lstStyle/>
          <a:p>
            <a:fld id="{A7445AB6-9DE8-4F16-A08B-6DB086F50A8C}" type="datetimeFigureOut">
              <a:rPr lang="en-US" smtClean="0"/>
              <a:t>10/11/2021</a:t>
            </a:fld>
            <a:endParaRPr lang="en-US"/>
          </a:p>
        </p:txBody>
      </p:sp>
      <p:sp>
        <p:nvSpPr>
          <p:cNvPr id="8" name="Footer Placeholder 7">
            <a:extLst>
              <a:ext uri="{FF2B5EF4-FFF2-40B4-BE49-F238E27FC236}">
                <a16:creationId xmlns:a16="http://schemas.microsoft.com/office/drawing/2014/main" id="{1216119E-C248-4355-822A-CE730D717D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3BB0DF-3E73-436D-81F1-2183C1B13197}"/>
              </a:ext>
            </a:extLst>
          </p:cNvPr>
          <p:cNvSpPr>
            <a:spLocks noGrp="1"/>
          </p:cNvSpPr>
          <p:nvPr>
            <p:ph type="sldNum" sz="quarter" idx="12"/>
          </p:nvPr>
        </p:nvSpPr>
        <p:spPr/>
        <p:txBody>
          <a:bodyPr/>
          <a:lstStyle/>
          <a:p>
            <a:fld id="{5C16E3CC-50D4-4C17-9C74-7714185F109D}" type="slidenum">
              <a:rPr lang="en-US" smtClean="0"/>
              <a:t>‹#›</a:t>
            </a:fld>
            <a:endParaRPr lang="en-US"/>
          </a:p>
        </p:txBody>
      </p:sp>
    </p:spTree>
    <p:extLst>
      <p:ext uri="{BB962C8B-B14F-4D97-AF65-F5344CB8AC3E}">
        <p14:creationId xmlns:p14="http://schemas.microsoft.com/office/powerpoint/2010/main" val="166539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06C1E-A367-429A-A5ED-DA3650B5B1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DF0E6F-BDEF-4DFA-BA15-FBF252377E91}"/>
              </a:ext>
            </a:extLst>
          </p:cNvPr>
          <p:cNvSpPr>
            <a:spLocks noGrp="1"/>
          </p:cNvSpPr>
          <p:nvPr>
            <p:ph type="dt" sz="half" idx="10"/>
          </p:nvPr>
        </p:nvSpPr>
        <p:spPr/>
        <p:txBody>
          <a:bodyPr/>
          <a:lstStyle/>
          <a:p>
            <a:fld id="{A7445AB6-9DE8-4F16-A08B-6DB086F50A8C}" type="datetimeFigureOut">
              <a:rPr lang="en-US" smtClean="0"/>
              <a:t>10/11/2021</a:t>
            </a:fld>
            <a:endParaRPr lang="en-US"/>
          </a:p>
        </p:txBody>
      </p:sp>
      <p:sp>
        <p:nvSpPr>
          <p:cNvPr id="4" name="Footer Placeholder 3">
            <a:extLst>
              <a:ext uri="{FF2B5EF4-FFF2-40B4-BE49-F238E27FC236}">
                <a16:creationId xmlns:a16="http://schemas.microsoft.com/office/drawing/2014/main" id="{67E69739-45F5-42A5-8490-1C0EA72DFB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047D57-FEFF-4A90-B2D8-633BA53DB45E}"/>
              </a:ext>
            </a:extLst>
          </p:cNvPr>
          <p:cNvSpPr>
            <a:spLocks noGrp="1"/>
          </p:cNvSpPr>
          <p:nvPr>
            <p:ph type="sldNum" sz="quarter" idx="12"/>
          </p:nvPr>
        </p:nvSpPr>
        <p:spPr/>
        <p:txBody>
          <a:bodyPr/>
          <a:lstStyle/>
          <a:p>
            <a:fld id="{5C16E3CC-50D4-4C17-9C74-7714185F109D}" type="slidenum">
              <a:rPr lang="en-US" smtClean="0"/>
              <a:t>‹#›</a:t>
            </a:fld>
            <a:endParaRPr lang="en-US"/>
          </a:p>
        </p:txBody>
      </p:sp>
    </p:spTree>
    <p:extLst>
      <p:ext uri="{BB962C8B-B14F-4D97-AF65-F5344CB8AC3E}">
        <p14:creationId xmlns:p14="http://schemas.microsoft.com/office/powerpoint/2010/main" val="1230449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B715DB-BBFA-4146-B106-40301E9F83A2}"/>
              </a:ext>
            </a:extLst>
          </p:cNvPr>
          <p:cNvSpPr>
            <a:spLocks noGrp="1"/>
          </p:cNvSpPr>
          <p:nvPr>
            <p:ph type="dt" sz="half" idx="10"/>
          </p:nvPr>
        </p:nvSpPr>
        <p:spPr/>
        <p:txBody>
          <a:bodyPr/>
          <a:lstStyle/>
          <a:p>
            <a:fld id="{A7445AB6-9DE8-4F16-A08B-6DB086F50A8C}" type="datetimeFigureOut">
              <a:rPr lang="en-US" smtClean="0"/>
              <a:t>10/11/2021</a:t>
            </a:fld>
            <a:endParaRPr lang="en-US"/>
          </a:p>
        </p:txBody>
      </p:sp>
      <p:sp>
        <p:nvSpPr>
          <p:cNvPr id="3" name="Footer Placeholder 2">
            <a:extLst>
              <a:ext uri="{FF2B5EF4-FFF2-40B4-BE49-F238E27FC236}">
                <a16:creationId xmlns:a16="http://schemas.microsoft.com/office/drawing/2014/main" id="{5D60D822-01A1-4DA6-9FBC-5C8623D64E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A0BAAA-8DB5-400B-8A4D-026BCED33CC1}"/>
              </a:ext>
            </a:extLst>
          </p:cNvPr>
          <p:cNvSpPr>
            <a:spLocks noGrp="1"/>
          </p:cNvSpPr>
          <p:nvPr>
            <p:ph type="sldNum" sz="quarter" idx="12"/>
          </p:nvPr>
        </p:nvSpPr>
        <p:spPr/>
        <p:txBody>
          <a:bodyPr/>
          <a:lstStyle/>
          <a:p>
            <a:fld id="{5C16E3CC-50D4-4C17-9C74-7714185F109D}" type="slidenum">
              <a:rPr lang="en-US" smtClean="0"/>
              <a:t>‹#›</a:t>
            </a:fld>
            <a:endParaRPr lang="en-US"/>
          </a:p>
        </p:txBody>
      </p:sp>
    </p:spTree>
    <p:extLst>
      <p:ext uri="{BB962C8B-B14F-4D97-AF65-F5344CB8AC3E}">
        <p14:creationId xmlns:p14="http://schemas.microsoft.com/office/powerpoint/2010/main" val="2464038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DBD5-5AB3-48FE-9401-DC9745ED4B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B4A69B-020B-430E-8079-9A1246D2E3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71F9EE-5120-4DB8-AC0A-0D12BE503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511E98-406D-4825-BF4C-4CEEEDFC1CF6}"/>
              </a:ext>
            </a:extLst>
          </p:cNvPr>
          <p:cNvSpPr>
            <a:spLocks noGrp="1"/>
          </p:cNvSpPr>
          <p:nvPr>
            <p:ph type="dt" sz="half" idx="10"/>
          </p:nvPr>
        </p:nvSpPr>
        <p:spPr/>
        <p:txBody>
          <a:bodyPr/>
          <a:lstStyle/>
          <a:p>
            <a:fld id="{A7445AB6-9DE8-4F16-A08B-6DB086F50A8C}" type="datetimeFigureOut">
              <a:rPr lang="en-US" smtClean="0"/>
              <a:t>10/11/2021</a:t>
            </a:fld>
            <a:endParaRPr lang="en-US"/>
          </a:p>
        </p:txBody>
      </p:sp>
      <p:sp>
        <p:nvSpPr>
          <p:cNvPr id="6" name="Footer Placeholder 5">
            <a:extLst>
              <a:ext uri="{FF2B5EF4-FFF2-40B4-BE49-F238E27FC236}">
                <a16:creationId xmlns:a16="http://schemas.microsoft.com/office/drawing/2014/main" id="{E284AC26-EA04-4EB5-8224-CF6D76C57B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8319E5-13CD-4261-828C-6EC438AE29B2}"/>
              </a:ext>
            </a:extLst>
          </p:cNvPr>
          <p:cNvSpPr>
            <a:spLocks noGrp="1"/>
          </p:cNvSpPr>
          <p:nvPr>
            <p:ph type="sldNum" sz="quarter" idx="12"/>
          </p:nvPr>
        </p:nvSpPr>
        <p:spPr/>
        <p:txBody>
          <a:bodyPr/>
          <a:lstStyle/>
          <a:p>
            <a:fld id="{5C16E3CC-50D4-4C17-9C74-7714185F109D}" type="slidenum">
              <a:rPr lang="en-US" smtClean="0"/>
              <a:t>‹#›</a:t>
            </a:fld>
            <a:endParaRPr lang="en-US"/>
          </a:p>
        </p:txBody>
      </p:sp>
    </p:spTree>
    <p:extLst>
      <p:ext uri="{BB962C8B-B14F-4D97-AF65-F5344CB8AC3E}">
        <p14:creationId xmlns:p14="http://schemas.microsoft.com/office/powerpoint/2010/main" val="414938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E1089-12EE-4FFE-B5A4-B063CF229F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B124B9-75DA-4EE4-9B16-9B28F6BFF9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06212B-1532-4468-904E-DA74B7DEE7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2243DC-7490-4D21-98F0-B00B4348AE2B}"/>
              </a:ext>
            </a:extLst>
          </p:cNvPr>
          <p:cNvSpPr>
            <a:spLocks noGrp="1"/>
          </p:cNvSpPr>
          <p:nvPr>
            <p:ph type="dt" sz="half" idx="10"/>
          </p:nvPr>
        </p:nvSpPr>
        <p:spPr/>
        <p:txBody>
          <a:bodyPr/>
          <a:lstStyle/>
          <a:p>
            <a:fld id="{A7445AB6-9DE8-4F16-A08B-6DB086F50A8C}" type="datetimeFigureOut">
              <a:rPr lang="en-US" smtClean="0"/>
              <a:t>10/11/2021</a:t>
            </a:fld>
            <a:endParaRPr lang="en-US"/>
          </a:p>
        </p:txBody>
      </p:sp>
      <p:sp>
        <p:nvSpPr>
          <p:cNvPr id="6" name="Footer Placeholder 5">
            <a:extLst>
              <a:ext uri="{FF2B5EF4-FFF2-40B4-BE49-F238E27FC236}">
                <a16:creationId xmlns:a16="http://schemas.microsoft.com/office/drawing/2014/main" id="{4D5EDBC9-8B3B-4994-A36C-B58EFED342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698583-9327-4063-952C-CAF93354E755}"/>
              </a:ext>
            </a:extLst>
          </p:cNvPr>
          <p:cNvSpPr>
            <a:spLocks noGrp="1"/>
          </p:cNvSpPr>
          <p:nvPr>
            <p:ph type="sldNum" sz="quarter" idx="12"/>
          </p:nvPr>
        </p:nvSpPr>
        <p:spPr/>
        <p:txBody>
          <a:bodyPr/>
          <a:lstStyle/>
          <a:p>
            <a:fld id="{5C16E3CC-50D4-4C17-9C74-7714185F109D}" type="slidenum">
              <a:rPr lang="en-US" smtClean="0"/>
              <a:t>‹#›</a:t>
            </a:fld>
            <a:endParaRPr lang="en-US"/>
          </a:p>
        </p:txBody>
      </p:sp>
    </p:spTree>
    <p:extLst>
      <p:ext uri="{BB962C8B-B14F-4D97-AF65-F5344CB8AC3E}">
        <p14:creationId xmlns:p14="http://schemas.microsoft.com/office/powerpoint/2010/main" val="657847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6F3BF-3799-44A0-B7DB-01B345AAD5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5AE921-4FB0-43D3-BA98-5487DCA4F7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B6C07E-8026-464C-9ECC-FF78B737EA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445AB6-9DE8-4F16-A08B-6DB086F50A8C}" type="datetimeFigureOut">
              <a:rPr lang="en-US" smtClean="0"/>
              <a:t>10/11/2021</a:t>
            </a:fld>
            <a:endParaRPr lang="en-US"/>
          </a:p>
        </p:txBody>
      </p:sp>
      <p:sp>
        <p:nvSpPr>
          <p:cNvPr id="5" name="Footer Placeholder 4">
            <a:extLst>
              <a:ext uri="{FF2B5EF4-FFF2-40B4-BE49-F238E27FC236}">
                <a16:creationId xmlns:a16="http://schemas.microsoft.com/office/drawing/2014/main" id="{E29D251E-A34B-4B19-8D37-77D28BF7DA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CF627A-A30B-4434-9214-7D105EEBA4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6E3CC-50D4-4C17-9C74-7714185F109D}" type="slidenum">
              <a:rPr lang="en-US" smtClean="0"/>
              <a:t>‹#›</a:t>
            </a:fld>
            <a:endParaRPr lang="en-US"/>
          </a:p>
        </p:txBody>
      </p:sp>
    </p:spTree>
    <p:extLst>
      <p:ext uri="{BB962C8B-B14F-4D97-AF65-F5344CB8AC3E}">
        <p14:creationId xmlns:p14="http://schemas.microsoft.com/office/powerpoint/2010/main" val="37685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1C93-CB07-4D2C-BE39-D2FC422797D5}"/>
              </a:ext>
            </a:extLst>
          </p:cNvPr>
          <p:cNvSpPr>
            <a:spLocks noGrp="1"/>
          </p:cNvSpPr>
          <p:nvPr>
            <p:ph type="ctrTitle"/>
          </p:nvPr>
        </p:nvSpPr>
        <p:spPr>
          <a:xfrm>
            <a:off x="1524000" y="1214438"/>
            <a:ext cx="9144000" cy="2387600"/>
          </a:xfrm>
        </p:spPr>
        <p:txBody>
          <a:bodyPr>
            <a:normAutofit fontScale="90000"/>
          </a:bodyPr>
          <a:lstStyle/>
          <a:p>
            <a:r>
              <a:rPr lang="en-US" dirty="0"/>
              <a:t>SQL Practice 1</a:t>
            </a:r>
            <a:br>
              <a:rPr lang="en-US" dirty="0"/>
            </a:br>
            <a:br>
              <a:rPr lang="en-US" dirty="0"/>
            </a:br>
            <a:r>
              <a:rPr lang="en-US" sz="4400" dirty="0"/>
              <a:t>One table, Aggregation, Group By</a:t>
            </a:r>
            <a:br>
              <a:rPr lang="en-US" sz="4400" dirty="0"/>
            </a:br>
            <a:r>
              <a:rPr lang="en-US" sz="4400" dirty="0"/>
              <a:t>24 Queries</a:t>
            </a:r>
            <a:endParaRPr lang="en-US" dirty="0"/>
          </a:p>
        </p:txBody>
      </p:sp>
      <p:sp>
        <p:nvSpPr>
          <p:cNvPr id="3" name="Subtitle 2">
            <a:extLst>
              <a:ext uri="{FF2B5EF4-FFF2-40B4-BE49-F238E27FC236}">
                <a16:creationId xmlns:a16="http://schemas.microsoft.com/office/drawing/2014/main" id="{8212A93B-6531-4B4E-830C-846BDE9C1A18}"/>
              </a:ext>
            </a:extLst>
          </p:cNvPr>
          <p:cNvSpPr>
            <a:spLocks noGrp="1"/>
          </p:cNvSpPr>
          <p:nvPr>
            <p:ph type="subTitle" idx="1"/>
          </p:nvPr>
        </p:nvSpPr>
        <p:spPr/>
        <p:txBody>
          <a:bodyPr>
            <a:normAutofit/>
          </a:bodyPr>
          <a:lstStyle/>
          <a:p>
            <a:endParaRPr lang="en-US" dirty="0"/>
          </a:p>
          <a:p>
            <a:endParaRPr lang="en-US" dirty="0"/>
          </a:p>
          <a:p>
            <a:r>
              <a:rPr lang="en-US" dirty="0"/>
              <a:t>Database: </a:t>
            </a:r>
            <a:r>
              <a:rPr lang="en-US" dirty="0" err="1"/>
              <a:t>DBSQLPractice.sql</a:t>
            </a:r>
            <a:endParaRPr lang="en-US" dirty="0"/>
          </a:p>
          <a:p>
            <a:endParaRPr lang="en-US" dirty="0"/>
          </a:p>
        </p:txBody>
      </p:sp>
    </p:spTree>
    <p:extLst>
      <p:ext uri="{BB962C8B-B14F-4D97-AF65-F5344CB8AC3E}">
        <p14:creationId xmlns:p14="http://schemas.microsoft.com/office/powerpoint/2010/main" val="3756957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18</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286327" y="1206550"/>
            <a:ext cx="5614460" cy="461994"/>
          </a:xfrm>
        </p:spPr>
        <p:txBody>
          <a:bodyPr>
            <a:noAutofit/>
          </a:bodyPr>
          <a:lstStyle/>
          <a:p>
            <a:r>
              <a:rPr lang="en-US" sz="2000" dirty="0"/>
              <a:t>Find the number of salesman currently listing for all of their customers.</a:t>
            </a:r>
          </a:p>
          <a:p>
            <a:pPr marL="0" indent="0">
              <a:buNone/>
            </a:pPr>
            <a:r>
              <a:rPr lang="en-US" sz="1600" i="1" dirty="0">
                <a:solidFill>
                  <a:srgbClr val="000000"/>
                </a:solidFill>
                <a:latin typeface="Calibri" panose="020F0502020204030204" pitchFamily="34" charset="0"/>
              </a:rPr>
              <a:t>orders(</a:t>
            </a:r>
            <a:r>
              <a:rPr lang="en-US" sz="1600" b="0" i="1" u="none" strike="noStrike" dirty="0" err="1">
                <a:solidFill>
                  <a:srgbClr val="000000"/>
                </a:solidFill>
                <a:effectLst/>
                <a:latin typeface="Calibri" panose="020F0502020204030204" pitchFamily="34" charset="0"/>
              </a:rPr>
              <a:t>ord_no</a:t>
            </a:r>
            <a:r>
              <a:rPr lang="en-US" sz="1600" b="0" i="1" u="none" strike="noStrike" dirty="0">
                <a:solidFill>
                  <a:srgbClr val="000000"/>
                </a:solidFill>
                <a:effectLst/>
                <a:latin typeface="Calibri" panose="020F0502020204030204" pitchFamily="34" charset="0"/>
              </a:rPr>
              <a:t>,</a:t>
            </a:r>
            <a:r>
              <a:rPr lang="en-US" sz="1400" i="1" dirty="0"/>
              <a:t> </a:t>
            </a:r>
            <a:r>
              <a:rPr lang="en-US" sz="1600" b="0" i="1" u="none" strike="noStrike" dirty="0" err="1">
                <a:solidFill>
                  <a:srgbClr val="000000"/>
                </a:solidFill>
                <a:effectLst/>
                <a:latin typeface="Calibri" panose="020F0502020204030204" pitchFamily="34" charset="0"/>
              </a:rPr>
              <a:t>purch_amt</a:t>
            </a:r>
            <a:r>
              <a:rPr lang="en-US" sz="1600" b="0" i="1" u="none" strike="noStrike" dirty="0">
                <a:solidFill>
                  <a:srgbClr val="000000"/>
                </a:solidFill>
                <a:effectLst/>
                <a:latin typeface="Calibri" panose="020F0502020204030204" pitchFamily="34" charset="0"/>
              </a:rPr>
              <a:t>,</a:t>
            </a:r>
            <a:r>
              <a:rPr lang="en-US" sz="1400" i="1" dirty="0"/>
              <a:t> </a:t>
            </a:r>
            <a:r>
              <a:rPr lang="en-US" sz="1600" b="0" i="1" u="none" strike="noStrike" dirty="0" err="1">
                <a:solidFill>
                  <a:srgbClr val="000000"/>
                </a:solidFill>
                <a:effectLst/>
                <a:latin typeface="Calibri" panose="020F0502020204030204" pitchFamily="34" charset="0"/>
              </a:rPr>
              <a:t>ord_date</a:t>
            </a:r>
            <a:r>
              <a:rPr lang="en-US" sz="1600" b="0" i="1" u="none" strike="noStrike" dirty="0">
                <a:solidFill>
                  <a:srgbClr val="000000"/>
                </a:solidFill>
                <a:effectLst/>
                <a:latin typeface="Calibri" panose="020F0502020204030204" pitchFamily="34" charset="0"/>
              </a:rPr>
              <a:t>,</a:t>
            </a:r>
            <a:r>
              <a:rPr lang="en-US" sz="1400" i="1" dirty="0"/>
              <a:t> </a:t>
            </a:r>
            <a:r>
              <a:rPr lang="en-US" sz="1600" b="0" i="1" u="none" strike="noStrike" dirty="0" err="1">
                <a:solidFill>
                  <a:srgbClr val="000000"/>
                </a:solidFill>
                <a:effectLst/>
                <a:latin typeface="Calibri" panose="020F0502020204030204" pitchFamily="34" charset="0"/>
              </a:rPr>
              <a:t>customer_id</a:t>
            </a:r>
            <a:r>
              <a:rPr lang="en-US" sz="1600" b="0" i="1" u="none" strike="noStrike" dirty="0">
                <a:solidFill>
                  <a:srgbClr val="000000"/>
                </a:solidFill>
                <a:effectLst/>
                <a:latin typeface="Calibri" panose="020F0502020204030204" pitchFamily="34" charset="0"/>
              </a:rPr>
              <a:t>,</a:t>
            </a:r>
            <a:r>
              <a:rPr lang="en-US" sz="1400" i="1" dirty="0"/>
              <a:t> </a:t>
            </a:r>
            <a:r>
              <a:rPr lang="en-US" sz="1600" b="0" i="1" u="none" strike="noStrike" dirty="0" err="1">
                <a:solidFill>
                  <a:srgbClr val="000000"/>
                </a:solidFill>
                <a:effectLst/>
                <a:latin typeface="Calibri" panose="020F0502020204030204" pitchFamily="34" charset="0"/>
              </a:rPr>
              <a:t>salesman_id</a:t>
            </a:r>
            <a:r>
              <a:rPr lang="en-US" sz="1400" i="1" dirty="0"/>
              <a:t> </a:t>
            </a:r>
            <a:r>
              <a:rPr lang="en-US" sz="1600" i="1" dirty="0">
                <a:solidFill>
                  <a:srgbClr val="000000"/>
                </a:solidFill>
                <a:latin typeface="Calibri" panose="020F0502020204030204" pitchFamily="34" charset="0"/>
              </a:rPr>
              <a:t>)</a:t>
            </a:r>
          </a:p>
          <a:p>
            <a:pPr marL="0" indent="0">
              <a:buNone/>
            </a:pPr>
            <a:endParaRPr lang="en-US" sz="2000" dirty="0"/>
          </a:p>
        </p:txBody>
      </p:sp>
      <p:sp>
        <p:nvSpPr>
          <p:cNvPr id="5" name="Rectangle 4">
            <a:extLst>
              <a:ext uri="{FF2B5EF4-FFF2-40B4-BE49-F238E27FC236}">
                <a16:creationId xmlns:a16="http://schemas.microsoft.com/office/drawing/2014/main" id="{9CB3D2D2-94A2-42F8-8220-E0FD012BB4F1}"/>
              </a:ext>
            </a:extLst>
          </p:cNvPr>
          <p:cNvSpPr/>
          <p:nvPr/>
        </p:nvSpPr>
        <p:spPr>
          <a:xfrm>
            <a:off x="568749" y="4807535"/>
            <a:ext cx="4465163" cy="707886"/>
          </a:xfrm>
          <a:prstGeom prst="rect">
            <a:avLst/>
          </a:prstGeom>
        </p:spPr>
        <p:txBody>
          <a:bodyPr wrap="square">
            <a:spAutoFit/>
          </a:bodyPr>
          <a:lstStyle/>
          <a:p>
            <a:r>
              <a:rPr lang="en-US" sz="2000" b="1" dirty="0"/>
              <a:t>SELECT</a:t>
            </a:r>
            <a:r>
              <a:rPr lang="en-US" sz="2000" dirty="0"/>
              <a:t> </a:t>
            </a:r>
            <a:r>
              <a:rPr lang="en-US" sz="2000" b="1" dirty="0"/>
              <a:t>COUNT</a:t>
            </a:r>
            <a:r>
              <a:rPr lang="en-US" sz="2000" dirty="0"/>
              <a:t> (</a:t>
            </a:r>
            <a:r>
              <a:rPr lang="en-US" sz="2000" b="1" dirty="0"/>
              <a:t>DISTINCT</a:t>
            </a:r>
            <a:r>
              <a:rPr lang="en-US" sz="2000" dirty="0"/>
              <a:t> </a:t>
            </a:r>
            <a:r>
              <a:rPr lang="en-US" sz="2000" dirty="0" err="1"/>
              <a:t>salesman_id</a:t>
            </a:r>
            <a:r>
              <a:rPr lang="en-US" sz="2000" dirty="0"/>
              <a:t>) </a:t>
            </a:r>
          </a:p>
          <a:p>
            <a:r>
              <a:rPr lang="en-US" sz="2000" b="1" dirty="0"/>
              <a:t>FROM</a:t>
            </a:r>
            <a:r>
              <a:rPr lang="en-US" sz="2000" dirty="0"/>
              <a:t> orders;</a:t>
            </a:r>
          </a:p>
        </p:txBody>
      </p:sp>
      <p:sp>
        <p:nvSpPr>
          <p:cNvPr id="8" name="Rectangle 7">
            <a:extLst>
              <a:ext uri="{FF2B5EF4-FFF2-40B4-BE49-F238E27FC236}">
                <a16:creationId xmlns:a16="http://schemas.microsoft.com/office/drawing/2014/main" id="{13B61366-65CA-4AE1-A892-1177F6A48E9B}"/>
              </a:ext>
            </a:extLst>
          </p:cNvPr>
          <p:cNvSpPr/>
          <p:nvPr/>
        </p:nvSpPr>
        <p:spPr>
          <a:xfrm>
            <a:off x="568749" y="3290341"/>
            <a:ext cx="3447068" cy="707886"/>
          </a:xfrm>
          <a:prstGeom prst="rect">
            <a:avLst/>
          </a:prstGeom>
        </p:spPr>
        <p:txBody>
          <a:bodyPr wrap="square">
            <a:spAutoFit/>
          </a:bodyPr>
          <a:lstStyle/>
          <a:p>
            <a:r>
              <a:rPr lang="en-US" sz="2000" b="1" dirty="0"/>
              <a:t>SELECT</a:t>
            </a:r>
            <a:r>
              <a:rPr lang="en-US" sz="2000" dirty="0"/>
              <a:t> </a:t>
            </a:r>
            <a:r>
              <a:rPr lang="en-US" sz="2000" b="1" dirty="0"/>
              <a:t>COUNT</a:t>
            </a:r>
            <a:r>
              <a:rPr lang="en-US" sz="2000" dirty="0"/>
              <a:t> (</a:t>
            </a:r>
            <a:r>
              <a:rPr lang="en-US" sz="2000" dirty="0" err="1"/>
              <a:t>salesman_id</a:t>
            </a:r>
            <a:r>
              <a:rPr lang="en-US" sz="2000" dirty="0"/>
              <a:t>) </a:t>
            </a:r>
          </a:p>
          <a:p>
            <a:r>
              <a:rPr lang="en-US" sz="2000" b="1" dirty="0"/>
              <a:t>FROM</a:t>
            </a:r>
            <a:r>
              <a:rPr lang="en-US" sz="2000" dirty="0"/>
              <a:t> orders;</a:t>
            </a:r>
          </a:p>
        </p:txBody>
      </p:sp>
      <p:pic>
        <p:nvPicPr>
          <p:cNvPr id="7" name="Picture 6" descr="A screenshot of text&#10;&#10;Description automatically generated">
            <a:extLst>
              <a:ext uri="{FF2B5EF4-FFF2-40B4-BE49-F238E27FC236}">
                <a16:creationId xmlns:a16="http://schemas.microsoft.com/office/drawing/2014/main" id="{02F1D42A-1236-4F62-812E-D38917A906E2}"/>
              </a:ext>
            </a:extLst>
          </p:cNvPr>
          <p:cNvPicPr>
            <a:picLocks noChangeAspect="1"/>
          </p:cNvPicPr>
          <p:nvPr/>
        </p:nvPicPr>
        <p:blipFill rotWithShape="1">
          <a:blip r:embed="rId2">
            <a:extLst>
              <a:ext uri="{28A0092B-C50C-407E-A947-70E740481C1C}">
                <a14:useLocalDpi xmlns:a14="http://schemas.microsoft.com/office/drawing/2010/main" val="0"/>
              </a:ext>
            </a:extLst>
          </a:blip>
          <a:srcRect l="3109" t="993" r="3113" b="4254"/>
          <a:stretch/>
        </p:blipFill>
        <p:spPr>
          <a:xfrm>
            <a:off x="6197596" y="291829"/>
            <a:ext cx="5888477" cy="6498076"/>
          </a:xfrm>
          <a:prstGeom prst="rect">
            <a:avLst/>
          </a:prstGeom>
        </p:spPr>
      </p:pic>
    </p:spTree>
    <p:extLst>
      <p:ext uri="{BB962C8B-B14F-4D97-AF65-F5344CB8AC3E}">
        <p14:creationId xmlns:p14="http://schemas.microsoft.com/office/powerpoint/2010/main" val="54290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19</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3" y="1206550"/>
            <a:ext cx="6872927" cy="461994"/>
          </a:xfrm>
        </p:spPr>
        <p:txBody>
          <a:bodyPr>
            <a:noAutofit/>
          </a:bodyPr>
          <a:lstStyle/>
          <a:p>
            <a:r>
              <a:rPr lang="en-US" sz="2000" dirty="0"/>
              <a:t>Write a SQL statement that counts all orders for a date August 17th, 2012.</a:t>
            </a:r>
          </a:p>
          <a:p>
            <a:pPr marL="0" indent="0" algn="ctr">
              <a:buNone/>
            </a:pPr>
            <a:r>
              <a:rPr lang="en-US" sz="1800" i="1" dirty="0">
                <a:solidFill>
                  <a:srgbClr val="000000"/>
                </a:solidFill>
                <a:latin typeface="Calibri" panose="020F0502020204030204" pitchFamily="34" charset="0"/>
              </a:rPr>
              <a:t>orders(</a:t>
            </a:r>
            <a:r>
              <a:rPr lang="en-US" sz="1800" b="0" i="1" u="none" strike="noStrike" dirty="0" err="1">
                <a:solidFill>
                  <a:srgbClr val="000000"/>
                </a:solidFill>
                <a:effectLst/>
                <a:latin typeface="Calibri" panose="020F0502020204030204" pitchFamily="34" charset="0"/>
              </a:rPr>
              <a:t>ord_no</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purch_amt</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ord_date</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customer_id</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salesman_id</a:t>
            </a:r>
            <a:r>
              <a:rPr lang="en-US" sz="1600" i="1" dirty="0"/>
              <a:t> </a:t>
            </a:r>
            <a:r>
              <a:rPr lang="en-US" sz="1800" i="1" dirty="0">
                <a:solidFill>
                  <a:srgbClr val="000000"/>
                </a:solidFill>
                <a:latin typeface="Calibri" panose="020F0502020204030204" pitchFamily="34" charset="0"/>
              </a:rPr>
              <a:t>)</a:t>
            </a:r>
          </a:p>
          <a:p>
            <a:endParaRPr lang="en-US" sz="2000" dirty="0"/>
          </a:p>
        </p:txBody>
      </p:sp>
      <p:sp>
        <p:nvSpPr>
          <p:cNvPr id="7" name="Rectangle 6">
            <a:extLst>
              <a:ext uri="{FF2B5EF4-FFF2-40B4-BE49-F238E27FC236}">
                <a16:creationId xmlns:a16="http://schemas.microsoft.com/office/drawing/2014/main" id="{95281007-77F2-4635-8F17-F9AEEE576B00}"/>
              </a:ext>
            </a:extLst>
          </p:cNvPr>
          <p:cNvSpPr/>
          <p:nvPr/>
        </p:nvSpPr>
        <p:spPr>
          <a:xfrm>
            <a:off x="653591" y="2973140"/>
            <a:ext cx="3947592" cy="1015663"/>
          </a:xfrm>
          <a:prstGeom prst="rect">
            <a:avLst/>
          </a:prstGeom>
        </p:spPr>
        <p:txBody>
          <a:bodyPr wrap="square">
            <a:spAutoFit/>
          </a:bodyPr>
          <a:lstStyle/>
          <a:p>
            <a:r>
              <a:rPr lang="en-US" sz="2000" b="1" dirty="0"/>
              <a:t>SELECT</a:t>
            </a:r>
            <a:r>
              <a:rPr lang="en-US" sz="2000" dirty="0"/>
              <a:t> </a:t>
            </a:r>
            <a:r>
              <a:rPr lang="en-US" sz="2000" b="1" dirty="0"/>
              <a:t>COUNT</a:t>
            </a:r>
            <a:r>
              <a:rPr lang="en-US" sz="2000" dirty="0"/>
              <a:t>(*) </a:t>
            </a:r>
          </a:p>
          <a:p>
            <a:r>
              <a:rPr lang="en-US" sz="2000" b="1" dirty="0"/>
              <a:t>FROM</a:t>
            </a:r>
            <a:r>
              <a:rPr lang="en-US" sz="2000" dirty="0"/>
              <a:t> orders </a:t>
            </a:r>
          </a:p>
          <a:p>
            <a:r>
              <a:rPr lang="en-US" sz="2000" b="1" dirty="0"/>
              <a:t>WHERE</a:t>
            </a:r>
            <a:r>
              <a:rPr lang="en-US" sz="2000" dirty="0"/>
              <a:t> </a:t>
            </a:r>
            <a:r>
              <a:rPr lang="en-US" sz="2000" dirty="0" err="1"/>
              <a:t>ord_date</a:t>
            </a:r>
            <a:r>
              <a:rPr lang="en-US" sz="2000" dirty="0"/>
              <a:t> = '2012-08-17';</a:t>
            </a:r>
          </a:p>
        </p:txBody>
      </p:sp>
      <p:pic>
        <p:nvPicPr>
          <p:cNvPr id="10" name="Picture 9" descr="A screenshot of a cell phone&#10;&#10;Description automatically generated">
            <a:extLst>
              <a:ext uri="{FF2B5EF4-FFF2-40B4-BE49-F238E27FC236}">
                <a16:creationId xmlns:a16="http://schemas.microsoft.com/office/drawing/2014/main" id="{C53C4902-4973-4E36-8741-80429A3EFD72}"/>
              </a:ext>
            </a:extLst>
          </p:cNvPr>
          <p:cNvPicPr>
            <a:picLocks noChangeAspect="1"/>
          </p:cNvPicPr>
          <p:nvPr/>
        </p:nvPicPr>
        <p:blipFill rotWithShape="1">
          <a:blip r:embed="rId2">
            <a:extLst>
              <a:ext uri="{28A0092B-C50C-407E-A947-70E740481C1C}">
                <a14:useLocalDpi xmlns:a14="http://schemas.microsoft.com/office/drawing/2010/main" val="0"/>
              </a:ext>
            </a:extLst>
          </a:blip>
          <a:srcRect l="2002" t="566" r="1963" b="3604"/>
          <a:stretch/>
        </p:blipFill>
        <p:spPr>
          <a:xfrm>
            <a:off x="7121236" y="143009"/>
            <a:ext cx="4969164" cy="6571981"/>
          </a:xfrm>
          <a:prstGeom prst="rect">
            <a:avLst/>
          </a:prstGeom>
        </p:spPr>
      </p:pic>
    </p:spTree>
    <p:extLst>
      <p:ext uri="{BB962C8B-B14F-4D97-AF65-F5344CB8AC3E}">
        <p14:creationId xmlns:p14="http://schemas.microsoft.com/office/powerpoint/2010/main" val="115726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20</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4" y="1206550"/>
            <a:ext cx="10515599" cy="461994"/>
          </a:xfrm>
        </p:spPr>
        <p:txBody>
          <a:bodyPr>
            <a:noAutofit/>
          </a:bodyPr>
          <a:lstStyle/>
          <a:p>
            <a:r>
              <a:rPr lang="en-US" sz="2000" dirty="0"/>
              <a:t>Find the highest grade for each of the cities of the customers.</a:t>
            </a:r>
          </a:p>
        </p:txBody>
      </p:sp>
      <p:sp>
        <p:nvSpPr>
          <p:cNvPr id="6" name="Rectangle 5">
            <a:extLst>
              <a:ext uri="{FF2B5EF4-FFF2-40B4-BE49-F238E27FC236}">
                <a16:creationId xmlns:a16="http://schemas.microsoft.com/office/drawing/2014/main" id="{391B0235-86FA-42A6-BFA7-C50610D05A0C}"/>
              </a:ext>
            </a:extLst>
          </p:cNvPr>
          <p:cNvSpPr/>
          <p:nvPr/>
        </p:nvSpPr>
        <p:spPr>
          <a:xfrm>
            <a:off x="805277" y="3665459"/>
            <a:ext cx="3032288" cy="1015663"/>
          </a:xfrm>
          <a:prstGeom prst="rect">
            <a:avLst/>
          </a:prstGeom>
        </p:spPr>
        <p:txBody>
          <a:bodyPr wrap="square">
            <a:spAutoFit/>
          </a:bodyPr>
          <a:lstStyle/>
          <a:p>
            <a:r>
              <a:rPr lang="en-US" sz="2000" b="1" dirty="0"/>
              <a:t>SELECT</a:t>
            </a:r>
            <a:r>
              <a:rPr lang="en-US" sz="2000" dirty="0"/>
              <a:t> city, </a:t>
            </a:r>
            <a:r>
              <a:rPr lang="en-US" sz="2000" b="1" dirty="0"/>
              <a:t>MAX</a:t>
            </a:r>
            <a:r>
              <a:rPr lang="en-US" sz="2000" dirty="0"/>
              <a:t>(grade) </a:t>
            </a:r>
          </a:p>
          <a:p>
            <a:r>
              <a:rPr lang="en-US" sz="2000" b="1" dirty="0"/>
              <a:t>FROM</a:t>
            </a:r>
            <a:r>
              <a:rPr lang="en-US" sz="2000" dirty="0"/>
              <a:t> customer </a:t>
            </a:r>
          </a:p>
          <a:p>
            <a:r>
              <a:rPr lang="en-US" sz="2000" b="1" dirty="0"/>
              <a:t>GROUP BY</a:t>
            </a:r>
            <a:r>
              <a:rPr lang="en-US" sz="2000" dirty="0"/>
              <a:t> city;</a:t>
            </a:r>
          </a:p>
        </p:txBody>
      </p:sp>
      <p:pic>
        <p:nvPicPr>
          <p:cNvPr id="10" name="Picture 9" descr="A screenshot of text&#10;&#10;Description automatically generated">
            <a:extLst>
              <a:ext uri="{FF2B5EF4-FFF2-40B4-BE49-F238E27FC236}">
                <a16:creationId xmlns:a16="http://schemas.microsoft.com/office/drawing/2014/main" id="{41452823-49A2-475E-A172-0E491EC2C1D6}"/>
              </a:ext>
            </a:extLst>
          </p:cNvPr>
          <p:cNvPicPr>
            <a:picLocks noChangeAspect="1"/>
          </p:cNvPicPr>
          <p:nvPr/>
        </p:nvPicPr>
        <p:blipFill rotWithShape="1">
          <a:blip r:embed="rId2">
            <a:extLst>
              <a:ext uri="{28A0092B-C50C-407E-A947-70E740481C1C}">
                <a14:useLocalDpi xmlns:a14="http://schemas.microsoft.com/office/drawing/2010/main" val="0"/>
              </a:ext>
            </a:extLst>
          </a:blip>
          <a:srcRect l="3397" t="1519" r="4173" b="3729"/>
          <a:stretch/>
        </p:blipFill>
        <p:spPr>
          <a:xfrm>
            <a:off x="7399006" y="179961"/>
            <a:ext cx="4747098" cy="6498077"/>
          </a:xfrm>
          <a:prstGeom prst="rect">
            <a:avLst/>
          </a:prstGeom>
        </p:spPr>
      </p:pic>
      <p:sp>
        <p:nvSpPr>
          <p:cNvPr id="7" name="TextBox 6">
            <a:extLst>
              <a:ext uri="{FF2B5EF4-FFF2-40B4-BE49-F238E27FC236}">
                <a16:creationId xmlns:a16="http://schemas.microsoft.com/office/drawing/2014/main" id="{244886F9-7B7C-4A14-9CCF-7E6C9ABF5AC1}"/>
              </a:ext>
            </a:extLst>
          </p:cNvPr>
          <p:cNvSpPr txBox="1"/>
          <p:nvPr/>
        </p:nvSpPr>
        <p:spPr>
          <a:xfrm>
            <a:off x="789565" y="1573758"/>
            <a:ext cx="6096000" cy="369332"/>
          </a:xfrm>
          <a:prstGeom prst="rect">
            <a:avLst/>
          </a:prstGeom>
          <a:noFill/>
        </p:spPr>
        <p:txBody>
          <a:bodyPr wrap="square">
            <a:spAutoFit/>
          </a:bodyPr>
          <a:lstStyle/>
          <a:p>
            <a:pPr marL="0" indent="0" algn="ctr">
              <a:buNone/>
            </a:pPr>
            <a:r>
              <a:rPr lang="en-US" sz="1800" i="1" dirty="0">
                <a:solidFill>
                  <a:srgbClr val="000000"/>
                </a:solidFill>
                <a:latin typeface="Calibri" panose="020F0502020204030204" pitchFamily="34" charset="0"/>
              </a:rPr>
              <a:t>customer(</a:t>
            </a:r>
            <a:r>
              <a:rPr lang="en-US" sz="1800" i="1" dirty="0" err="1">
                <a:solidFill>
                  <a:srgbClr val="000000"/>
                </a:solidFill>
                <a:latin typeface="Calibri" panose="020F0502020204030204" pitchFamily="34" charset="0"/>
              </a:rPr>
              <a:t>c</a:t>
            </a:r>
            <a:r>
              <a:rPr lang="en-US" sz="1800" b="0" i="1" u="none" strike="noStrike" dirty="0" err="1">
                <a:solidFill>
                  <a:srgbClr val="000000"/>
                </a:solidFill>
                <a:effectLst/>
                <a:latin typeface="Calibri" panose="020F0502020204030204" pitchFamily="34" charset="0"/>
              </a:rPr>
              <a:t>ustomer_id</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cust_name</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a:solidFill>
                  <a:srgbClr val="000000"/>
                </a:solidFill>
                <a:effectLst/>
                <a:latin typeface="Calibri" panose="020F0502020204030204" pitchFamily="34" charset="0"/>
              </a:rPr>
              <a:t>city,</a:t>
            </a:r>
            <a:r>
              <a:rPr lang="en-US" sz="1600" i="1" dirty="0"/>
              <a:t> </a:t>
            </a:r>
            <a:r>
              <a:rPr lang="en-US" sz="1800" b="0" i="1" u="none" strike="noStrike" dirty="0">
                <a:solidFill>
                  <a:srgbClr val="000000"/>
                </a:solidFill>
                <a:effectLst/>
                <a:latin typeface="Calibri" panose="020F0502020204030204" pitchFamily="34" charset="0"/>
              </a:rPr>
              <a:t>grade,</a:t>
            </a:r>
            <a:r>
              <a:rPr lang="en-US" sz="1600" i="1" dirty="0"/>
              <a:t> </a:t>
            </a:r>
            <a:r>
              <a:rPr lang="en-US" sz="1800" b="0" i="1" u="none" strike="noStrike" dirty="0" err="1">
                <a:solidFill>
                  <a:srgbClr val="000000"/>
                </a:solidFill>
                <a:effectLst/>
                <a:latin typeface="Calibri" panose="020F0502020204030204" pitchFamily="34" charset="0"/>
              </a:rPr>
              <a:t>salesman_</a:t>
            </a:r>
            <a:r>
              <a:rPr lang="en-US" sz="1800" i="1" dirty="0" err="1">
                <a:solidFill>
                  <a:srgbClr val="000000"/>
                </a:solidFill>
                <a:latin typeface="Calibri" panose="020F0502020204030204" pitchFamily="34" charset="0"/>
              </a:rPr>
              <a:t>id</a:t>
            </a:r>
            <a:r>
              <a:rPr lang="en-US" sz="1800" i="1"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28382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21</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4" y="1206550"/>
            <a:ext cx="7446857" cy="461994"/>
          </a:xfrm>
        </p:spPr>
        <p:txBody>
          <a:bodyPr>
            <a:noAutofit/>
          </a:bodyPr>
          <a:lstStyle/>
          <a:p>
            <a:r>
              <a:rPr lang="en-US" sz="2000" dirty="0"/>
              <a:t>Find the highest purchase amount ordered by each customer with their ID and highest purchase amount.</a:t>
            </a:r>
          </a:p>
          <a:p>
            <a:pPr marL="0" indent="0" algn="ctr">
              <a:buNone/>
            </a:pPr>
            <a:r>
              <a:rPr lang="en-US" sz="2000" i="1" dirty="0">
                <a:solidFill>
                  <a:srgbClr val="000000"/>
                </a:solidFill>
                <a:latin typeface="Calibri" panose="020F0502020204030204" pitchFamily="34" charset="0"/>
              </a:rPr>
              <a:t>orders(</a:t>
            </a:r>
            <a:r>
              <a:rPr lang="en-US" sz="2000" b="0" i="1" u="none" strike="noStrike" dirty="0" err="1">
                <a:solidFill>
                  <a:srgbClr val="000000"/>
                </a:solidFill>
                <a:effectLst/>
                <a:latin typeface="Calibri" panose="020F0502020204030204" pitchFamily="34" charset="0"/>
              </a:rPr>
              <a:t>ord_no</a:t>
            </a:r>
            <a:r>
              <a:rPr lang="en-US" sz="2000" b="0" i="1" u="none" strike="noStrike" dirty="0">
                <a:solidFill>
                  <a:srgbClr val="000000"/>
                </a:solidFill>
                <a:effectLst/>
                <a:latin typeface="Calibri" panose="020F0502020204030204" pitchFamily="34" charset="0"/>
              </a:rPr>
              <a:t>,</a:t>
            </a:r>
            <a:r>
              <a:rPr lang="en-US" sz="1800" i="1" dirty="0"/>
              <a:t> </a:t>
            </a:r>
            <a:r>
              <a:rPr lang="en-US" sz="2000" b="0" i="1" u="none" strike="noStrike" dirty="0" err="1">
                <a:solidFill>
                  <a:srgbClr val="000000"/>
                </a:solidFill>
                <a:effectLst/>
                <a:latin typeface="Calibri" panose="020F0502020204030204" pitchFamily="34" charset="0"/>
              </a:rPr>
              <a:t>purch_amt</a:t>
            </a:r>
            <a:r>
              <a:rPr lang="en-US" sz="2000" b="0" i="1" u="none" strike="noStrike" dirty="0">
                <a:solidFill>
                  <a:srgbClr val="000000"/>
                </a:solidFill>
                <a:effectLst/>
                <a:latin typeface="Calibri" panose="020F0502020204030204" pitchFamily="34" charset="0"/>
              </a:rPr>
              <a:t>,</a:t>
            </a:r>
            <a:r>
              <a:rPr lang="en-US" sz="1800" i="1" dirty="0"/>
              <a:t> </a:t>
            </a:r>
            <a:r>
              <a:rPr lang="en-US" sz="2000" b="0" i="1" u="none" strike="noStrike" dirty="0" err="1">
                <a:solidFill>
                  <a:srgbClr val="000000"/>
                </a:solidFill>
                <a:effectLst/>
                <a:latin typeface="Calibri" panose="020F0502020204030204" pitchFamily="34" charset="0"/>
              </a:rPr>
              <a:t>ord_date</a:t>
            </a:r>
            <a:r>
              <a:rPr lang="en-US" sz="2000" b="0" i="1" u="none" strike="noStrike" dirty="0">
                <a:solidFill>
                  <a:srgbClr val="000000"/>
                </a:solidFill>
                <a:effectLst/>
                <a:latin typeface="Calibri" panose="020F0502020204030204" pitchFamily="34" charset="0"/>
              </a:rPr>
              <a:t>,</a:t>
            </a:r>
            <a:r>
              <a:rPr lang="en-US" sz="1800" i="1" dirty="0"/>
              <a:t> </a:t>
            </a:r>
            <a:r>
              <a:rPr lang="en-US" sz="2000" b="0" i="1" u="none" strike="noStrike" dirty="0" err="1">
                <a:solidFill>
                  <a:srgbClr val="000000"/>
                </a:solidFill>
                <a:effectLst/>
                <a:latin typeface="Calibri" panose="020F0502020204030204" pitchFamily="34" charset="0"/>
              </a:rPr>
              <a:t>customer_id</a:t>
            </a:r>
            <a:r>
              <a:rPr lang="en-US" sz="2000" b="0" i="1" u="none" strike="noStrike" dirty="0">
                <a:solidFill>
                  <a:srgbClr val="000000"/>
                </a:solidFill>
                <a:effectLst/>
                <a:latin typeface="Calibri" panose="020F0502020204030204" pitchFamily="34" charset="0"/>
              </a:rPr>
              <a:t>,</a:t>
            </a:r>
            <a:r>
              <a:rPr lang="en-US" sz="1800" i="1" dirty="0"/>
              <a:t> </a:t>
            </a:r>
            <a:r>
              <a:rPr lang="en-US" sz="2000" b="0" i="1" u="none" strike="noStrike" dirty="0" err="1">
                <a:solidFill>
                  <a:srgbClr val="000000"/>
                </a:solidFill>
                <a:effectLst/>
                <a:latin typeface="Calibri" panose="020F0502020204030204" pitchFamily="34" charset="0"/>
              </a:rPr>
              <a:t>salesman_id</a:t>
            </a:r>
            <a:r>
              <a:rPr lang="en-US" sz="1800" i="1" dirty="0"/>
              <a:t> </a:t>
            </a:r>
            <a:r>
              <a:rPr lang="en-US" sz="2000" i="1" dirty="0">
                <a:solidFill>
                  <a:srgbClr val="000000"/>
                </a:solidFill>
                <a:latin typeface="Calibri" panose="020F0502020204030204" pitchFamily="34" charset="0"/>
              </a:rPr>
              <a:t>)</a:t>
            </a:r>
          </a:p>
          <a:p>
            <a:endParaRPr lang="en-US" sz="2000" dirty="0"/>
          </a:p>
        </p:txBody>
      </p:sp>
      <p:sp>
        <p:nvSpPr>
          <p:cNvPr id="5" name="Rectangle 4">
            <a:extLst>
              <a:ext uri="{FF2B5EF4-FFF2-40B4-BE49-F238E27FC236}">
                <a16:creationId xmlns:a16="http://schemas.microsoft.com/office/drawing/2014/main" id="{7EB0A39A-4EA0-4C76-9F7A-DF4EE1C05B08}"/>
              </a:ext>
            </a:extLst>
          </p:cNvPr>
          <p:cNvSpPr/>
          <p:nvPr/>
        </p:nvSpPr>
        <p:spPr>
          <a:xfrm>
            <a:off x="545000" y="3361585"/>
            <a:ext cx="4983637" cy="1200329"/>
          </a:xfrm>
          <a:prstGeom prst="rect">
            <a:avLst/>
          </a:prstGeom>
        </p:spPr>
        <p:txBody>
          <a:bodyPr wrap="square">
            <a:spAutoFit/>
          </a:bodyPr>
          <a:lstStyle/>
          <a:p>
            <a:r>
              <a:rPr lang="en-US" sz="2400" b="1" dirty="0"/>
              <a:t>SELECT</a:t>
            </a:r>
            <a:r>
              <a:rPr lang="en-US" sz="2400" dirty="0"/>
              <a:t> </a:t>
            </a:r>
            <a:r>
              <a:rPr lang="en-US" sz="2400" dirty="0" err="1"/>
              <a:t>customer_id</a:t>
            </a:r>
            <a:r>
              <a:rPr lang="en-US" sz="2400" dirty="0"/>
              <a:t>, </a:t>
            </a:r>
            <a:r>
              <a:rPr lang="en-US" sz="2400" b="1" dirty="0"/>
              <a:t>MAX</a:t>
            </a:r>
            <a:r>
              <a:rPr lang="en-US" sz="2400" dirty="0"/>
              <a:t>(</a:t>
            </a:r>
            <a:r>
              <a:rPr lang="en-US" sz="2400" dirty="0" err="1"/>
              <a:t>purch_amt</a:t>
            </a:r>
            <a:r>
              <a:rPr lang="en-US" sz="2400" dirty="0"/>
              <a:t>) </a:t>
            </a:r>
          </a:p>
          <a:p>
            <a:r>
              <a:rPr lang="en-US" sz="2400" b="1" dirty="0"/>
              <a:t>FROM</a:t>
            </a:r>
            <a:r>
              <a:rPr lang="en-US" sz="2400" dirty="0"/>
              <a:t> orders </a:t>
            </a:r>
          </a:p>
          <a:p>
            <a:r>
              <a:rPr lang="en-US" sz="2400" b="1" dirty="0"/>
              <a:t>GROUP</a:t>
            </a:r>
            <a:r>
              <a:rPr lang="en-US" sz="2400" dirty="0"/>
              <a:t> </a:t>
            </a:r>
            <a:r>
              <a:rPr lang="en-US" sz="2400" b="1" dirty="0"/>
              <a:t>BY</a:t>
            </a:r>
            <a:r>
              <a:rPr lang="en-US" sz="2400" dirty="0"/>
              <a:t> </a:t>
            </a:r>
            <a:r>
              <a:rPr lang="en-US" sz="2400" dirty="0" err="1"/>
              <a:t>customer_id</a:t>
            </a:r>
            <a:r>
              <a:rPr lang="en-US" sz="2400" dirty="0"/>
              <a:t>;</a:t>
            </a:r>
          </a:p>
        </p:txBody>
      </p:sp>
      <p:pic>
        <p:nvPicPr>
          <p:cNvPr id="8" name="Picture 7" descr="A screenshot of text&#10;&#10;Description automatically generated">
            <a:extLst>
              <a:ext uri="{FF2B5EF4-FFF2-40B4-BE49-F238E27FC236}">
                <a16:creationId xmlns:a16="http://schemas.microsoft.com/office/drawing/2014/main" id="{ABD432FE-76D8-4D67-AB7E-8921B8273FB2}"/>
              </a:ext>
            </a:extLst>
          </p:cNvPr>
          <p:cNvPicPr>
            <a:picLocks noChangeAspect="1"/>
          </p:cNvPicPr>
          <p:nvPr/>
        </p:nvPicPr>
        <p:blipFill rotWithShape="1">
          <a:blip r:embed="rId2">
            <a:extLst>
              <a:ext uri="{28A0092B-C50C-407E-A947-70E740481C1C}">
                <a14:useLocalDpi xmlns:a14="http://schemas.microsoft.com/office/drawing/2010/main" val="0"/>
              </a:ext>
            </a:extLst>
          </a:blip>
          <a:srcRect l="2508" t="1703" r="1589" b="2411"/>
          <a:stretch/>
        </p:blipFill>
        <p:spPr>
          <a:xfrm>
            <a:off x="8151779" y="141051"/>
            <a:ext cx="3725694" cy="6575898"/>
          </a:xfrm>
          <a:prstGeom prst="rect">
            <a:avLst/>
          </a:prstGeom>
        </p:spPr>
      </p:pic>
    </p:spTree>
    <p:extLst>
      <p:ext uri="{BB962C8B-B14F-4D97-AF65-F5344CB8AC3E}">
        <p14:creationId xmlns:p14="http://schemas.microsoft.com/office/powerpoint/2010/main" val="359477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22</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3" y="1206550"/>
            <a:ext cx="6706671" cy="461994"/>
          </a:xfrm>
        </p:spPr>
        <p:txBody>
          <a:bodyPr>
            <a:noAutofit/>
          </a:bodyPr>
          <a:lstStyle/>
          <a:p>
            <a:r>
              <a:rPr lang="en-US" sz="2000" dirty="0"/>
              <a:t>Find the highest purchase amount ordered by each customer on a particular date with their ID, order date and highest purchase amount.</a:t>
            </a:r>
          </a:p>
          <a:p>
            <a:pPr marL="0" indent="0" algn="ctr">
              <a:buNone/>
            </a:pPr>
            <a:r>
              <a:rPr lang="en-US" sz="1800" i="1" dirty="0">
                <a:solidFill>
                  <a:srgbClr val="000000"/>
                </a:solidFill>
                <a:latin typeface="Calibri" panose="020F0502020204030204" pitchFamily="34" charset="0"/>
              </a:rPr>
              <a:t>orders(</a:t>
            </a:r>
            <a:r>
              <a:rPr lang="en-US" sz="1800" b="0" i="1" u="none" strike="noStrike" dirty="0" err="1">
                <a:solidFill>
                  <a:srgbClr val="000000"/>
                </a:solidFill>
                <a:effectLst/>
                <a:latin typeface="Calibri" panose="020F0502020204030204" pitchFamily="34" charset="0"/>
              </a:rPr>
              <a:t>ord_no</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purch_amt</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ord_date</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customer_id</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salesman_id</a:t>
            </a:r>
            <a:r>
              <a:rPr lang="en-US" sz="1600" i="1" dirty="0"/>
              <a:t> </a:t>
            </a:r>
            <a:r>
              <a:rPr lang="en-US" sz="1800" i="1" dirty="0">
                <a:solidFill>
                  <a:srgbClr val="000000"/>
                </a:solidFill>
                <a:latin typeface="Calibri" panose="020F0502020204030204" pitchFamily="34" charset="0"/>
              </a:rPr>
              <a:t>)</a:t>
            </a:r>
          </a:p>
          <a:p>
            <a:pPr marL="0" indent="0">
              <a:buNone/>
            </a:pPr>
            <a:endParaRPr lang="en-US" sz="2000" dirty="0"/>
          </a:p>
        </p:txBody>
      </p:sp>
      <p:sp>
        <p:nvSpPr>
          <p:cNvPr id="6" name="Rectangle 5">
            <a:extLst>
              <a:ext uri="{FF2B5EF4-FFF2-40B4-BE49-F238E27FC236}">
                <a16:creationId xmlns:a16="http://schemas.microsoft.com/office/drawing/2014/main" id="{F7E32C24-A289-4401-9837-08C1BF9645E7}"/>
              </a:ext>
            </a:extLst>
          </p:cNvPr>
          <p:cNvSpPr/>
          <p:nvPr/>
        </p:nvSpPr>
        <p:spPr>
          <a:xfrm>
            <a:off x="755164" y="3208368"/>
            <a:ext cx="5340836" cy="1015663"/>
          </a:xfrm>
          <a:prstGeom prst="rect">
            <a:avLst/>
          </a:prstGeom>
        </p:spPr>
        <p:txBody>
          <a:bodyPr wrap="square">
            <a:spAutoFit/>
          </a:bodyPr>
          <a:lstStyle/>
          <a:p>
            <a:r>
              <a:rPr lang="en-US" sz="2000" b="1" dirty="0"/>
              <a:t>SELECT</a:t>
            </a:r>
            <a:r>
              <a:rPr lang="en-US" sz="2000" dirty="0"/>
              <a:t> </a:t>
            </a:r>
            <a:r>
              <a:rPr lang="en-US" sz="2000" dirty="0" err="1"/>
              <a:t>customer_id</a:t>
            </a:r>
            <a:r>
              <a:rPr lang="en-US" sz="2000" dirty="0"/>
              <a:t>, </a:t>
            </a:r>
            <a:r>
              <a:rPr lang="en-US" sz="2000" dirty="0" err="1"/>
              <a:t>ord_date</a:t>
            </a:r>
            <a:r>
              <a:rPr lang="en-US" sz="2000" dirty="0"/>
              <a:t>, </a:t>
            </a:r>
            <a:r>
              <a:rPr lang="en-US" sz="2000" b="1" dirty="0"/>
              <a:t>MAX</a:t>
            </a:r>
            <a:r>
              <a:rPr lang="en-US" sz="2000" dirty="0"/>
              <a:t>(</a:t>
            </a:r>
            <a:r>
              <a:rPr lang="en-US" sz="2000" dirty="0" err="1"/>
              <a:t>purch_amt</a:t>
            </a:r>
            <a:r>
              <a:rPr lang="en-US" sz="2000" dirty="0"/>
              <a:t>) </a:t>
            </a:r>
          </a:p>
          <a:p>
            <a:r>
              <a:rPr lang="en-US" sz="2000" b="1" dirty="0"/>
              <a:t>FROM</a:t>
            </a:r>
            <a:r>
              <a:rPr lang="en-US" sz="2000" dirty="0"/>
              <a:t> orders </a:t>
            </a:r>
          </a:p>
          <a:p>
            <a:r>
              <a:rPr lang="en-US" sz="2000" b="1" dirty="0"/>
              <a:t>GROUP BY</a:t>
            </a:r>
            <a:r>
              <a:rPr lang="en-US" sz="2000" dirty="0"/>
              <a:t> </a:t>
            </a:r>
            <a:r>
              <a:rPr lang="en-US" sz="2000" dirty="0" err="1"/>
              <a:t>customer_id</a:t>
            </a:r>
            <a:r>
              <a:rPr lang="en-US" sz="2000" dirty="0"/>
              <a:t>, </a:t>
            </a:r>
            <a:r>
              <a:rPr lang="en-US" sz="2000" dirty="0" err="1"/>
              <a:t>ord_date</a:t>
            </a:r>
            <a:r>
              <a:rPr lang="en-US" sz="2000" dirty="0"/>
              <a:t>;</a:t>
            </a:r>
          </a:p>
        </p:txBody>
      </p:sp>
      <p:pic>
        <p:nvPicPr>
          <p:cNvPr id="9" name="Picture 8" descr="A screenshot of a cell phone&#10;&#10;Description automatically generated">
            <a:extLst>
              <a:ext uri="{FF2B5EF4-FFF2-40B4-BE49-F238E27FC236}">
                <a16:creationId xmlns:a16="http://schemas.microsoft.com/office/drawing/2014/main" id="{971F7628-4EB5-4E9B-B07F-F5A5F4D1DC79}"/>
              </a:ext>
            </a:extLst>
          </p:cNvPr>
          <p:cNvPicPr>
            <a:picLocks noChangeAspect="1"/>
          </p:cNvPicPr>
          <p:nvPr/>
        </p:nvPicPr>
        <p:blipFill rotWithShape="1">
          <a:blip r:embed="rId2">
            <a:extLst>
              <a:ext uri="{28A0092B-C50C-407E-A947-70E740481C1C}">
                <a14:useLocalDpi xmlns:a14="http://schemas.microsoft.com/office/drawing/2010/main" val="0"/>
              </a:ext>
            </a:extLst>
          </a:blip>
          <a:srcRect l="1464" b="3404"/>
          <a:stretch/>
        </p:blipFill>
        <p:spPr>
          <a:xfrm>
            <a:off x="7282392" y="116732"/>
            <a:ext cx="4846164" cy="6624536"/>
          </a:xfrm>
          <a:prstGeom prst="rect">
            <a:avLst/>
          </a:prstGeom>
        </p:spPr>
      </p:pic>
    </p:spTree>
    <p:extLst>
      <p:ext uri="{BB962C8B-B14F-4D97-AF65-F5344CB8AC3E}">
        <p14:creationId xmlns:p14="http://schemas.microsoft.com/office/powerpoint/2010/main" val="358371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23</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2" y="1206550"/>
            <a:ext cx="6863691" cy="876774"/>
          </a:xfrm>
        </p:spPr>
        <p:txBody>
          <a:bodyPr>
            <a:noAutofit/>
          </a:bodyPr>
          <a:lstStyle/>
          <a:p>
            <a:r>
              <a:rPr lang="en-US" sz="2000" dirty="0"/>
              <a:t>Find the highest purchase amount on a date '2012-08-17' for each salesman with their ID.</a:t>
            </a:r>
          </a:p>
          <a:p>
            <a:pPr marL="0" indent="0" algn="ctr">
              <a:buNone/>
            </a:pPr>
            <a:r>
              <a:rPr lang="en-US" sz="1800" i="1" dirty="0">
                <a:solidFill>
                  <a:srgbClr val="000000"/>
                </a:solidFill>
                <a:latin typeface="Calibri" panose="020F0502020204030204" pitchFamily="34" charset="0"/>
              </a:rPr>
              <a:t>orders(</a:t>
            </a:r>
            <a:r>
              <a:rPr lang="en-US" sz="1800" b="0" i="1" u="none" strike="noStrike" dirty="0" err="1">
                <a:solidFill>
                  <a:srgbClr val="000000"/>
                </a:solidFill>
                <a:effectLst/>
                <a:latin typeface="Calibri" panose="020F0502020204030204" pitchFamily="34" charset="0"/>
              </a:rPr>
              <a:t>ord_no</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purch_amt</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ord_date</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customer_id</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salesman_id</a:t>
            </a:r>
            <a:r>
              <a:rPr lang="en-US" sz="1600" i="1" dirty="0"/>
              <a:t> </a:t>
            </a:r>
            <a:r>
              <a:rPr lang="en-US" sz="1800" i="1" dirty="0">
                <a:solidFill>
                  <a:srgbClr val="000000"/>
                </a:solidFill>
                <a:latin typeface="Calibri" panose="020F0502020204030204" pitchFamily="34" charset="0"/>
              </a:rPr>
              <a:t>)</a:t>
            </a:r>
          </a:p>
          <a:p>
            <a:endParaRPr lang="en-US" sz="2000" dirty="0"/>
          </a:p>
        </p:txBody>
      </p:sp>
      <p:sp>
        <p:nvSpPr>
          <p:cNvPr id="5" name="Rectangle 4">
            <a:extLst>
              <a:ext uri="{FF2B5EF4-FFF2-40B4-BE49-F238E27FC236}">
                <a16:creationId xmlns:a16="http://schemas.microsoft.com/office/drawing/2014/main" id="{9D1ABC49-F1E9-4E1F-87DE-5F4EF11472C2}"/>
              </a:ext>
            </a:extLst>
          </p:cNvPr>
          <p:cNvSpPr/>
          <p:nvPr/>
        </p:nvSpPr>
        <p:spPr>
          <a:xfrm>
            <a:off x="849840" y="3383472"/>
            <a:ext cx="3918408" cy="1200329"/>
          </a:xfrm>
          <a:prstGeom prst="rect">
            <a:avLst/>
          </a:prstGeom>
        </p:spPr>
        <p:txBody>
          <a:bodyPr wrap="square">
            <a:spAutoFit/>
          </a:bodyPr>
          <a:lstStyle/>
          <a:p>
            <a:r>
              <a:rPr lang="en-US" b="1" dirty="0"/>
              <a:t>SELECT</a:t>
            </a:r>
            <a:r>
              <a:rPr lang="en-US" dirty="0"/>
              <a:t> </a:t>
            </a:r>
            <a:r>
              <a:rPr lang="en-US" dirty="0" err="1"/>
              <a:t>salesman_id</a:t>
            </a:r>
            <a:r>
              <a:rPr lang="en-US" dirty="0"/>
              <a:t>, </a:t>
            </a:r>
            <a:r>
              <a:rPr lang="en-US" b="1" dirty="0"/>
              <a:t>MAX</a:t>
            </a:r>
            <a:r>
              <a:rPr lang="en-US" dirty="0"/>
              <a:t>(</a:t>
            </a:r>
            <a:r>
              <a:rPr lang="en-US" dirty="0" err="1"/>
              <a:t>purch_amt</a:t>
            </a:r>
            <a:r>
              <a:rPr lang="en-US" dirty="0"/>
              <a:t>) </a:t>
            </a:r>
          </a:p>
          <a:p>
            <a:r>
              <a:rPr lang="en-US" b="1" dirty="0"/>
              <a:t>FROM</a:t>
            </a:r>
            <a:r>
              <a:rPr lang="en-US" dirty="0"/>
              <a:t> orders </a:t>
            </a:r>
          </a:p>
          <a:p>
            <a:r>
              <a:rPr lang="en-US" b="1" dirty="0"/>
              <a:t>WHERE</a:t>
            </a:r>
            <a:r>
              <a:rPr lang="en-US" dirty="0"/>
              <a:t> </a:t>
            </a:r>
            <a:r>
              <a:rPr lang="en-US" dirty="0" err="1"/>
              <a:t>ord_date</a:t>
            </a:r>
            <a:r>
              <a:rPr lang="en-US" dirty="0"/>
              <a:t> = '2012-08-17' </a:t>
            </a:r>
          </a:p>
          <a:p>
            <a:r>
              <a:rPr lang="en-US" b="1" dirty="0"/>
              <a:t>GROUP</a:t>
            </a:r>
            <a:r>
              <a:rPr lang="en-US" dirty="0"/>
              <a:t> </a:t>
            </a:r>
            <a:r>
              <a:rPr lang="en-US" b="1" dirty="0"/>
              <a:t>BY</a:t>
            </a:r>
            <a:r>
              <a:rPr lang="en-US" dirty="0"/>
              <a:t> </a:t>
            </a:r>
            <a:r>
              <a:rPr lang="en-US" dirty="0" err="1"/>
              <a:t>salesman_id</a:t>
            </a:r>
            <a:r>
              <a:rPr lang="en-US" dirty="0"/>
              <a:t>;</a:t>
            </a:r>
          </a:p>
        </p:txBody>
      </p:sp>
      <p:pic>
        <p:nvPicPr>
          <p:cNvPr id="10" name="Picture 9" descr="A screenshot of a cell phone&#10;&#10;Description automatically generated">
            <a:extLst>
              <a:ext uri="{FF2B5EF4-FFF2-40B4-BE49-F238E27FC236}">
                <a16:creationId xmlns:a16="http://schemas.microsoft.com/office/drawing/2014/main" id="{BE93C460-8EBD-484D-8BD4-BDD036F98209}"/>
              </a:ext>
            </a:extLst>
          </p:cNvPr>
          <p:cNvPicPr>
            <a:picLocks noChangeAspect="1"/>
          </p:cNvPicPr>
          <p:nvPr/>
        </p:nvPicPr>
        <p:blipFill rotWithShape="1">
          <a:blip r:embed="rId2">
            <a:extLst>
              <a:ext uri="{28A0092B-C50C-407E-A947-70E740481C1C}">
                <a14:useLocalDpi xmlns:a14="http://schemas.microsoft.com/office/drawing/2010/main" val="0"/>
              </a:ext>
            </a:extLst>
          </a:blip>
          <a:srcRect l="1396" r="1424" b="2837"/>
          <a:stretch/>
        </p:blipFill>
        <p:spPr>
          <a:xfrm>
            <a:off x="7221165" y="97276"/>
            <a:ext cx="4970835" cy="6663447"/>
          </a:xfrm>
          <a:prstGeom prst="rect">
            <a:avLst/>
          </a:prstGeom>
        </p:spPr>
      </p:pic>
    </p:spTree>
    <p:extLst>
      <p:ext uri="{BB962C8B-B14F-4D97-AF65-F5344CB8AC3E}">
        <p14:creationId xmlns:p14="http://schemas.microsoft.com/office/powerpoint/2010/main" val="39642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24</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2" y="1206550"/>
            <a:ext cx="7760069" cy="876774"/>
          </a:xfrm>
        </p:spPr>
        <p:txBody>
          <a:bodyPr>
            <a:noAutofit/>
          </a:bodyPr>
          <a:lstStyle/>
          <a:p>
            <a:r>
              <a:rPr lang="en-US" sz="2000" dirty="0"/>
              <a:t>Find the highest purchase amount with their customer ID and order date, for only those customers who have the highest purchase amount in a day is more than 2000.</a:t>
            </a:r>
          </a:p>
        </p:txBody>
      </p:sp>
      <p:sp>
        <p:nvSpPr>
          <p:cNvPr id="6" name="Rectangle 5">
            <a:extLst>
              <a:ext uri="{FF2B5EF4-FFF2-40B4-BE49-F238E27FC236}">
                <a16:creationId xmlns:a16="http://schemas.microsoft.com/office/drawing/2014/main" id="{BA98ACD0-9E82-40DD-897E-0C99EAA3C475}"/>
              </a:ext>
            </a:extLst>
          </p:cNvPr>
          <p:cNvSpPr/>
          <p:nvPr/>
        </p:nvSpPr>
        <p:spPr>
          <a:xfrm>
            <a:off x="636070" y="3755440"/>
            <a:ext cx="5275869" cy="1323439"/>
          </a:xfrm>
          <a:prstGeom prst="rect">
            <a:avLst/>
          </a:prstGeom>
        </p:spPr>
        <p:txBody>
          <a:bodyPr wrap="square">
            <a:spAutoFit/>
          </a:bodyPr>
          <a:lstStyle/>
          <a:p>
            <a:r>
              <a:rPr lang="en-US" sz="2000" b="1" dirty="0"/>
              <a:t>SELECT</a:t>
            </a:r>
            <a:r>
              <a:rPr lang="en-US" dirty="0"/>
              <a:t> </a:t>
            </a:r>
            <a:r>
              <a:rPr lang="en-US" dirty="0" err="1"/>
              <a:t>customer_id</a:t>
            </a:r>
            <a:r>
              <a:rPr lang="en-US" dirty="0"/>
              <a:t>, </a:t>
            </a:r>
            <a:r>
              <a:rPr lang="en-US" dirty="0" err="1"/>
              <a:t>ord_date</a:t>
            </a:r>
            <a:r>
              <a:rPr lang="en-US" dirty="0"/>
              <a:t>, </a:t>
            </a:r>
            <a:r>
              <a:rPr lang="en-US" sz="2000" b="1" dirty="0"/>
              <a:t>MAX</a:t>
            </a:r>
            <a:r>
              <a:rPr lang="en-US" dirty="0"/>
              <a:t>(</a:t>
            </a:r>
            <a:r>
              <a:rPr lang="en-US" dirty="0" err="1"/>
              <a:t>purch_amt</a:t>
            </a:r>
            <a:r>
              <a:rPr lang="en-US" dirty="0"/>
              <a:t>) </a:t>
            </a:r>
          </a:p>
          <a:p>
            <a:r>
              <a:rPr lang="en-US" sz="2000" b="1" dirty="0"/>
              <a:t>FROM</a:t>
            </a:r>
            <a:r>
              <a:rPr lang="en-US" dirty="0"/>
              <a:t> orders </a:t>
            </a:r>
          </a:p>
          <a:p>
            <a:r>
              <a:rPr lang="en-US" sz="2000" b="1" dirty="0"/>
              <a:t>GROUP</a:t>
            </a:r>
            <a:r>
              <a:rPr lang="en-US" dirty="0"/>
              <a:t> </a:t>
            </a:r>
            <a:r>
              <a:rPr lang="en-US" sz="2000" b="1" dirty="0"/>
              <a:t>BY</a:t>
            </a:r>
            <a:r>
              <a:rPr lang="en-US" dirty="0"/>
              <a:t> </a:t>
            </a:r>
            <a:r>
              <a:rPr lang="en-US" dirty="0" err="1"/>
              <a:t>customer_id</a:t>
            </a:r>
            <a:r>
              <a:rPr lang="en-US" dirty="0"/>
              <a:t>, </a:t>
            </a:r>
            <a:r>
              <a:rPr lang="en-US" dirty="0" err="1"/>
              <a:t>ord_date</a:t>
            </a:r>
            <a:r>
              <a:rPr lang="en-US" dirty="0"/>
              <a:t> </a:t>
            </a:r>
          </a:p>
          <a:p>
            <a:r>
              <a:rPr lang="en-US" sz="2000" b="1" dirty="0"/>
              <a:t>HAVING</a:t>
            </a:r>
            <a:r>
              <a:rPr lang="en-US" dirty="0"/>
              <a:t> </a:t>
            </a:r>
            <a:r>
              <a:rPr lang="en-US" sz="2000" b="1" dirty="0"/>
              <a:t>MAX</a:t>
            </a:r>
            <a:r>
              <a:rPr lang="en-US" dirty="0"/>
              <a:t>(</a:t>
            </a:r>
            <a:r>
              <a:rPr lang="en-US" dirty="0" err="1"/>
              <a:t>purch_amt</a:t>
            </a:r>
            <a:r>
              <a:rPr lang="en-US" dirty="0"/>
              <a:t>) &gt; 2000.00;</a:t>
            </a:r>
          </a:p>
        </p:txBody>
      </p:sp>
      <p:pic>
        <p:nvPicPr>
          <p:cNvPr id="9" name="Picture 8">
            <a:extLst>
              <a:ext uri="{FF2B5EF4-FFF2-40B4-BE49-F238E27FC236}">
                <a16:creationId xmlns:a16="http://schemas.microsoft.com/office/drawing/2014/main" id="{7A7D8B55-3009-4735-8096-0F21C4508EFC}"/>
              </a:ext>
            </a:extLst>
          </p:cNvPr>
          <p:cNvPicPr>
            <a:picLocks noChangeAspect="1"/>
          </p:cNvPicPr>
          <p:nvPr/>
        </p:nvPicPr>
        <p:blipFill rotWithShape="1">
          <a:blip r:embed="rId2"/>
          <a:srcRect b="1561"/>
          <a:stretch/>
        </p:blipFill>
        <p:spPr>
          <a:xfrm>
            <a:off x="8202342" y="0"/>
            <a:ext cx="3921564" cy="6750996"/>
          </a:xfrm>
          <a:prstGeom prst="rect">
            <a:avLst/>
          </a:prstGeom>
        </p:spPr>
      </p:pic>
      <p:sp>
        <p:nvSpPr>
          <p:cNvPr id="7" name="TextBox 6">
            <a:extLst>
              <a:ext uri="{FF2B5EF4-FFF2-40B4-BE49-F238E27FC236}">
                <a16:creationId xmlns:a16="http://schemas.microsoft.com/office/drawing/2014/main" id="{E5413CA0-9E6F-4C68-83A7-30F7C86BFDBD}"/>
              </a:ext>
            </a:extLst>
          </p:cNvPr>
          <p:cNvSpPr txBox="1"/>
          <p:nvPr/>
        </p:nvSpPr>
        <p:spPr>
          <a:xfrm>
            <a:off x="822036" y="2120949"/>
            <a:ext cx="6345382" cy="369332"/>
          </a:xfrm>
          <a:prstGeom prst="rect">
            <a:avLst/>
          </a:prstGeom>
          <a:noFill/>
        </p:spPr>
        <p:txBody>
          <a:bodyPr wrap="square">
            <a:spAutoFit/>
          </a:bodyPr>
          <a:lstStyle/>
          <a:p>
            <a:pPr marL="0" indent="0" algn="ctr">
              <a:buNone/>
            </a:pPr>
            <a:r>
              <a:rPr lang="en-US" sz="1800" i="1" dirty="0">
                <a:solidFill>
                  <a:srgbClr val="000000"/>
                </a:solidFill>
                <a:latin typeface="Calibri" panose="020F0502020204030204" pitchFamily="34" charset="0"/>
              </a:rPr>
              <a:t>orders(</a:t>
            </a:r>
            <a:r>
              <a:rPr lang="en-US" sz="1800" b="0" i="1" u="none" strike="noStrike" dirty="0" err="1">
                <a:solidFill>
                  <a:srgbClr val="000000"/>
                </a:solidFill>
                <a:effectLst/>
                <a:latin typeface="Calibri" panose="020F0502020204030204" pitchFamily="34" charset="0"/>
              </a:rPr>
              <a:t>ord_no</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purch_amt</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ord_date</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customer_id</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salesman_id</a:t>
            </a:r>
            <a:r>
              <a:rPr lang="en-US" sz="1600" i="1" dirty="0"/>
              <a:t> </a:t>
            </a:r>
            <a:r>
              <a:rPr lang="en-US" sz="1800" i="1"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291982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ECAB489-40F7-494C-B3DB-0539708D2C6B}"/>
              </a:ext>
            </a:extLst>
          </p:cNvPr>
          <p:cNvPicPr>
            <a:picLocks noChangeAspect="1"/>
          </p:cNvPicPr>
          <p:nvPr/>
        </p:nvPicPr>
        <p:blipFill>
          <a:blip r:embed="rId2"/>
          <a:stretch>
            <a:fillRect/>
          </a:stretch>
        </p:blipFill>
        <p:spPr>
          <a:xfrm>
            <a:off x="490194" y="879941"/>
            <a:ext cx="11293311" cy="5465300"/>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0427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307289" y="384265"/>
            <a:ext cx="6809033" cy="361803"/>
          </a:xfrm>
        </p:spPr>
        <p:txBody>
          <a:bodyPr>
            <a:normAutofit fontScale="92500" lnSpcReduction="20000"/>
          </a:bodyPr>
          <a:lstStyle/>
          <a:p>
            <a:pPr marL="0" indent="0">
              <a:buNone/>
            </a:pPr>
            <a:r>
              <a:rPr lang="en-US" sz="2400" dirty="0"/>
              <a:t>Display name and commission for all the salesmen.</a:t>
            </a:r>
          </a:p>
        </p:txBody>
      </p:sp>
      <p:sp>
        <p:nvSpPr>
          <p:cNvPr id="10" name="Content Placeholder 2">
            <a:extLst>
              <a:ext uri="{FF2B5EF4-FFF2-40B4-BE49-F238E27FC236}">
                <a16:creationId xmlns:a16="http://schemas.microsoft.com/office/drawing/2014/main" id="{CEA42F0E-31B5-44DF-96B4-03C5836DC8F9}"/>
              </a:ext>
            </a:extLst>
          </p:cNvPr>
          <p:cNvSpPr txBox="1">
            <a:spLocks/>
          </p:cNvSpPr>
          <p:nvPr/>
        </p:nvSpPr>
        <p:spPr>
          <a:xfrm>
            <a:off x="307289" y="685725"/>
            <a:ext cx="9805186" cy="4616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Retrieve salesman id of all salesmen from orders table without any repeats.</a:t>
            </a:r>
          </a:p>
        </p:txBody>
      </p:sp>
      <p:sp>
        <p:nvSpPr>
          <p:cNvPr id="11" name="TextBox 10">
            <a:extLst>
              <a:ext uri="{FF2B5EF4-FFF2-40B4-BE49-F238E27FC236}">
                <a16:creationId xmlns:a16="http://schemas.microsoft.com/office/drawing/2014/main" id="{E218C11A-933E-43CE-B9FD-FB875D239451}"/>
              </a:ext>
            </a:extLst>
          </p:cNvPr>
          <p:cNvSpPr txBox="1"/>
          <p:nvPr/>
        </p:nvSpPr>
        <p:spPr>
          <a:xfrm>
            <a:off x="307289" y="987185"/>
            <a:ext cx="9374329" cy="461665"/>
          </a:xfrm>
          <a:prstGeom prst="rect">
            <a:avLst/>
          </a:prstGeom>
          <a:noFill/>
        </p:spPr>
        <p:txBody>
          <a:bodyPr wrap="square">
            <a:spAutoFit/>
          </a:bodyPr>
          <a:lstStyle/>
          <a:p>
            <a:r>
              <a:rPr lang="en-US" sz="2400" dirty="0"/>
              <a:t>Display names and city of salesman, who belongs to the city of Paris. </a:t>
            </a:r>
          </a:p>
        </p:txBody>
      </p:sp>
      <p:sp>
        <p:nvSpPr>
          <p:cNvPr id="13" name="TextBox 12">
            <a:extLst>
              <a:ext uri="{FF2B5EF4-FFF2-40B4-BE49-F238E27FC236}">
                <a16:creationId xmlns:a16="http://schemas.microsoft.com/office/drawing/2014/main" id="{100FB3BF-9517-4FC7-885A-E6F77FC9512B}"/>
              </a:ext>
            </a:extLst>
          </p:cNvPr>
          <p:cNvSpPr txBox="1"/>
          <p:nvPr/>
        </p:nvSpPr>
        <p:spPr>
          <a:xfrm>
            <a:off x="3477804" y="5011796"/>
            <a:ext cx="8207713" cy="2369880"/>
          </a:xfrm>
          <a:prstGeom prst="rect">
            <a:avLst/>
          </a:prstGeom>
          <a:noFill/>
        </p:spPr>
        <p:txBody>
          <a:bodyPr wrap="square">
            <a:spAutoFit/>
          </a:bodyPr>
          <a:lstStyle/>
          <a:p>
            <a:pPr marL="0" indent="0" algn="ctr">
              <a:buNone/>
            </a:pPr>
            <a:r>
              <a:rPr lang="en-US" sz="2000" i="1" dirty="0">
                <a:solidFill>
                  <a:srgbClr val="000000"/>
                </a:solidFill>
                <a:latin typeface="Calibri" panose="020F0502020204030204" pitchFamily="34" charset="0"/>
              </a:rPr>
              <a:t>salesman (</a:t>
            </a:r>
            <a:r>
              <a:rPr lang="en-US" sz="2000" i="1" dirty="0" err="1">
                <a:solidFill>
                  <a:srgbClr val="000000"/>
                </a:solidFill>
                <a:latin typeface="Calibri" panose="020F0502020204030204" pitchFamily="34" charset="0"/>
              </a:rPr>
              <a:t>salesman</a:t>
            </a:r>
            <a:r>
              <a:rPr lang="en-US" sz="1800" b="0" i="1" u="none" strike="noStrike" dirty="0" err="1">
                <a:solidFill>
                  <a:srgbClr val="000000"/>
                </a:solidFill>
                <a:effectLst/>
                <a:latin typeface="Calibri" panose="020F0502020204030204" pitchFamily="34" charset="0"/>
              </a:rPr>
              <a:t>_id</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a:solidFill>
                  <a:srgbClr val="000000"/>
                </a:solidFill>
                <a:effectLst/>
                <a:latin typeface="Calibri" panose="020F0502020204030204" pitchFamily="34" charset="0"/>
              </a:rPr>
              <a:t>name,</a:t>
            </a:r>
            <a:r>
              <a:rPr lang="en-US" sz="1600" i="1" dirty="0"/>
              <a:t> </a:t>
            </a:r>
            <a:r>
              <a:rPr lang="en-US" sz="1800" b="0" i="1" u="none" strike="noStrike" dirty="0">
                <a:solidFill>
                  <a:srgbClr val="000000"/>
                </a:solidFill>
                <a:effectLst/>
                <a:latin typeface="Calibri" panose="020F0502020204030204" pitchFamily="34" charset="0"/>
              </a:rPr>
              <a:t>city,</a:t>
            </a:r>
            <a:r>
              <a:rPr lang="en-US" sz="1600" i="1" dirty="0"/>
              <a:t> </a:t>
            </a:r>
            <a:r>
              <a:rPr lang="en-US" sz="1800" b="0" i="1" u="none" strike="noStrike" dirty="0">
                <a:solidFill>
                  <a:srgbClr val="000000"/>
                </a:solidFill>
                <a:effectLst/>
                <a:latin typeface="Calibri" panose="020F0502020204030204" pitchFamily="34" charset="0"/>
              </a:rPr>
              <a:t>commission)</a:t>
            </a:r>
          </a:p>
          <a:p>
            <a:pPr algn="ctr"/>
            <a:r>
              <a:rPr lang="en-US" sz="2000" i="1" dirty="0">
                <a:solidFill>
                  <a:srgbClr val="000000"/>
                </a:solidFill>
                <a:latin typeface="Calibri" panose="020F0502020204030204" pitchFamily="34" charset="0"/>
              </a:rPr>
              <a:t>orders(</a:t>
            </a:r>
            <a:r>
              <a:rPr lang="en-US" sz="2000" i="1" dirty="0" err="1">
                <a:solidFill>
                  <a:srgbClr val="000000"/>
                </a:solidFill>
                <a:latin typeface="Calibri" panose="020F0502020204030204" pitchFamily="34" charset="0"/>
              </a:rPr>
              <a:t>ord_no</a:t>
            </a:r>
            <a:r>
              <a:rPr lang="en-US" sz="2000" i="1" dirty="0">
                <a:solidFill>
                  <a:srgbClr val="000000"/>
                </a:solidFill>
                <a:latin typeface="Calibri" panose="020F0502020204030204" pitchFamily="34" charset="0"/>
              </a:rPr>
              <a:t>, </a:t>
            </a:r>
            <a:r>
              <a:rPr lang="en-US" sz="2000" i="1" dirty="0" err="1">
                <a:solidFill>
                  <a:srgbClr val="000000"/>
                </a:solidFill>
                <a:latin typeface="Calibri" panose="020F0502020204030204" pitchFamily="34" charset="0"/>
              </a:rPr>
              <a:t>purch_amt</a:t>
            </a:r>
            <a:r>
              <a:rPr lang="en-US" sz="2000" i="1" dirty="0">
                <a:solidFill>
                  <a:srgbClr val="000000"/>
                </a:solidFill>
                <a:latin typeface="Calibri" panose="020F0502020204030204" pitchFamily="34" charset="0"/>
              </a:rPr>
              <a:t>, </a:t>
            </a:r>
            <a:r>
              <a:rPr lang="en-US" sz="2000" i="1" dirty="0" err="1">
                <a:solidFill>
                  <a:srgbClr val="000000"/>
                </a:solidFill>
                <a:latin typeface="Calibri" panose="020F0502020204030204" pitchFamily="34" charset="0"/>
              </a:rPr>
              <a:t>ord_date</a:t>
            </a:r>
            <a:r>
              <a:rPr lang="en-US" sz="2000" i="1" dirty="0">
                <a:solidFill>
                  <a:srgbClr val="000000"/>
                </a:solidFill>
                <a:latin typeface="Calibri" panose="020F0502020204030204" pitchFamily="34" charset="0"/>
              </a:rPr>
              <a:t>, </a:t>
            </a:r>
            <a:r>
              <a:rPr lang="en-US" sz="2000" i="1" dirty="0" err="1">
                <a:solidFill>
                  <a:srgbClr val="000000"/>
                </a:solidFill>
                <a:latin typeface="Calibri" panose="020F0502020204030204" pitchFamily="34" charset="0"/>
              </a:rPr>
              <a:t>customer_id</a:t>
            </a:r>
            <a:r>
              <a:rPr lang="en-US" sz="2000" i="1" dirty="0">
                <a:solidFill>
                  <a:srgbClr val="000000"/>
                </a:solidFill>
                <a:latin typeface="Calibri" panose="020F0502020204030204" pitchFamily="34" charset="0"/>
              </a:rPr>
              <a:t>, </a:t>
            </a:r>
            <a:r>
              <a:rPr lang="en-US" sz="2000" i="1" dirty="0" err="1">
                <a:solidFill>
                  <a:srgbClr val="000000"/>
                </a:solidFill>
                <a:latin typeface="Calibri" panose="020F0502020204030204" pitchFamily="34" charset="0"/>
              </a:rPr>
              <a:t>salesman_id</a:t>
            </a:r>
            <a:r>
              <a:rPr lang="en-US" sz="2000" i="1" dirty="0">
                <a:solidFill>
                  <a:srgbClr val="000000"/>
                </a:solidFill>
                <a:latin typeface="Calibri" panose="020F0502020204030204" pitchFamily="34" charset="0"/>
              </a:rPr>
              <a:t>)</a:t>
            </a:r>
          </a:p>
          <a:p>
            <a:pPr algn="ctr"/>
            <a:r>
              <a:rPr lang="en-US" sz="2000" i="1" dirty="0">
                <a:solidFill>
                  <a:srgbClr val="000000"/>
                </a:solidFill>
                <a:latin typeface="Calibri" panose="020F0502020204030204" pitchFamily="34" charset="0"/>
              </a:rPr>
              <a:t>customer(</a:t>
            </a:r>
            <a:r>
              <a:rPr lang="en-US" sz="2000" i="1" dirty="0" err="1">
                <a:solidFill>
                  <a:srgbClr val="000000"/>
                </a:solidFill>
                <a:latin typeface="Calibri" panose="020F0502020204030204" pitchFamily="34" charset="0"/>
              </a:rPr>
              <a:t>c</a:t>
            </a:r>
            <a:r>
              <a:rPr lang="en-US" sz="2000" b="0" i="1" u="none" strike="noStrike" dirty="0" err="1">
                <a:solidFill>
                  <a:srgbClr val="000000"/>
                </a:solidFill>
                <a:effectLst/>
                <a:latin typeface="Calibri" panose="020F0502020204030204" pitchFamily="34" charset="0"/>
              </a:rPr>
              <a:t>ustomer_id</a:t>
            </a:r>
            <a:r>
              <a:rPr lang="en-US" sz="2000" b="0" i="1" u="none" strike="noStrike" dirty="0">
                <a:solidFill>
                  <a:srgbClr val="000000"/>
                </a:solidFill>
                <a:effectLst/>
                <a:latin typeface="Calibri" panose="020F0502020204030204" pitchFamily="34" charset="0"/>
              </a:rPr>
              <a:t>,</a:t>
            </a:r>
            <a:r>
              <a:rPr lang="en-US" sz="1800" i="1" dirty="0"/>
              <a:t> </a:t>
            </a:r>
            <a:r>
              <a:rPr lang="en-US" sz="2000" b="0" i="1" u="none" strike="noStrike" dirty="0" err="1">
                <a:solidFill>
                  <a:srgbClr val="000000"/>
                </a:solidFill>
                <a:effectLst/>
                <a:latin typeface="Calibri" panose="020F0502020204030204" pitchFamily="34" charset="0"/>
              </a:rPr>
              <a:t>cust_name</a:t>
            </a:r>
            <a:r>
              <a:rPr lang="en-US" sz="2000" b="0" i="1" u="none" strike="noStrike" dirty="0">
                <a:solidFill>
                  <a:srgbClr val="000000"/>
                </a:solidFill>
                <a:effectLst/>
                <a:latin typeface="Calibri" panose="020F0502020204030204" pitchFamily="34" charset="0"/>
              </a:rPr>
              <a:t>,</a:t>
            </a:r>
            <a:r>
              <a:rPr lang="en-US" sz="1800" i="1" dirty="0"/>
              <a:t> </a:t>
            </a:r>
            <a:r>
              <a:rPr lang="en-US" sz="2000" b="0" i="1" u="none" strike="noStrike" dirty="0">
                <a:solidFill>
                  <a:srgbClr val="000000"/>
                </a:solidFill>
                <a:effectLst/>
                <a:latin typeface="Calibri" panose="020F0502020204030204" pitchFamily="34" charset="0"/>
              </a:rPr>
              <a:t>city,</a:t>
            </a:r>
            <a:r>
              <a:rPr lang="en-US" sz="1800" i="1" dirty="0"/>
              <a:t> </a:t>
            </a:r>
            <a:r>
              <a:rPr lang="en-US" sz="2000" b="0" i="1" u="none" strike="noStrike" dirty="0">
                <a:solidFill>
                  <a:srgbClr val="000000"/>
                </a:solidFill>
                <a:effectLst/>
                <a:latin typeface="Calibri" panose="020F0502020204030204" pitchFamily="34" charset="0"/>
              </a:rPr>
              <a:t>grade,</a:t>
            </a:r>
            <a:r>
              <a:rPr lang="en-US" sz="1800" i="1" dirty="0"/>
              <a:t> </a:t>
            </a:r>
            <a:r>
              <a:rPr lang="en-US" sz="2000" b="0" i="1" u="none" strike="noStrike" dirty="0" err="1">
                <a:solidFill>
                  <a:srgbClr val="000000"/>
                </a:solidFill>
                <a:effectLst/>
                <a:latin typeface="Calibri" panose="020F0502020204030204" pitchFamily="34" charset="0"/>
              </a:rPr>
              <a:t>salesman_</a:t>
            </a:r>
            <a:r>
              <a:rPr lang="en-US" sz="2000" i="1" dirty="0" err="1">
                <a:solidFill>
                  <a:srgbClr val="000000"/>
                </a:solidFill>
                <a:latin typeface="Calibri" panose="020F0502020204030204" pitchFamily="34" charset="0"/>
              </a:rPr>
              <a:t>id</a:t>
            </a:r>
            <a:r>
              <a:rPr lang="en-US" sz="2000" i="1" dirty="0">
                <a:solidFill>
                  <a:srgbClr val="000000"/>
                </a:solidFill>
                <a:latin typeface="Calibri" panose="020F0502020204030204" pitchFamily="34" charset="0"/>
              </a:rPr>
              <a:t>)</a:t>
            </a:r>
          </a:p>
          <a:p>
            <a:pPr algn="ctr"/>
            <a:r>
              <a:rPr lang="en-US" sz="2000" i="1" dirty="0">
                <a:solidFill>
                  <a:srgbClr val="000000"/>
                </a:solidFill>
                <a:latin typeface="Calibri" panose="020F0502020204030204" pitchFamily="34" charset="0"/>
              </a:rPr>
              <a:t>------------------------------------------------------------------------------</a:t>
            </a:r>
          </a:p>
          <a:p>
            <a:pPr algn="ctr"/>
            <a:r>
              <a:rPr lang="en-US" sz="2000" i="1" dirty="0" err="1"/>
              <a:t>nobel_win</a:t>
            </a:r>
            <a:r>
              <a:rPr lang="en-US" sz="2000" i="1" dirty="0"/>
              <a:t>(year, subject, winner, country, category)</a:t>
            </a:r>
          </a:p>
          <a:p>
            <a:pPr algn="ctr"/>
            <a:r>
              <a:rPr lang="en-US" sz="2000" i="1" dirty="0" err="1"/>
              <a:t>item_mast</a:t>
            </a:r>
            <a:r>
              <a:rPr lang="en-US" sz="2000" i="1" dirty="0"/>
              <a:t>(</a:t>
            </a:r>
            <a:r>
              <a:rPr lang="en-US" sz="2000" i="1" dirty="0" err="1"/>
              <a:t>pro_id</a:t>
            </a:r>
            <a:r>
              <a:rPr lang="en-US" sz="2000" i="1" dirty="0"/>
              <a:t>, </a:t>
            </a:r>
            <a:r>
              <a:rPr lang="en-US" sz="2000" i="1" dirty="0" err="1"/>
              <a:t>pro_name</a:t>
            </a:r>
            <a:r>
              <a:rPr lang="en-US" sz="2000" i="1" dirty="0"/>
              <a:t>, </a:t>
            </a:r>
            <a:r>
              <a:rPr lang="en-US" sz="2000" i="1" dirty="0" err="1"/>
              <a:t>pro_price</a:t>
            </a:r>
            <a:r>
              <a:rPr lang="en-US" sz="2000" i="1" dirty="0"/>
              <a:t>, </a:t>
            </a:r>
            <a:r>
              <a:rPr lang="en-US" sz="2000" i="1" dirty="0" err="1"/>
              <a:t>pro_com</a:t>
            </a:r>
            <a:r>
              <a:rPr lang="en-US" sz="2000" i="1" dirty="0"/>
              <a:t>) </a:t>
            </a:r>
          </a:p>
          <a:p>
            <a:pPr algn="ctr"/>
            <a:endParaRPr lang="en-US" sz="2400" i="1" dirty="0"/>
          </a:p>
        </p:txBody>
      </p:sp>
      <p:sp>
        <p:nvSpPr>
          <p:cNvPr id="15" name="TextBox 14">
            <a:extLst>
              <a:ext uri="{FF2B5EF4-FFF2-40B4-BE49-F238E27FC236}">
                <a16:creationId xmlns:a16="http://schemas.microsoft.com/office/drawing/2014/main" id="{E5BE8425-7BC7-47DD-B524-B221BA7BB2FA}"/>
              </a:ext>
            </a:extLst>
          </p:cNvPr>
          <p:cNvSpPr txBox="1"/>
          <p:nvPr/>
        </p:nvSpPr>
        <p:spPr>
          <a:xfrm>
            <a:off x="307289" y="1452581"/>
            <a:ext cx="7545529" cy="369332"/>
          </a:xfrm>
          <a:prstGeom prst="rect">
            <a:avLst/>
          </a:prstGeom>
          <a:noFill/>
        </p:spPr>
        <p:txBody>
          <a:bodyPr wrap="square">
            <a:spAutoFit/>
          </a:bodyPr>
          <a:lstStyle/>
          <a:p>
            <a:r>
              <a:rPr lang="en-US" sz="1800" dirty="0"/>
              <a:t>Display all the information for those customers with a grade of 200. </a:t>
            </a:r>
          </a:p>
        </p:txBody>
      </p:sp>
      <p:sp>
        <p:nvSpPr>
          <p:cNvPr id="17" name="TextBox 16">
            <a:extLst>
              <a:ext uri="{FF2B5EF4-FFF2-40B4-BE49-F238E27FC236}">
                <a16:creationId xmlns:a16="http://schemas.microsoft.com/office/drawing/2014/main" id="{AABD8F0F-BAF6-45EB-A813-2DDCB8160200}"/>
              </a:ext>
            </a:extLst>
          </p:cNvPr>
          <p:cNvSpPr txBox="1"/>
          <p:nvPr/>
        </p:nvSpPr>
        <p:spPr>
          <a:xfrm>
            <a:off x="307289" y="1999131"/>
            <a:ext cx="11378228" cy="59093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00" dirty="0"/>
              <a:t>Display the order number, order date and the purchase amount for order(s) which will be delivered by the salesman with ID 5001. </a:t>
            </a:r>
          </a:p>
        </p:txBody>
      </p:sp>
      <p:sp>
        <p:nvSpPr>
          <p:cNvPr id="19" name="TextBox 18">
            <a:extLst>
              <a:ext uri="{FF2B5EF4-FFF2-40B4-BE49-F238E27FC236}">
                <a16:creationId xmlns:a16="http://schemas.microsoft.com/office/drawing/2014/main" id="{129E74C9-F930-4BD6-A994-599BAEE92F60}"/>
              </a:ext>
            </a:extLst>
          </p:cNvPr>
          <p:cNvSpPr txBox="1"/>
          <p:nvPr/>
        </p:nvSpPr>
        <p:spPr>
          <a:xfrm>
            <a:off x="307289" y="2678671"/>
            <a:ext cx="6094378" cy="369332"/>
          </a:xfrm>
          <a:prstGeom prst="rect">
            <a:avLst/>
          </a:prstGeom>
          <a:noFill/>
        </p:spPr>
        <p:txBody>
          <a:bodyPr wrap="square">
            <a:spAutoFit/>
          </a:bodyPr>
          <a:lstStyle/>
          <a:p>
            <a:r>
              <a:rPr lang="en-US" sz="1800" dirty="0"/>
              <a:t>Show the winner of the 1971 prize for Literature.</a:t>
            </a:r>
          </a:p>
        </p:txBody>
      </p:sp>
      <p:sp>
        <p:nvSpPr>
          <p:cNvPr id="21" name="TextBox 20">
            <a:extLst>
              <a:ext uri="{FF2B5EF4-FFF2-40B4-BE49-F238E27FC236}">
                <a16:creationId xmlns:a16="http://schemas.microsoft.com/office/drawing/2014/main" id="{A93BE889-F5AC-4F89-879D-8C6D7C76EDED}"/>
              </a:ext>
            </a:extLst>
          </p:cNvPr>
          <p:cNvSpPr txBox="1"/>
          <p:nvPr/>
        </p:nvSpPr>
        <p:spPr>
          <a:xfrm>
            <a:off x="307289" y="3069100"/>
            <a:ext cx="6094378" cy="369332"/>
          </a:xfrm>
          <a:prstGeom prst="rect">
            <a:avLst/>
          </a:prstGeom>
          <a:noFill/>
        </p:spPr>
        <p:txBody>
          <a:bodyPr wrap="square">
            <a:spAutoFit/>
          </a:bodyPr>
          <a:lstStyle/>
          <a:p>
            <a:r>
              <a:rPr lang="en-US" sz="1800" dirty="0"/>
              <a:t>Show all the details of the winners with first name Louis. </a:t>
            </a:r>
          </a:p>
        </p:txBody>
      </p:sp>
      <p:sp>
        <p:nvSpPr>
          <p:cNvPr id="23" name="TextBox 22">
            <a:extLst>
              <a:ext uri="{FF2B5EF4-FFF2-40B4-BE49-F238E27FC236}">
                <a16:creationId xmlns:a16="http://schemas.microsoft.com/office/drawing/2014/main" id="{88C7DFAC-4648-4D9C-A7FF-8297F0E3AF50}"/>
              </a:ext>
            </a:extLst>
          </p:cNvPr>
          <p:cNvSpPr txBox="1"/>
          <p:nvPr/>
        </p:nvSpPr>
        <p:spPr>
          <a:xfrm>
            <a:off x="307288" y="3505664"/>
            <a:ext cx="11015707" cy="369332"/>
          </a:xfrm>
          <a:prstGeom prst="rect">
            <a:avLst/>
          </a:prstGeom>
          <a:noFill/>
        </p:spPr>
        <p:txBody>
          <a:bodyPr wrap="square">
            <a:spAutoFit/>
          </a:bodyPr>
          <a:lstStyle/>
          <a:p>
            <a:r>
              <a:rPr lang="en-US" sz="1800" dirty="0"/>
              <a:t>Show all the winners in Physics for 1970 together with the winner of Economics for 1971. </a:t>
            </a:r>
          </a:p>
        </p:txBody>
      </p:sp>
      <p:sp>
        <p:nvSpPr>
          <p:cNvPr id="25" name="TextBox 24">
            <a:extLst>
              <a:ext uri="{FF2B5EF4-FFF2-40B4-BE49-F238E27FC236}">
                <a16:creationId xmlns:a16="http://schemas.microsoft.com/office/drawing/2014/main" id="{25AA8855-B99E-4523-BC80-73222B41D3B5}"/>
              </a:ext>
            </a:extLst>
          </p:cNvPr>
          <p:cNvSpPr txBox="1"/>
          <p:nvPr/>
        </p:nvSpPr>
        <p:spPr>
          <a:xfrm>
            <a:off x="307289" y="3935178"/>
            <a:ext cx="10577962" cy="369332"/>
          </a:xfrm>
          <a:prstGeom prst="rect">
            <a:avLst/>
          </a:prstGeom>
          <a:noFill/>
        </p:spPr>
        <p:txBody>
          <a:bodyPr wrap="square">
            <a:spAutoFit/>
          </a:bodyPr>
          <a:lstStyle/>
          <a:p>
            <a:r>
              <a:rPr lang="en-US" sz="1800" dirty="0"/>
              <a:t>Show all the winners of Nobel prize in the year 1970 except the subject Physiology and Economics. </a:t>
            </a:r>
          </a:p>
        </p:txBody>
      </p:sp>
      <p:sp>
        <p:nvSpPr>
          <p:cNvPr id="27" name="TextBox 26">
            <a:extLst>
              <a:ext uri="{FF2B5EF4-FFF2-40B4-BE49-F238E27FC236}">
                <a16:creationId xmlns:a16="http://schemas.microsoft.com/office/drawing/2014/main" id="{2759358A-91D6-4807-9F55-832F148407A3}"/>
              </a:ext>
            </a:extLst>
          </p:cNvPr>
          <p:cNvSpPr txBox="1"/>
          <p:nvPr/>
        </p:nvSpPr>
        <p:spPr>
          <a:xfrm>
            <a:off x="307289" y="4270089"/>
            <a:ext cx="11378228" cy="646331"/>
          </a:xfrm>
          <a:prstGeom prst="rect">
            <a:avLst/>
          </a:prstGeom>
          <a:noFill/>
        </p:spPr>
        <p:txBody>
          <a:bodyPr wrap="square">
            <a:spAutoFit/>
          </a:bodyPr>
          <a:lstStyle/>
          <a:p>
            <a:r>
              <a:rPr lang="en-US" sz="1800" dirty="0"/>
              <a:t>Find all the details of the Nobel winners for the subject not started with the letter 'P' and arranged the list as the most recent comes first, then by name in order.</a:t>
            </a:r>
            <a:endParaRPr lang="en-US" sz="2000" dirty="0"/>
          </a:p>
        </p:txBody>
      </p:sp>
      <p:sp>
        <p:nvSpPr>
          <p:cNvPr id="29" name="TextBox 28">
            <a:extLst>
              <a:ext uri="{FF2B5EF4-FFF2-40B4-BE49-F238E27FC236}">
                <a16:creationId xmlns:a16="http://schemas.microsoft.com/office/drawing/2014/main" id="{ECF04842-F2FD-4509-A714-41D6E408B4F3}"/>
              </a:ext>
            </a:extLst>
          </p:cNvPr>
          <p:cNvSpPr txBox="1"/>
          <p:nvPr/>
        </p:nvSpPr>
        <p:spPr>
          <a:xfrm>
            <a:off x="307289" y="4916420"/>
            <a:ext cx="6094378" cy="369332"/>
          </a:xfrm>
          <a:prstGeom prst="rect">
            <a:avLst/>
          </a:prstGeom>
          <a:noFill/>
        </p:spPr>
        <p:txBody>
          <a:bodyPr wrap="square">
            <a:spAutoFit/>
          </a:bodyPr>
          <a:lstStyle/>
          <a:p>
            <a:r>
              <a:rPr lang="en-US" sz="1800" dirty="0"/>
              <a:t>Find the name and price of the cheapest item(s).  </a:t>
            </a:r>
          </a:p>
        </p:txBody>
      </p:sp>
    </p:spTree>
    <p:extLst>
      <p:ext uri="{BB962C8B-B14F-4D97-AF65-F5344CB8AC3E}">
        <p14:creationId xmlns:p14="http://schemas.microsoft.com/office/powerpoint/2010/main" val="2446598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12 </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4" y="1206550"/>
            <a:ext cx="10917025" cy="677108"/>
          </a:xfrm>
        </p:spPr>
        <p:txBody>
          <a:bodyPr>
            <a:normAutofit/>
          </a:bodyPr>
          <a:lstStyle/>
          <a:p>
            <a:r>
              <a:rPr lang="en-US" sz="2000" dirty="0"/>
              <a:t>Display all the customers, who are either belongs to the city New York or not had a grade above 100.  </a:t>
            </a:r>
          </a:p>
        </p:txBody>
      </p:sp>
      <p:sp>
        <p:nvSpPr>
          <p:cNvPr id="5" name="Rectangle 4">
            <a:extLst>
              <a:ext uri="{FF2B5EF4-FFF2-40B4-BE49-F238E27FC236}">
                <a16:creationId xmlns:a16="http://schemas.microsoft.com/office/drawing/2014/main" id="{FD21CEF0-CF8F-4470-BEF5-40C329AF4D43}"/>
              </a:ext>
            </a:extLst>
          </p:cNvPr>
          <p:cNvSpPr/>
          <p:nvPr/>
        </p:nvSpPr>
        <p:spPr>
          <a:xfrm>
            <a:off x="2298569" y="2518346"/>
            <a:ext cx="7594862"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u="sng" dirty="0" err="1"/>
              <a:t>customer_id</a:t>
            </a:r>
            <a:r>
              <a:rPr lang="en-US" b="1" u="sng" dirty="0"/>
              <a:t>	</a:t>
            </a:r>
            <a:r>
              <a:rPr lang="en-US" b="1" u="sng" dirty="0" err="1"/>
              <a:t>cust_name</a:t>
            </a:r>
            <a:r>
              <a:rPr lang="en-US" b="1" u="sng" dirty="0"/>
              <a:t>	  city	               grade    </a:t>
            </a:r>
            <a:r>
              <a:rPr lang="en-US" b="1" u="sng" dirty="0" err="1"/>
              <a:t>salesman_id</a:t>
            </a:r>
            <a:endParaRPr lang="en-US" b="1" u="sng" dirty="0"/>
          </a:p>
          <a:p>
            <a:r>
              <a:rPr lang="en-US" dirty="0"/>
              <a:t>3002		Nick Rimando	New York		100	5001</a:t>
            </a:r>
          </a:p>
          <a:p>
            <a:r>
              <a:rPr lang="en-US" dirty="0"/>
              <a:t>3007		Brad Davis	New York		200	5001</a:t>
            </a:r>
          </a:p>
          <a:p>
            <a:r>
              <a:rPr lang="en-US" dirty="0"/>
              <a:t>3009		Geoff Cameron	Berlin		100	5003</a:t>
            </a:r>
          </a:p>
        </p:txBody>
      </p:sp>
      <p:sp>
        <p:nvSpPr>
          <p:cNvPr id="7" name="Rectangle 6">
            <a:extLst>
              <a:ext uri="{FF2B5EF4-FFF2-40B4-BE49-F238E27FC236}">
                <a16:creationId xmlns:a16="http://schemas.microsoft.com/office/drawing/2014/main" id="{7FD29E5C-6B36-43F3-A191-93DDD32ABB28}"/>
              </a:ext>
            </a:extLst>
          </p:cNvPr>
          <p:cNvSpPr/>
          <p:nvPr/>
        </p:nvSpPr>
        <p:spPr>
          <a:xfrm>
            <a:off x="3817308" y="4353363"/>
            <a:ext cx="4686693" cy="923330"/>
          </a:xfrm>
          <a:prstGeom prst="rect">
            <a:avLst/>
          </a:prstGeom>
        </p:spPr>
        <p:txBody>
          <a:bodyPr wrap="square">
            <a:spAutoFit/>
          </a:bodyPr>
          <a:lstStyle/>
          <a:p>
            <a:r>
              <a:rPr lang="en-US" b="1" dirty="0"/>
              <a:t>SELECT</a:t>
            </a:r>
            <a:r>
              <a:rPr lang="en-US" dirty="0"/>
              <a:t> * </a:t>
            </a:r>
          </a:p>
          <a:p>
            <a:r>
              <a:rPr lang="en-US" b="1" dirty="0"/>
              <a:t>FROM</a:t>
            </a:r>
            <a:r>
              <a:rPr lang="en-US" dirty="0"/>
              <a:t> customer </a:t>
            </a:r>
          </a:p>
          <a:p>
            <a:r>
              <a:rPr lang="en-US" b="1" dirty="0"/>
              <a:t>WHERE</a:t>
            </a:r>
            <a:r>
              <a:rPr lang="en-US" dirty="0"/>
              <a:t> city = 'New York' </a:t>
            </a:r>
            <a:r>
              <a:rPr lang="en-US" b="1" dirty="0"/>
              <a:t>OR NOT</a:t>
            </a:r>
            <a:r>
              <a:rPr lang="en-US" dirty="0"/>
              <a:t> grade &gt; 100;</a:t>
            </a:r>
          </a:p>
        </p:txBody>
      </p:sp>
      <p:sp>
        <p:nvSpPr>
          <p:cNvPr id="8" name="TextBox 7">
            <a:extLst>
              <a:ext uri="{FF2B5EF4-FFF2-40B4-BE49-F238E27FC236}">
                <a16:creationId xmlns:a16="http://schemas.microsoft.com/office/drawing/2014/main" id="{3F12C5AB-DDAE-4FDE-8F10-3B3B823F23CF}"/>
              </a:ext>
            </a:extLst>
          </p:cNvPr>
          <p:cNvSpPr txBox="1"/>
          <p:nvPr/>
        </p:nvSpPr>
        <p:spPr>
          <a:xfrm>
            <a:off x="2652074" y="1698992"/>
            <a:ext cx="6096000" cy="369332"/>
          </a:xfrm>
          <a:prstGeom prst="rect">
            <a:avLst/>
          </a:prstGeom>
          <a:noFill/>
        </p:spPr>
        <p:txBody>
          <a:bodyPr wrap="square">
            <a:spAutoFit/>
          </a:bodyPr>
          <a:lstStyle/>
          <a:p>
            <a:pPr marL="0" indent="0" algn="ctr">
              <a:buNone/>
            </a:pPr>
            <a:r>
              <a:rPr lang="en-US" sz="1800" i="1" dirty="0">
                <a:solidFill>
                  <a:srgbClr val="000000"/>
                </a:solidFill>
                <a:latin typeface="Calibri" panose="020F0502020204030204" pitchFamily="34" charset="0"/>
              </a:rPr>
              <a:t>customer(</a:t>
            </a:r>
            <a:r>
              <a:rPr lang="en-US" sz="1800" i="1" dirty="0" err="1">
                <a:solidFill>
                  <a:srgbClr val="000000"/>
                </a:solidFill>
                <a:latin typeface="Calibri" panose="020F0502020204030204" pitchFamily="34" charset="0"/>
              </a:rPr>
              <a:t>c</a:t>
            </a:r>
            <a:r>
              <a:rPr lang="en-US" sz="1800" b="0" i="1" u="none" strike="noStrike" dirty="0" err="1">
                <a:solidFill>
                  <a:srgbClr val="000000"/>
                </a:solidFill>
                <a:effectLst/>
                <a:latin typeface="Calibri" panose="020F0502020204030204" pitchFamily="34" charset="0"/>
              </a:rPr>
              <a:t>ustomer_id</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cust_name</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a:solidFill>
                  <a:srgbClr val="000000"/>
                </a:solidFill>
                <a:effectLst/>
                <a:latin typeface="Calibri" panose="020F0502020204030204" pitchFamily="34" charset="0"/>
              </a:rPr>
              <a:t>city,</a:t>
            </a:r>
            <a:r>
              <a:rPr lang="en-US" sz="1600" i="1" dirty="0"/>
              <a:t> </a:t>
            </a:r>
            <a:r>
              <a:rPr lang="en-US" sz="1800" b="0" i="1" u="none" strike="noStrike" dirty="0">
                <a:solidFill>
                  <a:srgbClr val="000000"/>
                </a:solidFill>
                <a:effectLst/>
                <a:latin typeface="Calibri" panose="020F0502020204030204" pitchFamily="34" charset="0"/>
              </a:rPr>
              <a:t>grade,</a:t>
            </a:r>
            <a:r>
              <a:rPr lang="en-US" sz="1600" i="1" dirty="0"/>
              <a:t> </a:t>
            </a:r>
            <a:r>
              <a:rPr lang="en-US" sz="1800" b="0" i="1" u="none" strike="noStrike" dirty="0" err="1">
                <a:solidFill>
                  <a:srgbClr val="000000"/>
                </a:solidFill>
                <a:effectLst/>
                <a:latin typeface="Calibri" panose="020F0502020204030204" pitchFamily="34" charset="0"/>
              </a:rPr>
              <a:t>salesman_</a:t>
            </a:r>
            <a:r>
              <a:rPr lang="en-US" sz="1800" i="1" dirty="0" err="1">
                <a:solidFill>
                  <a:srgbClr val="000000"/>
                </a:solidFill>
                <a:latin typeface="Calibri" panose="020F0502020204030204" pitchFamily="34" charset="0"/>
              </a:rPr>
              <a:t>id</a:t>
            </a:r>
            <a:r>
              <a:rPr lang="en-US" sz="1800" i="1"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223785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13</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4" y="1206550"/>
            <a:ext cx="10917025" cy="677108"/>
          </a:xfrm>
        </p:spPr>
        <p:txBody>
          <a:bodyPr>
            <a:normAutofit/>
          </a:bodyPr>
          <a:lstStyle/>
          <a:p>
            <a:r>
              <a:rPr lang="en-US" sz="2000" dirty="0"/>
              <a:t>Find those salesmen with all information who gets the commission within a range of 0.10 and 0.12.</a:t>
            </a:r>
          </a:p>
        </p:txBody>
      </p:sp>
      <p:sp>
        <p:nvSpPr>
          <p:cNvPr id="6" name="Rectangle 5">
            <a:extLst>
              <a:ext uri="{FF2B5EF4-FFF2-40B4-BE49-F238E27FC236}">
                <a16:creationId xmlns:a16="http://schemas.microsoft.com/office/drawing/2014/main" id="{44201108-7B29-4487-A57A-C3445BD0818D}"/>
              </a:ext>
            </a:extLst>
          </p:cNvPr>
          <p:cNvSpPr/>
          <p:nvPr/>
        </p:nvSpPr>
        <p:spPr>
          <a:xfrm>
            <a:off x="738432" y="2505670"/>
            <a:ext cx="5357568" cy="923330"/>
          </a:xfrm>
          <a:prstGeom prst="rect">
            <a:avLst/>
          </a:prstGeom>
        </p:spPr>
        <p:txBody>
          <a:bodyPr wrap="square">
            <a:spAutoFit/>
          </a:bodyPr>
          <a:lstStyle/>
          <a:p>
            <a:r>
              <a:rPr lang="en-US" b="1" dirty="0"/>
              <a:t>SELECT</a:t>
            </a:r>
            <a:r>
              <a:rPr lang="en-US" dirty="0"/>
              <a:t> </a:t>
            </a:r>
            <a:r>
              <a:rPr lang="en-US" dirty="0" err="1"/>
              <a:t>salesman_id</a:t>
            </a:r>
            <a:r>
              <a:rPr lang="en-US" dirty="0"/>
              <a:t>, name, city, commission </a:t>
            </a:r>
          </a:p>
          <a:p>
            <a:r>
              <a:rPr lang="en-US" b="1" dirty="0"/>
              <a:t>FROM</a:t>
            </a:r>
            <a:r>
              <a:rPr lang="en-US" dirty="0"/>
              <a:t> salesman </a:t>
            </a:r>
          </a:p>
          <a:p>
            <a:r>
              <a:rPr lang="en-US" b="1" dirty="0"/>
              <a:t>WHERE</a:t>
            </a:r>
            <a:r>
              <a:rPr lang="en-US" dirty="0"/>
              <a:t> (commission &gt; 0.10 </a:t>
            </a:r>
            <a:r>
              <a:rPr lang="en-US" b="1" dirty="0"/>
              <a:t>AND</a:t>
            </a:r>
            <a:r>
              <a:rPr lang="en-US" dirty="0"/>
              <a:t> commission &lt; 0.12);</a:t>
            </a:r>
          </a:p>
        </p:txBody>
      </p:sp>
      <p:pic>
        <p:nvPicPr>
          <p:cNvPr id="8" name="Picture 7" descr="A screenshot of a cell phone&#10;&#10;Description automatically generated">
            <a:extLst>
              <a:ext uri="{FF2B5EF4-FFF2-40B4-BE49-F238E27FC236}">
                <a16:creationId xmlns:a16="http://schemas.microsoft.com/office/drawing/2014/main" id="{BD379790-87D8-460B-9AF3-0BC33282FEC7}"/>
              </a:ext>
            </a:extLst>
          </p:cNvPr>
          <p:cNvPicPr>
            <a:picLocks noChangeAspect="1"/>
          </p:cNvPicPr>
          <p:nvPr/>
        </p:nvPicPr>
        <p:blipFill rotWithShape="1">
          <a:blip r:embed="rId2">
            <a:extLst>
              <a:ext uri="{28A0092B-C50C-407E-A947-70E740481C1C}">
                <a14:useLocalDpi xmlns:a14="http://schemas.microsoft.com/office/drawing/2010/main" val="0"/>
              </a:ext>
            </a:extLst>
          </a:blip>
          <a:srcRect b="5730"/>
          <a:stretch/>
        </p:blipFill>
        <p:spPr>
          <a:xfrm>
            <a:off x="6372225" y="1795038"/>
            <a:ext cx="5819775" cy="4660211"/>
          </a:xfrm>
          <a:prstGeom prst="rect">
            <a:avLst/>
          </a:prstGeom>
        </p:spPr>
      </p:pic>
      <p:sp>
        <p:nvSpPr>
          <p:cNvPr id="9" name="Rectangle 8">
            <a:extLst>
              <a:ext uri="{FF2B5EF4-FFF2-40B4-BE49-F238E27FC236}">
                <a16:creationId xmlns:a16="http://schemas.microsoft.com/office/drawing/2014/main" id="{F417F6C4-8EF2-43D2-8B66-BBD881CE74D6}"/>
              </a:ext>
            </a:extLst>
          </p:cNvPr>
          <p:cNvSpPr/>
          <p:nvPr/>
        </p:nvSpPr>
        <p:spPr>
          <a:xfrm>
            <a:off x="738432" y="4512678"/>
            <a:ext cx="5357568" cy="923330"/>
          </a:xfrm>
          <a:prstGeom prst="rect">
            <a:avLst/>
          </a:prstGeom>
        </p:spPr>
        <p:txBody>
          <a:bodyPr wrap="square">
            <a:spAutoFit/>
          </a:bodyPr>
          <a:lstStyle/>
          <a:p>
            <a:r>
              <a:rPr lang="en-US" b="1" dirty="0"/>
              <a:t>SELECT</a:t>
            </a:r>
            <a:r>
              <a:rPr lang="en-US" dirty="0"/>
              <a:t> </a:t>
            </a:r>
            <a:r>
              <a:rPr lang="en-US" dirty="0" err="1"/>
              <a:t>salesman_id</a:t>
            </a:r>
            <a:r>
              <a:rPr lang="en-US" dirty="0"/>
              <a:t>, name, city, commission </a:t>
            </a:r>
          </a:p>
          <a:p>
            <a:r>
              <a:rPr lang="en-US" b="1" dirty="0"/>
              <a:t>FROM</a:t>
            </a:r>
            <a:r>
              <a:rPr lang="en-US" dirty="0"/>
              <a:t> salesman </a:t>
            </a:r>
          </a:p>
          <a:p>
            <a:r>
              <a:rPr lang="en-US" b="1" dirty="0"/>
              <a:t>WHERE</a:t>
            </a:r>
            <a:r>
              <a:rPr lang="en-US" dirty="0"/>
              <a:t> commission </a:t>
            </a:r>
            <a:r>
              <a:rPr lang="en-US" b="1" dirty="0"/>
              <a:t>between</a:t>
            </a:r>
            <a:r>
              <a:rPr lang="en-US" dirty="0"/>
              <a:t> 0.10 </a:t>
            </a:r>
            <a:r>
              <a:rPr lang="en-US" b="1" dirty="0"/>
              <a:t>AND</a:t>
            </a:r>
            <a:r>
              <a:rPr lang="en-US" dirty="0"/>
              <a:t> 0.12;</a:t>
            </a:r>
          </a:p>
        </p:txBody>
      </p:sp>
      <p:sp>
        <p:nvSpPr>
          <p:cNvPr id="10" name="TextBox 9">
            <a:extLst>
              <a:ext uri="{FF2B5EF4-FFF2-40B4-BE49-F238E27FC236}">
                <a16:creationId xmlns:a16="http://schemas.microsoft.com/office/drawing/2014/main" id="{9D67D995-4892-4D81-A7D4-C261851ADAD2}"/>
              </a:ext>
            </a:extLst>
          </p:cNvPr>
          <p:cNvSpPr txBox="1"/>
          <p:nvPr/>
        </p:nvSpPr>
        <p:spPr>
          <a:xfrm>
            <a:off x="442274" y="1640666"/>
            <a:ext cx="6096000" cy="369332"/>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salesman(</a:t>
            </a:r>
            <a:r>
              <a:rPr kumimoji="0" lang="en-US" sz="2000" b="0" i="1"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salesman</a:t>
            </a:r>
            <a:r>
              <a:rPr kumimoji="0" lang="en-US" sz="1800" b="0" i="1"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_id</a:t>
            </a: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name,</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city,</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commission)</a:t>
            </a:r>
            <a:endPar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3840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14</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4" y="1206550"/>
            <a:ext cx="10917025" cy="474742"/>
          </a:xfrm>
        </p:spPr>
        <p:txBody>
          <a:bodyPr>
            <a:normAutofit/>
          </a:bodyPr>
          <a:lstStyle/>
          <a:p>
            <a:r>
              <a:rPr lang="en-US" sz="2000" dirty="0"/>
              <a:t>Find all those customers with all information whose names are ending with the letter 'n'.</a:t>
            </a:r>
          </a:p>
        </p:txBody>
      </p:sp>
      <p:sp>
        <p:nvSpPr>
          <p:cNvPr id="5" name="Rectangle 4">
            <a:extLst>
              <a:ext uri="{FF2B5EF4-FFF2-40B4-BE49-F238E27FC236}">
                <a16:creationId xmlns:a16="http://schemas.microsoft.com/office/drawing/2014/main" id="{0B9967DA-66F4-4B5E-8834-8CF929137963}"/>
              </a:ext>
            </a:extLst>
          </p:cNvPr>
          <p:cNvSpPr/>
          <p:nvPr/>
        </p:nvSpPr>
        <p:spPr>
          <a:xfrm>
            <a:off x="1016595" y="2936035"/>
            <a:ext cx="4017890" cy="1200329"/>
          </a:xfrm>
          <a:prstGeom prst="rect">
            <a:avLst/>
          </a:prstGeom>
        </p:spPr>
        <p:txBody>
          <a:bodyPr wrap="square">
            <a:spAutoFit/>
          </a:bodyPr>
          <a:lstStyle/>
          <a:p>
            <a:r>
              <a:rPr lang="en-US" sz="2400" b="1" dirty="0"/>
              <a:t>SELECT</a:t>
            </a:r>
            <a:r>
              <a:rPr lang="en-US" sz="2400" dirty="0"/>
              <a:t> *</a:t>
            </a:r>
          </a:p>
          <a:p>
            <a:r>
              <a:rPr lang="en-US" sz="2400" b="1" dirty="0"/>
              <a:t>FROM</a:t>
            </a:r>
            <a:r>
              <a:rPr lang="en-US" sz="2400" dirty="0"/>
              <a:t> customer</a:t>
            </a:r>
          </a:p>
          <a:p>
            <a:r>
              <a:rPr lang="en-US" sz="2400" b="1" dirty="0"/>
              <a:t>WHERE</a:t>
            </a:r>
            <a:r>
              <a:rPr lang="en-US" sz="2400" dirty="0"/>
              <a:t> </a:t>
            </a:r>
            <a:r>
              <a:rPr lang="en-US" sz="2400" dirty="0" err="1"/>
              <a:t>cust_name</a:t>
            </a:r>
            <a:r>
              <a:rPr lang="en-US" sz="2400" dirty="0"/>
              <a:t> </a:t>
            </a:r>
            <a:r>
              <a:rPr lang="en-US" sz="2400" b="1" dirty="0"/>
              <a:t>LIKE</a:t>
            </a:r>
            <a:r>
              <a:rPr lang="en-US" sz="2400" dirty="0"/>
              <a:t> '%n';</a:t>
            </a:r>
          </a:p>
        </p:txBody>
      </p:sp>
      <p:pic>
        <p:nvPicPr>
          <p:cNvPr id="7" name="Picture 6" descr="A screenshot of a cell phone&#10;&#10;Description automatically generated">
            <a:extLst>
              <a:ext uri="{FF2B5EF4-FFF2-40B4-BE49-F238E27FC236}">
                <a16:creationId xmlns:a16="http://schemas.microsoft.com/office/drawing/2014/main" id="{7D626BF6-E503-4212-838F-E79CF9B13735}"/>
              </a:ext>
            </a:extLst>
          </p:cNvPr>
          <p:cNvPicPr>
            <a:picLocks noChangeAspect="1"/>
          </p:cNvPicPr>
          <p:nvPr/>
        </p:nvPicPr>
        <p:blipFill rotWithShape="1">
          <a:blip r:embed="rId2">
            <a:extLst>
              <a:ext uri="{28A0092B-C50C-407E-A947-70E740481C1C}">
                <a14:useLocalDpi xmlns:a14="http://schemas.microsoft.com/office/drawing/2010/main" val="0"/>
              </a:ext>
            </a:extLst>
          </a:blip>
          <a:srcRect b="3892"/>
          <a:stretch/>
        </p:blipFill>
        <p:spPr>
          <a:xfrm>
            <a:off x="6673632" y="1681292"/>
            <a:ext cx="5385626" cy="4910145"/>
          </a:xfrm>
          <a:prstGeom prst="rect">
            <a:avLst/>
          </a:prstGeom>
        </p:spPr>
      </p:pic>
      <p:sp>
        <p:nvSpPr>
          <p:cNvPr id="8" name="TextBox 7">
            <a:extLst>
              <a:ext uri="{FF2B5EF4-FFF2-40B4-BE49-F238E27FC236}">
                <a16:creationId xmlns:a16="http://schemas.microsoft.com/office/drawing/2014/main" id="{C5829CAD-8D61-4208-866A-9B6BE3CA09E5}"/>
              </a:ext>
            </a:extLst>
          </p:cNvPr>
          <p:cNvSpPr txBox="1"/>
          <p:nvPr/>
        </p:nvSpPr>
        <p:spPr>
          <a:xfrm>
            <a:off x="577632" y="1681292"/>
            <a:ext cx="6096000" cy="369332"/>
          </a:xfrm>
          <a:prstGeom prst="rect">
            <a:avLst/>
          </a:prstGeom>
          <a:noFill/>
        </p:spPr>
        <p:txBody>
          <a:bodyPr wrap="square">
            <a:spAutoFit/>
          </a:bodyPr>
          <a:lstStyle/>
          <a:p>
            <a:pPr marL="0" indent="0" algn="ctr">
              <a:buNone/>
            </a:pPr>
            <a:r>
              <a:rPr lang="en-US" sz="1800" i="1" dirty="0">
                <a:solidFill>
                  <a:srgbClr val="000000"/>
                </a:solidFill>
                <a:latin typeface="Calibri" panose="020F0502020204030204" pitchFamily="34" charset="0"/>
              </a:rPr>
              <a:t>customer(</a:t>
            </a:r>
            <a:r>
              <a:rPr lang="en-US" sz="1800" i="1" dirty="0" err="1">
                <a:solidFill>
                  <a:srgbClr val="000000"/>
                </a:solidFill>
                <a:latin typeface="Calibri" panose="020F0502020204030204" pitchFamily="34" charset="0"/>
              </a:rPr>
              <a:t>c</a:t>
            </a:r>
            <a:r>
              <a:rPr lang="en-US" sz="1800" b="0" i="1" u="none" strike="noStrike" dirty="0" err="1">
                <a:solidFill>
                  <a:srgbClr val="000000"/>
                </a:solidFill>
                <a:effectLst/>
                <a:latin typeface="Calibri" panose="020F0502020204030204" pitchFamily="34" charset="0"/>
              </a:rPr>
              <a:t>ustomer_id</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cust_name</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a:solidFill>
                  <a:srgbClr val="000000"/>
                </a:solidFill>
                <a:effectLst/>
                <a:latin typeface="Calibri" panose="020F0502020204030204" pitchFamily="34" charset="0"/>
              </a:rPr>
              <a:t>city,</a:t>
            </a:r>
            <a:r>
              <a:rPr lang="en-US" sz="1600" i="1" dirty="0"/>
              <a:t> </a:t>
            </a:r>
            <a:r>
              <a:rPr lang="en-US" sz="1800" b="0" i="1" u="none" strike="noStrike" dirty="0">
                <a:solidFill>
                  <a:srgbClr val="000000"/>
                </a:solidFill>
                <a:effectLst/>
                <a:latin typeface="Calibri" panose="020F0502020204030204" pitchFamily="34" charset="0"/>
              </a:rPr>
              <a:t>grade,</a:t>
            </a:r>
            <a:r>
              <a:rPr lang="en-US" sz="1600" i="1" dirty="0"/>
              <a:t> </a:t>
            </a:r>
            <a:r>
              <a:rPr lang="en-US" sz="1800" b="0" i="1" u="none" strike="noStrike" dirty="0" err="1">
                <a:solidFill>
                  <a:srgbClr val="000000"/>
                </a:solidFill>
                <a:effectLst/>
                <a:latin typeface="Calibri" panose="020F0502020204030204" pitchFamily="34" charset="0"/>
              </a:rPr>
              <a:t>salesman_</a:t>
            </a:r>
            <a:r>
              <a:rPr lang="en-US" sz="1800" i="1" dirty="0" err="1">
                <a:solidFill>
                  <a:srgbClr val="000000"/>
                </a:solidFill>
                <a:latin typeface="Calibri" panose="020F0502020204030204" pitchFamily="34" charset="0"/>
              </a:rPr>
              <a:t>id</a:t>
            </a:r>
            <a:r>
              <a:rPr lang="en-US" sz="1800" i="1"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54437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15</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4" y="1206550"/>
            <a:ext cx="10917025" cy="677108"/>
          </a:xfrm>
        </p:spPr>
        <p:txBody>
          <a:bodyPr>
            <a:normAutofit/>
          </a:bodyPr>
          <a:lstStyle/>
          <a:p>
            <a:r>
              <a:rPr lang="en-US" sz="2000" dirty="0"/>
              <a:t>Find those salesmen with all information whose name containing the 1st character is 'N' and the 4th character is 'l' and rests may be any character.</a:t>
            </a:r>
          </a:p>
        </p:txBody>
      </p:sp>
      <p:pic>
        <p:nvPicPr>
          <p:cNvPr id="10" name="Picture 9" descr="A screenshot of a cell phone&#10;&#10;Description automatically generated">
            <a:extLst>
              <a:ext uri="{FF2B5EF4-FFF2-40B4-BE49-F238E27FC236}">
                <a16:creationId xmlns:a16="http://schemas.microsoft.com/office/drawing/2014/main" id="{540DD49F-9ED9-4E5E-A57D-9B42995B942D}"/>
              </a:ext>
            </a:extLst>
          </p:cNvPr>
          <p:cNvPicPr>
            <a:picLocks noChangeAspect="1"/>
          </p:cNvPicPr>
          <p:nvPr/>
        </p:nvPicPr>
        <p:blipFill rotWithShape="1">
          <a:blip r:embed="rId2">
            <a:extLst>
              <a:ext uri="{28A0092B-C50C-407E-A947-70E740481C1C}">
                <a14:useLocalDpi xmlns:a14="http://schemas.microsoft.com/office/drawing/2010/main" val="0"/>
              </a:ext>
            </a:extLst>
          </a:blip>
          <a:srcRect b="5762"/>
          <a:stretch/>
        </p:blipFill>
        <p:spPr>
          <a:xfrm>
            <a:off x="6417307" y="2010349"/>
            <a:ext cx="5305425" cy="4021317"/>
          </a:xfrm>
          <a:prstGeom prst="rect">
            <a:avLst/>
          </a:prstGeom>
        </p:spPr>
      </p:pic>
      <p:sp>
        <p:nvSpPr>
          <p:cNvPr id="12" name="Rectangle 11">
            <a:extLst>
              <a:ext uri="{FF2B5EF4-FFF2-40B4-BE49-F238E27FC236}">
                <a16:creationId xmlns:a16="http://schemas.microsoft.com/office/drawing/2014/main" id="{0CCE44BB-8A4D-476C-9890-1148EFE06438}"/>
              </a:ext>
            </a:extLst>
          </p:cNvPr>
          <p:cNvSpPr/>
          <p:nvPr/>
        </p:nvSpPr>
        <p:spPr>
          <a:xfrm>
            <a:off x="1445443" y="2713381"/>
            <a:ext cx="3814713" cy="1200329"/>
          </a:xfrm>
          <a:prstGeom prst="rect">
            <a:avLst/>
          </a:prstGeom>
        </p:spPr>
        <p:txBody>
          <a:bodyPr wrap="square">
            <a:spAutoFit/>
          </a:bodyPr>
          <a:lstStyle/>
          <a:p>
            <a:r>
              <a:rPr lang="en-US" sz="2400" b="1" dirty="0"/>
              <a:t>SELECT</a:t>
            </a:r>
            <a:r>
              <a:rPr lang="en-US" sz="2400" dirty="0"/>
              <a:t> *</a:t>
            </a:r>
          </a:p>
          <a:p>
            <a:r>
              <a:rPr lang="en-US" sz="2400" b="1" dirty="0"/>
              <a:t>FROM</a:t>
            </a:r>
            <a:r>
              <a:rPr lang="en-US" sz="2400" dirty="0"/>
              <a:t> salesman</a:t>
            </a:r>
          </a:p>
          <a:p>
            <a:r>
              <a:rPr lang="en-US" sz="2400" b="1" dirty="0"/>
              <a:t>WHERE</a:t>
            </a:r>
            <a:r>
              <a:rPr lang="en-US" sz="2400" dirty="0"/>
              <a:t> name </a:t>
            </a:r>
            <a:r>
              <a:rPr lang="en-US" sz="2400" b="1" dirty="0"/>
              <a:t>LIKE</a:t>
            </a:r>
            <a:r>
              <a:rPr lang="en-US" sz="2400" dirty="0"/>
              <a:t> ‘</a:t>
            </a:r>
            <a:r>
              <a:rPr lang="en-US" sz="2400" dirty="0" err="1"/>
              <a:t>N__l</a:t>
            </a:r>
            <a:r>
              <a:rPr lang="en-US" sz="2400" dirty="0"/>
              <a:t>%';</a:t>
            </a:r>
          </a:p>
        </p:txBody>
      </p:sp>
      <p:sp>
        <p:nvSpPr>
          <p:cNvPr id="7" name="TextBox 6">
            <a:extLst>
              <a:ext uri="{FF2B5EF4-FFF2-40B4-BE49-F238E27FC236}">
                <a16:creationId xmlns:a16="http://schemas.microsoft.com/office/drawing/2014/main" id="{27DD2DAC-D07D-4A24-ADD9-32108B44D871}"/>
              </a:ext>
            </a:extLst>
          </p:cNvPr>
          <p:cNvSpPr txBox="1"/>
          <p:nvPr/>
        </p:nvSpPr>
        <p:spPr>
          <a:xfrm>
            <a:off x="442274" y="1883658"/>
            <a:ext cx="6096000" cy="369332"/>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salesman(</a:t>
            </a:r>
            <a:r>
              <a:rPr kumimoji="0" lang="en-US" sz="2000" b="0" i="1"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salesman</a:t>
            </a:r>
            <a:r>
              <a:rPr kumimoji="0" lang="en-US" sz="1800" b="0" i="1"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_id</a:t>
            </a: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name,</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city,</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commission)</a:t>
            </a:r>
            <a:endPar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571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16</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4" y="1206550"/>
            <a:ext cx="10917025" cy="677108"/>
          </a:xfrm>
        </p:spPr>
        <p:txBody>
          <a:bodyPr>
            <a:normAutofit/>
          </a:bodyPr>
          <a:lstStyle/>
          <a:p>
            <a:r>
              <a:rPr lang="en-US" sz="2000" dirty="0"/>
              <a:t>Find that customer with all information who does not get any grade except NULL.</a:t>
            </a:r>
          </a:p>
        </p:txBody>
      </p:sp>
      <p:sp>
        <p:nvSpPr>
          <p:cNvPr id="6" name="Rectangle 5">
            <a:extLst>
              <a:ext uri="{FF2B5EF4-FFF2-40B4-BE49-F238E27FC236}">
                <a16:creationId xmlns:a16="http://schemas.microsoft.com/office/drawing/2014/main" id="{8F7D53E8-54DC-491C-8309-9A3F721DDFB7}"/>
              </a:ext>
            </a:extLst>
          </p:cNvPr>
          <p:cNvSpPr/>
          <p:nvPr/>
        </p:nvSpPr>
        <p:spPr>
          <a:xfrm>
            <a:off x="850411" y="3306492"/>
            <a:ext cx="3048000" cy="1200329"/>
          </a:xfrm>
          <a:prstGeom prst="rect">
            <a:avLst/>
          </a:prstGeom>
        </p:spPr>
        <p:txBody>
          <a:bodyPr wrap="square">
            <a:spAutoFit/>
          </a:bodyPr>
          <a:lstStyle/>
          <a:p>
            <a:r>
              <a:rPr lang="en-US" sz="2400" b="1" dirty="0"/>
              <a:t>SELECT</a:t>
            </a:r>
            <a:r>
              <a:rPr lang="en-US" sz="2400" dirty="0"/>
              <a:t> *</a:t>
            </a:r>
          </a:p>
          <a:p>
            <a:r>
              <a:rPr lang="en-US" sz="2400" b="1" dirty="0"/>
              <a:t>FROM</a:t>
            </a:r>
            <a:r>
              <a:rPr lang="en-US" sz="2400" dirty="0"/>
              <a:t> customer</a:t>
            </a:r>
          </a:p>
          <a:p>
            <a:r>
              <a:rPr lang="en-US" sz="2400" b="1" dirty="0"/>
              <a:t>WHERE</a:t>
            </a:r>
            <a:r>
              <a:rPr lang="en-US" sz="2400" dirty="0"/>
              <a:t> grade </a:t>
            </a:r>
            <a:r>
              <a:rPr lang="en-US" sz="2400" b="1" dirty="0"/>
              <a:t>IS</a:t>
            </a:r>
            <a:r>
              <a:rPr lang="en-US" sz="2400" dirty="0"/>
              <a:t> </a:t>
            </a:r>
            <a:r>
              <a:rPr lang="en-US" sz="2400" b="1" dirty="0"/>
              <a:t>NULL</a:t>
            </a:r>
            <a:r>
              <a:rPr lang="en-US" sz="2400" dirty="0"/>
              <a:t>;</a:t>
            </a:r>
          </a:p>
        </p:txBody>
      </p:sp>
      <p:pic>
        <p:nvPicPr>
          <p:cNvPr id="9" name="Picture 8" descr="A screenshot of a cell phone&#10;&#10;Description automatically generated">
            <a:extLst>
              <a:ext uri="{FF2B5EF4-FFF2-40B4-BE49-F238E27FC236}">
                <a16:creationId xmlns:a16="http://schemas.microsoft.com/office/drawing/2014/main" id="{F491B87C-D351-4D27-8987-106683FCB335}"/>
              </a:ext>
            </a:extLst>
          </p:cNvPr>
          <p:cNvPicPr>
            <a:picLocks noChangeAspect="1"/>
          </p:cNvPicPr>
          <p:nvPr/>
        </p:nvPicPr>
        <p:blipFill rotWithShape="1">
          <a:blip r:embed="rId2">
            <a:extLst>
              <a:ext uri="{28A0092B-C50C-407E-A947-70E740481C1C}">
                <a14:useLocalDpi xmlns:a14="http://schemas.microsoft.com/office/drawing/2010/main" val="0"/>
              </a:ext>
            </a:extLst>
          </a:blip>
          <a:srcRect l="2139" t="3430" r="1926" b="3393"/>
          <a:stretch/>
        </p:blipFill>
        <p:spPr>
          <a:xfrm>
            <a:off x="5806911" y="1800520"/>
            <a:ext cx="6259399" cy="4783651"/>
          </a:xfrm>
          <a:prstGeom prst="rect">
            <a:avLst/>
          </a:prstGeom>
        </p:spPr>
      </p:pic>
      <p:sp>
        <p:nvSpPr>
          <p:cNvPr id="7" name="TextBox 6">
            <a:extLst>
              <a:ext uri="{FF2B5EF4-FFF2-40B4-BE49-F238E27FC236}">
                <a16:creationId xmlns:a16="http://schemas.microsoft.com/office/drawing/2014/main" id="{7435789E-6BF8-48F6-BB65-B8D59C0D8DDC}"/>
              </a:ext>
            </a:extLst>
          </p:cNvPr>
          <p:cNvSpPr txBox="1"/>
          <p:nvPr/>
        </p:nvSpPr>
        <p:spPr>
          <a:xfrm>
            <a:off x="525401" y="1548635"/>
            <a:ext cx="6096000" cy="369332"/>
          </a:xfrm>
          <a:prstGeom prst="rect">
            <a:avLst/>
          </a:prstGeom>
          <a:noFill/>
        </p:spPr>
        <p:txBody>
          <a:bodyPr wrap="square">
            <a:spAutoFit/>
          </a:bodyPr>
          <a:lstStyle/>
          <a:p>
            <a:pPr marL="0" indent="0" algn="ctr">
              <a:buNone/>
            </a:pPr>
            <a:r>
              <a:rPr lang="en-US" sz="1800" i="1" dirty="0">
                <a:solidFill>
                  <a:srgbClr val="000000"/>
                </a:solidFill>
                <a:latin typeface="Calibri" panose="020F0502020204030204" pitchFamily="34" charset="0"/>
              </a:rPr>
              <a:t>customer(</a:t>
            </a:r>
            <a:r>
              <a:rPr lang="en-US" sz="1800" i="1" dirty="0" err="1">
                <a:solidFill>
                  <a:srgbClr val="000000"/>
                </a:solidFill>
                <a:latin typeface="Calibri" panose="020F0502020204030204" pitchFamily="34" charset="0"/>
              </a:rPr>
              <a:t>c</a:t>
            </a:r>
            <a:r>
              <a:rPr lang="en-US" sz="1800" b="0" i="1" u="none" strike="noStrike" dirty="0" err="1">
                <a:solidFill>
                  <a:srgbClr val="000000"/>
                </a:solidFill>
                <a:effectLst/>
                <a:latin typeface="Calibri" panose="020F0502020204030204" pitchFamily="34" charset="0"/>
              </a:rPr>
              <a:t>ustomer_id</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err="1">
                <a:solidFill>
                  <a:srgbClr val="000000"/>
                </a:solidFill>
                <a:effectLst/>
                <a:latin typeface="Calibri" panose="020F0502020204030204" pitchFamily="34" charset="0"/>
              </a:rPr>
              <a:t>cust_name</a:t>
            </a:r>
            <a:r>
              <a:rPr lang="en-US" sz="1800" b="0" i="1" u="none" strike="noStrike" dirty="0">
                <a:solidFill>
                  <a:srgbClr val="000000"/>
                </a:solidFill>
                <a:effectLst/>
                <a:latin typeface="Calibri" panose="020F0502020204030204" pitchFamily="34" charset="0"/>
              </a:rPr>
              <a:t>,</a:t>
            </a:r>
            <a:r>
              <a:rPr lang="en-US" sz="1600" i="1" dirty="0"/>
              <a:t> </a:t>
            </a:r>
            <a:r>
              <a:rPr lang="en-US" sz="1800" b="0" i="1" u="none" strike="noStrike" dirty="0">
                <a:solidFill>
                  <a:srgbClr val="000000"/>
                </a:solidFill>
                <a:effectLst/>
                <a:latin typeface="Calibri" panose="020F0502020204030204" pitchFamily="34" charset="0"/>
              </a:rPr>
              <a:t>city,</a:t>
            </a:r>
            <a:r>
              <a:rPr lang="en-US" sz="1600" i="1" dirty="0"/>
              <a:t> </a:t>
            </a:r>
            <a:r>
              <a:rPr lang="en-US" sz="1800" b="0" i="1" u="none" strike="noStrike" dirty="0">
                <a:solidFill>
                  <a:srgbClr val="000000"/>
                </a:solidFill>
                <a:effectLst/>
                <a:latin typeface="Calibri" panose="020F0502020204030204" pitchFamily="34" charset="0"/>
              </a:rPr>
              <a:t>grade,</a:t>
            </a:r>
            <a:r>
              <a:rPr lang="en-US" sz="1600" i="1" dirty="0"/>
              <a:t> </a:t>
            </a:r>
            <a:r>
              <a:rPr lang="en-US" sz="1800" b="0" i="1" u="none" strike="noStrike" dirty="0" err="1">
                <a:solidFill>
                  <a:srgbClr val="000000"/>
                </a:solidFill>
                <a:effectLst/>
                <a:latin typeface="Calibri" panose="020F0502020204030204" pitchFamily="34" charset="0"/>
              </a:rPr>
              <a:t>salesman_</a:t>
            </a:r>
            <a:r>
              <a:rPr lang="en-US" sz="1800" i="1" dirty="0" err="1">
                <a:solidFill>
                  <a:srgbClr val="000000"/>
                </a:solidFill>
                <a:latin typeface="Calibri" panose="020F0502020204030204" pitchFamily="34" charset="0"/>
              </a:rPr>
              <a:t>id</a:t>
            </a:r>
            <a:r>
              <a:rPr lang="en-US" sz="1800" i="1"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170282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17</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5" y="1206549"/>
            <a:ext cx="6614308" cy="890105"/>
          </a:xfrm>
        </p:spPr>
        <p:txBody>
          <a:bodyPr>
            <a:normAutofit/>
          </a:bodyPr>
          <a:lstStyle/>
          <a:p>
            <a:r>
              <a:rPr lang="en-US" sz="2000" dirty="0"/>
              <a:t>Find the total purchase amount of all orders.</a:t>
            </a:r>
          </a:p>
          <a:p>
            <a:pPr marL="0" indent="0" algn="ctr">
              <a:buNone/>
            </a:pP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orders(</a:t>
            </a:r>
            <a:r>
              <a:rPr kumimoji="0" lang="en-US" sz="1800" b="0" i="1"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ord_no</a:t>
            </a: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purch_amt</a:t>
            </a: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ord_date</a:t>
            </a: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customer_id</a:t>
            </a: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salesman_id</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t>
            </a:r>
          </a:p>
          <a:p>
            <a:endParaRPr lang="en-US" sz="2000" dirty="0"/>
          </a:p>
        </p:txBody>
      </p:sp>
      <p:sp>
        <p:nvSpPr>
          <p:cNvPr id="11" name="Rectangle 10">
            <a:extLst>
              <a:ext uri="{FF2B5EF4-FFF2-40B4-BE49-F238E27FC236}">
                <a16:creationId xmlns:a16="http://schemas.microsoft.com/office/drawing/2014/main" id="{8FEE67E1-F87A-4243-9A5D-6B6D30951B5B}"/>
              </a:ext>
            </a:extLst>
          </p:cNvPr>
          <p:cNvSpPr/>
          <p:nvPr/>
        </p:nvSpPr>
        <p:spPr>
          <a:xfrm>
            <a:off x="719579" y="2786593"/>
            <a:ext cx="3145411" cy="707886"/>
          </a:xfrm>
          <a:prstGeom prst="rect">
            <a:avLst/>
          </a:prstGeom>
        </p:spPr>
        <p:txBody>
          <a:bodyPr wrap="square">
            <a:spAutoFit/>
          </a:bodyPr>
          <a:lstStyle/>
          <a:p>
            <a:r>
              <a:rPr lang="en-US" sz="2000" b="1" dirty="0"/>
              <a:t>SELECT</a:t>
            </a:r>
            <a:r>
              <a:rPr lang="en-US" sz="2000" dirty="0"/>
              <a:t> </a:t>
            </a:r>
            <a:r>
              <a:rPr lang="en-US" sz="2000" b="1" dirty="0"/>
              <a:t>SUM</a:t>
            </a:r>
            <a:r>
              <a:rPr lang="en-US" sz="2000" dirty="0"/>
              <a:t> (</a:t>
            </a:r>
            <a:r>
              <a:rPr lang="en-US" sz="2000" dirty="0" err="1"/>
              <a:t>purch_amt</a:t>
            </a:r>
            <a:r>
              <a:rPr lang="en-US" sz="2000" dirty="0"/>
              <a:t>) </a:t>
            </a:r>
          </a:p>
          <a:p>
            <a:r>
              <a:rPr lang="en-US" sz="2000" b="1" dirty="0"/>
              <a:t>FROM</a:t>
            </a:r>
            <a:r>
              <a:rPr lang="en-US" sz="2000" dirty="0"/>
              <a:t> orders;</a:t>
            </a:r>
          </a:p>
        </p:txBody>
      </p:sp>
      <p:pic>
        <p:nvPicPr>
          <p:cNvPr id="13" name="Picture 12" descr="A screenshot of a cell phone&#10;&#10;Description automatically generated">
            <a:extLst>
              <a:ext uri="{FF2B5EF4-FFF2-40B4-BE49-F238E27FC236}">
                <a16:creationId xmlns:a16="http://schemas.microsoft.com/office/drawing/2014/main" id="{18A41DEE-9212-473F-A5F0-87A86795DCF9}"/>
              </a:ext>
            </a:extLst>
          </p:cNvPr>
          <p:cNvPicPr>
            <a:picLocks noChangeAspect="1"/>
          </p:cNvPicPr>
          <p:nvPr/>
        </p:nvPicPr>
        <p:blipFill rotWithShape="1">
          <a:blip r:embed="rId2">
            <a:extLst>
              <a:ext uri="{28A0092B-C50C-407E-A947-70E740481C1C}">
                <a14:useLocalDpi xmlns:a14="http://schemas.microsoft.com/office/drawing/2010/main" val="0"/>
              </a:ext>
            </a:extLst>
          </a:blip>
          <a:srcRect l="4383" t="1925" r="4449" b="2680"/>
          <a:stretch/>
        </p:blipFill>
        <p:spPr>
          <a:xfrm>
            <a:off x="7126665" y="157899"/>
            <a:ext cx="4345756" cy="6542202"/>
          </a:xfrm>
          <a:prstGeom prst="rect">
            <a:avLst/>
          </a:prstGeom>
        </p:spPr>
      </p:pic>
    </p:spTree>
    <p:extLst>
      <p:ext uri="{BB962C8B-B14F-4D97-AF65-F5344CB8AC3E}">
        <p14:creationId xmlns:p14="http://schemas.microsoft.com/office/powerpoint/2010/main" val="135587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1112</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SQL Practice 1  One table, Aggregation, Group By 24 Queries</vt:lpstr>
      <vt:lpstr>PowerPoint Presentation</vt:lpstr>
      <vt:lpstr>PowerPoint Presentation</vt:lpstr>
      <vt:lpstr>Query 12 </vt:lpstr>
      <vt:lpstr>Query 13</vt:lpstr>
      <vt:lpstr>Query 14</vt:lpstr>
      <vt:lpstr>Query 15</vt:lpstr>
      <vt:lpstr>Query 16</vt:lpstr>
      <vt:lpstr>Query 17</vt:lpstr>
      <vt:lpstr>Query 18</vt:lpstr>
      <vt:lpstr>Query 19</vt:lpstr>
      <vt:lpstr>Query 20</vt:lpstr>
      <vt:lpstr>Query 21</vt:lpstr>
      <vt:lpstr>Query 22</vt:lpstr>
      <vt:lpstr>Query 23</vt:lpstr>
      <vt:lpstr>Query 24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Mahdi Ebi</dc:creator>
  <cp:lastModifiedBy>Mahdi Ebi</cp:lastModifiedBy>
  <cp:revision>120</cp:revision>
  <cp:lastPrinted>2021-07-22T05:10:10Z</cp:lastPrinted>
  <dcterms:created xsi:type="dcterms:W3CDTF">2020-02-19T22:49:09Z</dcterms:created>
  <dcterms:modified xsi:type="dcterms:W3CDTF">2021-10-12T06:54:15Z</dcterms:modified>
</cp:coreProperties>
</file>