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3" r:id="rId25"/>
    <p:sldId id="282" r:id="rId26"/>
    <p:sldId id="279" r:id="rId27"/>
    <p:sldId id="280" r:id="rId28"/>
    <p:sldId id="284" r:id="rId29"/>
    <p:sldId id="285" r:id="rId30"/>
    <p:sldId id="281" r:id="rId31"/>
  </p:sldIdLst>
  <p:sldSz cx="13004800" cy="10388600"/>
  <p:notesSz cx="13004800" cy="10388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497" autoAdjust="0"/>
  </p:normalViewPr>
  <p:slideViewPr>
    <p:cSldViewPr>
      <p:cViewPr varScale="1">
        <p:scale>
          <a:sx n="39" d="100"/>
          <a:sy n="39" d="100"/>
        </p:scale>
        <p:origin x="2098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207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207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BC0F3-E7A3-43BA-BFA4-6C71811F0D9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98575"/>
            <a:ext cx="4391025" cy="3506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999038"/>
            <a:ext cx="10404475" cy="4090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867900"/>
            <a:ext cx="5635625" cy="5207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867900"/>
            <a:ext cx="5635625" cy="5207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BAEA1-F6F5-4779-9B71-2D81943B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0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Syntax</a:t>
            </a:r>
          </a:p>
          <a:p>
            <a:r>
              <a:rPr lang="en-US" dirty="0"/>
              <a:t>CMP{</a:t>
            </a:r>
            <a:r>
              <a:rPr lang="en-US" dirty="0" err="1"/>
              <a:t>cond</a:t>
            </a:r>
            <a:r>
              <a:rPr lang="en-US" dirty="0"/>
              <a:t>} Rn, Operand2 </a:t>
            </a:r>
          </a:p>
          <a:p>
            <a:r>
              <a:rPr lang="en-US" dirty="0"/>
              <a:t>where:</a:t>
            </a:r>
          </a:p>
          <a:p>
            <a:r>
              <a:rPr lang="en-US" dirty="0" err="1"/>
              <a:t>cond</a:t>
            </a:r>
            <a:r>
              <a:rPr lang="en-US" dirty="0"/>
              <a:t> is an optional condition code.</a:t>
            </a:r>
          </a:p>
          <a:p>
            <a:r>
              <a:rPr lang="en-US" dirty="0"/>
              <a:t>Rn is the ARM register holding the first operand.</a:t>
            </a:r>
          </a:p>
          <a:p>
            <a:r>
              <a:rPr lang="en-US" dirty="0"/>
              <a:t>Operand2 is a flexible second operand.</a:t>
            </a:r>
          </a:p>
          <a:p>
            <a:r>
              <a:rPr lang="en-US" b="1" dirty="0"/>
              <a:t>Operation</a:t>
            </a:r>
          </a:p>
          <a:p>
            <a:r>
              <a:rPr lang="en-US" dirty="0"/>
              <a:t>These instructions compare the value in a register with Operand2. They update the condition flags on the result, but do not place the result in any register.</a:t>
            </a:r>
          </a:p>
          <a:p>
            <a:r>
              <a:rPr lang="en-US" dirty="0"/>
              <a:t>The CMP instruction subtracts the value of Operand2 from the value in Rn. This is the same as a SUBS instruction, except that the result is discarded.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BAEA1-F6F5-4779-9B71-2D81943B9C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3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220466"/>
            <a:ext cx="11054080" cy="21816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817616"/>
            <a:ext cx="9103360" cy="259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389378"/>
            <a:ext cx="5657088" cy="68564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389378"/>
            <a:ext cx="5657088" cy="68564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5894" y="203200"/>
            <a:ext cx="10073010" cy="2524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7500" y="3556000"/>
            <a:ext cx="9829800" cy="411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661398"/>
            <a:ext cx="4161536" cy="51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661398"/>
            <a:ext cx="2991104" cy="51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661398"/>
            <a:ext cx="2991104" cy="51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40" y="3147906"/>
            <a:ext cx="10182860" cy="6341480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122/L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dirty="0"/>
              <a:t>9</a:t>
            </a:r>
          </a:p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lang="en-US" sz="3600" spc="-70" dirty="0"/>
              <a:t>Mahdi Ebrahimi</a:t>
            </a: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r>
              <a:rPr lang="en-US" sz="3600" spc="-70" dirty="0"/>
              <a:t>Slides adapted from Dr. </a:t>
            </a:r>
            <a:r>
              <a:rPr sz="3600" spc="-70" dirty="0"/>
              <a:t>Kyle</a:t>
            </a:r>
            <a:r>
              <a:rPr sz="3600" spc="-10" dirty="0"/>
              <a:t> </a:t>
            </a:r>
            <a:r>
              <a:rPr sz="3600" spc="-40" dirty="0"/>
              <a:t>Dewey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403" y="0"/>
            <a:ext cx="49383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</a:t>
            </a:r>
            <a:r>
              <a:rPr dirty="0"/>
              <a:t>igni</a:t>
            </a:r>
            <a:r>
              <a:rPr spc="55" dirty="0"/>
              <a:t>fic</a:t>
            </a:r>
            <a:r>
              <a:rPr spc="75" dirty="0"/>
              <a:t>a</a:t>
            </a:r>
            <a:r>
              <a:rPr dirty="0"/>
              <a:t>nce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698750"/>
            <a:ext cx="12833350" cy="38100"/>
          </a:xfrm>
          <a:custGeom>
            <a:avLst/>
            <a:gdLst/>
            <a:ahLst/>
            <a:cxnLst/>
            <a:rect l="l" t="t" r="r" b="b"/>
            <a:pathLst>
              <a:path w="12833350" h="38100">
                <a:moveTo>
                  <a:pt x="0" y="38100"/>
                </a:moveTo>
                <a:lnTo>
                  <a:pt x="0" y="0"/>
                </a:lnTo>
                <a:lnTo>
                  <a:pt x="12832778" y="0"/>
                </a:lnTo>
                <a:lnTo>
                  <a:pt x="12832778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48954" y="1212850"/>
            <a:ext cx="7896859" cy="4208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556260">
              <a:lnSpc>
                <a:spcPts val="4900"/>
              </a:lnSpc>
              <a:spcBef>
                <a:spcPts val="380"/>
              </a:spcBef>
              <a:tabLst>
                <a:tab pos="3723640" algn="l"/>
                <a:tab pos="5150485" algn="l"/>
              </a:tabLst>
            </a:pPr>
            <a:r>
              <a:rPr sz="4200" spc="-5" dirty="0">
                <a:latin typeface="Gill Sans MT"/>
                <a:cs typeface="Gill Sans MT"/>
              </a:rPr>
              <a:t>Status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bits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60" dirty="0">
                <a:latin typeface="Gill Sans MT"/>
                <a:cs typeface="Gill Sans MT"/>
              </a:rPr>
              <a:t>say	</a:t>
            </a:r>
            <a:r>
              <a:rPr sz="4200" dirty="0">
                <a:latin typeface="Gill Sans MT"/>
                <a:cs typeface="Gill Sans MT"/>
              </a:rPr>
              <a:t>something </a:t>
            </a:r>
            <a:r>
              <a:rPr sz="4200" spc="-5" dirty="0">
                <a:latin typeface="Gill Sans MT"/>
                <a:cs typeface="Gill Sans MT"/>
              </a:rPr>
              <a:t>about  th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ult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arithmetic	c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mp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risons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20"/>
              </a:lnSpc>
              <a:spcBef>
                <a:spcPts val="2620"/>
              </a:spcBef>
            </a:pP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cmp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marL="2157095" marR="2149475" algn="ctr">
              <a:lnSpc>
                <a:spcPts val="4900"/>
              </a:lnSpc>
              <a:spcBef>
                <a:spcPts val="740"/>
              </a:spcBef>
              <a:tabLst>
                <a:tab pos="4170045" algn="l"/>
                <a:tab pos="4305935" algn="l"/>
              </a:tabLst>
            </a:pPr>
            <a:r>
              <a:rPr sz="4200" dirty="0">
                <a:latin typeface="Gill Sans MT"/>
                <a:cs typeface="Gill Sans MT"/>
              </a:rPr>
              <a:t>Sets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ze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o		bit</a:t>
            </a:r>
            <a:r>
              <a:rPr sz="4200" spc="-5" dirty="0">
                <a:latin typeface="Gill Sans MT"/>
                <a:cs typeface="Gill Sans MT"/>
              </a:rPr>
              <a:t>/</a:t>
            </a:r>
            <a:r>
              <a:rPr sz="4200" spc="30" dirty="0">
                <a:latin typeface="Gill Sans MT"/>
                <a:cs typeface="Gill Sans MT"/>
              </a:rPr>
              <a:t>fl</a:t>
            </a:r>
            <a:r>
              <a:rPr sz="4200" spc="5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g  </a:t>
            </a:r>
            <a:r>
              <a:rPr sz="4200" spc="-15" dirty="0">
                <a:latin typeface="Gill Sans MT"/>
                <a:cs typeface="Gill Sans MT"/>
              </a:rPr>
              <a:t>(result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25" dirty="0">
                <a:latin typeface="Gill Sans MT"/>
                <a:cs typeface="Gill Sans MT"/>
              </a:rPr>
              <a:t>zero)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403" y="0"/>
            <a:ext cx="49383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</a:t>
            </a:r>
            <a:r>
              <a:rPr dirty="0"/>
              <a:t>igni</a:t>
            </a:r>
            <a:r>
              <a:rPr spc="55" dirty="0"/>
              <a:t>fic</a:t>
            </a:r>
            <a:r>
              <a:rPr spc="75" dirty="0"/>
              <a:t>a</a:t>
            </a:r>
            <a:r>
              <a:rPr dirty="0"/>
              <a:t>nce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698750"/>
            <a:ext cx="12833350" cy="38100"/>
          </a:xfrm>
          <a:custGeom>
            <a:avLst/>
            <a:gdLst/>
            <a:ahLst/>
            <a:cxnLst/>
            <a:rect l="l" t="t" r="r" b="b"/>
            <a:pathLst>
              <a:path w="12833350" h="38100">
                <a:moveTo>
                  <a:pt x="0" y="38100"/>
                </a:moveTo>
                <a:lnTo>
                  <a:pt x="0" y="0"/>
                </a:lnTo>
                <a:lnTo>
                  <a:pt x="12832778" y="0"/>
                </a:lnTo>
                <a:lnTo>
                  <a:pt x="12832778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73764" y="1212850"/>
            <a:ext cx="8844915" cy="49263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87680" marR="477520" indent="556260">
              <a:lnSpc>
                <a:spcPts val="4900"/>
              </a:lnSpc>
              <a:spcBef>
                <a:spcPts val="380"/>
              </a:spcBef>
              <a:tabLst>
                <a:tab pos="4198620" algn="l"/>
                <a:tab pos="5625465" algn="l"/>
              </a:tabLst>
            </a:pPr>
            <a:r>
              <a:rPr sz="4200" spc="-5" dirty="0">
                <a:latin typeface="Gill Sans MT"/>
                <a:cs typeface="Gill Sans MT"/>
              </a:rPr>
              <a:t>Status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bits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60" dirty="0">
                <a:latin typeface="Gill Sans MT"/>
                <a:cs typeface="Gill Sans MT"/>
              </a:rPr>
              <a:t>say	</a:t>
            </a:r>
            <a:r>
              <a:rPr sz="4200" dirty="0">
                <a:latin typeface="Gill Sans MT"/>
                <a:cs typeface="Gill Sans MT"/>
              </a:rPr>
              <a:t>something </a:t>
            </a:r>
            <a:r>
              <a:rPr sz="4200" spc="-5" dirty="0">
                <a:latin typeface="Gill Sans MT"/>
                <a:cs typeface="Gill Sans MT"/>
              </a:rPr>
              <a:t>about  th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ult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arithmetic	c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mp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risons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20"/>
              </a:lnSpc>
              <a:spcBef>
                <a:spcPts val="2620"/>
              </a:spcBef>
            </a:pP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cmp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marL="2632075" marR="2621915" algn="ctr">
              <a:lnSpc>
                <a:spcPts val="4900"/>
              </a:lnSpc>
              <a:spcBef>
                <a:spcPts val="740"/>
              </a:spcBef>
              <a:tabLst>
                <a:tab pos="4645660" algn="l"/>
                <a:tab pos="4780915" algn="l"/>
              </a:tabLst>
            </a:pPr>
            <a:r>
              <a:rPr sz="4200" dirty="0">
                <a:latin typeface="Gill Sans MT"/>
                <a:cs typeface="Gill Sans MT"/>
              </a:rPr>
              <a:t>Sets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ze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o		bit</a:t>
            </a:r>
            <a:r>
              <a:rPr sz="4200" spc="-5" dirty="0">
                <a:latin typeface="Gill Sans MT"/>
                <a:cs typeface="Gill Sans MT"/>
              </a:rPr>
              <a:t>/</a:t>
            </a:r>
            <a:r>
              <a:rPr sz="4200" spc="30" dirty="0">
                <a:latin typeface="Gill Sans MT"/>
                <a:cs typeface="Gill Sans MT"/>
              </a:rPr>
              <a:t>fl</a:t>
            </a:r>
            <a:r>
              <a:rPr sz="4200" spc="5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g  </a:t>
            </a:r>
            <a:r>
              <a:rPr sz="4200" spc="-15" dirty="0">
                <a:latin typeface="Gill Sans MT"/>
                <a:cs typeface="Gill Sans MT"/>
              </a:rPr>
              <a:t>(result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25" dirty="0">
                <a:latin typeface="Gill Sans MT"/>
                <a:cs typeface="Gill Sans MT"/>
              </a:rPr>
              <a:t>zero)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4200" b="1" spc="165" dirty="0">
                <a:latin typeface="Gill Sans MT"/>
                <a:cs typeface="Gill Sans MT"/>
              </a:rPr>
              <a:t>Operands </a:t>
            </a:r>
            <a:r>
              <a:rPr sz="4200" b="1" spc="210" dirty="0">
                <a:latin typeface="Gill Sans MT"/>
                <a:cs typeface="Gill Sans MT"/>
              </a:rPr>
              <a:t>must </a:t>
            </a:r>
            <a:r>
              <a:rPr sz="4200" b="1" spc="200" dirty="0">
                <a:latin typeface="Gill Sans MT"/>
                <a:cs typeface="Gill Sans MT"/>
              </a:rPr>
              <a:t>have been</a:t>
            </a:r>
            <a:r>
              <a:rPr sz="4200" b="1" spc="-305" dirty="0">
                <a:latin typeface="Gill Sans MT"/>
                <a:cs typeface="Gill Sans MT"/>
              </a:rPr>
              <a:t> </a:t>
            </a:r>
            <a:r>
              <a:rPr sz="4200" b="1" spc="160" dirty="0">
                <a:latin typeface="Gill Sans MT"/>
                <a:cs typeface="Gill Sans MT"/>
              </a:rPr>
              <a:t>equal.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403" y="0"/>
            <a:ext cx="49383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</a:t>
            </a:r>
            <a:r>
              <a:rPr dirty="0"/>
              <a:t>igni</a:t>
            </a:r>
            <a:r>
              <a:rPr spc="55" dirty="0"/>
              <a:t>fic</a:t>
            </a:r>
            <a:r>
              <a:rPr spc="75" dirty="0"/>
              <a:t>a</a:t>
            </a:r>
            <a:r>
              <a:rPr dirty="0"/>
              <a:t>nce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698749"/>
            <a:ext cx="13004800" cy="3530600"/>
          </a:xfrm>
          <a:custGeom>
            <a:avLst/>
            <a:gdLst/>
            <a:ahLst/>
            <a:cxnLst/>
            <a:rect l="l" t="t" r="r" b="b"/>
            <a:pathLst>
              <a:path w="13004800" h="3530600">
                <a:moveTo>
                  <a:pt x="12832779" y="0"/>
                </a:moveTo>
                <a:lnTo>
                  <a:pt x="0" y="0"/>
                </a:lnTo>
                <a:lnTo>
                  <a:pt x="0" y="38100"/>
                </a:lnTo>
                <a:lnTo>
                  <a:pt x="12832779" y="38100"/>
                </a:lnTo>
                <a:lnTo>
                  <a:pt x="12832779" y="0"/>
                </a:lnTo>
                <a:close/>
              </a:path>
              <a:path w="13004800" h="3530600">
                <a:moveTo>
                  <a:pt x="13004800" y="3492500"/>
                </a:moveTo>
                <a:lnTo>
                  <a:pt x="0" y="3492500"/>
                </a:lnTo>
                <a:lnTo>
                  <a:pt x="0" y="3530600"/>
                </a:lnTo>
                <a:lnTo>
                  <a:pt x="13004800" y="3530600"/>
                </a:lnTo>
                <a:lnTo>
                  <a:pt x="13004800" y="3492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73764" y="1212850"/>
            <a:ext cx="8844915" cy="78028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87680" marR="477520" indent="556260">
              <a:lnSpc>
                <a:spcPts val="4900"/>
              </a:lnSpc>
              <a:spcBef>
                <a:spcPts val="380"/>
              </a:spcBef>
              <a:tabLst>
                <a:tab pos="4198620" algn="l"/>
                <a:tab pos="5625465" algn="l"/>
              </a:tabLst>
            </a:pPr>
            <a:r>
              <a:rPr sz="4200" spc="-5" dirty="0">
                <a:latin typeface="Gill Sans MT"/>
                <a:cs typeface="Gill Sans MT"/>
              </a:rPr>
              <a:t>Status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bits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60" dirty="0">
                <a:latin typeface="Gill Sans MT"/>
                <a:cs typeface="Gill Sans MT"/>
              </a:rPr>
              <a:t>say	</a:t>
            </a:r>
            <a:r>
              <a:rPr sz="4200" dirty="0">
                <a:latin typeface="Gill Sans MT"/>
                <a:cs typeface="Gill Sans MT"/>
              </a:rPr>
              <a:t>something </a:t>
            </a:r>
            <a:r>
              <a:rPr sz="4200" spc="-5" dirty="0">
                <a:latin typeface="Gill Sans MT"/>
                <a:cs typeface="Gill Sans MT"/>
              </a:rPr>
              <a:t>about  th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ult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arithmetic	c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mp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risons</a:t>
            </a:r>
            <a:endParaRPr sz="4200">
              <a:latin typeface="Gill Sans MT"/>
              <a:cs typeface="Gill Sans MT"/>
            </a:endParaRPr>
          </a:p>
          <a:p>
            <a:pPr marL="2819400">
              <a:lnSpc>
                <a:spcPts val="4920"/>
              </a:lnSpc>
              <a:spcBef>
                <a:spcPts val="2620"/>
              </a:spcBef>
            </a:pP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marL="281940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cmp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marL="2632075" marR="2621915" algn="ctr">
              <a:lnSpc>
                <a:spcPts val="4900"/>
              </a:lnSpc>
              <a:spcBef>
                <a:spcPts val="740"/>
              </a:spcBef>
              <a:tabLst>
                <a:tab pos="4645660" algn="l"/>
                <a:tab pos="4780915" algn="l"/>
              </a:tabLst>
            </a:pPr>
            <a:r>
              <a:rPr sz="4200" dirty="0">
                <a:latin typeface="Gill Sans MT"/>
                <a:cs typeface="Gill Sans MT"/>
              </a:rPr>
              <a:t>Sets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ze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o		bit</a:t>
            </a:r>
            <a:r>
              <a:rPr sz="4200" spc="-5" dirty="0">
                <a:latin typeface="Gill Sans MT"/>
                <a:cs typeface="Gill Sans MT"/>
              </a:rPr>
              <a:t>/</a:t>
            </a:r>
            <a:r>
              <a:rPr sz="4200" spc="30" dirty="0">
                <a:latin typeface="Gill Sans MT"/>
                <a:cs typeface="Gill Sans MT"/>
              </a:rPr>
              <a:t>fl</a:t>
            </a:r>
            <a:r>
              <a:rPr sz="4200" spc="5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g  </a:t>
            </a:r>
            <a:r>
              <a:rPr sz="4200" spc="-15" dirty="0">
                <a:latin typeface="Gill Sans MT"/>
                <a:cs typeface="Gill Sans MT"/>
              </a:rPr>
              <a:t>(result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25" dirty="0">
                <a:latin typeface="Gill Sans MT"/>
                <a:cs typeface="Gill Sans MT"/>
              </a:rPr>
              <a:t>zero)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4200" b="1" spc="165" dirty="0">
                <a:latin typeface="Gill Sans MT"/>
                <a:cs typeface="Gill Sans MT"/>
              </a:rPr>
              <a:t>Operands </a:t>
            </a:r>
            <a:r>
              <a:rPr sz="4200" b="1" spc="210" dirty="0">
                <a:latin typeface="Gill Sans MT"/>
                <a:cs typeface="Gill Sans MT"/>
              </a:rPr>
              <a:t>must </a:t>
            </a:r>
            <a:r>
              <a:rPr sz="4200" b="1" spc="200" dirty="0">
                <a:latin typeface="Gill Sans MT"/>
                <a:cs typeface="Gill Sans MT"/>
              </a:rPr>
              <a:t>have been</a:t>
            </a:r>
            <a:r>
              <a:rPr sz="4200" b="1" spc="-305" dirty="0">
                <a:latin typeface="Gill Sans MT"/>
                <a:cs typeface="Gill Sans MT"/>
              </a:rPr>
              <a:t> </a:t>
            </a:r>
            <a:r>
              <a:rPr sz="4200" b="1" spc="160" dirty="0">
                <a:latin typeface="Gill Sans MT"/>
                <a:cs typeface="Gill Sans MT"/>
              </a:rPr>
              <a:t>equal.</a:t>
            </a:r>
            <a:endParaRPr sz="4200">
              <a:latin typeface="Gill Sans MT"/>
              <a:cs typeface="Gill Sans MT"/>
            </a:endParaRPr>
          </a:p>
          <a:p>
            <a:pPr marL="2663190">
              <a:lnSpc>
                <a:spcPts val="4920"/>
              </a:lnSpc>
              <a:spcBef>
                <a:spcPts val="2460"/>
              </a:spcBef>
            </a:pP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marL="266319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cmp r0,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#20</a:t>
            </a:r>
            <a:endParaRPr sz="4200">
              <a:latin typeface="Courier New"/>
              <a:cs typeface="Courier New"/>
            </a:endParaRPr>
          </a:p>
          <a:p>
            <a:pPr marL="2240915" marR="2232660" algn="ctr">
              <a:lnSpc>
                <a:spcPts val="4900"/>
              </a:lnSpc>
              <a:spcBef>
                <a:spcPts val="690"/>
              </a:spcBef>
              <a:tabLst>
                <a:tab pos="4254500" algn="l"/>
              </a:tabLst>
            </a:pPr>
            <a:r>
              <a:rPr sz="4200" dirty="0">
                <a:latin typeface="Gill Sans MT"/>
                <a:cs typeface="Gill Sans MT"/>
              </a:rPr>
              <a:t>Sets </a:t>
            </a:r>
            <a:r>
              <a:rPr sz="4200" spc="-15" dirty="0">
                <a:latin typeface="Gill Sans MT"/>
                <a:cs typeface="Gill Sans MT"/>
              </a:rPr>
              <a:t>negative</a:t>
            </a:r>
            <a:r>
              <a:rPr sz="4200" spc="-45" dirty="0">
                <a:latin typeface="Gill Sans MT"/>
                <a:cs typeface="Gill Sans MT"/>
              </a:rPr>
              <a:t> </a:t>
            </a:r>
            <a:r>
              <a:rPr sz="4200" spc="10" dirty="0">
                <a:latin typeface="Gill Sans MT"/>
                <a:cs typeface="Gill Sans MT"/>
              </a:rPr>
              <a:t>bit/flag  </a:t>
            </a:r>
            <a:r>
              <a:rPr sz="4200" spc="-15" dirty="0">
                <a:latin typeface="Gill Sans MT"/>
                <a:cs typeface="Gill Sans MT"/>
              </a:rPr>
              <a:t>(result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10" dirty="0">
                <a:latin typeface="Gill Sans MT"/>
                <a:cs typeface="Gill Sans MT"/>
              </a:rPr>
              <a:t>negative)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403" y="0"/>
            <a:ext cx="49383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</a:t>
            </a:r>
            <a:r>
              <a:rPr dirty="0"/>
              <a:t>igni</a:t>
            </a:r>
            <a:r>
              <a:rPr spc="55" dirty="0"/>
              <a:t>fic</a:t>
            </a:r>
            <a:r>
              <a:rPr spc="75" dirty="0"/>
              <a:t>a</a:t>
            </a:r>
            <a:r>
              <a:rPr dirty="0"/>
              <a:t>nce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698749"/>
            <a:ext cx="13004800" cy="3530600"/>
          </a:xfrm>
          <a:custGeom>
            <a:avLst/>
            <a:gdLst/>
            <a:ahLst/>
            <a:cxnLst/>
            <a:rect l="l" t="t" r="r" b="b"/>
            <a:pathLst>
              <a:path w="13004800" h="3530600">
                <a:moveTo>
                  <a:pt x="12832779" y="0"/>
                </a:moveTo>
                <a:lnTo>
                  <a:pt x="0" y="0"/>
                </a:lnTo>
                <a:lnTo>
                  <a:pt x="0" y="38100"/>
                </a:lnTo>
                <a:lnTo>
                  <a:pt x="12832779" y="38100"/>
                </a:lnTo>
                <a:lnTo>
                  <a:pt x="12832779" y="0"/>
                </a:lnTo>
                <a:close/>
              </a:path>
              <a:path w="13004800" h="3530600">
                <a:moveTo>
                  <a:pt x="13004800" y="3492500"/>
                </a:moveTo>
                <a:lnTo>
                  <a:pt x="0" y="3492500"/>
                </a:lnTo>
                <a:lnTo>
                  <a:pt x="0" y="3530600"/>
                </a:lnTo>
                <a:lnTo>
                  <a:pt x="13004800" y="3530600"/>
                </a:lnTo>
                <a:lnTo>
                  <a:pt x="13004800" y="3492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73764" y="1212850"/>
            <a:ext cx="8844915" cy="83934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87680" marR="477520" indent="556260">
              <a:lnSpc>
                <a:spcPts val="4900"/>
              </a:lnSpc>
              <a:spcBef>
                <a:spcPts val="380"/>
              </a:spcBef>
              <a:tabLst>
                <a:tab pos="4198620" algn="l"/>
                <a:tab pos="5625465" algn="l"/>
              </a:tabLst>
            </a:pPr>
            <a:r>
              <a:rPr sz="4200" spc="-5" dirty="0">
                <a:latin typeface="Gill Sans MT"/>
                <a:cs typeface="Gill Sans MT"/>
              </a:rPr>
              <a:t>Status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bits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60" dirty="0">
                <a:latin typeface="Gill Sans MT"/>
                <a:cs typeface="Gill Sans MT"/>
              </a:rPr>
              <a:t>say	</a:t>
            </a:r>
            <a:r>
              <a:rPr sz="4200" dirty="0">
                <a:latin typeface="Gill Sans MT"/>
                <a:cs typeface="Gill Sans MT"/>
              </a:rPr>
              <a:t>something </a:t>
            </a:r>
            <a:r>
              <a:rPr sz="4200" spc="-5" dirty="0">
                <a:latin typeface="Gill Sans MT"/>
                <a:cs typeface="Gill Sans MT"/>
              </a:rPr>
              <a:t>about  th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ult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arithmetic	c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mp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risons</a:t>
            </a:r>
            <a:endParaRPr sz="4200">
              <a:latin typeface="Gill Sans MT"/>
              <a:cs typeface="Gill Sans MT"/>
            </a:endParaRPr>
          </a:p>
          <a:p>
            <a:pPr marL="2819400">
              <a:lnSpc>
                <a:spcPts val="4920"/>
              </a:lnSpc>
              <a:spcBef>
                <a:spcPts val="2620"/>
              </a:spcBef>
            </a:pP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marL="281940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cmp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marL="2632075" marR="2621915" algn="ctr">
              <a:lnSpc>
                <a:spcPts val="4900"/>
              </a:lnSpc>
              <a:spcBef>
                <a:spcPts val="740"/>
              </a:spcBef>
              <a:tabLst>
                <a:tab pos="4645660" algn="l"/>
                <a:tab pos="4780915" algn="l"/>
              </a:tabLst>
            </a:pPr>
            <a:r>
              <a:rPr sz="4200" dirty="0">
                <a:latin typeface="Gill Sans MT"/>
                <a:cs typeface="Gill Sans MT"/>
              </a:rPr>
              <a:t>Sets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ze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o		bit</a:t>
            </a:r>
            <a:r>
              <a:rPr sz="4200" spc="-5" dirty="0">
                <a:latin typeface="Gill Sans MT"/>
                <a:cs typeface="Gill Sans MT"/>
              </a:rPr>
              <a:t>/</a:t>
            </a:r>
            <a:r>
              <a:rPr sz="4200" spc="30" dirty="0">
                <a:latin typeface="Gill Sans MT"/>
                <a:cs typeface="Gill Sans MT"/>
              </a:rPr>
              <a:t>fl</a:t>
            </a:r>
            <a:r>
              <a:rPr sz="4200" spc="5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g  </a:t>
            </a:r>
            <a:r>
              <a:rPr sz="4200" spc="-15" dirty="0">
                <a:latin typeface="Gill Sans MT"/>
                <a:cs typeface="Gill Sans MT"/>
              </a:rPr>
              <a:t>(result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25" dirty="0">
                <a:latin typeface="Gill Sans MT"/>
                <a:cs typeface="Gill Sans MT"/>
              </a:rPr>
              <a:t>zero)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4200" b="1" spc="165" dirty="0">
                <a:latin typeface="Gill Sans MT"/>
                <a:cs typeface="Gill Sans MT"/>
              </a:rPr>
              <a:t>Operands </a:t>
            </a:r>
            <a:r>
              <a:rPr sz="4200" b="1" spc="210" dirty="0">
                <a:latin typeface="Gill Sans MT"/>
                <a:cs typeface="Gill Sans MT"/>
              </a:rPr>
              <a:t>must </a:t>
            </a:r>
            <a:r>
              <a:rPr sz="4200" b="1" spc="200" dirty="0">
                <a:latin typeface="Gill Sans MT"/>
                <a:cs typeface="Gill Sans MT"/>
              </a:rPr>
              <a:t>have been</a:t>
            </a:r>
            <a:r>
              <a:rPr sz="4200" b="1" spc="-305" dirty="0">
                <a:latin typeface="Gill Sans MT"/>
                <a:cs typeface="Gill Sans MT"/>
              </a:rPr>
              <a:t> </a:t>
            </a:r>
            <a:r>
              <a:rPr sz="4200" b="1" spc="160" dirty="0">
                <a:latin typeface="Gill Sans MT"/>
                <a:cs typeface="Gill Sans MT"/>
              </a:rPr>
              <a:t>equal.</a:t>
            </a:r>
            <a:endParaRPr sz="4200">
              <a:latin typeface="Gill Sans MT"/>
              <a:cs typeface="Gill Sans MT"/>
            </a:endParaRPr>
          </a:p>
          <a:p>
            <a:pPr marL="2663190">
              <a:lnSpc>
                <a:spcPts val="4920"/>
              </a:lnSpc>
              <a:spcBef>
                <a:spcPts val="2460"/>
              </a:spcBef>
            </a:pP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marL="266319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cmp r0,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#20</a:t>
            </a:r>
            <a:endParaRPr sz="4200">
              <a:latin typeface="Courier New"/>
              <a:cs typeface="Courier New"/>
            </a:endParaRPr>
          </a:p>
          <a:p>
            <a:pPr marL="2240915" marR="2232660" algn="ctr">
              <a:lnSpc>
                <a:spcPts val="4900"/>
              </a:lnSpc>
              <a:spcBef>
                <a:spcPts val="690"/>
              </a:spcBef>
              <a:tabLst>
                <a:tab pos="4254500" algn="l"/>
              </a:tabLst>
            </a:pPr>
            <a:r>
              <a:rPr sz="4200" dirty="0">
                <a:latin typeface="Gill Sans MT"/>
                <a:cs typeface="Gill Sans MT"/>
              </a:rPr>
              <a:t>Sets </a:t>
            </a:r>
            <a:r>
              <a:rPr sz="4200" spc="-15" dirty="0">
                <a:latin typeface="Gill Sans MT"/>
                <a:cs typeface="Gill Sans MT"/>
              </a:rPr>
              <a:t>negative</a:t>
            </a:r>
            <a:r>
              <a:rPr sz="4200" spc="-45" dirty="0">
                <a:latin typeface="Gill Sans MT"/>
                <a:cs typeface="Gill Sans MT"/>
              </a:rPr>
              <a:t> </a:t>
            </a:r>
            <a:r>
              <a:rPr sz="4200" spc="10" dirty="0">
                <a:latin typeface="Gill Sans MT"/>
                <a:cs typeface="Gill Sans MT"/>
              </a:rPr>
              <a:t>bit/flag  </a:t>
            </a:r>
            <a:r>
              <a:rPr sz="4200" spc="-15" dirty="0">
                <a:latin typeface="Gill Sans MT"/>
                <a:cs typeface="Gill Sans MT"/>
              </a:rPr>
              <a:t>(result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10" dirty="0">
                <a:latin typeface="Gill Sans MT"/>
                <a:cs typeface="Gill Sans MT"/>
              </a:rPr>
              <a:t>negative)</a:t>
            </a:r>
            <a:endParaRPr sz="4200">
              <a:latin typeface="Gill Sans MT"/>
              <a:cs typeface="Gill Sans MT"/>
            </a:endParaRPr>
          </a:p>
          <a:p>
            <a:pPr marL="13335" algn="ctr">
              <a:lnSpc>
                <a:spcPts val="4510"/>
              </a:lnSpc>
            </a:pPr>
            <a:r>
              <a:rPr sz="4200" b="1" spc="155" dirty="0">
                <a:latin typeface="Gill Sans MT"/>
                <a:cs typeface="Gill Sans MT"/>
              </a:rPr>
              <a:t>First </a:t>
            </a:r>
            <a:r>
              <a:rPr sz="4200" b="1" spc="200" dirty="0">
                <a:latin typeface="Gill Sans MT"/>
                <a:cs typeface="Gill Sans MT"/>
              </a:rPr>
              <a:t>operand </a:t>
            </a:r>
            <a:r>
              <a:rPr sz="4200" b="1" spc="210" dirty="0">
                <a:latin typeface="Gill Sans MT"/>
                <a:cs typeface="Gill Sans MT"/>
              </a:rPr>
              <a:t>must </a:t>
            </a:r>
            <a:r>
              <a:rPr sz="4200" b="1" spc="204" dirty="0">
                <a:latin typeface="Gill Sans MT"/>
                <a:cs typeface="Gill Sans MT"/>
              </a:rPr>
              <a:t>be </a:t>
            </a:r>
            <a:r>
              <a:rPr sz="4200" b="1" spc="345" dirty="0">
                <a:latin typeface="Gill Sans MT"/>
                <a:cs typeface="Gill Sans MT"/>
              </a:rPr>
              <a:t>&lt;</a:t>
            </a:r>
            <a:r>
              <a:rPr sz="4200" b="1" spc="-415" dirty="0">
                <a:latin typeface="Gill Sans MT"/>
                <a:cs typeface="Gill Sans MT"/>
              </a:rPr>
              <a:t> </a:t>
            </a:r>
            <a:r>
              <a:rPr sz="4200" b="1" spc="160" dirty="0">
                <a:latin typeface="Gill Sans MT"/>
                <a:cs typeface="Gill Sans MT"/>
              </a:rPr>
              <a:t>second.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7094" y="3556000"/>
            <a:ext cx="1005078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86025" marR="5080" indent="-2473960">
              <a:lnSpc>
                <a:spcPts val="9600"/>
              </a:lnSpc>
              <a:spcBef>
                <a:spcPts val="819"/>
              </a:spcBef>
            </a:pPr>
            <a:r>
              <a:rPr spc="-20" dirty="0"/>
              <a:t>Conditionally-executed 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413" y="203200"/>
            <a:ext cx="12183110" cy="387222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045844" marR="1081405" algn="ctr">
              <a:lnSpc>
                <a:spcPts val="9600"/>
              </a:lnSpc>
              <a:spcBef>
                <a:spcPts val="819"/>
              </a:spcBef>
            </a:pPr>
            <a:r>
              <a:rPr spc="-5" dirty="0"/>
              <a:t>Co</a:t>
            </a:r>
            <a:r>
              <a:rPr dirty="0"/>
              <a:t>n</a:t>
            </a:r>
            <a:r>
              <a:rPr spc="-5" dirty="0"/>
              <a:t>dit</a:t>
            </a:r>
            <a:r>
              <a:rPr dirty="0"/>
              <a:t>ion</a:t>
            </a:r>
            <a:r>
              <a:rPr spc="-5" dirty="0"/>
              <a:t>al</a:t>
            </a:r>
            <a:r>
              <a:rPr spc="-85" dirty="0"/>
              <a:t>l</a:t>
            </a:r>
            <a:r>
              <a:rPr dirty="0"/>
              <a:t>y-E</a:t>
            </a:r>
            <a:r>
              <a:rPr spc="-254" dirty="0"/>
              <a:t>x</a:t>
            </a:r>
            <a:r>
              <a:rPr dirty="0"/>
              <a:t>ecuted  </a:t>
            </a:r>
            <a:r>
              <a:rPr spc="-5" dirty="0"/>
              <a:t>Instructions</a:t>
            </a:r>
          </a:p>
          <a:p>
            <a:pPr marL="12700" marR="5080" algn="ctr">
              <a:lnSpc>
                <a:spcPts val="4900"/>
              </a:lnSpc>
              <a:spcBef>
                <a:spcPts val="710"/>
              </a:spcBef>
              <a:tabLst>
                <a:tab pos="2742565" algn="l"/>
                <a:tab pos="3524250" algn="l"/>
              </a:tabLst>
            </a:pPr>
            <a:r>
              <a:rPr sz="4200" dirty="0"/>
              <a:t>ARM</a:t>
            </a:r>
            <a:r>
              <a:rPr sz="4200" spc="-5" dirty="0"/>
              <a:t> </a:t>
            </a:r>
            <a:r>
              <a:rPr sz="4200" spc="-10" dirty="0"/>
              <a:t>allows	</a:t>
            </a:r>
            <a:r>
              <a:rPr sz="4200" spc="-15" dirty="0"/>
              <a:t>for	</a:t>
            </a:r>
            <a:r>
              <a:rPr sz="4200" spc="-5" dirty="0"/>
              <a:t>instructions </a:t>
            </a:r>
            <a:r>
              <a:rPr sz="4200" dirty="0"/>
              <a:t>to be </a:t>
            </a:r>
            <a:r>
              <a:rPr sz="4200" i="1" spc="-5" dirty="0">
                <a:latin typeface="Gill Sans MT"/>
                <a:cs typeface="Gill Sans MT"/>
              </a:rPr>
              <a:t>conditionally </a:t>
            </a:r>
            <a:r>
              <a:rPr sz="4200" spc="-15" dirty="0"/>
              <a:t>executed,  </a:t>
            </a:r>
            <a:r>
              <a:rPr sz="4200" spc="-5" dirty="0"/>
              <a:t>depending </a:t>
            </a:r>
            <a:r>
              <a:rPr sz="4200" dirty="0"/>
              <a:t>on </a:t>
            </a:r>
            <a:r>
              <a:rPr sz="4200" spc="-5" dirty="0"/>
              <a:t>the values </a:t>
            </a:r>
            <a:r>
              <a:rPr sz="4200" dirty="0"/>
              <a:t>of </a:t>
            </a:r>
            <a:r>
              <a:rPr sz="4200" spc="-5" dirty="0"/>
              <a:t>the status</a:t>
            </a:r>
            <a:r>
              <a:rPr sz="4200" spc="-15" dirty="0"/>
              <a:t> </a:t>
            </a:r>
            <a:r>
              <a:rPr sz="4200" spc="-5" dirty="0"/>
              <a:t>bits.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80945" marR="5080" indent="-2468880">
              <a:lnSpc>
                <a:spcPts val="9600"/>
              </a:lnSpc>
              <a:spcBef>
                <a:spcPts val="819"/>
              </a:spcBef>
            </a:pPr>
            <a:r>
              <a:rPr spc="-20" dirty="0"/>
              <a:t>Conditionally-Executed 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280"/>
            <a:ext cx="13004800" cy="635"/>
          </a:xfrm>
          <a:custGeom>
            <a:avLst/>
            <a:gdLst/>
            <a:ahLst/>
            <a:cxnLst/>
            <a:rect l="l" t="t" r="r" b="b"/>
            <a:pathLst>
              <a:path w="13004800" h="635">
                <a:moveTo>
                  <a:pt x="0" y="411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411"/>
                </a:lnTo>
                <a:lnTo>
                  <a:pt x="0" y="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2413" y="2787650"/>
            <a:ext cx="12183110" cy="23418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ctr">
              <a:lnSpc>
                <a:spcPts val="4900"/>
              </a:lnSpc>
              <a:spcBef>
                <a:spcPts val="380"/>
              </a:spcBef>
              <a:tabLst>
                <a:tab pos="2742565" algn="l"/>
                <a:tab pos="3524250" algn="l"/>
              </a:tabLst>
            </a:pPr>
            <a:r>
              <a:rPr sz="4200" dirty="0">
                <a:latin typeface="Gill Sans MT"/>
                <a:cs typeface="Gill Sans MT"/>
              </a:rPr>
              <a:t>ARM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allows	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instructions </a:t>
            </a:r>
            <a:r>
              <a:rPr sz="4200" dirty="0">
                <a:latin typeface="Gill Sans MT"/>
                <a:cs typeface="Gill Sans MT"/>
              </a:rPr>
              <a:t>to be </a:t>
            </a:r>
            <a:r>
              <a:rPr sz="4200" i="1" spc="-5" dirty="0">
                <a:latin typeface="Gill Sans MT"/>
                <a:cs typeface="Gill Sans MT"/>
              </a:rPr>
              <a:t>conditionally </a:t>
            </a:r>
            <a:r>
              <a:rPr sz="4200" spc="-15" dirty="0">
                <a:latin typeface="Gill Sans MT"/>
                <a:cs typeface="Gill Sans MT"/>
              </a:rPr>
              <a:t>executed,  </a:t>
            </a:r>
            <a:r>
              <a:rPr sz="4200" spc="-5" dirty="0">
                <a:latin typeface="Gill Sans MT"/>
                <a:cs typeface="Gill Sans MT"/>
              </a:rPr>
              <a:t>depending </a:t>
            </a:r>
            <a:r>
              <a:rPr sz="4200" dirty="0">
                <a:latin typeface="Gill Sans MT"/>
                <a:cs typeface="Gill Sans MT"/>
              </a:rPr>
              <a:t>on </a:t>
            </a:r>
            <a:r>
              <a:rPr sz="4200" spc="-5" dirty="0">
                <a:latin typeface="Gill Sans MT"/>
                <a:cs typeface="Gill Sans MT"/>
              </a:rPr>
              <a:t>the values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the status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bits.</a:t>
            </a:r>
            <a:endParaRPr sz="4200">
              <a:latin typeface="Gill Sans MT"/>
              <a:cs typeface="Gill Sans MT"/>
            </a:endParaRPr>
          </a:p>
          <a:p>
            <a:pPr marR="56515" algn="ctr">
              <a:lnSpc>
                <a:spcPct val="100000"/>
              </a:lnSpc>
              <a:spcBef>
                <a:spcPts val="3120"/>
              </a:spcBef>
              <a:tabLst>
                <a:tab pos="1920239" algn="l"/>
              </a:tabLst>
            </a:pPr>
            <a:r>
              <a:rPr sz="4200" dirty="0">
                <a:latin typeface="Courier New"/>
                <a:cs typeface="Courier New"/>
              </a:rPr>
              <a:t>mov</a:t>
            </a:r>
            <a:r>
              <a:rPr sz="4200" b="1" dirty="0">
                <a:latin typeface="Courier New"/>
                <a:cs typeface="Courier New"/>
              </a:rPr>
              <a:t>mi	</a:t>
            </a:r>
            <a:r>
              <a:rPr sz="4200" spc="-5" dirty="0">
                <a:latin typeface="Courier New"/>
                <a:cs typeface="Courier New"/>
              </a:rPr>
              <a:t>r0,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#42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80945" marR="5080" indent="-2468880">
              <a:lnSpc>
                <a:spcPts val="9600"/>
              </a:lnSpc>
              <a:spcBef>
                <a:spcPts val="819"/>
              </a:spcBef>
            </a:pPr>
            <a:r>
              <a:rPr spc="-20" dirty="0"/>
              <a:t>Conditionally-Executed 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280"/>
            <a:ext cx="13004800" cy="635"/>
          </a:xfrm>
          <a:custGeom>
            <a:avLst/>
            <a:gdLst/>
            <a:ahLst/>
            <a:cxnLst/>
            <a:rect l="l" t="t" r="r" b="b"/>
            <a:pathLst>
              <a:path w="13004800" h="635">
                <a:moveTo>
                  <a:pt x="0" y="411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411"/>
                </a:lnTo>
                <a:lnTo>
                  <a:pt x="0" y="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2413" y="2787650"/>
            <a:ext cx="12183110" cy="31356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ctr">
              <a:lnSpc>
                <a:spcPts val="4900"/>
              </a:lnSpc>
              <a:spcBef>
                <a:spcPts val="380"/>
              </a:spcBef>
              <a:tabLst>
                <a:tab pos="2742565" algn="l"/>
                <a:tab pos="3524250" algn="l"/>
              </a:tabLst>
            </a:pPr>
            <a:r>
              <a:rPr sz="4200" dirty="0">
                <a:latin typeface="Gill Sans MT"/>
                <a:cs typeface="Gill Sans MT"/>
              </a:rPr>
              <a:t>ARM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allows	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instructions </a:t>
            </a:r>
            <a:r>
              <a:rPr sz="4200" dirty="0">
                <a:latin typeface="Gill Sans MT"/>
                <a:cs typeface="Gill Sans MT"/>
              </a:rPr>
              <a:t>to be </a:t>
            </a:r>
            <a:r>
              <a:rPr sz="4200" i="1" spc="-5" dirty="0">
                <a:latin typeface="Gill Sans MT"/>
                <a:cs typeface="Gill Sans MT"/>
              </a:rPr>
              <a:t>conditionally </a:t>
            </a:r>
            <a:r>
              <a:rPr sz="4200" spc="-15" dirty="0">
                <a:latin typeface="Gill Sans MT"/>
                <a:cs typeface="Gill Sans MT"/>
              </a:rPr>
              <a:t>executed,  </a:t>
            </a:r>
            <a:r>
              <a:rPr sz="4200" spc="-5" dirty="0">
                <a:latin typeface="Gill Sans MT"/>
                <a:cs typeface="Gill Sans MT"/>
              </a:rPr>
              <a:t>depending </a:t>
            </a:r>
            <a:r>
              <a:rPr sz="4200" dirty="0">
                <a:latin typeface="Gill Sans MT"/>
                <a:cs typeface="Gill Sans MT"/>
              </a:rPr>
              <a:t>on </a:t>
            </a:r>
            <a:r>
              <a:rPr sz="4200" spc="-5" dirty="0">
                <a:latin typeface="Gill Sans MT"/>
                <a:cs typeface="Gill Sans MT"/>
              </a:rPr>
              <a:t>the values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the status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bits.</a:t>
            </a:r>
            <a:endParaRPr sz="4200">
              <a:latin typeface="Gill Sans MT"/>
              <a:cs typeface="Gill Sans MT"/>
            </a:endParaRPr>
          </a:p>
          <a:p>
            <a:pPr marR="56515" algn="ctr">
              <a:lnSpc>
                <a:spcPct val="100000"/>
              </a:lnSpc>
              <a:spcBef>
                <a:spcPts val="3120"/>
              </a:spcBef>
              <a:tabLst>
                <a:tab pos="1920239" algn="l"/>
              </a:tabLst>
            </a:pPr>
            <a:r>
              <a:rPr sz="4200" dirty="0">
                <a:latin typeface="Courier New"/>
                <a:cs typeface="Courier New"/>
              </a:rPr>
              <a:t>mov</a:t>
            </a:r>
            <a:r>
              <a:rPr sz="4200" b="1" dirty="0">
                <a:latin typeface="Courier New"/>
                <a:cs typeface="Courier New"/>
              </a:rPr>
              <a:t>mi	</a:t>
            </a:r>
            <a:r>
              <a:rPr sz="4200" spc="-5" dirty="0">
                <a:latin typeface="Courier New"/>
                <a:cs typeface="Courier New"/>
              </a:rPr>
              <a:t>r0,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#42</a:t>
            </a:r>
            <a:endParaRPr sz="4200">
              <a:latin typeface="Courier New"/>
              <a:cs typeface="Courier New"/>
            </a:endParaRPr>
          </a:p>
          <a:p>
            <a:pPr marR="45720" algn="ctr">
              <a:lnSpc>
                <a:spcPct val="100000"/>
              </a:lnSpc>
              <a:spcBef>
                <a:spcPts val="1210"/>
              </a:spcBef>
              <a:tabLst>
                <a:tab pos="5651500" algn="l"/>
              </a:tabLst>
            </a:pPr>
            <a:r>
              <a:rPr sz="4200" spc="-35" dirty="0">
                <a:latin typeface="Gill Sans MT"/>
                <a:cs typeface="Gill Sans MT"/>
              </a:rPr>
              <a:t>move </a:t>
            </a:r>
            <a:r>
              <a:rPr sz="4200" spc="-5" dirty="0">
                <a:latin typeface="Gill Sans MT"/>
                <a:cs typeface="Gill Sans MT"/>
              </a:rPr>
              <a:t>if the </a:t>
            </a:r>
            <a:r>
              <a:rPr sz="4200" spc="-15" dirty="0">
                <a:latin typeface="Gill Sans MT"/>
                <a:cs typeface="Gill Sans MT"/>
              </a:rPr>
              <a:t>negative</a:t>
            </a:r>
            <a:r>
              <a:rPr sz="4200" spc="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bit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dirty="0">
                <a:latin typeface="Gill Sans MT"/>
                <a:cs typeface="Gill Sans MT"/>
              </a:rPr>
              <a:t>set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80945" marR="5080" indent="-2468880">
              <a:lnSpc>
                <a:spcPts val="9600"/>
              </a:lnSpc>
              <a:spcBef>
                <a:spcPts val="819"/>
              </a:spcBef>
            </a:pPr>
            <a:r>
              <a:rPr spc="-20" dirty="0"/>
              <a:t>Conditionally-Executed 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280"/>
            <a:ext cx="13004800" cy="635"/>
          </a:xfrm>
          <a:custGeom>
            <a:avLst/>
            <a:gdLst/>
            <a:ahLst/>
            <a:cxnLst/>
            <a:rect l="l" t="t" r="r" b="b"/>
            <a:pathLst>
              <a:path w="13004800" h="635">
                <a:moveTo>
                  <a:pt x="0" y="411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411"/>
                </a:lnTo>
                <a:lnTo>
                  <a:pt x="0" y="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2413" y="2787650"/>
            <a:ext cx="12183110" cy="43802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ctr">
              <a:lnSpc>
                <a:spcPts val="4900"/>
              </a:lnSpc>
              <a:spcBef>
                <a:spcPts val="380"/>
              </a:spcBef>
              <a:tabLst>
                <a:tab pos="2742565" algn="l"/>
                <a:tab pos="3524250" algn="l"/>
              </a:tabLst>
            </a:pPr>
            <a:r>
              <a:rPr sz="4200" dirty="0">
                <a:latin typeface="Gill Sans MT"/>
                <a:cs typeface="Gill Sans MT"/>
              </a:rPr>
              <a:t>ARM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allows	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instructions </a:t>
            </a:r>
            <a:r>
              <a:rPr sz="4200" dirty="0">
                <a:latin typeface="Gill Sans MT"/>
                <a:cs typeface="Gill Sans MT"/>
              </a:rPr>
              <a:t>to be </a:t>
            </a:r>
            <a:r>
              <a:rPr sz="4200" i="1" spc="-5" dirty="0">
                <a:latin typeface="Gill Sans MT"/>
                <a:cs typeface="Gill Sans MT"/>
              </a:rPr>
              <a:t>conditionally </a:t>
            </a:r>
            <a:r>
              <a:rPr sz="4200" spc="-15" dirty="0">
                <a:latin typeface="Gill Sans MT"/>
                <a:cs typeface="Gill Sans MT"/>
              </a:rPr>
              <a:t>executed,  </a:t>
            </a:r>
            <a:r>
              <a:rPr sz="4200" spc="-5" dirty="0">
                <a:latin typeface="Gill Sans MT"/>
                <a:cs typeface="Gill Sans MT"/>
              </a:rPr>
              <a:t>depending </a:t>
            </a:r>
            <a:r>
              <a:rPr sz="4200" dirty="0">
                <a:latin typeface="Gill Sans MT"/>
                <a:cs typeface="Gill Sans MT"/>
              </a:rPr>
              <a:t>on </a:t>
            </a:r>
            <a:r>
              <a:rPr sz="4200" spc="-5" dirty="0">
                <a:latin typeface="Gill Sans MT"/>
                <a:cs typeface="Gill Sans MT"/>
              </a:rPr>
              <a:t>the values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the status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bits.</a:t>
            </a:r>
            <a:endParaRPr sz="4200">
              <a:latin typeface="Gill Sans MT"/>
              <a:cs typeface="Gill Sans MT"/>
            </a:endParaRPr>
          </a:p>
          <a:p>
            <a:pPr marR="56515" algn="ctr">
              <a:lnSpc>
                <a:spcPct val="100000"/>
              </a:lnSpc>
              <a:spcBef>
                <a:spcPts val="3120"/>
              </a:spcBef>
              <a:tabLst>
                <a:tab pos="1920239" algn="l"/>
              </a:tabLst>
            </a:pPr>
            <a:r>
              <a:rPr sz="4200" dirty="0">
                <a:latin typeface="Courier New"/>
                <a:cs typeface="Courier New"/>
              </a:rPr>
              <a:t>mov</a:t>
            </a:r>
            <a:r>
              <a:rPr sz="4200" b="1" dirty="0">
                <a:latin typeface="Courier New"/>
                <a:cs typeface="Courier New"/>
              </a:rPr>
              <a:t>mi	</a:t>
            </a:r>
            <a:r>
              <a:rPr sz="4200" spc="-5" dirty="0">
                <a:latin typeface="Courier New"/>
                <a:cs typeface="Courier New"/>
              </a:rPr>
              <a:t>r0,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#42</a:t>
            </a:r>
            <a:endParaRPr sz="4200">
              <a:latin typeface="Courier New"/>
              <a:cs typeface="Courier New"/>
            </a:endParaRPr>
          </a:p>
          <a:p>
            <a:pPr marR="45720" algn="ctr">
              <a:lnSpc>
                <a:spcPct val="100000"/>
              </a:lnSpc>
              <a:spcBef>
                <a:spcPts val="1210"/>
              </a:spcBef>
              <a:tabLst>
                <a:tab pos="5651500" algn="l"/>
              </a:tabLst>
            </a:pPr>
            <a:r>
              <a:rPr sz="4200" spc="-35" dirty="0">
                <a:latin typeface="Gill Sans MT"/>
                <a:cs typeface="Gill Sans MT"/>
              </a:rPr>
              <a:t>move </a:t>
            </a:r>
            <a:r>
              <a:rPr sz="4200" spc="-5" dirty="0">
                <a:latin typeface="Gill Sans MT"/>
                <a:cs typeface="Gill Sans MT"/>
              </a:rPr>
              <a:t>if the </a:t>
            </a:r>
            <a:r>
              <a:rPr sz="4200" spc="-15" dirty="0">
                <a:latin typeface="Gill Sans MT"/>
                <a:cs typeface="Gill Sans MT"/>
              </a:rPr>
              <a:t>negative</a:t>
            </a:r>
            <a:r>
              <a:rPr sz="4200" spc="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bit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dirty="0">
                <a:latin typeface="Gill Sans MT"/>
                <a:cs typeface="Gill Sans MT"/>
              </a:rPr>
              <a:t>set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Gill Sans MT"/>
              <a:cs typeface="Gill Sans MT"/>
            </a:endParaRPr>
          </a:p>
          <a:p>
            <a:pPr marR="64769" algn="ctr">
              <a:lnSpc>
                <a:spcPct val="100000"/>
              </a:lnSpc>
              <a:tabLst>
                <a:tab pos="1920239" algn="l"/>
              </a:tabLst>
            </a:pPr>
            <a:r>
              <a:rPr sz="4200" dirty="0">
                <a:latin typeface="Courier New"/>
                <a:cs typeface="Courier New"/>
              </a:rPr>
              <a:t>mov</a:t>
            </a:r>
            <a:r>
              <a:rPr sz="4200" b="1" dirty="0">
                <a:latin typeface="Courier New"/>
                <a:cs typeface="Courier New"/>
              </a:rPr>
              <a:t>pl	</a:t>
            </a:r>
            <a:r>
              <a:rPr sz="4200" spc="-5" dirty="0">
                <a:latin typeface="Courier New"/>
                <a:cs typeface="Courier New"/>
              </a:rPr>
              <a:t>r1,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#23</a:t>
            </a:r>
            <a:endParaRPr sz="42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6" name="object 6"/>
            <p:cNvSpPr/>
            <p:nvPr/>
          </p:nvSpPr>
          <p:spPr>
            <a:xfrm>
              <a:off x="0" y="6261100"/>
              <a:ext cx="13004800" cy="635"/>
            </a:xfrm>
            <a:custGeom>
              <a:avLst/>
              <a:gdLst/>
              <a:ahLst/>
              <a:cxnLst/>
              <a:rect l="l" t="t" r="r" b="b"/>
              <a:pathLst>
                <a:path w="13004800" h="635">
                  <a:moveTo>
                    <a:pt x="0" y="411"/>
                  </a:moveTo>
                  <a:lnTo>
                    <a:pt x="0" y="0"/>
                  </a:lnTo>
                  <a:lnTo>
                    <a:pt x="13004800" y="0"/>
                  </a:lnTo>
                  <a:lnTo>
                    <a:pt x="13004800" y="411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80945" marR="5080" indent="-2468880">
              <a:lnSpc>
                <a:spcPts val="9600"/>
              </a:lnSpc>
              <a:spcBef>
                <a:spcPts val="819"/>
              </a:spcBef>
            </a:pPr>
            <a:r>
              <a:rPr spc="-20" dirty="0"/>
              <a:t>Conditionally-Executed 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291"/>
            <a:ext cx="13004800" cy="2020570"/>
          </a:xfrm>
          <a:custGeom>
            <a:avLst/>
            <a:gdLst/>
            <a:ahLst/>
            <a:cxnLst/>
            <a:rect l="l" t="t" r="r" b="b"/>
            <a:pathLst>
              <a:path w="13004800" h="2020570">
                <a:moveTo>
                  <a:pt x="13004800" y="2019808"/>
                </a:moveTo>
                <a:lnTo>
                  <a:pt x="0" y="2019808"/>
                </a:lnTo>
                <a:lnTo>
                  <a:pt x="0" y="2020227"/>
                </a:lnTo>
                <a:lnTo>
                  <a:pt x="13004800" y="2020227"/>
                </a:lnTo>
                <a:lnTo>
                  <a:pt x="13004800" y="2019808"/>
                </a:lnTo>
                <a:close/>
              </a:path>
              <a:path w="13004800" h="2020570">
                <a:moveTo>
                  <a:pt x="13004800" y="0"/>
                </a:moveTo>
                <a:lnTo>
                  <a:pt x="0" y="0"/>
                </a:lnTo>
                <a:lnTo>
                  <a:pt x="0" y="406"/>
                </a:lnTo>
                <a:lnTo>
                  <a:pt x="13004800" y="406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2413" y="2787650"/>
            <a:ext cx="12183110" cy="51612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ctr">
              <a:lnSpc>
                <a:spcPts val="4900"/>
              </a:lnSpc>
              <a:spcBef>
                <a:spcPts val="380"/>
              </a:spcBef>
              <a:tabLst>
                <a:tab pos="2742565" algn="l"/>
                <a:tab pos="3524250" algn="l"/>
              </a:tabLst>
            </a:pPr>
            <a:r>
              <a:rPr sz="4200" dirty="0">
                <a:latin typeface="Gill Sans MT"/>
                <a:cs typeface="Gill Sans MT"/>
              </a:rPr>
              <a:t>ARM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allows	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instructions </a:t>
            </a:r>
            <a:r>
              <a:rPr sz="4200" dirty="0">
                <a:latin typeface="Gill Sans MT"/>
                <a:cs typeface="Gill Sans MT"/>
              </a:rPr>
              <a:t>to be </a:t>
            </a:r>
            <a:r>
              <a:rPr sz="4200" i="1" spc="-5" dirty="0">
                <a:latin typeface="Gill Sans MT"/>
                <a:cs typeface="Gill Sans MT"/>
              </a:rPr>
              <a:t>conditionally </a:t>
            </a:r>
            <a:r>
              <a:rPr sz="4200" spc="-15" dirty="0">
                <a:latin typeface="Gill Sans MT"/>
                <a:cs typeface="Gill Sans MT"/>
              </a:rPr>
              <a:t>executed,  </a:t>
            </a:r>
            <a:r>
              <a:rPr sz="4200" spc="-5" dirty="0">
                <a:latin typeface="Gill Sans MT"/>
                <a:cs typeface="Gill Sans MT"/>
              </a:rPr>
              <a:t>depending </a:t>
            </a:r>
            <a:r>
              <a:rPr sz="4200" dirty="0">
                <a:latin typeface="Gill Sans MT"/>
                <a:cs typeface="Gill Sans MT"/>
              </a:rPr>
              <a:t>on </a:t>
            </a:r>
            <a:r>
              <a:rPr sz="4200" spc="-5" dirty="0">
                <a:latin typeface="Gill Sans MT"/>
                <a:cs typeface="Gill Sans MT"/>
              </a:rPr>
              <a:t>the values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the status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bits.</a:t>
            </a:r>
            <a:endParaRPr sz="4200">
              <a:latin typeface="Gill Sans MT"/>
              <a:cs typeface="Gill Sans MT"/>
            </a:endParaRPr>
          </a:p>
          <a:p>
            <a:pPr marR="56515" algn="ctr">
              <a:lnSpc>
                <a:spcPct val="100000"/>
              </a:lnSpc>
              <a:spcBef>
                <a:spcPts val="3120"/>
              </a:spcBef>
              <a:tabLst>
                <a:tab pos="1920239" algn="l"/>
              </a:tabLst>
            </a:pPr>
            <a:r>
              <a:rPr sz="4200" dirty="0">
                <a:latin typeface="Courier New"/>
                <a:cs typeface="Courier New"/>
              </a:rPr>
              <a:t>mov</a:t>
            </a:r>
            <a:r>
              <a:rPr sz="4200" b="1" dirty="0">
                <a:latin typeface="Courier New"/>
                <a:cs typeface="Courier New"/>
              </a:rPr>
              <a:t>mi	</a:t>
            </a:r>
            <a:r>
              <a:rPr sz="4200" spc="-5" dirty="0">
                <a:latin typeface="Courier New"/>
                <a:cs typeface="Courier New"/>
              </a:rPr>
              <a:t>r0,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#42</a:t>
            </a:r>
            <a:endParaRPr sz="4200">
              <a:latin typeface="Courier New"/>
              <a:cs typeface="Courier New"/>
            </a:endParaRPr>
          </a:p>
          <a:p>
            <a:pPr marR="45720" algn="ctr">
              <a:lnSpc>
                <a:spcPct val="100000"/>
              </a:lnSpc>
              <a:spcBef>
                <a:spcPts val="1210"/>
              </a:spcBef>
              <a:tabLst>
                <a:tab pos="5651500" algn="l"/>
              </a:tabLst>
            </a:pPr>
            <a:r>
              <a:rPr sz="4200" spc="-35" dirty="0">
                <a:latin typeface="Gill Sans MT"/>
                <a:cs typeface="Gill Sans MT"/>
              </a:rPr>
              <a:t>move </a:t>
            </a:r>
            <a:r>
              <a:rPr sz="4200" spc="-5" dirty="0">
                <a:latin typeface="Gill Sans MT"/>
                <a:cs typeface="Gill Sans MT"/>
              </a:rPr>
              <a:t>if the </a:t>
            </a:r>
            <a:r>
              <a:rPr sz="4200" spc="-15" dirty="0">
                <a:latin typeface="Gill Sans MT"/>
                <a:cs typeface="Gill Sans MT"/>
              </a:rPr>
              <a:t>negative</a:t>
            </a:r>
            <a:r>
              <a:rPr sz="4200" spc="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bit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dirty="0">
                <a:latin typeface="Gill Sans MT"/>
                <a:cs typeface="Gill Sans MT"/>
              </a:rPr>
              <a:t>set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Gill Sans MT"/>
              <a:cs typeface="Gill Sans MT"/>
            </a:endParaRPr>
          </a:p>
          <a:p>
            <a:pPr marR="64769" algn="ctr">
              <a:lnSpc>
                <a:spcPct val="100000"/>
              </a:lnSpc>
              <a:tabLst>
                <a:tab pos="1920239" algn="l"/>
              </a:tabLst>
            </a:pPr>
            <a:r>
              <a:rPr sz="4200" dirty="0">
                <a:latin typeface="Courier New"/>
                <a:cs typeface="Courier New"/>
              </a:rPr>
              <a:t>mov</a:t>
            </a:r>
            <a:r>
              <a:rPr sz="4200" b="1" dirty="0">
                <a:latin typeface="Courier New"/>
                <a:cs typeface="Courier New"/>
              </a:rPr>
              <a:t>pl	</a:t>
            </a:r>
            <a:r>
              <a:rPr sz="4200" spc="-5" dirty="0">
                <a:latin typeface="Courier New"/>
                <a:cs typeface="Courier New"/>
              </a:rPr>
              <a:t>r1,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#23</a:t>
            </a:r>
            <a:endParaRPr sz="4200">
              <a:latin typeface="Courier New"/>
              <a:cs typeface="Courier New"/>
            </a:endParaRPr>
          </a:p>
          <a:p>
            <a:pPr marR="31115" algn="ctr">
              <a:lnSpc>
                <a:spcPct val="100000"/>
              </a:lnSpc>
              <a:spcBef>
                <a:spcPts val="1110"/>
              </a:spcBef>
            </a:pPr>
            <a:r>
              <a:rPr sz="4200" spc="-35" dirty="0">
                <a:latin typeface="Gill Sans MT"/>
                <a:cs typeface="Gill Sans MT"/>
              </a:rPr>
              <a:t>move </a:t>
            </a:r>
            <a:r>
              <a:rPr sz="4200" spc="-5" dirty="0">
                <a:latin typeface="Gill Sans MT"/>
                <a:cs typeface="Gill Sans MT"/>
              </a:rPr>
              <a:t>if the </a:t>
            </a:r>
            <a:r>
              <a:rPr sz="4200" spc="-15" dirty="0">
                <a:latin typeface="Gill Sans MT"/>
                <a:cs typeface="Gill Sans MT"/>
              </a:rPr>
              <a:t>negative </a:t>
            </a:r>
            <a:r>
              <a:rPr sz="4200" dirty="0">
                <a:latin typeface="Gill Sans MT"/>
                <a:cs typeface="Gill Sans MT"/>
              </a:rPr>
              <a:t>bit </a:t>
            </a:r>
            <a:r>
              <a:rPr sz="4200" spc="-5" dirty="0">
                <a:latin typeface="Gill Sans MT"/>
                <a:cs typeface="Gill Sans MT"/>
              </a:rPr>
              <a:t>is </a:t>
            </a:r>
            <a:r>
              <a:rPr sz="4200" b="1" spc="220" dirty="0">
                <a:latin typeface="Gill Sans MT"/>
                <a:cs typeface="Gill Sans MT"/>
              </a:rPr>
              <a:t>not</a:t>
            </a:r>
            <a:r>
              <a:rPr sz="4200" b="1" spc="1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set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305300"/>
            <a:ext cx="8347075" cy="263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Gill Sans MT"/>
                <a:cs typeface="Gill Sans MT"/>
              </a:rPr>
              <a:t>The </a:t>
            </a:r>
            <a:r>
              <a:rPr sz="4200" spc="-15" dirty="0">
                <a:latin typeface="Gill Sans MT"/>
                <a:cs typeface="Gill Sans MT"/>
              </a:rPr>
              <a:t>compare </a:t>
            </a:r>
            <a:r>
              <a:rPr sz="4200" dirty="0">
                <a:latin typeface="Gill Sans MT"/>
                <a:cs typeface="Gill Sans MT"/>
              </a:rPr>
              <a:t>(</a:t>
            </a:r>
            <a:r>
              <a:rPr sz="4200" dirty="0">
                <a:latin typeface="Courier New"/>
                <a:cs typeface="Courier New"/>
              </a:rPr>
              <a:t>cmp</a:t>
            </a:r>
            <a:r>
              <a:rPr sz="4200" dirty="0">
                <a:latin typeface="Gill Sans MT"/>
                <a:cs typeface="Gill Sans MT"/>
              </a:rPr>
              <a:t>)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instruction</a:t>
            </a:r>
            <a:endParaRPr sz="420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10" dirty="0">
                <a:latin typeface="Gill Sans MT"/>
                <a:cs typeface="Gill Sans MT"/>
              </a:rPr>
              <a:t>Conditionally-executed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instructions</a:t>
            </a:r>
            <a:endParaRPr sz="420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50" dirty="0">
                <a:latin typeface="Gill Sans MT"/>
                <a:cs typeface="Gill Sans MT"/>
              </a:rPr>
              <a:t>Translating </a:t>
            </a:r>
            <a:r>
              <a:rPr sz="4200" spc="-5" dirty="0">
                <a:latin typeface="Gill Sans MT"/>
                <a:cs typeface="Gill Sans MT"/>
              </a:rPr>
              <a:t>simple </a:t>
            </a:r>
            <a:r>
              <a:rPr sz="4200" dirty="0">
                <a:latin typeface="Courier New"/>
                <a:cs typeface="Courier New"/>
              </a:rPr>
              <a:t>if</a:t>
            </a:r>
            <a:r>
              <a:rPr sz="4200" spc="-131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statements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80945" marR="5080" indent="-2468880">
              <a:lnSpc>
                <a:spcPts val="9600"/>
              </a:lnSpc>
              <a:spcBef>
                <a:spcPts val="819"/>
              </a:spcBef>
            </a:pPr>
            <a:r>
              <a:rPr spc="-20" dirty="0"/>
              <a:t>Conditionally-Executed 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280"/>
            <a:ext cx="13004800" cy="635"/>
          </a:xfrm>
          <a:custGeom>
            <a:avLst/>
            <a:gdLst/>
            <a:ahLst/>
            <a:cxnLst/>
            <a:rect l="l" t="t" r="r" b="b"/>
            <a:pathLst>
              <a:path w="13004800" h="635">
                <a:moveTo>
                  <a:pt x="0" y="411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411"/>
                </a:lnTo>
                <a:lnTo>
                  <a:pt x="0" y="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2413" y="2787650"/>
            <a:ext cx="12183110" cy="23418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ctr">
              <a:lnSpc>
                <a:spcPts val="4900"/>
              </a:lnSpc>
              <a:spcBef>
                <a:spcPts val="380"/>
              </a:spcBef>
              <a:tabLst>
                <a:tab pos="2742565" algn="l"/>
                <a:tab pos="3524250" algn="l"/>
              </a:tabLst>
            </a:pPr>
            <a:r>
              <a:rPr sz="4200" dirty="0">
                <a:latin typeface="Gill Sans MT"/>
                <a:cs typeface="Gill Sans MT"/>
              </a:rPr>
              <a:t>ARM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allows	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instructions </a:t>
            </a:r>
            <a:r>
              <a:rPr sz="4200" dirty="0">
                <a:latin typeface="Gill Sans MT"/>
                <a:cs typeface="Gill Sans MT"/>
              </a:rPr>
              <a:t>to be </a:t>
            </a:r>
            <a:r>
              <a:rPr sz="4200" i="1" spc="-5" dirty="0">
                <a:latin typeface="Gill Sans MT"/>
                <a:cs typeface="Gill Sans MT"/>
              </a:rPr>
              <a:t>conditionally </a:t>
            </a:r>
            <a:r>
              <a:rPr sz="4200" spc="-15" dirty="0">
                <a:latin typeface="Gill Sans MT"/>
                <a:cs typeface="Gill Sans MT"/>
              </a:rPr>
              <a:t>executed,  </a:t>
            </a:r>
            <a:r>
              <a:rPr sz="4200" spc="-5" dirty="0">
                <a:latin typeface="Gill Sans MT"/>
                <a:cs typeface="Gill Sans MT"/>
              </a:rPr>
              <a:t>depending </a:t>
            </a:r>
            <a:r>
              <a:rPr sz="4200" dirty="0">
                <a:latin typeface="Gill Sans MT"/>
                <a:cs typeface="Gill Sans MT"/>
              </a:rPr>
              <a:t>on </a:t>
            </a:r>
            <a:r>
              <a:rPr sz="4200" spc="-5" dirty="0">
                <a:latin typeface="Gill Sans MT"/>
                <a:cs typeface="Gill Sans MT"/>
              </a:rPr>
              <a:t>the values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the status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bits.</a:t>
            </a:r>
            <a:endParaRPr sz="4200">
              <a:latin typeface="Gill Sans MT"/>
              <a:cs typeface="Gill Sans MT"/>
            </a:endParaRPr>
          </a:p>
          <a:p>
            <a:pPr marR="56515" algn="ctr">
              <a:lnSpc>
                <a:spcPct val="100000"/>
              </a:lnSpc>
              <a:spcBef>
                <a:spcPts val="3120"/>
              </a:spcBef>
              <a:tabLst>
                <a:tab pos="1920239" algn="l"/>
              </a:tabLst>
            </a:pPr>
            <a:r>
              <a:rPr sz="4200" dirty="0">
                <a:latin typeface="Courier New"/>
                <a:cs typeface="Courier New"/>
              </a:rPr>
              <a:t>mov</a:t>
            </a:r>
            <a:r>
              <a:rPr sz="4200" b="1" dirty="0">
                <a:latin typeface="Courier New"/>
                <a:cs typeface="Courier New"/>
              </a:rPr>
              <a:t>eq	</a:t>
            </a:r>
            <a:r>
              <a:rPr sz="4200" spc="-5" dirty="0">
                <a:latin typeface="Courier New"/>
                <a:cs typeface="Courier New"/>
              </a:rPr>
              <a:t>r0,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#42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80945" marR="5080" indent="-2468880">
              <a:lnSpc>
                <a:spcPts val="9600"/>
              </a:lnSpc>
              <a:spcBef>
                <a:spcPts val="819"/>
              </a:spcBef>
            </a:pPr>
            <a:r>
              <a:rPr spc="-20" dirty="0"/>
              <a:t>Conditionally-Executed 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280"/>
            <a:ext cx="13004800" cy="635"/>
          </a:xfrm>
          <a:custGeom>
            <a:avLst/>
            <a:gdLst/>
            <a:ahLst/>
            <a:cxnLst/>
            <a:rect l="l" t="t" r="r" b="b"/>
            <a:pathLst>
              <a:path w="13004800" h="635">
                <a:moveTo>
                  <a:pt x="0" y="411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411"/>
                </a:lnTo>
                <a:lnTo>
                  <a:pt x="0" y="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2413" y="2787650"/>
            <a:ext cx="12183110" cy="31356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ctr">
              <a:lnSpc>
                <a:spcPts val="4900"/>
              </a:lnSpc>
              <a:spcBef>
                <a:spcPts val="380"/>
              </a:spcBef>
              <a:tabLst>
                <a:tab pos="2742565" algn="l"/>
                <a:tab pos="3524250" algn="l"/>
              </a:tabLst>
            </a:pPr>
            <a:r>
              <a:rPr sz="4200" dirty="0">
                <a:latin typeface="Gill Sans MT"/>
                <a:cs typeface="Gill Sans MT"/>
              </a:rPr>
              <a:t>ARM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allows	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instructions </a:t>
            </a:r>
            <a:r>
              <a:rPr sz="4200" dirty="0">
                <a:latin typeface="Gill Sans MT"/>
                <a:cs typeface="Gill Sans MT"/>
              </a:rPr>
              <a:t>to be </a:t>
            </a:r>
            <a:r>
              <a:rPr sz="4200" i="1" spc="-5" dirty="0">
                <a:latin typeface="Gill Sans MT"/>
                <a:cs typeface="Gill Sans MT"/>
              </a:rPr>
              <a:t>conditionally </a:t>
            </a:r>
            <a:r>
              <a:rPr sz="4200" spc="-15" dirty="0">
                <a:latin typeface="Gill Sans MT"/>
                <a:cs typeface="Gill Sans MT"/>
              </a:rPr>
              <a:t>executed,  </a:t>
            </a:r>
            <a:r>
              <a:rPr sz="4200" spc="-5" dirty="0">
                <a:latin typeface="Gill Sans MT"/>
                <a:cs typeface="Gill Sans MT"/>
              </a:rPr>
              <a:t>depending </a:t>
            </a:r>
            <a:r>
              <a:rPr sz="4200" dirty="0">
                <a:latin typeface="Gill Sans MT"/>
                <a:cs typeface="Gill Sans MT"/>
              </a:rPr>
              <a:t>on </a:t>
            </a:r>
            <a:r>
              <a:rPr sz="4200" spc="-5" dirty="0">
                <a:latin typeface="Gill Sans MT"/>
                <a:cs typeface="Gill Sans MT"/>
              </a:rPr>
              <a:t>the values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the status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bits.</a:t>
            </a:r>
            <a:endParaRPr sz="4200">
              <a:latin typeface="Gill Sans MT"/>
              <a:cs typeface="Gill Sans MT"/>
            </a:endParaRPr>
          </a:p>
          <a:p>
            <a:pPr marR="56515" algn="ctr">
              <a:lnSpc>
                <a:spcPct val="100000"/>
              </a:lnSpc>
              <a:spcBef>
                <a:spcPts val="3120"/>
              </a:spcBef>
              <a:tabLst>
                <a:tab pos="1920239" algn="l"/>
              </a:tabLst>
            </a:pPr>
            <a:r>
              <a:rPr sz="4200" dirty="0">
                <a:latin typeface="Courier New"/>
                <a:cs typeface="Courier New"/>
              </a:rPr>
              <a:t>mov</a:t>
            </a:r>
            <a:r>
              <a:rPr sz="4200" b="1" dirty="0">
                <a:latin typeface="Courier New"/>
                <a:cs typeface="Courier New"/>
              </a:rPr>
              <a:t>eq	</a:t>
            </a:r>
            <a:r>
              <a:rPr sz="4200" spc="-5" dirty="0">
                <a:latin typeface="Courier New"/>
                <a:cs typeface="Courier New"/>
              </a:rPr>
              <a:t>r0,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#42</a:t>
            </a:r>
            <a:endParaRPr sz="4200">
              <a:latin typeface="Courier New"/>
              <a:cs typeface="Courier New"/>
            </a:endParaRPr>
          </a:p>
          <a:p>
            <a:pPr marR="45720" algn="ctr">
              <a:lnSpc>
                <a:spcPct val="100000"/>
              </a:lnSpc>
              <a:spcBef>
                <a:spcPts val="1210"/>
              </a:spcBef>
              <a:tabLst>
                <a:tab pos="3691254" algn="l"/>
                <a:tab pos="4871085" algn="l"/>
              </a:tabLst>
            </a:pPr>
            <a:r>
              <a:rPr sz="4200" spc="-35" dirty="0">
                <a:latin typeface="Gill Sans MT"/>
                <a:cs typeface="Gill Sans MT"/>
              </a:rPr>
              <a:t>move </a:t>
            </a:r>
            <a:r>
              <a:rPr sz="4200" spc="-5" dirty="0">
                <a:latin typeface="Gill Sans MT"/>
                <a:cs typeface="Gill Sans MT"/>
              </a:rPr>
              <a:t>if</a:t>
            </a:r>
            <a:r>
              <a:rPr sz="4200" spc="4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zero	</a:t>
            </a:r>
            <a:r>
              <a:rPr sz="4200" dirty="0">
                <a:latin typeface="Gill Sans MT"/>
                <a:cs typeface="Gill Sans MT"/>
              </a:rPr>
              <a:t>bit</a:t>
            </a:r>
            <a:r>
              <a:rPr sz="4200" spc="-5" dirty="0">
                <a:latin typeface="Gill Sans MT"/>
                <a:cs typeface="Gill Sans MT"/>
              </a:rPr>
              <a:t> is	</a:t>
            </a:r>
            <a:r>
              <a:rPr sz="4200" dirty="0">
                <a:latin typeface="Gill Sans MT"/>
                <a:cs typeface="Gill Sans MT"/>
              </a:rPr>
              <a:t>set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80945" marR="5080" indent="-2468880">
              <a:lnSpc>
                <a:spcPts val="9600"/>
              </a:lnSpc>
              <a:spcBef>
                <a:spcPts val="819"/>
              </a:spcBef>
            </a:pPr>
            <a:r>
              <a:rPr spc="-20" dirty="0"/>
              <a:t>Conditionally-Executed 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291"/>
            <a:ext cx="13004800" cy="1855470"/>
          </a:xfrm>
          <a:custGeom>
            <a:avLst/>
            <a:gdLst/>
            <a:ahLst/>
            <a:cxnLst/>
            <a:rect l="l" t="t" r="r" b="b"/>
            <a:pathLst>
              <a:path w="13004800" h="1855470">
                <a:moveTo>
                  <a:pt x="13004800" y="1854708"/>
                </a:moveTo>
                <a:lnTo>
                  <a:pt x="0" y="1854708"/>
                </a:lnTo>
                <a:lnTo>
                  <a:pt x="0" y="1855127"/>
                </a:lnTo>
                <a:lnTo>
                  <a:pt x="13004800" y="1855127"/>
                </a:lnTo>
                <a:lnTo>
                  <a:pt x="13004800" y="1854708"/>
                </a:lnTo>
                <a:close/>
              </a:path>
              <a:path w="13004800" h="1855470">
                <a:moveTo>
                  <a:pt x="13004800" y="0"/>
                </a:moveTo>
                <a:lnTo>
                  <a:pt x="0" y="0"/>
                </a:lnTo>
                <a:lnTo>
                  <a:pt x="0" y="406"/>
                </a:lnTo>
                <a:lnTo>
                  <a:pt x="13004800" y="406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2413" y="2787650"/>
            <a:ext cx="12183110" cy="42024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ctr">
              <a:lnSpc>
                <a:spcPts val="4900"/>
              </a:lnSpc>
              <a:spcBef>
                <a:spcPts val="380"/>
              </a:spcBef>
              <a:tabLst>
                <a:tab pos="2742565" algn="l"/>
                <a:tab pos="3524250" algn="l"/>
              </a:tabLst>
            </a:pPr>
            <a:r>
              <a:rPr sz="4200" dirty="0">
                <a:latin typeface="Gill Sans MT"/>
                <a:cs typeface="Gill Sans MT"/>
              </a:rPr>
              <a:t>ARM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allows	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instructions </a:t>
            </a:r>
            <a:r>
              <a:rPr sz="4200" dirty="0">
                <a:latin typeface="Gill Sans MT"/>
                <a:cs typeface="Gill Sans MT"/>
              </a:rPr>
              <a:t>to be </a:t>
            </a:r>
            <a:r>
              <a:rPr sz="4200" i="1" spc="-5" dirty="0">
                <a:latin typeface="Gill Sans MT"/>
                <a:cs typeface="Gill Sans MT"/>
              </a:rPr>
              <a:t>conditionally </a:t>
            </a:r>
            <a:r>
              <a:rPr sz="4200" spc="-15" dirty="0">
                <a:latin typeface="Gill Sans MT"/>
                <a:cs typeface="Gill Sans MT"/>
              </a:rPr>
              <a:t>executed,  </a:t>
            </a:r>
            <a:r>
              <a:rPr sz="4200" spc="-5" dirty="0">
                <a:latin typeface="Gill Sans MT"/>
                <a:cs typeface="Gill Sans MT"/>
              </a:rPr>
              <a:t>depending </a:t>
            </a:r>
            <a:r>
              <a:rPr sz="4200" dirty="0">
                <a:latin typeface="Gill Sans MT"/>
                <a:cs typeface="Gill Sans MT"/>
              </a:rPr>
              <a:t>on </a:t>
            </a:r>
            <a:r>
              <a:rPr sz="4200" spc="-5" dirty="0">
                <a:latin typeface="Gill Sans MT"/>
                <a:cs typeface="Gill Sans MT"/>
              </a:rPr>
              <a:t>the values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the status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bits.</a:t>
            </a:r>
            <a:endParaRPr sz="4200">
              <a:latin typeface="Gill Sans MT"/>
              <a:cs typeface="Gill Sans MT"/>
            </a:endParaRPr>
          </a:p>
          <a:p>
            <a:pPr marR="56515" algn="ctr">
              <a:lnSpc>
                <a:spcPct val="100000"/>
              </a:lnSpc>
              <a:spcBef>
                <a:spcPts val="3120"/>
              </a:spcBef>
              <a:tabLst>
                <a:tab pos="1920239" algn="l"/>
              </a:tabLst>
            </a:pPr>
            <a:r>
              <a:rPr sz="4200" dirty="0">
                <a:latin typeface="Courier New"/>
                <a:cs typeface="Courier New"/>
              </a:rPr>
              <a:t>mov</a:t>
            </a:r>
            <a:r>
              <a:rPr sz="4200" b="1" dirty="0">
                <a:latin typeface="Courier New"/>
                <a:cs typeface="Courier New"/>
              </a:rPr>
              <a:t>eq	</a:t>
            </a:r>
            <a:r>
              <a:rPr sz="4200" spc="-5" dirty="0">
                <a:latin typeface="Courier New"/>
                <a:cs typeface="Courier New"/>
              </a:rPr>
              <a:t>r0,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#42</a:t>
            </a:r>
            <a:endParaRPr sz="4200">
              <a:latin typeface="Courier New"/>
              <a:cs typeface="Courier New"/>
            </a:endParaRPr>
          </a:p>
          <a:p>
            <a:pPr marR="45720" algn="ctr">
              <a:lnSpc>
                <a:spcPct val="100000"/>
              </a:lnSpc>
              <a:spcBef>
                <a:spcPts val="1210"/>
              </a:spcBef>
              <a:tabLst>
                <a:tab pos="3691254" algn="l"/>
                <a:tab pos="4871085" algn="l"/>
              </a:tabLst>
            </a:pPr>
            <a:r>
              <a:rPr sz="4200" spc="-35" dirty="0">
                <a:latin typeface="Gill Sans MT"/>
                <a:cs typeface="Gill Sans MT"/>
              </a:rPr>
              <a:t>move </a:t>
            </a:r>
            <a:r>
              <a:rPr sz="4200" spc="-5" dirty="0">
                <a:latin typeface="Gill Sans MT"/>
                <a:cs typeface="Gill Sans MT"/>
              </a:rPr>
              <a:t>if</a:t>
            </a:r>
            <a:r>
              <a:rPr sz="4200" spc="4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zero	</a:t>
            </a:r>
            <a:r>
              <a:rPr sz="4200" dirty="0">
                <a:latin typeface="Gill Sans MT"/>
                <a:cs typeface="Gill Sans MT"/>
              </a:rPr>
              <a:t>bit</a:t>
            </a:r>
            <a:r>
              <a:rPr sz="4200" spc="-5" dirty="0">
                <a:latin typeface="Gill Sans MT"/>
                <a:cs typeface="Gill Sans MT"/>
              </a:rPr>
              <a:t> is	</a:t>
            </a:r>
            <a:r>
              <a:rPr sz="4200" dirty="0">
                <a:latin typeface="Gill Sans MT"/>
                <a:cs typeface="Gill Sans MT"/>
              </a:rPr>
              <a:t>set</a:t>
            </a:r>
            <a:endParaRPr sz="4200">
              <a:latin typeface="Gill Sans MT"/>
              <a:cs typeface="Gill Sans MT"/>
            </a:endParaRPr>
          </a:p>
          <a:p>
            <a:pPr marR="64769" algn="ctr">
              <a:lnSpc>
                <a:spcPct val="100000"/>
              </a:lnSpc>
              <a:spcBef>
                <a:spcPts val="3360"/>
              </a:spcBef>
              <a:tabLst>
                <a:tab pos="1920239" algn="l"/>
              </a:tabLst>
            </a:pPr>
            <a:r>
              <a:rPr sz="4200" dirty="0">
                <a:latin typeface="Courier New"/>
                <a:cs typeface="Courier New"/>
              </a:rPr>
              <a:t>mov</a:t>
            </a:r>
            <a:r>
              <a:rPr sz="4200" b="1" dirty="0">
                <a:latin typeface="Courier New"/>
                <a:cs typeface="Courier New"/>
              </a:rPr>
              <a:t>ne	</a:t>
            </a:r>
            <a:r>
              <a:rPr sz="4200" spc="-5" dirty="0">
                <a:latin typeface="Courier New"/>
                <a:cs typeface="Courier New"/>
              </a:rPr>
              <a:t>r0,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#42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80945" marR="5080" indent="-2468880">
              <a:lnSpc>
                <a:spcPts val="9600"/>
              </a:lnSpc>
              <a:spcBef>
                <a:spcPts val="819"/>
              </a:spcBef>
            </a:pPr>
            <a:r>
              <a:rPr spc="-20" dirty="0"/>
              <a:t>Conditionally-Executed 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291"/>
            <a:ext cx="13004800" cy="1855470"/>
          </a:xfrm>
          <a:custGeom>
            <a:avLst/>
            <a:gdLst/>
            <a:ahLst/>
            <a:cxnLst/>
            <a:rect l="l" t="t" r="r" b="b"/>
            <a:pathLst>
              <a:path w="13004800" h="1855470">
                <a:moveTo>
                  <a:pt x="13004800" y="1854708"/>
                </a:moveTo>
                <a:lnTo>
                  <a:pt x="0" y="1854708"/>
                </a:lnTo>
                <a:lnTo>
                  <a:pt x="0" y="1855127"/>
                </a:lnTo>
                <a:lnTo>
                  <a:pt x="13004800" y="1855127"/>
                </a:lnTo>
                <a:lnTo>
                  <a:pt x="13004800" y="1854708"/>
                </a:lnTo>
                <a:close/>
              </a:path>
              <a:path w="13004800" h="1855470">
                <a:moveTo>
                  <a:pt x="13004800" y="0"/>
                </a:moveTo>
                <a:lnTo>
                  <a:pt x="0" y="0"/>
                </a:lnTo>
                <a:lnTo>
                  <a:pt x="0" y="406"/>
                </a:lnTo>
                <a:lnTo>
                  <a:pt x="13004800" y="406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2413" y="2787650"/>
            <a:ext cx="12183110" cy="48564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ctr">
              <a:lnSpc>
                <a:spcPts val="4900"/>
              </a:lnSpc>
              <a:spcBef>
                <a:spcPts val="380"/>
              </a:spcBef>
              <a:tabLst>
                <a:tab pos="2742565" algn="l"/>
                <a:tab pos="3524250" algn="l"/>
              </a:tabLst>
            </a:pPr>
            <a:r>
              <a:rPr sz="4200" dirty="0">
                <a:latin typeface="Gill Sans MT"/>
                <a:cs typeface="Gill Sans MT"/>
              </a:rPr>
              <a:t>ARM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allows	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instructions </a:t>
            </a:r>
            <a:r>
              <a:rPr sz="4200" dirty="0">
                <a:latin typeface="Gill Sans MT"/>
                <a:cs typeface="Gill Sans MT"/>
              </a:rPr>
              <a:t>to be </a:t>
            </a:r>
            <a:r>
              <a:rPr sz="4200" i="1" spc="-5" dirty="0">
                <a:latin typeface="Gill Sans MT"/>
                <a:cs typeface="Gill Sans MT"/>
              </a:rPr>
              <a:t>conditionally </a:t>
            </a:r>
            <a:r>
              <a:rPr sz="4200" spc="-15" dirty="0">
                <a:latin typeface="Gill Sans MT"/>
                <a:cs typeface="Gill Sans MT"/>
              </a:rPr>
              <a:t>executed,  </a:t>
            </a:r>
            <a:r>
              <a:rPr sz="4200" spc="-5" dirty="0">
                <a:latin typeface="Gill Sans MT"/>
                <a:cs typeface="Gill Sans MT"/>
              </a:rPr>
              <a:t>depending </a:t>
            </a:r>
            <a:r>
              <a:rPr sz="4200" dirty="0">
                <a:latin typeface="Gill Sans MT"/>
                <a:cs typeface="Gill Sans MT"/>
              </a:rPr>
              <a:t>on </a:t>
            </a:r>
            <a:r>
              <a:rPr sz="4200" spc="-5" dirty="0">
                <a:latin typeface="Gill Sans MT"/>
                <a:cs typeface="Gill Sans MT"/>
              </a:rPr>
              <a:t>the values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the status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bits.</a:t>
            </a:r>
            <a:endParaRPr sz="4200">
              <a:latin typeface="Gill Sans MT"/>
              <a:cs typeface="Gill Sans MT"/>
            </a:endParaRPr>
          </a:p>
          <a:p>
            <a:pPr marR="56515" algn="ctr">
              <a:lnSpc>
                <a:spcPct val="100000"/>
              </a:lnSpc>
              <a:spcBef>
                <a:spcPts val="3120"/>
              </a:spcBef>
              <a:tabLst>
                <a:tab pos="1920239" algn="l"/>
              </a:tabLst>
            </a:pPr>
            <a:r>
              <a:rPr sz="4200" dirty="0">
                <a:latin typeface="Courier New"/>
                <a:cs typeface="Courier New"/>
              </a:rPr>
              <a:t>mov</a:t>
            </a:r>
            <a:r>
              <a:rPr sz="4200" b="1" dirty="0">
                <a:latin typeface="Courier New"/>
                <a:cs typeface="Courier New"/>
              </a:rPr>
              <a:t>eq	</a:t>
            </a:r>
            <a:r>
              <a:rPr sz="4200" spc="-5" dirty="0">
                <a:latin typeface="Courier New"/>
                <a:cs typeface="Courier New"/>
              </a:rPr>
              <a:t>r0,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#42</a:t>
            </a:r>
            <a:endParaRPr sz="4200">
              <a:latin typeface="Courier New"/>
              <a:cs typeface="Courier New"/>
            </a:endParaRPr>
          </a:p>
          <a:p>
            <a:pPr marR="45720" algn="ctr">
              <a:lnSpc>
                <a:spcPct val="100000"/>
              </a:lnSpc>
              <a:spcBef>
                <a:spcPts val="1210"/>
              </a:spcBef>
              <a:tabLst>
                <a:tab pos="3691254" algn="l"/>
                <a:tab pos="4871085" algn="l"/>
              </a:tabLst>
            </a:pPr>
            <a:r>
              <a:rPr sz="4200" spc="-35" dirty="0">
                <a:latin typeface="Gill Sans MT"/>
                <a:cs typeface="Gill Sans MT"/>
              </a:rPr>
              <a:t>move </a:t>
            </a:r>
            <a:r>
              <a:rPr sz="4200" spc="-5" dirty="0">
                <a:latin typeface="Gill Sans MT"/>
                <a:cs typeface="Gill Sans MT"/>
              </a:rPr>
              <a:t>if</a:t>
            </a:r>
            <a:r>
              <a:rPr sz="4200" spc="4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zero	</a:t>
            </a:r>
            <a:r>
              <a:rPr sz="4200" dirty="0">
                <a:latin typeface="Gill Sans MT"/>
                <a:cs typeface="Gill Sans MT"/>
              </a:rPr>
              <a:t>bit</a:t>
            </a:r>
            <a:r>
              <a:rPr sz="4200" spc="-5" dirty="0">
                <a:latin typeface="Gill Sans MT"/>
                <a:cs typeface="Gill Sans MT"/>
              </a:rPr>
              <a:t> is	</a:t>
            </a:r>
            <a:r>
              <a:rPr sz="4200" dirty="0">
                <a:latin typeface="Gill Sans MT"/>
                <a:cs typeface="Gill Sans MT"/>
              </a:rPr>
              <a:t>set</a:t>
            </a:r>
            <a:endParaRPr sz="4200">
              <a:latin typeface="Gill Sans MT"/>
              <a:cs typeface="Gill Sans MT"/>
            </a:endParaRPr>
          </a:p>
          <a:p>
            <a:pPr marR="64769" algn="ctr">
              <a:lnSpc>
                <a:spcPct val="100000"/>
              </a:lnSpc>
              <a:spcBef>
                <a:spcPts val="3360"/>
              </a:spcBef>
              <a:tabLst>
                <a:tab pos="1920239" algn="l"/>
              </a:tabLst>
            </a:pPr>
            <a:r>
              <a:rPr sz="4200" dirty="0">
                <a:latin typeface="Courier New"/>
                <a:cs typeface="Courier New"/>
              </a:rPr>
              <a:t>mov</a:t>
            </a:r>
            <a:r>
              <a:rPr sz="4200" b="1" dirty="0">
                <a:latin typeface="Courier New"/>
                <a:cs typeface="Courier New"/>
              </a:rPr>
              <a:t>ne	</a:t>
            </a:r>
            <a:r>
              <a:rPr sz="4200" spc="-5" dirty="0">
                <a:latin typeface="Courier New"/>
                <a:cs typeface="Courier New"/>
              </a:rPr>
              <a:t>r0,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#42</a:t>
            </a:r>
            <a:endParaRPr sz="4200">
              <a:latin typeface="Courier New"/>
              <a:cs typeface="Courier New"/>
            </a:endParaRPr>
          </a:p>
          <a:p>
            <a:pPr marR="49530" algn="ctr">
              <a:lnSpc>
                <a:spcPct val="100000"/>
              </a:lnSpc>
              <a:spcBef>
                <a:spcPts val="110"/>
              </a:spcBef>
              <a:tabLst>
                <a:tab pos="3691254" algn="l"/>
              </a:tabLst>
            </a:pPr>
            <a:r>
              <a:rPr sz="4200" spc="-35" dirty="0">
                <a:latin typeface="Gill Sans MT"/>
                <a:cs typeface="Gill Sans MT"/>
              </a:rPr>
              <a:t>move </a:t>
            </a:r>
            <a:r>
              <a:rPr sz="4200" spc="-5" dirty="0">
                <a:latin typeface="Gill Sans MT"/>
                <a:cs typeface="Gill Sans MT"/>
              </a:rPr>
              <a:t>if</a:t>
            </a:r>
            <a:r>
              <a:rPr sz="4200" spc="4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zero	</a:t>
            </a:r>
            <a:r>
              <a:rPr sz="4200" dirty="0">
                <a:latin typeface="Gill Sans MT"/>
                <a:cs typeface="Gill Sans MT"/>
              </a:rPr>
              <a:t>bit </a:t>
            </a:r>
            <a:r>
              <a:rPr sz="4200" spc="-5" dirty="0">
                <a:latin typeface="Gill Sans MT"/>
                <a:cs typeface="Gill Sans MT"/>
              </a:rPr>
              <a:t>is </a:t>
            </a:r>
            <a:r>
              <a:rPr sz="4200" b="1" spc="220" dirty="0">
                <a:latin typeface="Gill Sans MT"/>
                <a:cs typeface="Gill Sans MT"/>
              </a:rPr>
              <a:t>not</a:t>
            </a:r>
            <a:r>
              <a:rPr sz="4200" b="1" spc="6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set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FAC2-32E5-46C5-BADE-1C6DBB54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D4047-CA7C-400C-A6FC-238503D23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D6372-EDCD-432F-8769-449CA0570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700"/>
            <a:ext cx="13004800" cy="924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4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97115-ACAC-47D7-82C1-B09FBF184C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7FA7A4-B260-4C19-B2C4-FE349FC589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t="4843" r="1377"/>
          <a:stretch/>
        </p:blipFill>
        <p:spPr>
          <a:xfrm>
            <a:off x="35476" y="393700"/>
            <a:ext cx="12933848" cy="96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35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313" y="3746500"/>
            <a:ext cx="12646660" cy="210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8170"/>
              </a:lnSpc>
              <a:spcBef>
                <a:spcPts val="100"/>
              </a:spcBef>
            </a:pPr>
            <a:r>
              <a:rPr sz="7200" spc="-5" dirty="0"/>
              <a:t>Example:</a:t>
            </a:r>
            <a:endParaRPr sz="7200"/>
          </a:p>
          <a:p>
            <a:pPr algn="ctr">
              <a:lnSpc>
                <a:spcPts val="8170"/>
              </a:lnSpc>
            </a:pPr>
            <a:r>
              <a:rPr sz="7200" dirty="0">
                <a:latin typeface="Courier New"/>
                <a:cs typeface="Courier New"/>
              </a:rPr>
              <a:t>conditional_execution.s</a:t>
            </a:r>
            <a:endParaRPr sz="7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0790" y="3517900"/>
            <a:ext cx="9243695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Translating </a:t>
            </a:r>
            <a:r>
              <a:rPr spc="-5" dirty="0"/>
              <a:t>simple</a:t>
            </a:r>
            <a:r>
              <a:rPr spc="50" dirty="0"/>
              <a:t> </a:t>
            </a:r>
            <a:r>
              <a:rPr dirty="0">
                <a:latin typeface="Courier New"/>
                <a:cs typeface="Courier New"/>
              </a:rPr>
              <a:t>if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pc="-5" dirty="0"/>
              <a:t>statements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8528-5066-4081-97C6-FDD20BE6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894" y="203200"/>
            <a:ext cx="10073010" cy="1292662"/>
          </a:xfrm>
        </p:spPr>
        <p:txBody>
          <a:bodyPr/>
          <a:lstStyle/>
          <a:p>
            <a:pPr algn="ctr"/>
            <a:r>
              <a:rPr lang="en-US" dirty="0"/>
              <a:t>Example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8CB172-668B-4FA0-892B-422DF4BE1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3" t="19406" r="15679" b="25268"/>
          <a:stretch/>
        </p:blipFill>
        <p:spPr>
          <a:xfrm>
            <a:off x="558799" y="2984500"/>
            <a:ext cx="1188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06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8528-5066-4081-97C6-FDD20BE6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894" y="203200"/>
            <a:ext cx="10073010" cy="1292662"/>
          </a:xfrm>
        </p:spPr>
        <p:txBody>
          <a:bodyPr/>
          <a:lstStyle/>
          <a:p>
            <a:pPr algn="ctr"/>
            <a:r>
              <a:rPr lang="en-US"/>
              <a:t>Example 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1112E-B84D-4386-846B-C8A012F0C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4" y="2603142"/>
            <a:ext cx="12832511" cy="43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1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4262" y="3517900"/>
            <a:ext cx="8696325" cy="2600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014220" marR="5080" indent="-2002155">
              <a:lnSpc>
                <a:spcPts val="10200"/>
              </a:lnSpc>
              <a:spcBef>
                <a:spcPts val="340"/>
              </a:spcBef>
            </a:pPr>
            <a:r>
              <a:rPr spc="-5" dirty="0"/>
              <a:t>The </a:t>
            </a:r>
            <a:r>
              <a:rPr spc="-30" dirty="0"/>
              <a:t>compare</a:t>
            </a:r>
            <a:r>
              <a:rPr spc="-70" dirty="0"/>
              <a:t> </a:t>
            </a:r>
            <a:r>
              <a:rPr dirty="0"/>
              <a:t>(</a:t>
            </a:r>
            <a:r>
              <a:rPr dirty="0">
                <a:latin typeface="Courier New"/>
                <a:cs typeface="Courier New"/>
              </a:rPr>
              <a:t>cmp</a:t>
            </a:r>
            <a:r>
              <a:rPr dirty="0"/>
              <a:t>)  </a:t>
            </a:r>
            <a:r>
              <a:rPr spc="-5" dirty="0"/>
              <a:t>instruction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1554" y="723900"/>
            <a:ext cx="62020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Translating</a:t>
            </a:r>
            <a:r>
              <a:rPr spc="-70" dirty="0"/>
              <a:t> </a:t>
            </a:r>
            <a:r>
              <a:rPr dirty="0">
                <a:latin typeface="Courier New"/>
                <a:cs typeface="Courier New"/>
              </a:rPr>
              <a:t>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3556000"/>
            <a:ext cx="8203565" cy="411987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22300" marR="17780" indent="-571500">
              <a:lnSpc>
                <a:spcPts val="5200"/>
              </a:lnSpc>
              <a:spcBef>
                <a:spcPts val="140"/>
              </a:spcBef>
              <a:buSzPct val="170238"/>
              <a:buChar char="•"/>
              <a:tabLst>
                <a:tab pos="622300" algn="l"/>
                <a:tab pos="3175635" algn="l"/>
              </a:tabLst>
            </a:pPr>
            <a:r>
              <a:rPr sz="4200" dirty="0">
                <a:latin typeface="Gill Sans MT"/>
                <a:cs typeface="Gill Sans MT"/>
              </a:rPr>
              <a:t>Simple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if</a:t>
            </a:r>
            <a:r>
              <a:rPr sz="4200" dirty="0">
                <a:latin typeface="Gill Sans MT"/>
                <a:cs typeface="Gill Sans MT"/>
              </a:rPr>
              <a:t>s	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translated with  </a:t>
            </a:r>
            <a:r>
              <a:rPr sz="4200" spc="-10" dirty="0">
                <a:latin typeface="Gill Sans MT"/>
                <a:cs typeface="Gill Sans MT"/>
              </a:rPr>
              <a:t>conditionally-executed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instructions</a:t>
            </a:r>
            <a:endParaRPr sz="4200">
              <a:latin typeface="Gill Sans MT"/>
              <a:cs typeface="Gill Sans MT"/>
            </a:endParaRPr>
          </a:p>
          <a:p>
            <a:pPr marL="622300" indent="-571500">
              <a:lnSpc>
                <a:spcPts val="4495"/>
              </a:lnSpc>
              <a:spcBef>
                <a:spcPts val="2060"/>
              </a:spcBef>
              <a:buSzPct val="170238"/>
              <a:buChar char="•"/>
              <a:tabLst>
                <a:tab pos="622300" algn="l"/>
              </a:tabLst>
            </a:pPr>
            <a:r>
              <a:rPr sz="4200" spc="-5" dirty="0">
                <a:latin typeface="Gill Sans MT"/>
                <a:cs typeface="Gill Sans MT"/>
              </a:rPr>
              <a:t>Example:</a:t>
            </a:r>
            <a:endParaRPr sz="4200">
              <a:latin typeface="Gill Sans MT"/>
              <a:cs typeface="Gill Sans MT"/>
            </a:endParaRPr>
          </a:p>
          <a:p>
            <a:pPr marL="1511300" lvl="1" indent="-571500">
              <a:lnSpc>
                <a:spcPts val="7345"/>
              </a:lnSpc>
              <a:buSzPct val="170238"/>
              <a:buChar char="•"/>
              <a:tabLst>
                <a:tab pos="1511300" algn="l"/>
              </a:tabLst>
            </a:pPr>
            <a:r>
              <a:rPr sz="4200" dirty="0">
                <a:latin typeface="Courier New"/>
                <a:cs typeface="Courier New"/>
              </a:rPr>
              <a:t>AbsoluteValue.java</a:t>
            </a:r>
            <a:endParaRPr sz="4200">
              <a:latin typeface="Courier New"/>
              <a:cs typeface="Courier New"/>
            </a:endParaRPr>
          </a:p>
          <a:p>
            <a:pPr marL="1511300" lvl="1" indent="-571500">
              <a:lnSpc>
                <a:spcPts val="7890"/>
              </a:lnSpc>
              <a:buSzPct val="170238"/>
              <a:buChar char="•"/>
              <a:tabLst>
                <a:tab pos="1511300" algn="l"/>
              </a:tabLst>
            </a:pPr>
            <a:r>
              <a:rPr sz="4200" dirty="0">
                <a:latin typeface="Courier New"/>
                <a:cs typeface="Courier New"/>
              </a:rPr>
              <a:t>absolute_value.s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2805" y="723900"/>
            <a:ext cx="69996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Compare</a:t>
            </a:r>
            <a:r>
              <a:rPr spc="-80" dirty="0"/>
              <a:t> </a:t>
            </a:r>
            <a:r>
              <a:rPr dirty="0"/>
              <a:t>(</a:t>
            </a:r>
            <a:r>
              <a:rPr dirty="0">
                <a:latin typeface="Courier New"/>
                <a:cs typeface="Courier New"/>
              </a:rPr>
              <a:t>cmp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00" y="1993900"/>
            <a:ext cx="12496799" cy="79944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ts val="4970"/>
              </a:lnSpc>
              <a:spcBef>
                <a:spcPts val="100"/>
              </a:spcBef>
              <a:tabLst>
                <a:tab pos="3155315" algn="l"/>
              </a:tabLst>
            </a:pPr>
            <a:r>
              <a:rPr sz="4200" spc="-5" dirty="0">
                <a:latin typeface="Gill Sans MT"/>
                <a:cs typeface="Gill Sans MT"/>
              </a:rPr>
              <a:t>Subtracts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-20" dirty="0">
                <a:latin typeface="Gill Sans MT"/>
                <a:cs typeface="Gill Sans MT"/>
              </a:rPr>
              <a:t>given </a:t>
            </a:r>
            <a:r>
              <a:rPr sz="4200" spc="-5" dirty="0">
                <a:latin typeface="Gill Sans MT"/>
                <a:cs typeface="Gill Sans MT"/>
              </a:rPr>
              <a:t>operands, </a:t>
            </a:r>
            <a:r>
              <a:rPr sz="4200" spc="-10" dirty="0">
                <a:latin typeface="Gill Sans MT"/>
                <a:cs typeface="Gill Sans MT"/>
              </a:rPr>
              <a:t>discarding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result.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-90" dirty="0">
                <a:latin typeface="Gill Sans MT"/>
                <a:cs typeface="Gill Sans MT"/>
              </a:rPr>
              <a:t>However,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status </a:t>
            </a:r>
            <a:r>
              <a:rPr sz="4200" dirty="0">
                <a:latin typeface="Gill Sans MT"/>
                <a:cs typeface="Gill Sans MT"/>
              </a:rPr>
              <a:t>bits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10" dirty="0">
                <a:latin typeface="Gill Sans MT"/>
                <a:cs typeface="Gill Sans MT"/>
              </a:rPr>
              <a:t>(e.g.,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carry,</a:t>
            </a:r>
            <a:r>
              <a:rPr lang="en-US" sz="4200" spc="-45" dirty="0">
                <a:latin typeface="Gill Sans MT"/>
                <a:cs typeface="Gill Sans MT"/>
              </a:rPr>
              <a:t> 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spc="-50" dirty="0">
                <a:latin typeface="Gill Sans MT"/>
                <a:cs typeface="Gill Sans MT"/>
              </a:rPr>
              <a:t>zero,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etc.)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get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set.</a:t>
            </a:r>
            <a:endParaRPr lang="en-US" sz="4200" dirty="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endParaRPr lang="en-US" sz="4200" dirty="0">
              <a:latin typeface="Gill Sans MT"/>
              <a:cs typeface="Gill Sans MT"/>
            </a:endParaRPr>
          </a:p>
          <a:p>
            <a:r>
              <a:rPr lang="en-US" sz="3200" b="1" dirty="0"/>
              <a:t>Syntax</a:t>
            </a:r>
          </a:p>
          <a:p>
            <a:pPr algn="ctr"/>
            <a:r>
              <a:rPr lang="en-US" sz="3200" i="1" dirty="0"/>
              <a:t>CMP Rn, Operand2 </a:t>
            </a:r>
          </a:p>
          <a:p>
            <a:r>
              <a:rPr lang="en-US" sz="3200" dirty="0"/>
              <a:t>where:</a:t>
            </a:r>
          </a:p>
          <a:p>
            <a:r>
              <a:rPr lang="en-US" sz="3200" dirty="0"/>
              <a:t>Rn is the ARM register holding the first operand.</a:t>
            </a:r>
          </a:p>
          <a:p>
            <a:r>
              <a:rPr lang="en-US" sz="3200" dirty="0"/>
              <a:t>Operand2 is a flexible second operand.</a:t>
            </a:r>
          </a:p>
          <a:p>
            <a:r>
              <a:rPr lang="en-US" sz="3200" b="1" dirty="0"/>
              <a:t>Operation</a:t>
            </a:r>
          </a:p>
          <a:p>
            <a:r>
              <a:rPr lang="en-US" sz="3200" dirty="0"/>
              <a:t>These instructions compare the value in a register with Operand2. They update the condition flags on the result, but do not place the result in any register.</a:t>
            </a:r>
          </a:p>
          <a:p>
            <a:r>
              <a:rPr lang="en-US" sz="3200" dirty="0"/>
              <a:t>The CMP instruction subtracts the value of Operand2 from the value in Rn. This is the same as a SUBS instruction, except that the result is discarded.</a:t>
            </a:r>
          </a:p>
          <a:p>
            <a:pPr algn="ctr">
              <a:lnSpc>
                <a:spcPts val="4970"/>
              </a:lnSpc>
            </a:pP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2805" y="723900"/>
            <a:ext cx="69996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Compare</a:t>
            </a:r>
            <a:r>
              <a:rPr spc="-80" dirty="0"/>
              <a:t> </a:t>
            </a:r>
            <a:r>
              <a:rPr dirty="0"/>
              <a:t>(</a:t>
            </a:r>
            <a:r>
              <a:rPr dirty="0">
                <a:latin typeface="Courier New"/>
                <a:cs typeface="Courier New"/>
              </a:rPr>
              <a:t>cmp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723" y="2139950"/>
            <a:ext cx="11596370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3151505" algn="l"/>
              </a:tabLst>
            </a:pPr>
            <a:r>
              <a:rPr sz="4200" spc="-5" dirty="0">
                <a:latin typeface="Gill Sans MT"/>
                <a:cs typeface="Gill Sans MT"/>
              </a:rPr>
              <a:t>Subtracts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-20" dirty="0">
                <a:latin typeface="Gill Sans MT"/>
                <a:cs typeface="Gill Sans MT"/>
              </a:rPr>
              <a:t>given </a:t>
            </a:r>
            <a:r>
              <a:rPr sz="4200" spc="-5" dirty="0">
                <a:latin typeface="Gill Sans MT"/>
                <a:cs typeface="Gill Sans MT"/>
              </a:rPr>
              <a:t>operands, </a:t>
            </a:r>
            <a:r>
              <a:rPr sz="4200" spc="-10" dirty="0">
                <a:latin typeface="Gill Sans MT"/>
                <a:cs typeface="Gill Sans MT"/>
              </a:rPr>
              <a:t>discarding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result.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-90" dirty="0">
                <a:latin typeface="Gill Sans MT"/>
                <a:cs typeface="Gill Sans MT"/>
              </a:rPr>
              <a:t>However,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status </a:t>
            </a:r>
            <a:r>
              <a:rPr sz="4200" dirty="0">
                <a:latin typeface="Gill Sans MT"/>
                <a:cs typeface="Gill Sans MT"/>
              </a:rPr>
              <a:t>bits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10" dirty="0">
                <a:latin typeface="Gill Sans MT"/>
                <a:cs typeface="Gill Sans MT"/>
              </a:rPr>
              <a:t>(e.g.,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carry,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lang="en-US" sz="4200" spc="-430" dirty="0">
                <a:latin typeface="Gill Sans MT"/>
                <a:cs typeface="Gill Sans MT"/>
              </a:rPr>
              <a:t> </a:t>
            </a:r>
            <a:r>
              <a:rPr sz="4200" spc="-50" dirty="0">
                <a:latin typeface="Gill Sans MT"/>
                <a:cs typeface="Gill Sans MT"/>
              </a:rPr>
              <a:t>zero,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etc.)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get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set.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36004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61787" y="4261284"/>
          <a:ext cx="3263900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mov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#5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cmp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#5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2805" y="723900"/>
            <a:ext cx="69996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Compare</a:t>
            </a:r>
            <a:r>
              <a:rPr spc="-80" dirty="0"/>
              <a:t> </a:t>
            </a:r>
            <a:r>
              <a:rPr dirty="0"/>
              <a:t>(</a:t>
            </a:r>
            <a:r>
              <a:rPr dirty="0">
                <a:latin typeface="Courier New"/>
                <a:cs typeface="Courier New"/>
              </a:rPr>
              <a:t>cmp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6004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8723" y="2139950"/>
            <a:ext cx="11596370" cy="461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3151505" algn="l"/>
              </a:tabLst>
            </a:pPr>
            <a:r>
              <a:rPr sz="4200" spc="-5" dirty="0">
                <a:latin typeface="Gill Sans MT"/>
                <a:cs typeface="Gill Sans MT"/>
              </a:rPr>
              <a:t>Subtracts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-20" dirty="0">
                <a:latin typeface="Gill Sans MT"/>
                <a:cs typeface="Gill Sans MT"/>
              </a:rPr>
              <a:t>given </a:t>
            </a:r>
            <a:r>
              <a:rPr sz="4200" spc="-5" dirty="0">
                <a:latin typeface="Gill Sans MT"/>
                <a:cs typeface="Gill Sans MT"/>
              </a:rPr>
              <a:t>operands, </a:t>
            </a:r>
            <a:r>
              <a:rPr sz="4200" spc="-10" dirty="0">
                <a:latin typeface="Gill Sans MT"/>
                <a:cs typeface="Gill Sans MT"/>
              </a:rPr>
              <a:t>discarding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result.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-90" dirty="0">
                <a:latin typeface="Gill Sans MT"/>
                <a:cs typeface="Gill Sans MT"/>
              </a:rPr>
              <a:t>However,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status </a:t>
            </a:r>
            <a:r>
              <a:rPr sz="4200" dirty="0">
                <a:latin typeface="Gill Sans MT"/>
                <a:cs typeface="Gill Sans MT"/>
              </a:rPr>
              <a:t>bits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10" dirty="0">
                <a:latin typeface="Gill Sans MT"/>
                <a:cs typeface="Gill Sans MT"/>
              </a:rPr>
              <a:t>(e.g.,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carry,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spc="-50" dirty="0">
                <a:latin typeface="Gill Sans MT"/>
                <a:cs typeface="Gill Sans MT"/>
              </a:rPr>
              <a:t>zero,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etc.)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get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set.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100">
              <a:latin typeface="Gill Sans MT"/>
              <a:cs typeface="Gill Sans MT"/>
            </a:endParaRPr>
          </a:p>
          <a:p>
            <a:pPr algn="ctr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cmp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marL="4006850" marR="3998595" algn="ctr">
              <a:lnSpc>
                <a:spcPts val="4900"/>
              </a:lnSpc>
              <a:spcBef>
                <a:spcPts val="740"/>
              </a:spcBef>
              <a:tabLst>
                <a:tab pos="6020435" algn="l"/>
                <a:tab pos="6156325" algn="l"/>
              </a:tabLst>
            </a:pPr>
            <a:r>
              <a:rPr sz="4200" dirty="0">
                <a:latin typeface="Gill Sans MT"/>
                <a:cs typeface="Gill Sans MT"/>
              </a:rPr>
              <a:t>Sets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ze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o		bit</a:t>
            </a:r>
            <a:r>
              <a:rPr sz="4200" spc="-5" dirty="0">
                <a:latin typeface="Gill Sans MT"/>
                <a:cs typeface="Gill Sans MT"/>
              </a:rPr>
              <a:t>/</a:t>
            </a:r>
            <a:r>
              <a:rPr sz="4200" spc="30" dirty="0">
                <a:latin typeface="Gill Sans MT"/>
                <a:cs typeface="Gill Sans MT"/>
              </a:rPr>
              <a:t>fl</a:t>
            </a:r>
            <a:r>
              <a:rPr sz="4200" spc="5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g  </a:t>
            </a:r>
            <a:r>
              <a:rPr sz="4200" spc="-15" dirty="0">
                <a:latin typeface="Gill Sans MT"/>
                <a:cs typeface="Gill Sans MT"/>
              </a:rPr>
              <a:t>(result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25" dirty="0">
                <a:latin typeface="Gill Sans MT"/>
                <a:cs typeface="Gill Sans MT"/>
              </a:rPr>
              <a:t>zero)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2805" y="723900"/>
            <a:ext cx="69996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Compare</a:t>
            </a:r>
            <a:r>
              <a:rPr spc="-80" dirty="0"/>
              <a:t> </a:t>
            </a:r>
            <a:r>
              <a:rPr dirty="0"/>
              <a:t>(</a:t>
            </a:r>
            <a:r>
              <a:rPr dirty="0">
                <a:latin typeface="Courier New"/>
                <a:cs typeface="Courier New"/>
              </a:rPr>
              <a:t>cmp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723" y="2139950"/>
            <a:ext cx="11596370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3151505" algn="l"/>
              </a:tabLst>
            </a:pPr>
            <a:r>
              <a:rPr sz="4200" spc="-5" dirty="0">
                <a:latin typeface="Gill Sans MT"/>
                <a:cs typeface="Gill Sans MT"/>
              </a:rPr>
              <a:t>Subtracts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-20" dirty="0">
                <a:latin typeface="Gill Sans MT"/>
                <a:cs typeface="Gill Sans MT"/>
              </a:rPr>
              <a:t>given </a:t>
            </a:r>
            <a:r>
              <a:rPr sz="4200" spc="-5" dirty="0">
                <a:latin typeface="Gill Sans MT"/>
                <a:cs typeface="Gill Sans MT"/>
              </a:rPr>
              <a:t>operands, </a:t>
            </a:r>
            <a:r>
              <a:rPr sz="4200" spc="-10" dirty="0">
                <a:latin typeface="Gill Sans MT"/>
                <a:cs typeface="Gill Sans MT"/>
              </a:rPr>
              <a:t>discarding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result.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-90" dirty="0">
                <a:latin typeface="Gill Sans MT"/>
                <a:cs typeface="Gill Sans MT"/>
              </a:rPr>
              <a:t>However,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status </a:t>
            </a:r>
            <a:r>
              <a:rPr sz="4200" dirty="0">
                <a:latin typeface="Gill Sans MT"/>
                <a:cs typeface="Gill Sans MT"/>
              </a:rPr>
              <a:t>bits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10" dirty="0">
                <a:latin typeface="Gill Sans MT"/>
                <a:cs typeface="Gill Sans MT"/>
              </a:rPr>
              <a:t>(e.g.,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carry,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spc="-50" dirty="0">
                <a:latin typeface="Gill Sans MT"/>
                <a:cs typeface="Gill Sans MT"/>
              </a:rPr>
              <a:t>zero,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etc.)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get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set.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6004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61787" y="4261284"/>
          <a:ext cx="3263900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mov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#5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cmp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#5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68770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705350" y="7214034"/>
          <a:ext cx="3583939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mov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#5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cmp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#20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693363" y="5467350"/>
            <a:ext cx="3607435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25425" marR="5080" indent="-213360">
              <a:lnSpc>
                <a:spcPts val="4900"/>
              </a:lnSpc>
              <a:spcBef>
                <a:spcPts val="380"/>
              </a:spcBef>
              <a:tabLst>
                <a:tab pos="2161540" algn="l"/>
                <a:tab pos="2239010" algn="l"/>
              </a:tabLst>
            </a:pPr>
            <a:r>
              <a:rPr sz="4200" dirty="0">
                <a:latin typeface="Gill Sans MT"/>
                <a:cs typeface="Gill Sans MT"/>
              </a:rPr>
              <a:t>Sets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ze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o	bit</a:t>
            </a:r>
            <a:r>
              <a:rPr sz="4200" spc="-5" dirty="0">
                <a:latin typeface="Gill Sans MT"/>
                <a:cs typeface="Gill Sans MT"/>
              </a:rPr>
              <a:t>/</a:t>
            </a:r>
            <a:r>
              <a:rPr sz="4200" spc="30" dirty="0">
                <a:latin typeface="Gill Sans MT"/>
                <a:cs typeface="Gill Sans MT"/>
              </a:rPr>
              <a:t>fl</a:t>
            </a:r>
            <a:r>
              <a:rPr sz="4200" spc="5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g  </a:t>
            </a:r>
            <a:r>
              <a:rPr sz="4200" spc="-15" dirty="0">
                <a:latin typeface="Gill Sans MT"/>
                <a:cs typeface="Gill Sans MT"/>
              </a:rPr>
              <a:t>(result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	</a:t>
            </a:r>
            <a:r>
              <a:rPr sz="4200" spc="-25" dirty="0">
                <a:latin typeface="Gill Sans MT"/>
                <a:cs typeface="Gill Sans MT"/>
              </a:rPr>
              <a:t>zero)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2805" y="723900"/>
            <a:ext cx="69996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Compare</a:t>
            </a:r>
            <a:r>
              <a:rPr spc="-80" dirty="0"/>
              <a:t> </a:t>
            </a:r>
            <a:r>
              <a:rPr dirty="0"/>
              <a:t>(</a:t>
            </a:r>
            <a:r>
              <a:rPr dirty="0">
                <a:latin typeface="Courier New"/>
                <a:cs typeface="Courier New"/>
              </a:rPr>
              <a:t>cmp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600449"/>
            <a:ext cx="13004800" cy="3314700"/>
          </a:xfrm>
          <a:custGeom>
            <a:avLst/>
            <a:gdLst/>
            <a:ahLst/>
            <a:cxnLst/>
            <a:rect l="l" t="t" r="r" b="b"/>
            <a:pathLst>
              <a:path w="13004800" h="3314700">
                <a:moveTo>
                  <a:pt x="13004800" y="3276600"/>
                </a:moveTo>
                <a:lnTo>
                  <a:pt x="0" y="3276600"/>
                </a:lnTo>
                <a:lnTo>
                  <a:pt x="0" y="3314700"/>
                </a:lnTo>
                <a:lnTo>
                  <a:pt x="13004800" y="3314700"/>
                </a:lnTo>
                <a:lnTo>
                  <a:pt x="13004800" y="3276600"/>
                </a:lnTo>
                <a:close/>
              </a:path>
              <a:path w="13004800" h="3314700">
                <a:moveTo>
                  <a:pt x="13004800" y="0"/>
                </a:moveTo>
                <a:lnTo>
                  <a:pt x="0" y="0"/>
                </a:lnTo>
                <a:lnTo>
                  <a:pt x="0" y="38100"/>
                </a:lnTo>
                <a:lnTo>
                  <a:pt x="13004800" y="381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8723" y="2139950"/>
            <a:ext cx="11596370" cy="7561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3151505" algn="l"/>
              </a:tabLst>
            </a:pPr>
            <a:r>
              <a:rPr sz="4200" spc="-5" dirty="0">
                <a:latin typeface="Gill Sans MT"/>
                <a:cs typeface="Gill Sans MT"/>
              </a:rPr>
              <a:t>Subtracts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-20" dirty="0">
                <a:latin typeface="Gill Sans MT"/>
                <a:cs typeface="Gill Sans MT"/>
              </a:rPr>
              <a:t>given </a:t>
            </a:r>
            <a:r>
              <a:rPr sz="4200" spc="-5" dirty="0">
                <a:latin typeface="Gill Sans MT"/>
                <a:cs typeface="Gill Sans MT"/>
              </a:rPr>
              <a:t>operands, </a:t>
            </a:r>
            <a:r>
              <a:rPr sz="4200" spc="-10" dirty="0">
                <a:latin typeface="Gill Sans MT"/>
                <a:cs typeface="Gill Sans MT"/>
              </a:rPr>
              <a:t>discarding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result.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-90" dirty="0">
                <a:latin typeface="Gill Sans MT"/>
                <a:cs typeface="Gill Sans MT"/>
              </a:rPr>
              <a:t>However,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status </a:t>
            </a:r>
            <a:r>
              <a:rPr sz="4200" dirty="0">
                <a:latin typeface="Gill Sans MT"/>
                <a:cs typeface="Gill Sans MT"/>
              </a:rPr>
              <a:t>bits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10" dirty="0">
                <a:latin typeface="Gill Sans MT"/>
                <a:cs typeface="Gill Sans MT"/>
              </a:rPr>
              <a:t>(e.g.,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carry,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spc="-50" dirty="0">
                <a:latin typeface="Gill Sans MT"/>
                <a:cs typeface="Gill Sans MT"/>
              </a:rPr>
              <a:t>zero,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etc.)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get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set.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100">
              <a:latin typeface="Gill Sans MT"/>
              <a:cs typeface="Gill Sans MT"/>
            </a:endParaRPr>
          </a:p>
          <a:p>
            <a:pPr marL="419481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marL="419481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cmp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marL="4006850" marR="3998595" algn="ctr">
              <a:lnSpc>
                <a:spcPts val="4900"/>
              </a:lnSpc>
              <a:spcBef>
                <a:spcPts val="740"/>
              </a:spcBef>
              <a:tabLst>
                <a:tab pos="6020435" algn="l"/>
                <a:tab pos="6156325" algn="l"/>
              </a:tabLst>
            </a:pPr>
            <a:r>
              <a:rPr sz="4200" dirty="0">
                <a:latin typeface="Gill Sans MT"/>
                <a:cs typeface="Gill Sans MT"/>
              </a:rPr>
              <a:t>Sets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ze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o		bit</a:t>
            </a:r>
            <a:r>
              <a:rPr sz="4200" spc="-5" dirty="0">
                <a:latin typeface="Gill Sans MT"/>
                <a:cs typeface="Gill Sans MT"/>
              </a:rPr>
              <a:t>/</a:t>
            </a:r>
            <a:r>
              <a:rPr sz="4200" spc="30" dirty="0">
                <a:latin typeface="Gill Sans MT"/>
                <a:cs typeface="Gill Sans MT"/>
              </a:rPr>
              <a:t>fl</a:t>
            </a:r>
            <a:r>
              <a:rPr sz="4200" spc="5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g  </a:t>
            </a:r>
            <a:r>
              <a:rPr sz="4200" spc="-15" dirty="0">
                <a:latin typeface="Gill Sans MT"/>
                <a:cs typeface="Gill Sans MT"/>
              </a:rPr>
              <a:t>(result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25" dirty="0">
                <a:latin typeface="Gill Sans MT"/>
                <a:cs typeface="Gill Sans MT"/>
              </a:rPr>
              <a:t>zero)</a:t>
            </a:r>
            <a:endParaRPr sz="4200">
              <a:latin typeface="Gill Sans MT"/>
              <a:cs typeface="Gill Sans MT"/>
            </a:endParaRPr>
          </a:p>
          <a:p>
            <a:pPr marL="4037965">
              <a:lnSpc>
                <a:spcPts val="4920"/>
              </a:lnSpc>
              <a:spcBef>
                <a:spcPts val="2870"/>
              </a:spcBef>
            </a:pPr>
            <a:r>
              <a:rPr sz="4200" spc="-5" dirty="0">
                <a:latin typeface="Courier New"/>
                <a:cs typeface="Courier New"/>
              </a:rPr>
              <a:t>mov r0,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#5</a:t>
            </a:r>
            <a:endParaRPr sz="4200">
              <a:latin typeface="Courier New"/>
              <a:cs typeface="Courier New"/>
            </a:endParaRPr>
          </a:p>
          <a:p>
            <a:pPr marL="4037965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cmp r0,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#20</a:t>
            </a:r>
            <a:endParaRPr sz="4200">
              <a:latin typeface="Courier New"/>
              <a:cs typeface="Courier New"/>
            </a:endParaRPr>
          </a:p>
          <a:p>
            <a:pPr marL="3616325" marR="3609340" algn="ctr">
              <a:lnSpc>
                <a:spcPts val="4900"/>
              </a:lnSpc>
              <a:spcBef>
                <a:spcPts val="690"/>
              </a:spcBef>
              <a:tabLst>
                <a:tab pos="5629275" algn="l"/>
              </a:tabLst>
            </a:pPr>
            <a:r>
              <a:rPr sz="4200" dirty="0">
                <a:latin typeface="Gill Sans MT"/>
                <a:cs typeface="Gill Sans MT"/>
              </a:rPr>
              <a:t>Sets </a:t>
            </a:r>
            <a:r>
              <a:rPr sz="4200" spc="-15" dirty="0">
                <a:latin typeface="Gill Sans MT"/>
                <a:cs typeface="Gill Sans MT"/>
              </a:rPr>
              <a:t>negative</a:t>
            </a:r>
            <a:r>
              <a:rPr sz="4200" spc="-45" dirty="0">
                <a:latin typeface="Gill Sans MT"/>
                <a:cs typeface="Gill Sans MT"/>
              </a:rPr>
              <a:t> </a:t>
            </a:r>
            <a:r>
              <a:rPr sz="4200" spc="10" dirty="0">
                <a:latin typeface="Gill Sans MT"/>
                <a:cs typeface="Gill Sans MT"/>
              </a:rPr>
              <a:t>bit/flag  </a:t>
            </a:r>
            <a:r>
              <a:rPr sz="4200" spc="-15" dirty="0">
                <a:latin typeface="Gill Sans MT"/>
                <a:cs typeface="Gill Sans MT"/>
              </a:rPr>
              <a:t>(result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10" dirty="0">
                <a:latin typeface="Gill Sans MT"/>
                <a:cs typeface="Gill Sans MT"/>
              </a:rPr>
              <a:t>negative)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954" y="0"/>
            <a:ext cx="7896859" cy="3013710"/>
          </a:xfrm>
          <a:prstGeom prst="rect">
            <a:avLst/>
          </a:prstGeom>
        </p:spPr>
        <p:txBody>
          <a:bodyPr vert="horz" wrap="square" lIns="0" tIns="3098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2440"/>
              </a:spcBef>
            </a:pPr>
            <a:r>
              <a:rPr spc="20" dirty="0"/>
              <a:t>Significance</a:t>
            </a:r>
          </a:p>
          <a:p>
            <a:pPr marL="12700" marR="5080" indent="556260">
              <a:lnSpc>
                <a:spcPts val="4900"/>
              </a:lnSpc>
              <a:spcBef>
                <a:spcPts val="1450"/>
              </a:spcBef>
              <a:tabLst>
                <a:tab pos="3723640" algn="l"/>
                <a:tab pos="5150485" algn="l"/>
              </a:tabLst>
            </a:pPr>
            <a:r>
              <a:rPr sz="4200" spc="-5" dirty="0"/>
              <a:t>Status</a:t>
            </a:r>
            <a:r>
              <a:rPr sz="4200" spc="5" dirty="0"/>
              <a:t> </a:t>
            </a:r>
            <a:r>
              <a:rPr sz="4200" dirty="0"/>
              <a:t>bits</a:t>
            </a:r>
            <a:r>
              <a:rPr sz="4200" spc="5" dirty="0"/>
              <a:t> </a:t>
            </a:r>
            <a:r>
              <a:rPr sz="4200" spc="-60" dirty="0"/>
              <a:t>say	</a:t>
            </a:r>
            <a:r>
              <a:rPr sz="4200" dirty="0"/>
              <a:t>something </a:t>
            </a:r>
            <a:r>
              <a:rPr sz="4200" spc="-5" dirty="0"/>
              <a:t>about  th</a:t>
            </a:r>
            <a:r>
              <a:rPr sz="4200" dirty="0"/>
              <a:t>e</a:t>
            </a:r>
            <a:r>
              <a:rPr sz="4200" spc="-5" dirty="0"/>
              <a:t> </a:t>
            </a:r>
            <a:r>
              <a:rPr sz="4200" spc="-85" dirty="0"/>
              <a:t>r</a:t>
            </a:r>
            <a:r>
              <a:rPr sz="4200" dirty="0"/>
              <a:t>e</a:t>
            </a:r>
            <a:r>
              <a:rPr sz="4200" spc="-5" dirty="0"/>
              <a:t>s</a:t>
            </a:r>
            <a:r>
              <a:rPr sz="4200" dirty="0"/>
              <a:t>ult</a:t>
            </a:r>
            <a:r>
              <a:rPr sz="4200" spc="-5" dirty="0"/>
              <a:t> </a:t>
            </a:r>
            <a:r>
              <a:rPr sz="4200" dirty="0"/>
              <a:t>of</a:t>
            </a:r>
            <a:r>
              <a:rPr sz="4200" spc="-5" dirty="0"/>
              <a:t> </a:t>
            </a:r>
            <a:r>
              <a:rPr sz="4200" dirty="0"/>
              <a:t>arithmetic	c</a:t>
            </a:r>
            <a:r>
              <a:rPr sz="4200" spc="-5" dirty="0"/>
              <a:t>o</a:t>
            </a:r>
            <a:r>
              <a:rPr sz="4200" dirty="0"/>
              <a:t>mp</a:t>
            </a:r>
            <a:r>
              <a:rPr sz="4200" spc="-5" dirty="0"/>
              <a:t>a</a:t>
            </a:r>
            <a:r>
              <a:rPr sz="4200" dirty="0"/>
              <a:t>risons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255</Words>
  <Application>Microsoft Office PowerPoint</Application>
  <PresentationFormat>Custom</PresentationFormat>
  <Paragraphs>155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Courier New</vt:lpstr>
      <vt:lpstr>Gill Sans MT</vt:lpstr>
      <vt:lpstr>Office Theme</vt:lpstr>
      <vt:lpstr>COMP 122/L Lecture 9 Mahdi Ebrahimi       Slides adapted from Dr. Kyle Dewey</vt:lpstr>
      <vt:lpstr>Outline</vt:lpstr>
      <vt:lpstr>The compare (cmp)  instruction</vt:lpstr>
      <vt:lpstr>Compare (cmp)</vt:lpstr>
      <vt:lpstr>Compare (cmp)</vt:lpstr>
      <vt:lpstr>Compare (cmp)</vt:lpstr>
      <vt:lpstr>Compare (cmp)</vt:lpstr>
      <vt:lpstr>Compare (cmp)</vt:lpstr>
      <vt:lpstr>Significance Status bits say something about  the result of arithmetic comparisons</vt:lpstr>
      <vt:lpstr>Significance</vt:lpstr>
      <vt:lpstr>Significance</vt:lpstr>
      <vt:lpstr>Significance</vt:lpstr>
      <vt:lpstr>Significance</vt:lpstr>
      <vt:lpstr>Conditionally-executed  instructions</vt:lpstr>
      <vt:lpstr>Conditionally-Executed  Instructions ARM allows for instructions to be conditionally executed,  depending on the values of the status bits.</vt:lpstr>
      <vt:lpstr>Conditionally-Executed  Instructions</vt:lpstr>
      <vt:lpstr>Conditionally-Executed  Instructions</vt:lpstr>
      <vt:lpstr>Conditionally-Executed  Instructions</vt:lpstr>
      <vt:lpstr>Conditionally-Executed  Instructions</vt:lpstr>
      <vt:lpstr>Conditionally-Executed  Instructions</vt:lpstr>
      <vt:lpstr>Conditionally-Executed  Instructions</vt:lpstr>
      <vt:lpstr>Conditionally-Executed  Instructions</vt:lpstr>
      <vt:lpstr>Conditionally-Executed  Instructions</vt:lpstr>
      <vt:lpstr>PowerPoint Presentation</vt:lpstr>
      <vt:lpstr>PowerPoint Presentation</vt:lpstr>
      <vt:lpstr>Example: conditional_execution.s</vt:lpstr>
      <vt:lpstr>Translating simple if statements</vt:lpstr>
      <vt:lpstr>Example 1</vt:lpstr>
      <vt:lpstr>Example 2</vt:lpstr>
      <vt:lpstr>Translating if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122/L Lecture 9 Mahdi Ebrahimi       Slides adapted from Dr. Kyle Dewey</dc:title>
  <dc:creator>Mahdi Ebi</dc:creator>
  <cp:lastModifiedBy>Mahdi Ebi</cp:lastModifiedBy>
  <cp:revision>11</cp:revision>
  <dcterms:created xsi:type="dcterms:W3CDTF">2020-07-23T04:34:05Z</dcterms:created>
  <dcterms:modified xsi:type="dcterms:W3CDTF">2020-07-23T05:49:58Z</dcterms:modified>
</cp:coreProperties>
</file>