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10414000"/>
  <p:notesSz cx="13004800" cy="1041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49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01200" y="-114300"/>
            <a:ext cx="62023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31840"/>
            <a:ext cx="910336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1200" y="-114300"/>
            <a:ext cx="62023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995" y="3873500"/>
            <a:ext cx="10290810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85020"/>
            <a:ext cx="4161536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921000"/>
            <a:ext cx="107162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10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00" y="67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 dirty="0">
                <a:latin typeface="Gill Sans MT"/>
                <a:cs typeface="Gill Sans MT"/>
              </a:rPr>
              <a:t>K</a:t>
            </a:r>
            <a:r>
              <a:rPr sz="4000" spc="-65" dirty="0">
                <a:latin typeface="Gill Sans MT"/>
                <a:cs typeface="Gill Sans MT"/>
              </a:rPr>
              <a:t>e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p</a:t>
            </a:r>
            <a:r>
              <a:rPr sz="4000" spc="-5" dirty="0">
                <a:latin typeface="Gill Sans MT"/>
                <a:cs typeface="Gill Sans MT"/>
              </a:rPr>
              <a:t>oi</a:t>
            </a:r>
            <a:r>
              <a:rPr sz="4000" dirty="0">
                <a:latin typeface="Gill Sans MT"/>
                <a:cs typeface="Gill Sans MT"/>
              </a:rPr>
              <a:t>nt: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lang="en-US"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6700" y="4362450"/>
            <a:ext cx="482727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#0</a:t>
            </a: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</a:p>
          <a:p>
            <a:pPr marL="65278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cmp r1, </a:t>
            </a:r>
            <a:r>
              <a:rPr sz="4200" dirty="0">
                <a:latin typeface="Courier New"/>
                <a:cs typeface="Courier New"/>
              </a:rPr>
              <a:t>#5  </a:t>
            </a:r>
            <a:r>
              <a:rPr sz="4200" spc="-5" dirty="0">
                <a:latin typeface="Courier New"/>
                <a:cs typeface="Courier New"/>
              </a:rPr>
              <a:t>beq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elsewhere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#25</a:t>
            </a:r>
          </a:p>
          <a:p>
            <a:pPr marL="652780" marR="96520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elsewhere:  </a:t>
            </a:r>
            <a:r>
              <a:rPr sz="4200" spc="-5" dirty="0">
                <a:latin typeface="Courier New"/>
                <a:cs typeface="Courier New"/>
              </a:rPr>
              <a:t>mov r2,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00" y="67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 dirty="0">
                <a:latin typeface="Gill Sans MT"/>
                <a:cs typeface="Gill Sans MT"/>
              </a:rPr>
              <a:t>K</a:t>
            </a:r>
            <a:r>
              <a:rPr sz="4000" spc="-65" dirty="0">
                <a:latin typeface="Gill Sans MT"/>
                <a:cs typeface="Gill Sans MT"/>
              </a:rPr>
              <a:t>e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p</a:t>
            </a:r>
            <a:r>
              <a:rPr sz="4000" spc="-5" dirty="0">
                <a:latin typeface="Gill Sans MT"/>
                <a:cs typeface="Gill Sans MT"/>
              </a:rPr>
              <a:t>oi</a:t>
            </a:r>
            <a:r>
              <a:rPr sz="4000" dirty="0">
                <a:latin typeface="Gill Sans MT"/>
                <a:cs typeface="Gill Sans MT"/>
              </a:rPr>
              <a:t>nt: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6700" y="4362450"/>
            <a:ext cx="482727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#0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65278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cmp r1, </a:t>
            </a:r>
            <a:r>
              <a:rPr sz="4200" dirty="0">
                <a:latin typeface="Courier New"/>
                <a:cs typeface="Courier New"/>
              </a:rPr>
              <a:t>#5  </a:t>
            </a:r>
            <a:r>
              <a:rPr sz="4200" spc="-5" dirty="0">
                <a:latin typeface="Courier New"/>
                <a:cs typeface="Courier New"/>
              </a:rPr>
              <a:t>beq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elsewhere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#25</a:t>
            </a:r>
            <a:endParaRPr sz="4200">
              <a:latin typeface="Courier New"/>
              <a:cs typeface="Courier New"/>
            </a:endParaRPr>
          </a:p>
          <a:p>
            <a:pPr marL="652780" marR="96520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elsewhere:  </a:t>
            </a:r>
            <a:r>
              <a:rPr sz="4200" spc="-5" dirty="0">
                <a:latin typeface="Courier New"/>
                <a:cs typeface="Courier New"/>
              </a:rPr>
              <a:t>mov r2,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3909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r0:0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4774" y="48387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0359" y="4754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00" y="2540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 dirty="0">
                <a:latin typeface="Gill Sans MT"/>
                <a:cs typeface="Gill Sans MT"/>
              </a:rPr>
              <a:t>K</a:t>
            </a:r>
            <a:r>
              <a:rPr sz="4000" spc="-65" dirty="0">
                <a:latin typeface="Gill Sans MT"/>
                <a:cs typeface="Gill Sans MT"/>
              </a:rPr>
              <a:t>e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p</a:t>
            </a:r>
            <a:r>
              <a:rPr sz="4000" spc="-5" dirty="0">
                <a:latin typeface="Gill Sans MT"/>
                <a:cs typeface="Gill Sans MT"/>
              </a:rPr>
              <a:t>oi</a:t>
            </a:r>
            <a:r>
              <a:rPr sz="4000" dirty="0">
                <a:latin typeface="Gill Sans MT"/>
                <a:cs typeface="Gill Sans MT"/>
              </a:rPr>
              <a:t>nt: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6886" y="4362450"/>
            <a:ext cx="4186554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cmp r1, </a:t>
            </a:r>
            <a:r>
              <a:rPr sz="4200" dirty="0">
                <a:latin typeface="Courier New"/>
                <a:cs typeface="Courier New"/>
              </a:rPr>
              <a:t>#5  </a:t>
            </a:r>
            <a:r>
              <a:rPr sz="4200" spc="-5" dirty="0">
                <a:latin typeface="Courier New"/>
                <a:cs typeface="Courier New"/>
              </a:rPr>
              <a:t>beq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elsewhere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700" y="7410450"/>
            <a:ext cx="3866515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elsewhere:  </a:t>
            </a:r>
            <a:r>
              <a:rPr sz="4200" spc="-5" dirty="0">
                <a:latin typeface="Courier New"/>
                <a:cs typeface="Courier New"/>
              </a:rPr>
              <a:t>mov r2,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33909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r0:0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8274" y="53975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3859" y="53136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927600"/>
            <a:ext cx="12319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r1:5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00" y="67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>
                <a:latin typeface="Gill Sans MT"/>
                <a:cs typeface="Gill Sans MT"/>
              </a:rPr>
              <a:t>K</a:t>
            </a:r>
            <a:r>
              <a:rPr sz="4000" spc="-65">
                <a:latin typeface="Gill Sans MT"/>
                <a:cs typeface="Gill Sans MT"/>
              </a:rPr>
              <a:t>e</a:t>
            </a:r>
            <a:r>
              <a:rPr sz="4000">
                <a:latin typeface="Gill Sans MT"/>
                <a:cs typeface="Gill Sans MT"/>
              </a:rPr>
              <a:t>y</a:t>
            </a:r>
            <a:r>
              <a:rPr lang="en-US" sz="4000">
                <a:latin typeface="Gill Sans MT"/>
                <a:cs typeface="Gill Sans MT"/>
              </a:rPr>
              <a:t> </a:t>
            </a:r>
            <a:r>
              <a:rPr sz="4000">
                <a:latin typeface="Gill Sans MT"/>
                <a:cs typeface="Gill Sans MT"/>
              </a:rPr>
              <a:t>p</a:t>
            </a:r>
            <a:r>
              <a:rPr sz="4000" spc="-5">
                <a:latin typeface="Gill Sans MT"/>
                <a:cs typeface="Gill Sans MT"/>
              </a:rPr>
              <a:t>oi</a:t>
            </a:r>
            <a:r>
              <a:rPr sz="4000">
                <a:latin typeface="Gill Sans MT"/>
                <a:cs typeface="Gill Sans MT"/>
              </a:rPr>
              <a:t>nt</a:t>
            </a:r>
            <a:r>
              <a:rPr sz="4000" dirty="0">
                <a:latin typeface="Gill Sans MT"/>
                <a:cs typeface="Gill Sans MT"/>
              </a:rPr>
              <a:t>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6886" y="4362450"/>
            <a:ext cx="4186554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cmp r1, </a:t>
            </a:r>
            <a:r>
              <a:rPr sz="4200" dirty="0">
                <a:latin typeface="Courier New"/>
                <a:cs typeface="Courier New"/>
              </a:rPr>
              <a:t>#5  </a:t>
            </a:r>
            <a:r>
              <a:rPr sz="4200" spc="-5" dirty="0">
                <a:latin typeface="Courier New"/>
                <a:cs typeface="Courier New"/>
              </a:rPr>
              <a:t>beq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elsewhere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700" y="7410450"/>
            <a:ext cx="3866515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elsewhere:  </a:t>
            </a:r>
            <a:r>
              <a:rPr sz="4200" spc="-5" dirty="0">
                <a:latin typeface="Courier New"/>
                <a:cs typeface="Courier New"/>
              </a:rPr>
              <a:t>mov r2,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33909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r0:0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8274" y="60071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3859" y="5923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927600"/>
            <a:ext cx="12319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r1:5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99320"/>
            <a:ext cx="40297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-Does </a:t>
            </a:r>
            <a:r>
              <a:rPr sz="2000" dirty="0">
                <a:latin typeface="Lucida Sans Unicode"/>
                <a:cs typeface="Lucida Sans Unicode"/>
              </a:rPr>
              <a:t>5 - </a:t>
            </a:r>
            <a:r>
              <a:rPr sz="2000" spc="-5" dirty="0">
                <a:latin typeface="Lucida Sans Unicode"/>
                <a:cs typeface="Lucida Sans Unicode"/>
              </a:rPr>
              <a:t>5, sets the zero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00" y="67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 dirty="0">
                <a:latin typeface="Gill Sans MT"/>
                <a:cs typeface="Gill Sans MT"/>
              </a:rPr>
              <a:t>K</a:t>
            </a:r>
            <a:r>
              <a:rPr sz="4000" spc="-65" dirty="0">
                <a:latin typeface="Gill Sans MT"/>
                <a:cs typeface="Gill Sans MT"/>
              </a:rPr>
              <a:t>e</a:t>
            </a:r>
            <a:r>
              <a:rPr sz="4000" dirty="0">
                <a:latin typeface="Gill Sans MT"/>
                <a:cs typeface="Gill Sans MT"/>
              </a:rPr>
              <a:t>y	p</a:t>
            </a:r>
            <a:r>
              <a:rPr sz="4000" spc="-5" dirty="0">
                <a:latin typeface="Gill Sans MT"/>
                <a:cs typeface="Gill Sans MT"/>
              </a:rPr>
              <a:t>oi</a:t>
            </a:r>
            <a:r>
              <a:rPr sz="4000" dirty="0">
                <a:latin typeface="Gill Sans MT"/>
                <a:cs typeface="Gill Sans MT"/>
              </a:rPr>
              <a:t>nt: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6886" y="4362450"/>
            <a:ext cx="4186554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cmp r1, </a:t>
            </a:r>
            <a:r>
              <a:rPr sz="4200" dirty="0">
                <a:latin typeface="Courier New"/>
                <a:cs typeface="Courier New"/>
              </a:rPr>
              <a:t>#5  </a:t>
            </a:r>
            <a:r>
              <a:rPr sz="4200" spc="-5" dirty="0">
                <a:latin typeface="Courier New"/>
                <a:cs typeface="Courier New"/>
              </a:rPr>
              <a:t>beq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elsewhere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700" y="7410450"/>
            <a:ext cx="3866515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elsewhere:  </a:t>
            </a:r>
            <a:r>
              <a:rPr sz="4200" spc="-5" dirty="0">
                <a:latin typeface="Courier New"/>
                <a:cs typeface="Courier New"/>
              </a:rPr>
              <a:t>mov r2,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33909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r0:0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8274" y="66040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3859" y="6520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927600"/>
            <a:ext cx="12319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r1:5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99320"/>
            <a:ext cx="6106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-Because the zero </a:t>
            </a:r>
            <a:r>
              <a:rPr sz="2200" dirty="0">
                <a:latin typeface="Lucida Sans Unicode"/>
                <a:cs typeface="Lucida Sans Unicode"/>
              </a:rPr>
              <a:t>bit is </a:t>
            </a:r>
            <a:r>
              <a:rPr sz="2200" spc="-5" dirty="0">
                <a:latin typeface="Lucida Sans Unicode"/>
                <a:cs typeface="Lucida Sans Unicode"/>
              </a:rPr>
              <a:t>set, the </a:t>
            </a:r>
            <a:r>
              <a:rPr sz="2200" dirty="0">
                <a:latin typeface="Lucida Sans Unicode"/>
                <a:cs typeface="Lucida Sans Unicode"/>
              </a:rPr>
              <a:t>jump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occurs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00" y="2540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 dirty="0">
                <a:latin typeface="Gill Sans MT"/>
                <a:cs typeface="Gill Sans MT"/>
              </a:rPr>
              <a:t>K</a:t>
            </a:r>
            <a:r>
              <a:rPr sz="4000" spc="-65" dirty="0">
                <a:latin typeface="Gill Sans MT"/>
                <a:cs typeface="Gill Sans MT"/>
              </a:rPr>
              <a:t>e</a:t>
            </a:r>
            <a:r>
              <a:rPr sz="4000" dirty="0">
                <a:latin typeface="Gill Sans MT"/>
                <a:cs typeface="Gill Sans MT"/>
              </a:rPr>
              <a:t>y	p</a:t>
            </a:r>
            <a:r>
              <a:rPr sz="4000" spc="-5" dirty="0">
                <a:latin typeface="Gill Sans MT"/>
                <a:cs typeface="Gill Sans MT"/>
              </a:rPr>
              <a:t>oi</a:t>
            </a:r>
            <a:r>
              <a:rPr sz="4000" dirty="0">
                <a:latin typeface="Gill Sans MT"/>
                <a:cs typeface="Gill Sans MT"/>
              </a:rPr>
              <a:t>nt: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lang="en-US" sz="4000" dirty="0">
                <a:latin typeface="Gill Sans MT"/>
                <a:cs typeface="Gill Sans MT"/>
              </a:rPr>
              <a:t>y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6700" y="4362450"/>
            <a:ext cx="482727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#0</a:t>
            </a: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</a:p>
          <a:p>
            <a:pPr marL="65278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cmp r1, </a:t>
            </a:r>
            <a:r>
              <a:rPr sz="4200" dirty="0">
                <a:latin typeface="Courier New"/>
                <a:cs typeface="Courier New"/>
              </a:rPr>
              <a:t>#5  </a:t>
            </a:r>
            <a:r>
              <a:rPr sz="4200" spc="-5" dirty="0">
                <a:latin typeface="Courier New"/>
                <a:cs typeface="Courier New"/>
              </a:rPr>
              <a:t>beq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elsewhere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#25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elsewhere: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6886" y="80200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r2,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33909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300" y="2984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r0:0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2074" y="84074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7659" y="83235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927600"/>
            <a:ext cx="12319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2300" y="4508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r1:5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2300" y="6032500"/>
            <a:ext cx="19812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6438900"/>
            <a:ext cx="1219200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2300" y="60325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r2:0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5504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4300" y="9626600"/>
            <a:ext cx="646303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-Because the zero </a:t>
            </a:r>
            <a:r>
              <a:rPr sz="2000" dirty="0">
                <a:latin typeface="Lucida Sans Unicode"/>
                <a:cs typeface="Lucida Sans Unicode"/>
              </a:rPr>
              <a:t>bit is </a:t>
            </a:r>
            <a:r>
              <a:rPr sz="2000" spc="-5" dirty="0">
                <a:latin typeface="Lucida Sans Unicode"/>
                <a:cs typeface="Lucida Sans Unicode"/>
              </a:rPr>
              <a:t>set, the </a:t>
            </a:r>
            <a:r>
              <a:rPr sz="2000" dirty="0">
                <a:latin typeface="Lucida Sans Unicode"/>
                <a:cs typeface="Lucida Sans Unicode"/>
              </a:rPr>
              <a:t>jump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occurs</a:t>
            </a: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-The </a:t>
            </a:r>
            <a:r>
              <a:rPr sz="2000" dirty="0">
                <a:latin typeface="Lucida Sans Unicode"/>
                <a:cs typeface="Lucida Sans Unicode"/>
              </a:rPr>
              <a:t>mov </a:t>
            </a:r>
            <a:r>
              <a:rPr sz="2000" spc="-5" dirty="0">
                <a:latin typeface="Lucida Sans Unicode"/>
                <a:cs typeface="Lucida Sans Unicode"/>
              </a:rPr>
              <a:t>r0, #25 instruction </a:t>
            </a:r>
            <a:r>
              <a:rPr sz="2000" dirty="0">
                <a:latin typeface="Lucida Sans Unicode"/>
                <a:cs typeface="Lucida Sans Unicode"/>
              </a:rPr>
              <a:t>is </a:t>
            </a:r>
            <a:r>
              <a:rPr sz="2000" spc="-5" dirty="0">
                <a:latin typeface="Lucida Sans Unicode"/>
                <a:cs typeface="Lucida Sans Unicode"/>
              </a:rPr>
              <a:t>never</a:t>
            </a:r>
            <a:r>
              <a:rPr sz="2000" spc="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executed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099" y="723900"/>
            <a:ext cx="580072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Utility </a:t>
            </a:r>
            <a:r>
              <a:rPr sz="8000" spc="-30" dirty="0"/>
              <a:t>for</a:t>
            </a:r>
            <a:r>
              <a:rPr sz="8000" spc="-9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800" y="2882900"/>
            <a:ext cx="12166600" cy="55041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0" marR="558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35000" algn="l"/>
                <a:tab pos="9128125" algn="l"/>
              </a:tabLst>
            </a:pPr>
            <a:r>
              <a:rPr sz="4000" dirty="0">
                <a:latin typeface="Gill Sans MT"/>
                <a:cs typeface="Gill Sans MT"/>
              </a:rPr>
              <a:t>Mo</a:t>
            </a:r>
            <a:r>
              <a:rPr sz="4000" spc="-85" dirty="0">
                <a:latin typeface="Gill Sans MT"/>
                <a:cs typeface="Gill Sans MT"/>
              </a:rPr>
              <a:t>r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65" dirty="0">
                <a:latin typeface="Gill Sans MT"/>
                <a:cs typeface="Gill Sans MT"/>
              </a:rPr>
              <a:t>n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dirty="0">
                <a:latin typeface="Gill Sans MT"/>
                <a:cs typeface="Gill Sans MT"/>
              </a:rPr>
              <a:t>enient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sl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sz="4000" spc="-5" dirty="0">
                <a:latin typeface="Gill Sans MT"/>
                <a:cs typeface="Gill Sans MT"/>
              </a:rPr>
              <a:t>t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5" dirty="0">
                <a:latin typeface="Gill Sans MT"/>
                <a:cs typeface="Gill Sans MT"/>
              </a:rPr>
              <a:t> l</a:t>
            </a:r>
            <a:r>
              <a:rPr sz="4000" dirty="0">
                <a:latin typeface="Gill Sans MT"/>
                <a:cs typeface="Gill Sans MT"/>
              </a:rPr>
              <a:t>ong </a:t>
            </a:r>
            <a:r>
              <a:rPr sz="4000" dirty="0">
                <a:latin typeface="Courier New"/>
                <a:cs typeface="Courier New"/>
              </a:rPr>
              <a:t>if</a:t>
            </a:r>
            <a:r>
              <a:rPr sz="4000" dirty="0">
                <a:latin typeface="Gill Sans MT"/>
                <a:cs typeface="Gill Sans MT"/>
              </a:rPr>
              <a:t>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wi</a:t>
            </a:r>
            <a:r>
              <a:rPr sz="4000" dirty="0">
                <a:latin typeface="Gill Sans MT"/>
                <a:cs typeface="Gill Sans MT"/>
              </a:rPr>
              <a:t>th  </a:t>
            </a:r>
            <a:r>
              <a:rPr lang="en-US" sz="4000" dirty="0">
                <a:latin typeface="Gill Sans MT"/>
                <a:cs typeface="Gill Sans MT"/>
              </a:rPr>
              <a:t>      </a:t>
            </a:r>
            <a:r>
              <a:rPr sz="4000" spc="-5" dirty="0">
                <a:latin typeface="Gill Sans MT"/>
                <a:cs typeface="Gill Sans MT"/>
              </a:rPr>
              <a:t>labeled</a:t>
            </a:r>
            <a:r>
              <a:rPr sz="4000" spc="-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branches</a:t>
            </a:r>
            <a:endParaRPr sz="4000" dirty="0">
              <a:latin typeface="Gill Sans MT"/>
              <a:cs typeface="Gill Sans MT"/>
            </a:endParaRPr>
          </a:p>
          <a:p>
            <a:pPr marL="635000" marR="1932939" indent="-571500">
              <a:lnSpc>
                <a:spcPct val="103200"/>
              </a:lnSpc>
              <a:spcBef>
                <a:spcPts val="1895"/>
              </a:spcBef>
              <a:buSzPct val="170238"/>
              <a:buChar char="•"/>
              <a:tabLst>
                <a:tab pos="635000" algn="l"/>
                <a:tab pos="2556510" algn="l"/>
                <a:tab pos="5320665" algn="l"/>
              </a:tabLst>
            </a:pPr>
            <a:r>
              <a:rPr sz="4000" spc="-10" dirty="0">
                <a:latin typeface="Gill Sans MT"/>
                <a:cs typeface="Gill Sans MT"/>
              </a:rPr>
              <a:t>Basically</a:t>
            </a:r>
            <a:r>
              <a:rPr lang="en-US" sz="4000" spc="-10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required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for</a:t>
            </a:r>
            <a:r>
              <a:rPr lang="en-US"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nested </a:t>
            </a:r>
            <a:r>
              <a:rPr sz="4000" dirty="0">
                <a:latin typeface="Courier New"/>
                <a:cs typeface="Courier New"/>
              </a:rPr>
              <a:t>if</a:t>
            </a:r>
            <a:r>
              <a:rPr sz="4000" spc="-1425" dirty="0">
                <a:latin typeface="Courier New"/>
                <a:cs typeface="Courier New"/>
              </a:rPr>
              <a:t> </a:t>
            </a:r>
            <a:r>
              <a:rPr sz="4000" dirty="0">
                <a:latin typeface="Gill Sans MT"/>
                <a:cs typeface="Gill Sans MT"/>
              </a:rPr>
              <a:t>or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complex</a:t>
            </a:r>
            <a:r>
              <a:rPr sz="4000" spc="-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conditions</a:t>
            </a:r>
            <a:endParaRPr sz="4000" dirty="0">
              <a:latin typeface="Gill Sans MT"/>
              <a:cs typeface="Gill Sans MT"/>
            </a:endParaRPr>
          </a:p>
          <a:p>
            <a:pPr marL="635000" marR="96266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4045585" algn="l"/>
              </a:tabLst>
            </a:pPr>
            <a:r>
              <a:rPr sz="4000" spc="-10" dirty="0">
                <a:latin typeface="Gill Sans MT"/>
                <a:cs typeface="Gill Sans MT"/>
              </a:rPr>
              <a:t>Conditionally-executed </a:t>
            </a:r>
            <a:r>
              <a:rPr sz="4000" spc="-5" dirty="0">
                <a:latin typeface="Gill Sans MT"/>
                <a:cs typeface="Gill Sans MT"/>
              </a:rPr>
              <a:t>instructions </a:t>
            </a:r>
            <a:r>
              <a:rPr sz="4000" spc="-30" dirty="0">
                <a:latin typeface="Gill Sans MT"/>
                <a:cs typeface="Gill Sans MT"/>
              </a:rPr>
              <a:t>are</a:t>
            </a:r>
            <a:r>
              <a:rPr lang="en-US" sz="4000" spc="-3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most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useful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for</a:t>
            </a:r>
            <a:r>
              <a:rPr lang="en-US" sz="4000" spc="-15" dirty="0">
                <a:latin typeface="Gill Sans MT"/>
                <a:cs typeface="Gill Sans MT"/>
              </a:rPr>
              <a:t> </a:t>
            </a:r>
            <a:r>
              <a:rPr sz="4000" spc="15" dirty="0">
                <a:latin typeface="Gill Sans MT"/>
                <a:cs typeface="Gill Sans MT"/>
              </a:rPr>
              <a:t>short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Courier New"/>
                <a:cs typeface="Courier New"/>
              </a:rPr>
              <a:t>if</a:t>
            </a:r>
            <a:r>
              <a:rPr sz="4000" dirty="0">
                <a:latin typeface="Gill Sans MT"/>
                <a:cs typeface="Gill Sans MT"/>
              </a:rPr>
              <a:t>s</a:t>
            </a:r>
          </a:p>
          <a:p>
            <a:pPr marL="1524000" lvl="1" indent="-571500">
              <a:lnSpc>
                <a:spcPct val="100000"/>
              </a:lnSpc>
              <a:spcBef>
                <a:spcPts val="2420"/>
              </a:spcBef>
              <a:buSzPct val="170238"/>
              <a:buChar char="•"/>
              <a:tabLst>
                <a:tab pos="1524000" algn="l"/>
                <a:tab pos="3572510" algn="l"/>
              </a:tabLst>
            </a:pPr>
            <a:r>
              <a:rPr sz="4000" spc="-10" dirty="0">
                <a:latin typeface="Gill Sans MT"/>
                <a:cs typeface="Gill Sans MT"/>
              </a:rPr>
              <a:t>Arguably</a:t>
            </a:r>
            <a:r>
              <a:rPr lang="en-US" sz="4000" spc="-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 common</a:t>
            </a:r>
            <a:r>
              <a:rPr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case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3746500"/>
            <a:ext cx="1209802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6600" spc="-5" dirty="0"/>
              <a:t>Example:</a:t>
            </a:r>
            <a:endParaRPr sz="6600" dirty="0"/>
          </a:p>
          <a:p>
            <a:pPr algn="ctr">
              <a:lnSpc>
                <a:spcPts val="8170"/>
              </a:lnSpc>
            </a:pPr>
            <a:r>
              <a:rPr sz="4800" dirty="0">
                <a:latin typeface="Courier New"/>
                <a:cs typeface="Courier New"/>
              </a:rPr>
              <a:t>absolute_value_label.s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091" y="723900"/>
            <a:ext cx="476694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Nested</a:t>
            </a:r>
            <a:r>
              <a:rPr sz="8000" spc="-85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794000"/>
            <a:ext cx="10401300" cy="5631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620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000" spc="-5" dirty="0">
                <a:latin typeface="Gill Sans MT"/>
                <a:cs typeface="Gill Sans MT"/>
              </a:rPr>
              <a:t>Can </a:t>
            </a:r>
            <a:r>
              <a:rPr sz="4000" dirty="0">
                <a:latin typeface="Gill Sans MT"/>
                <a:cs typeface="Gill Sans MT"/>
              </a:rPr>
              <a:t>be </a:t>
            </a:r>
            <a:r>
              <a:rPr sz="4000" spc="-5" dirty="0">
                <a:latin typeface="Gill Sans MT"/>
                <a:cs typeface="Gill Sans MT"/>
              </a:rPr>
              <a:t>handled with </a:t>
            </a:r>
            <a:r>
              <a:rPr sz="4000" spc="-10" dirty="0">
                <a:latin typeface="Gill Sans MT"/>
                <a:cs typeface="Gill Sans MT"/>
              </a:rPr>
              <a:t>multiple </a:t>
            </a:r>
            <a:r>
              <a:rPr sz="4000" spc="-5" dirty="0">
                <a:latin typeface="Gill Sans MT"/>
                <a:cs typeface="Gill Sans MT"/>
              </a:rPr>
              <a:t>comparisons  </a:t>
            </a:r>
            <a:r>
              <a:rPr sz="4000" dirty="0">
                <a:latin typeface="Gill Sans MT"/>
                <a:cs typeface="Gill Sans MT"/>
              </a:rPr>
              <a:t>and</a:t>
            </a:r>
            <a:r>
              <a:rPr sz="4000" spc="-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branches</a:t>
            </a:r>
            <a:endParaRPr sz="40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22300" algn="l"/>
                <a:tab pos="2076450" algn="l"/>
                <a:tab pos="5247640" algn="l"/>
                <a:tab pos="5718175" algn="l"/>
                <a:tab pos="7686675" algn="l"/>
                <a:tab pos="8362950" algn="l"/>
              </a:tabLst>
            </a:pPr>
            <a:r>
              <a:rPr sz="4000" spc="-90" dirty="0">
                <a:latin typeface="Gill Sans MT"/>
                <a:cs typeface="Gill Sans MT"/>
              </a:rPr>
              <a:t>Tricky</a:t>
            </a:r>
            <a:r>
              <a:rPr lang="en-US" sz="4000" spc="-90" dirty="0">
                <a:latin typeface="Gill Sans MT"/>
                <a:cs typeface="Gill Sans MT"/>
              </a:rPr>
              <a:t> </a:t>
            </a:r>
            <a:r>
              <a:rPr sz="4000" spc="15" dirty="0">
                <a:latin typeface="Gill Sans MT"/>
                <a:cs typeface="Gill Sans MT"/>
              </a:rPr>
              <a:t>part:</a:t>
            </a:r>
            <a:r>
              <a:rPr lang="en-US" sz="4000" spc="15" dirty="0">
                <a:latin typeface="Gill Sans MT"/>
                <a:cs typeface="Gill Sans MT"/>
              </a:rPr>
              <a:t> 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assembly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is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written</a:t>
            </a:r>
            <a:r>
              <a:rPr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in</a:t>
            </a:r>
            <a:r>
              <a:rPr sz="4000" dirty="0">
                <a:latin typeface="Gill Sans MT"/>
                <a:cs typeface="Gill Sans MT"/>
              </a:rPr>
              <a:t> 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linear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spc="-170" dirty="0">
                <a:latin typeface="Gill Sans MT"/>
                <a:cs typeface="Gill Sans MT"/>
              </a:rPr>
              <a:t>a</a:t>
            </a:r>
            <a:r>
              <a:rPr sz="4000" spc="-340" dirty="0">
                <a:latin typeface="Gill Sans MT"/>
                <a:cs typeface="Gill Sans MT"/>
              </a:rPr>
              <a:t>y</a:t>
            </a:r>
            <a:r>
              <a:rPr sz="4000" dirty="0">
                <a:latin typeface="Gill Sans MT"/>
                <a:cs typeface="Gill Sans MT"/>
              </a:rPr>
              <a:t>,</a:t>
            </a:r>
            <a:r>
              <a:rPr sz="4000" spc="-425" dirty="0">
                <a:latin typeface="Gill Sans MT"/>
                <a:cs typeface="Gill Sans MT"/>
              </a:rPr>
              <a:t> </a:t>
            </a:r>
            <a:r>
              <a:rPr lang="en-US" sz="4000" spc="-42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but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nches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sz="4000" spc="-85" dirty="0">
                <a:latin typeface="Gill Sans MT"/>
                <a:cs typeface="Gill Sans MT"/>
              </a:rPr>
              <a:t>r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5" dirty="0">
                <a:latin typeface="Gill Sans MT"/>
                <a:cs typeface="Gill Sans MT"/>
              </a:rPr>
              <a:t> i</a:t>
            </a:r>
            <a:r>
              <a:rPr sz="4000" dirty="0">
                <a:latin typeface="Gill Sans MT"/>
                <a:cs typeface="Gill Sans MT"/>
              </a:rPr>
              <a:t>nhe</a:t>
            </a:r>
            <a:r>
              <a:rPr sz="4000" spc="-85" dirty="0">
                <a:latin typeface="Gill Sans MT"/>
                <a:cs typeface="Gill Sans MT"/>
              </a:rPr>
              <a:t>r</a:t>
            </a:r>
            <a:r>
              <a:rPr sz="4000" dirty="0">
                <a:latin typeface="Gill Sans MT"/>
                <a:cs typeface="Gill Sans MT"/>
              </a:rPr>
              <a:t>ent</a:t>
            </a:r>
            <a:r>
              <a:rPr sz="4000" spc="-40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n-</a:t>
            </a:r>
            <a:r>
              <a:rPr sz="4000" spc="-5" dirty="0">
                <a:latin typeface="Gill Sans MT"/>
                <a:cs typeface="Gill Sans MT"/>
              </a:rPr>
              <a:t>li</a:t>
            </a:r>
            <a:r>
              <a:rPr sz="4000" dirty="0">
                <a:latin typeface="Gill Sans MT"/>
                <a:cs typeface="Gill Sans MT"/>
              </a:rPr>
              <a:t>ne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r</a:t>
            </a:r>
          </a:p>
          <a:p>
            <a:pPr marL="622300" indent="-571500">
              <a:lnSpc>
                <a:spcPts val="4495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</a:tabLst>
            </a:pPr>
            <a:r>
              <a:rPr sz="4000" spc="-5" dirty="0">
                <a:latin typeface="Gill Sans MT"/>
                <a:cs typeface="Gill Sans MT"/>
              </a:rPr>
              <a:t>Example:</a:t>
            </a:r>
            <a:endParaRPr sz="4000" dirty="0">
              <a:latin typeface="Gill Sans MT"/>
              <a:cs typeface="Gill Sans MT"/>
            </a:endParaRPr>
          </a:p>
          <a:p>
            <a:pPr marL="1511300" lvl="1" indent="-571500">
              <a:lnSpc>
                <a:spcPts val="7345"/>
              </a:lnSpc>
              <a:buSzPct val="170238"/>
              <a:buChar char="•"/>
              <a:tabLst>
                <a:tab pos="1511300" algn="l"/>
              </a:tabLst>
            </a:pPr>
            <a:r>
              <a:rPr sz="4000" dirty="0">
                <a:latin typeface="Courier New"/>
                <a:cs typeface="Courier New"/>
              </a:rPr>
              <a:t>NestedIf.java</a:t>
            </a:r>
          </a:p>
          <a:p>
            <a:pPr marL="1511300" lvl="1" indent="-571500">
              <a:lnSpc>
                <a:spcPts val="7890"/>
              </a:lnSpc>
              <a:buSzPct val="170238"/>
              <a:buChar char="•"/>
              <a:tabLst>
                <a:tab pos="1511300" algn="l"/>
              </a:tabLst>
            </a:pPr>
            <a:r>
              <a:rPr sz="4000" dirty="0">
                <a:latin typeface="Courier New"/>
                <a:cs typeface="Courier New"/>
              </a:rPr>
              <a:t>nested_if.s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134" y="4165600"/>
            <a:ext cx="90766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</a:t>
            </a:r>
            <a:r>
              <a:rPr spc="-60" dirty="0"/>
              <a:t> </a:t>
            </a:r>
            <a:r>
              <a:rPr spc="-5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8237220" cy="263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0" dirty="0">
                <a:latin typeface="Gill Sans MT"/>
                <a:cs typeface="Gill Sans MT"/>
              </a:rPr>
              <a:t>Translating </a:t>
            </a:r>
            <a:r>
              <a:rPr sz="4200" spc="-5" dirty="0">
                <a:latin typeface="Gill Sans MT"/>
                <a:cs typeface="Gill Sans MT"/>
              </a:rPr>
              <a:t>complex </a:t>
            </a:r>
            <a:r>
              <a:rPr sz="4200" dirty="0">
                <a:latin typeface="Courier New"/>
                <a:cs typeface="Courier New"/>
              </a:rPr>
              <a:t>if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statements</a:t>
            </a:r>
            <a:endParaRPr sz="4200">
              <a:latin typeface="Gill Sans MT"/>
              <a:cs typeface="Gill Sans MT"/>
            </a:endParaRPr>
          </a:p>
          <a:p>
            <a:pPr marL="571500" marR="2348865" lvl="1" indent="-571500" algn="r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571500" algn="l"/>
              </a:tabLst>
            </a:pPr>
            <a:r>
              <a:rPr sz="4200" spc="-5" dirty="0">
                <a:latin typeface="Gill Sans MT"/>
                <a:cs typeface="Gill Sans MT"/>
              </a:rPr>
              <a:t>Complex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>
              <a:latin typeface="Gill Sans MT"/>
              <a:cs typeface="Gill Sans MT"/>
            </a:endParaRPr>
          </a:p>
          <a:p>
            <a:pPr marL="609600" marR="2245360" indent="-609600" algn="r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0" dirty="0">
                <a:latin typeface="Gill Sans MT"/>
                <a:cs typeface="Gill Sans MT"/>
              </a:rPr>
              <a:t>Translating </a:t>
            </a:r>
            <a:r>
              <a:rPr sz="4200" dirty="0">
                <a:latin typeface="Courier New"/>
                <a:cs typeface="Courier New"/>
              </a:rPr>
              <a:t>while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loops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82" y="25400"/>
            <a:ext cx="12468225" cy="216281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240"/>
              </a:spcBef>
            </a:pPr>
            <a:r>
              <a:rPr sz="8000" spc="-5" dirty="0"/>
              <a:t>Boolean</a:t>
            </a:r>
            <a:r>
              <a:rPr sz="8000" spc="-15" dirty="0"/>
              <a:t> </a:t>
            </a:r>
            <a:r>
              <a:rPr sz="8000" spc="-5" dirty="0"/>
              <a:t>Operations</a:t>
            </a: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4000" spc="-5" dirty="0"/>
              <a:t>Boolean operations </a:t>
            </a:r>
            <a:r>
              <a:rPr sz="4000" spc="10" dirty="0"/>
              <a:t>(e.g., </a:t>
            </a:r>
            <a:r>
              <a:rPr sz="4000" dirty="0">
                <a:latin typeface="Courier New"/>
                <a:cs typeface="Courier New"/>
              </a:rPr>
              <a:t>&amp;&amp;</a:t>
            </a:r>
            <a:r>
              <a:rPr sz="4000" dirty="0"/>
              <a:t>, </a:t>
            </a:r>
            <a:r>
              <a:rPr sz="4000" dirty="0">
                <a:latin typeface="Courier New"/>
                <a:cs typeface="Courier New"/>
              </a:rPr>
              <a:t>||</a:t>
            </a:r>
            <a:r>
              <a:rPr sz="4000" dirty="0"/>
              <a:t>) </a:t>
            </a:r>
            <a:r>
              <a:rPr sz="4000" spc="-25" dirty="0"/>
              <a:t>require </a:t>
            </a:r>
            <a:r>
              <a:rPr sz="4000" spc="-10" dirty="0"/>
              <a:t>multiple</a:t>
            </a:r>
            <a:r>
              <a:rPr sz="4000" spc="-810" dirty="0"/>
              <a:t> </a:t>
            </a:r>
            <a:r>
              <a:rPr sz="4000" spc="-5" dirty="0"/>
              <a:t>checks.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831" y="0"/>
            <a:ext cx="875474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Boolean</a:t>
            </a:r>
            <a:r>
              <a:rPr sz="8000" spc="-50" dirty="0"/>
              <a:t> </a:t>
            </a:r>
            <a:r>
              <a:rPr sz="8000"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07887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382" y="1014730"/>
            <a:ext cx="12468225" cy="421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4000" spc="-5" dirty="0">
                <a:latin typeface="Gill Sans MT"/>
                <a:cs typeface="Gill Sans MT"/>
              </a:rPr>
              <a:t>Boolean operations </a:t>
            </a:r>
            <a:r>
              <a:rPr sz="4000" spc="10" dirty="0">
                <a:latin typeface="Gill Sans MT"/>
                <a:cs typeface="Gill Sans MT"/>
              </a:rPr>
              <a:t>(e.g., </a:t>
            </a:r>
            <a:r>
              <a:rPr sz="4000" dirty="0">
                <a:latin typeface="Courier New"/>
                <a:cs typeface="Courier New"/>
              </a:rPr>
              <a:t>&amp;&amp;</a:t>
            </a:r>
            <a:r>
              <a:rPr sz="4000" dirty="0">
                <a:latin typeface="Gill Sans MT"/>
                <a:cs typeface="Gill Sans MT"/>
              </a:rPr>
              <a:t>, </a:t>
            </a:r>
            <a:r>
              <a:rPr sz="4000" dirty="0">
                <a:latin typeface="Courier New"/>
                <a:cs typeface="Courier New"/>
              </a:rPr>
              <a:t>||</a:t>
            </a:r>
            <a:r>
              <a:rPr sz="4000" dirty="0">
                <a:latin typeface="Gill Sans MT"/>
                <a:cs typeface="Gill Sans MT"/>
              </a:rPr>
              <a:t>) </a:t>
            </a:r>
            <a:r>
              <a:rPr sz="4000" spc="-25" dirty="0">
                <a:latin typeface="Gill Sans MT"/>
                <a:cs typeface="Gill Sans MT"/>
              </a:rPr>
              <a:t>require </a:t>
            </a:r>
            <a:r>
              <a:rPr sz="4000" spc="-10" dirty="0">
                <a:latin typeface="Gill Sans MT"/>
                <a:cs typeface="Gill Sans MT"/>
              </a:rPr>
              <a:t>multiple</a:t>
            </a:r>
            <a:r>
              <a:rPr sz="4000" spc="-8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checks.</a:t>
            </a:r>
            <a:endParaRPr sz="4000" dirty="0">
              <a:latin typeface="Gill Sans MT"/>
              <a:cs typeface="Gill Sans MT"/>
            </a:endParaRPr>
          </a:p>
          <a:p>
            <a:pPr marL="1357630" marR="4380865" indent="-640715">
              <a:lnSpc>
                <a:spcPts val="4800"/>
              </a:lnSpc>
              <a:spcBef>
                <a:spcPts val="2220"/>
              </a:spcBef>
            </a:pPr>
            <a:r>
              <a:rPr sz="4000" spc="-5" dirty="0">
                <a:latin typeface="Courier New"/>
                <a:cs typeface="Courier New"/>
              </a:rPr>
              <a:t>if (x == </a:t>
            </a:r>
            <a:r>
              <a:rPr sz="4000" dirty="0">
                <a:latin typeface="Courier New"/>
                <a:cs typeface="Courier New"/>
              </a:rPr>
              <a:t>0 </a:t>
            </a:r>
            <a:r>
              <a:rPr sz="4000" spc="-5" dirty="0">
                <a:latin typeface="Courier New"/>
                <a:cs typeface="Courier New"/>
              </a:rPr>
              <a:t>||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== 5)</a:t>
            </a:r>
            <a:r>
              <a:rPr sz="4000" spc="-8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2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0;</a:t>
            </a:r>
          </a:p>
          <a:p>
            <a:pPr marL="1357630" marR="860425" indent="-640715">
              <a:lnSpc>
                <a:spcPts val="4800"/>
              </a:lnSpc>
            </a:pPr>
            <a:r>
              <a:rPr sz="4000" dirty="0">
                <a:latin typeface="Courier New"/>
                <a:cs typeface="Courier New"/>
              </a:rPr>
              <a:t>} </a:t>
            </a:r>
            <a:r>
              <a:rPr sz="4000" spc="-5" dirty="0">
                <a:latin typeface="Courier New"/>
                <a:cs typeface="Courier New"/>
              </a:rPr>
              <a:t>else if (min &lt;=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&amp;&amp;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&lt;= max)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20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1;</a:t>
            </a:r>
          </a:p>
          <a:p>
            <a:pPr marL="717550">
              <a:lnSpc>
                <a:spcPts val="4680"/>
              </a:lnSpc>
            </a:pPr>
            <a:r>
              <a:rPr sz="4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863" y="45720"/>
            <a:ext cx="1090739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3525520" indent="-640715">
              <a:lnSpc>
                <a:spcPts val="4800"/>
              </a:lnSpc>
              <a:spcBef>
                <a:spcPts val="459"/>
              </a:spcBef>
            </a:pPr>
            <a:r>
              <a:rPr sz="4000" spc="-5" dirty="0">
                <a:latin typeface="Courier New"/>
                <a:cs typeface="Courier New"/>
              </a:rPr>
              <a:t>if (x == </a:t>
            </a:r>
            <a:r>
              <a:rPr sz="4000" dirty="0">
                <a:latin typeface="Courier New"/>
                <a:cs typeface="Courier New"/>
              </a:rPr>
              <a:t>0 </a:t>
            </a:r>
            <a:r>
              <a:rPr sz="4000" spc="-5" dirty="0">
                <a:latin typeface="Courier New"/>
                <a:cs typeface="Courier New"/>
              </a:rPr>
              <a:t>||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== 5)</a:t>
            </a:r>
            <a:r>
              <a:rPr sz="4000" spc="-8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2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0;</a:t>
            </a:r>
          </a:p>
          <a:p>
            <a:pPr marL="652780" marR="5080" indent="-640715">
              <a:lnSpc>
                <a:spcPts val="4800"/>
              </a:lnSpc>
            </a:pPr>
            <a:r>
              <a:rPr sz="4000" dirty="0">
                <a:latin typeface="Courier New"/>
                <a:cs typeface="Courier New"/>
              </a:rPr>
              <a:t>} </a:t>
            </a:r>
            <a:r>
              <a:rPr sz="4000" spc="-5" dirty="0">
                <a:latin typeface="Courier New"/>
                <a:cs typeface="Courier New"/>
              </a:rPr>
              <a:t>else if (min &lt;=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&amp;&amp;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&lt;= max)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20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1;</a:t>
            </a:r>
          </a:p>
          <a:p>
            <a:pPr marL="12700">
              <a:lnSpc>
                <a:spcPts val="4680"/>
              </a:lnSpc>
            </a:pPr>
            <a:r>
              <a:rPr sz="4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378200"/>
            <a:ext cx="12759690" cy="0"/>
          </a:xfrm>
          <a:custGeom>
            <a:avLst/>
            <a:gdLst/>
            <a:ahLst/>
            <a:cxnLst/>
            <a:rect l="l" t="t" r="r" b="b"/>
            <a:pathLst>
              <a:path w="12759690">
                <a:moveTo>
                  <a:pt x="0" y="0"/>
                </a:moveTo>
                <a:lnTo>
                  <a:pt x="12759474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2130" y="101600"/>
            <a:ext cx="12066270" cy="95744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11020" marR="5080" indent="-640715">
              <a:lnSpc>
                <a:spcPts val="4800"/>
              </a:lnSpc>
              <a:spcBef>
                <a:spcPts val="459"/>
              </a:spcBef>
            </a:pPr>
            <a:r>
              <a:rPr lang="en-US" sz="4000" dirty="0">
                <a:latin typeface="Courier New"/>
                <a:cs typeface="Courier New"/>
              </a:rPr>
              <a:t>if(x == 0 || x == 5) {</a:t>
            </a:r>
          </a:p>
          <a:p>
            <a:pPr marL="1811020" marR="5080" indent="-640715">
              <a:lnSpc>
                <a:spcPts val="4800"/>
              </a:lnSpc>
              <a:spcBef>
                <a:spcPts val="459"/>
              </a:spcBef>
            </a:pPr>
            <a:r>
              <a:rPr lang="en-US" sz="4000" dirty="0">
                <a:latin typeface="Courier New"/>
                <a:cs typeface="Courier New"/>
              </a:rPr>
              <a:t>	 y = 0;</a:t>
            </a:r>
          </a:p>
          <a:p>
            <a:pPr marL="1811020" marR="5080" indent="-640715">
              <a:lnSpc>
                <a:spcPts val="4800"/>
              </a:lnSpc>
              <a:spcBef>
                <a:spcPts val="459"/>
              </a:spcBef>
            </a:pPr>
            <a:r>
              <a:rPr sz="4000" dirty="0">
                <a:latin typeface="Courier New"/>
                <a:cs typeface="Courier New"/>
              </a:rPr>
              <a:t>} </a:t>
            </a:r>
            <a:r>
              <a:rPr sz="4000" spc="-5" dirty="0">
                <a:latin typeface="Courier New"/>
                <a:cs typeface="Courier New"/>
              </a:rPr>
              <a:t>else if (min &lt;=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&amp;&amp; </a:t>
            </a:r>
            <a:r>
              <a:rPr sz="4000" dirty="0">
                <a:latin typeface="Courier New"/>
                <a:cs typeface="Courier New"/>
              </a:rPr>
              <a:t>x </a:t>
            </a:r>
            <a:r>
              <a:rPr sz="4000" spc="-5" dirty="0">
                <a:latin typeface="Courier New"/>
                <a:cs typeface="Courier New"/>
              </a:rPr>
              <a:t>&lt;= max)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20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1;</a:t>
            </a:r>
          </a:p>
          <a:p>
            <a:pPr marL="1170940">
              <a:lnSpc>
                <a:spcPts val="4680"/>
              </a:lnSpc>
            </a:pPr>
            <a:r>
              <a:rPr sz="4000" dirty="0">
                <a:latin typeface="Courier New"/>
                <a:cs typeface="Courier New"/>
              </a:rPr>
              <a:t>}</a:t>
            </a:r>
          </a:p>
          <a:p>
            <a:pPr marL="652780" marR="7884795" indent="-640715">
              <a:lnSpc>
                <a:spcPts val="4800"/>
              </a:lnSpc>
              <a:spcBef>
                <a:spcPts val="1370"/>
              </a:spcBef>
            </a:pPr>
            <a:r>
              <a:rPr sz="4000" spc="-5" dirty="0">
                <a:latin typeface="Courier New"/>
                <a:cs typeface="Courier New"/>
              </a:rPr>
              <a:t>if (x == 0)</a:t>
            </a:r>
            <a:r>
              <a:rPr sz="4000" spc="-8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40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0;</a:t>
            </a:r>
          </a:p>
          <a:p>
            <a:pPr marL="12700">
              <a:lnSpc>
                <a:spcPts val="4560"/>
              </a:lnSpc>
            </a:pPr>
            <a:r>
              <a:rPr sz="4000" dirty="0">
                <a:latin typeface="Courier New"/>
                <a:cs typeface="Courier New"/>
              </a:rPr>
              <a:t>} </a:t>
            </a:r>
            <a:r>
              <a:rPr sz="4000" spc="-5" dirty="0">
                <a:latin typeface="Courier New"/>
                <a:cs typeface="Courier New"/>
              </a:rPr>
              <a:t>else</a:t>
            </a:r>
            <a:r>
              <a:rPr sz="4000" spc="-10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</a:t>
            </a:r>
          </a:p>
          <a:p>
            <a:pPr marL="1292860" marR="7244715" indent="-640715">
              <a:lnSpc>
                <a:spcPts val="4800"/>
              </a:lnSpc>
              <a:spcBef>
                <a:spcPts val="240"/>
              </a:spcBef>
            </a:pPr>
            <a:r>
              <a:rPr sz="4000" spc="-5" dirty="0">
                <a:latin typeface="Courier New"/>
                <a:cs typeface="Courier New"/>
              </a:rPr>
              <a:t>if (x == 5)</a:t>
            </a:r>
            <a:r>
              <a:rPr sz="4000" spc="-8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  y =</a:t>
            </a:r>
            <a:r>
              <a:rPr sz="4000" spc="-40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0;</a:t>
            </a:r>
          </a:p>
          <a:p>
            <a:pPr marL="652780">
              <a:lnSpc>
                <a:spcPts val="4560"/>
              </a:lnSpc>
            </a:pPr>
            <a:r>
              <a:rPr sz="4000" dirty="0">
                <a:latin typeface="Courier New"/>
                <a:cs typeface="Courier New"/>
              </a:rPr>
              <a:t>} </a:t>
            </a:r>
            <a:r>
              <a:rPr sz="4000" spc="-5" dirty="0">
                <a:latin typeface="Courier New"/>
                <a:cs typeface="Courier New"/>
              </a:rPr>
              <a:t>else</a:t>
            </a:r>
            <a:r>
              <a:rPr sz="4000" spc="-10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</a:t>
            </a:r>
          </a:p>
          <a:p>
            <a:pPr marL="1932939" marR="5323840" indent="-640715">
              <a:lnSpc>
                <a:spcPts val="4800"/>
              </a:lnSpc>
              <a:spcBef>
                <a:spcPts val="240"/>
              </a:spcBef>
            </a:pPr>
            <a:r>
              <a:rPr sz="4000" spc="-5" dirty="0">
                <a:latin typeface="Courier New"/>
                <a:cs typeface="Courier New"/>
              </a:rPr>
              <a:t>if (min &lt;= x) </a:t>
            </a:r>
            <a:r>
              <a:rPr sz="4000" dirty="0">
                <a:latin typeface="Courier New"/>
                <a:cs typeface="Courier New"/>
              </a:rPr>
              <a:t>{  </a:t>
            </a:r>
            <a:r>
              <a:rPr sz="4000" spc="-5" dirty="0">
                <a:latin typeface="Courier New"/>
                <a:cs typeface="Courier New"/>
              </a:rPr>
              <a:t>if (x &lt;= max)</a:t>
            </a:r>
            <a:r>
              <a:rPr sz="4000" spc="-8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</a:t>
            </a:r>
          </a:p>
          <a:p>
            <a:pPr marL="2573020">
              <a:lnSpc>
                <a:spcPts val="4560"/>
              </a:lnSpc>
            </a:pPr>
            <a:r>
              <a:rPr sz="4000" dirty="0">
                <a:latin typeface="Courier New"/>
                <a:cs typeface="Courier New"/>
              </a:rPr>
              <a:t>y =</a:t>
            </a:r>
            <a:r>
              <a:rPr sz="4000" spc="-20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1;</a:t>
            </a:r>
          </a:p>
          <a:p>
            <a:pPr marL="1932939">
              <a:lnSpc>
                <a:spcPts val="4920"/>
              </a:lnSpc>
            </a:pPr>
            <a:r>
              <a:rPr sz="4000" dirty="0">
                <a:latin typeface="Courier New"/>
                <a:cs typeface="Courier New"/>
              </a:rPr>
              <a:t>}}}}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2959100"/>
            <a:ext cx="6427470" cy="266444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065" marR="5080" indent="-635" algn="ctr">
              <a:lnSpc>
                <a:spcPct val="91300"/>
              </a:lnSpc>
              <a:spcBef>
                <a:spcPts val="975"/>
              </a:spcBef>
            </a:pPr>
            <a:r>
              <a:rPr sz="7200" spc="-5" dirty="0"/>
              <a:t>Example:  </a:t>
            </a:r>
            <a:r>
              <a:rPr sz="5400" dirty="0">
                <a:latin typeface="Courier New"/>
                <a:cs typeface="Courier New"/>
              </a:rPr>
              <a:t>BigIf.java  big_if.s</a:t>
            </a:r>
            <a:endParaRPr sz="7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041" y="4127500"/>
            <a:ext cx="110629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 </a:t>
            </a:r>
            <a:r>
              <a:rPr sz="8000" dirty="0">
                <a:latin typeface="Courier New"/>
                <a:cs typeface="Courier New"/>
              </a:rPr>
              <a:t>while</a:t>
            </a:r>
            <a:r>
              <a:rPr sz="8000" spc="-2660" dirty="0">
                <a:latin typeface="Courier New"/>
                <a:cs typeface="Courier New"/>
              </a:rPr>
              <a:t> </a:t>
            </a:r>
            <a:r>
              <a:rPr sz="8000"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277" y="723900"/>
            <a:ext cx="812228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while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169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852805" algn="l"/>
              </a:tabLst>
            </a:pPr>
            <a:r>
              <a:rPr sz="4000" spc="-5" dirty="0"/>
              <a:t>Lot </a:t>
            </a:r>
            <a:r>
              <a:rPr sz="4000" spc="-35" dirty="0"/>
              <a:t>like </a:t>
            </a:r>
            <a:r>
              <a:rPr sz="4000" dirty="0">
                <a:latin typeface="Courier New"/>
                <a:cs typeface="Courier New"/>
              </a:rPr>
              <a:t>if</a:t>
            </a:r>
            <a:r>
              <a:rPr sz="4000" dirty="0"/>
              <a:t>, but </a:t>
            </a:r>
            <a:r>
              <a:rPr sz="4000" spc="-5" dirty="0"/>
              <a:t>with jumps </a:t>
            </a:r>
            <a:r>
              <a:rPr sz="4000" dirty="0"/>
              <a:t>to </a:t>
            </a:r>
            <a:r>
              <a:rPr sz="4000" spc="-5" dirty="0"/>
              <a:t>the</a:t>
            </a:r>
            <a:r>
              <a:rPr sz="4000" spc="-440" dirty="0"/>
              <a:t> </a:t>
            </a:r>
            <a:r>
              <a:rPr sz="4000" spc="5" dirty="0"/>
              <a:t>start/end</a:t>
            </a:r>
            <a:endParaRPr sz="4000" dirty="0">
              <a:latin typeface="Courier New"/>
              <a:cs typeface="Courier New"/>
            </a:endParaRPr>
          </a:p>
          <a:p>
            <a:pPr marL="852169" indent="-571500">
              <a:lnSpc>
                <a:spcPts val="4495"/>
              </a:lnSpc>
              <a:spcBef>
                <a:spcPts val="2560"/>
              </a:spcBef>
              <a:buSzPct val="170238"/>
              <a:buChar char="•"/>
              <a:tabLst>
                <a:tab pos="852805" algn="l"/>
              </a:tabLst>
            </a:pPr>
            <a:r>
              <a:rPr sz="4000" spc="-5" dirty="0"/>
              <a:t>Example:</a:t>
            </a:r>
            <a:endParaRPr sz="4000" dirty="0"/>
          </a:p>
          <a:p>
            <a:pPr marL="1741170" lvl="1" indent="-571500">
              <a:lnSpc>
                <a:spcPts val="7345"/>
              </a:lnSpc>
              <a:buSzPct val="170238"/>
              <a:buChar char="•"/>
              <a:tabLst>
                <a:tab pos="1741805" algn="l"/>
              </a:tabLst>
            </a:pPr>
            <a:r>
              <a:rPr sz="3600" dirty="0">
                <a:latin typeface="Courier New"/>
                <a:cs typeface="Courier New"/>
              </a:rPr>
              <a:t>WhileLoop.java</a:t>
            </a:r>
          </a:p>
          <a:p>
            <a:pPr marL="1741170" lvl="1" indent="-571500">
              <a:lnSpc>
                <a:spcPts val="7890"/>
              </a:lnSpc>
              <a:buSzPct val="170238"/>
              <a:buChar char="•"/>
              <a:tabLst>
                <a:tab pos="1741805" algn="l"/>
              </a:tabLst>
            </a:pPr>
            <a:r>
              <a:rPr sz="3600" dirty="0">
                <a:latin typeface="Courier New"/>
                <a:cs typeface="Courier New"/>
              </a:rPr>
              <a:t>while_loop.s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3517900"/>
            <a:ext cx="1018857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Translating </a:t>
            </a:r>
            <a:r>
              <a:rPr spc="-5" dirty="0"/>
              <a:t>complex</a:t>
            </a:r>
            <a:r>
              <a:rPr spc="50" dirty="0"/>
              <a:t> </a:t>
            </a:r>
            <a:r>
              <a:rPr dirty="0">
                <a:latin typeface="Courier New"/>
                <a:cs typeface="Courier New"/>
              </a:rPr>
              <a:t>if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2170" y="76870"/>
            <a:ext cx="96608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Gill Sans MT"/>
                <a:cs typeface="Gill Sans MT"/>
              </a:rPr>
              <a:t>Branch </a:t>
            </a:r>
            <a:r>
              <a:rPr sz="8000" dirty="0">
                <a:latin typeface="Gill Sans MT"/>
                <a:cs typeface="Gill Sans MT"/>
              </a:rPr>
              <a:t>(</a:t>
            </a:r>
            <a:r>
              <a:rPr sz="8000" dirty="0">
                <a:latin typeface="Courier New"/>
                <a:cs typeface="Courier New"/>
              </a:rPr>
              <a:t>b</a:t>
            </a:r>
            <a:r>
              <a:rPr sz="8000" dirty="0">
                <a:latin typeface="Gill Sans MT"/>
                <a:cs typeface="Gill Sans MT"/>
              </a:rPr>
              <a:t>)</a:t>
            </a:r>
            <a:r>
              <a:rPr sz="8000" spc="-55" dirty="0">
                <a:latin typeface="Gill Sans MT"/>
                <a:cs typeface="Gill Sans MT"/>
              </a:rPr>
              <a:t> </a:t>
            </a:r>
            <a:r>
              <a:rPr sz="8000" spc="-5" dirty="0">
                <a:latin typeface="Gill Sans MT"/>
                <a:cs typeface="Gill Sans MT"/>
              </a:rPr>
              <a:t>Instruction</a:t>
            </a:r>
            <a:endParaRPr sz="8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094" y="1270422"/>
            <a:ext cx="1140968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282555" algn="l"/>
              </a:tabLst>
            </a:pPr>
            <a:r>
              <a:rPr sz="4000" dirty="0">
                <a:latin typeface="Gill Sans MT"/>
                <a:cs typeface="Gill Sans MT"/>
              </a:rPr>
              <a:t>Br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nch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(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dirty="0">
                <a:latin typeface="Gill Sans MT"/>
                <a:cs typeface="Gill Sans MT"/>
              </a:rPr>
              <a:t>)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u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ed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j</a:t>
            </a:r>
            <a:r>
              <a:rPr sz="4000" dirty="0">
                <a:latin typeface="Gill Sans MT"/>
                <a:cs typeface="Gill Sans MT"/>
              </a:rPr>
              <a:t>ump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de</a:t>
            </a:r>
            <a:r>
              <a:rPr sz="4000" spc="-5" dirty="0">
                <a:latin typeface="Gill Sans MT"/>
                <a:cs typeface="Gill Sans MT"/>
              </a:rPr>
              <a:t> wit</a:t>
            </a:r>
            <a:r>
              <a:rPr sz="4000" dirty="0">
                <a:latin typeface="Gill Sans MT"/>
                <a:cs typeface="Gill Sans MT"/>
              </a:rPr>
              <a:t>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abel.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028180" algn="l"/>
              </a:tabLst>
            </a:pPr>
            <a:r>
              <a:rPr sz="4000" spc="-5" dirty="0">
                <a:latin typeface="Gill Sans MT"/>
                <a:cs typeface="Gill Sans MT"/>
              </a:rPr>
              <a:t>Code can </a:t>
            </a:r>
            <a:r>
              <a:rPr sz="4000" dirty="0">
                <a:latin typeface="Gill Sans MT"/>
                <a:cs typeface="Gill Sans MT"/>
              </a:rPr>
              <a:t>be </a:t>
            </a:r>
            <a:r>
              <a:rPr sz="4000" spc="-20" dirty="0">
                <a:latin typeface="Gill Sans MT"/>
                <a:cs typeface="Gill Sans MT"/>
              </a:rPr>
              <a:t>given </a:t>
            </a:r>
            <a:r>
              <a:rPr sz="4000" spc="-5" dirty="0">
                <a:latin typeface="Gill Sans MT"/>
                <a:cs typeface="Gill Sans MT"/>
              </a:rPr>
              <a:t>labels,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36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just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with</a:t>
            </a:r>
            <a:r>
              <a:rPr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data.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170" y="76870"/>
            <a:ext cx="96608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Branch </a:t>
            </a:r>
            <a:r>
              <a:rPr sz="8000" dirty="0"/>
              <a:t>(</a:t>
            </a:r>
            <a:r>
              <a:rPr sz="8000" dirty="0">
                <a:latin typeface="Courier New"/>
                <a:cs typeface="Courier New"/>
              </a:rPr>
              <a:t>b</a:t>
            </a:r>
            <a:r>
              <a:rPr sz="8000" dirty="0"/>
              <a:t>)</a:t>
            </a:r>
            <a:r>
              <a:rPr sz="8000" spc="-55" dirty="0"/>
              <a:t> </a:t>
            </a:r>
            <a:r>
              <a:rPr sz="8000" spc="-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094" y="1194222"/>
            <a:ext cx="1140968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282555" algn="l"/>
              </a:tabLst>
            </a:pPr>
            <a:r>
              <a:rPr sz="4000" dirty="0">
                <a:latin typeface="Gill Sans MT"/>
                <a:cs typeface="Gill Sans MT"/>
              </a:rPr>
              <a:t>Br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nch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(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dirty="0">
                <a:latin typeface="Gill Sans MT"/>
                <a:cs typeface="Gill Sans MT"/>
              </a:rPr>
              <a:t>)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u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ed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j</a:t>
            </a:r>
            <a:r>
              <a:rPr sz="4000" dirty="0">
                <a:latin typeface="Gill Sans MT"/>
                <a:cs typeface="Gill Sans MT"/>
              </a:rPr>
              <a:t>ump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de</a:t>
            </a:r>
            <a:r>
              <a:rPr sz="4000" spc="-5" dirty="0">
                <a:latin typeface="Gill Sans MT"/>
                <a:cs typeface="Gill Sans MT"/>
              </a:rPr>
              <a:t> wit</a:t>
            </a:r>
            <a:r>
              <a:rPr sz="4000" dirty="0">
                <a:latin typeface="Gill Sans MT"/>
                <a:cs typeface="Gill Sans MT"/>
              </a:rPr>
              <a:t>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abel.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028180" algn="l"/>
              </a:tabLst>
            </a:pPr>
            <a:r>
              <a:rPr sz="4000" spc="-5" dirty="0">
                <a:latin typeface="Gill Sans MT"/>
                <a:cs typeface="Gill Sans MT"/>
              </a:rPr>
              <a:t>Code can </a:t>
            </a:r>
            <a:r>
              <a:rPr sz="4000" dirty="0">
                <a:latin typeface="Gill Sans MT"/>
                <a:cs typeface="Gill Sans MT"/>
              </a:rPr>
              <a:t>be </a:t>
            </a:r>
            <a:r>
              <a:rPr sz="4000" spc="-20" dirty="0">
                <a:latin typeface="Gill Sans MT"/>
                <a:cs typeface="Gill Sans MT"/>
              </a:rPr>
              <a:t>given </a:t>
            </a:r>
            <a:r>
              <a:rPr sz="4000" spc="-5" dirty="0">
                <a:latin typeface="Gill Sans MT"/>
                <a:cs typeface="Gill Sans MT"/>
              </a:rPr>
              <a:t>labels,</a:t>
            </a:r>
            <a:r>
              <a:rPr sz="4000" spc="-36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just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with</a:t>
            </a:r>
            <a:r>
              <a:rPr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data.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9300" y="3994150"/>
            <a:ext cx="386651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#1  b other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other:</a:t>
            </a:r>
          </a:p>
          <a:p>
            <a:pPr marL="65278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170" y="76870"/>
            <a:ext cx="96608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Branch </a:t>
            </a:r>
            <a:r>
              <a:rPr sz="8000" dirty="0"/>
              <a:t>(</a:t>
            </a:r>
            <a:r>
              <a:rPr sz="8000" dirty="0">
                <a:latin typeface="Courier New"/>
                <a:cs typeface="Courier New"/>
              </a:rPr>
              <a:t>b</a:t>
            </a:r>
            <a:r>
              <a:rPr sz="8000" dirty="0"/>
              <a:t>)</a:t>
            </a:r>
            <a:r>
              <a:rPr sz="8000" spc="-55" dirty="0"/>
              <a:t> </a:t>
            </a:r>
            <a:r>
              <a:rPr sz="8000" spc="-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094" y="1270422"/>
            <a:ext cx="1140968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282555" algn="l"/>
              </a:tabLst>
            </a:pPr>
            <a:r>
              <a:rPr sz="4000" dirty="0">
                <a:latin typeface="Gill Sans MT"/>
                <a:cs typeface="Gill Sans MT"/>
              </a:rPr>
              <a:t>Br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nch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(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dirty="0">
                <a:latin typeface="Gill Sans MT"/>
                <a:cs typeface="Gill Sans MT"/>
              </a:rPr>
              <a:t>)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u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ed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j</a:t>
            </a:r>
            <a:r>
              <a:rPr sz="4000" dirty="0">
                <a:latin typeface="Gill Sans MT"/>
                <a:cs typeface="Gill Sans MT"/>
              </a:rPr>
              <a:t>ump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de</a:t>
            </a:r>
            <a:r>
              <a:rPr sz="4000" spc="-5" dirty="0">
                <a:latin typeface="Gill Sans MT"/>
                <a:cs typeface="Gill Sans MT"/>
              </a:rPr>
              <a:t> wit</a:t>
            </a:r>
            <a:r>
              <a:rPr sz="4000" dirty="0">
                <a:latin typeface="Gill Sans MT"/>
                <a:cs typeface="Gill Sans MT"/>
              </a:rPr>
              <a:t>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abel.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028180" algn="l"/>
              </a:tabLst>
            </a:pPr>
            <a:r>
              <a:rPr sz="4000" spc="-5" dirty="0">
                <a:latin typeface="Gill Sans MT"/>
                <a:cs typeface="Gill Sans MT"/>
              </a:rPr>
              <a:t>Code can </a:t>
            </a:r>
            <a:r>
              <a:rPr sz="4000" dirty="0">
                <a:latin typeface="Gill Sans MT"/>
                <a:cs typeface="Gill Sans MT"/>
              </a:rPr>
              <a:t>be </a:t>
            </a:r>
            <a:r>
              <a:rPr sz="4000" spc="-20" dirty="0">
                <a:latin typeface="Gill Sans MT"/>
                <a:cs typeface="Gill Sans MT"/>
              </a:rPr>
              <a:t>given </a:t>
            </a:r>
            <a:r>
              <a:rPr sz="4000" spc="-5" dirty="0">
                <a:latin typeface="Gill Sans MT"/>
                <a:cs typeface="Gill Sans MT"/>
              </a:rPr>
              <a:t>labels,</a:t>
            </a:r>
            <a:r>
              <a:rPr sz="4000" spc="-36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just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with</a:t>
            </a:r>
            <a:r>
              <a:rPr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data.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9486" y="3994150"/>
            <a:ext cx="32264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#1  b other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300" y="5822950"/>
            <a:ext cx="386651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12620"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other:</a:t>
            </a:r>
            <a:endParaRPr sz="4200">
              <a:latin typeface="Courier New"/>
              <a:cs typeface="Courier New"/>
            </a:endParaRPr>
          </a:p>
          <a:p>
            <a:pPr marL="640080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700" y="30988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35052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5700" y="30988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1674" y="44323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7259" y="43484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4629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at </a:t>
            </a:r>
            <a:r>
              <a:rPr sz="2200" spc="-10" dirty="0">
                <a:latin typeface="Lucida Sans Unicode"/>
                <a:cs typeface="Lucida Sans Unicode"/>
              </a:rPr>
              <a:t>first </a:t>
            </a:r>
            <a:r>
              <a:rPr sz="2200" spc="-5" dirty="0">
                <a:latin typeface="Lucida Sans Unicode"/>
                <a:cs typeface="Lucida Sans Unicode"/>
              </a:rPr>
              <a:t>instruction, as</a:t>
            </a:r>
            <a:r>
              <a:rPr sz="2200" spc="3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usual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170" y="0"/>
            <a:ext cx="96608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Branch </a:t>
            </a:r>
            <a:r>
              <a:rPr sz="8000" dirty="0"/>
              <a:t>(</a:t>
            </a:r>
            <a:r>
              <a:rPr sz="8000" dirty="0">
                <a:latin typeface="Courier New"/>
                <a:cs typeface="Courier New"/>
              </a:rPr>
              <a:t>b</a:t>
            </a:r>
            <a:r>
              <a:rPr sz="8000" dirty="0"/>
              <a:t>)</a:t>
            </a:r>
            <a:r>
              <a:rPr sz="8000" spc="-55" dirty="0"/>
              <a:t> </a:t>
            </a:r>
            <a:r>
              <a:rPr sz="8000" spc="-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094" y="1270422"/>
            <a:ext cx="1140968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282555" algn="l"/>
              </a:tabLst>
            </a:pPr>
            <a:r>
              <a:rPr sz="4000" dirty="0">
                <a:latin typeface="Gill Sans MT"/>
                <a:cs typeface="Gill Sans MT"/>
              </a:rPr>
              <a:t>Br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nch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(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dirty="0">
                <a:latin typeface="Gill Sans MT"/>
                <a:cs typeface="Gill Sans MT"/>
              </a:rPr>
              <a:t>)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u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ed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j</a:t>
            </a:r>
            <a:r>
              <a:rPr sz="4000" dirty="0">
                <a:latin typeface="Gill Sans MT"/>
                <a:cs typeface="Gill Sans MT"/>
              </a:rPr>
              <a:t>ump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de</a:t>
            </a:r>
            <a:r>
              <a:rPr sz="4000" spc="-5" dirty="0">
                <a:latin typeface="Gill Sans MT"/>
                <a:cs typeface="Gill Sans MT"/>
              </a:rPr>
              <a:t> wit</a:t>
            </a:r>
            <a:r>
              <a:rPr sz="4000" dirty="0">
                <a:latin typeface="Gill Sans MT"/>
                <a:cs typeface="Gill Sans MT"/>
              </a:rPr>
              <a:t>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abel.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028180" algn="l"/>
              </a:tabLst>
            </a:pPr>
            <a:r>
              <a:rPr sz="4000" spc="-5" dirty="0">
                <a:latin typeface="Gill Sans MT"/>
                <a:cs typeface="Gill Sans MT"/>
              </a:rPr>
              <a:t>Code can </a:t>
            </a:r>
            <a:r>
              <a:rPr sz="4000" dirty="0">
                <a:latin typeface="Gill Sans MT"/>
                <a:cs typeface="Gill Sans MT"/>
              </a:rPr>
              <a:t>be </a:t>
            </a:r>
            <a:r>
              <a:rPr sz="4000" spc="-20" dirty="0">
                <a:latin typeface="Gill Sans MT"/>
                <a:cs typeface="Gill Sans MT"/>
              </a:rPr>
              <a:t>given </a:t>
            </a:r>
            <a:r>
              <a:rPr sz="4000" spc="-5" dirty="0">
                <a:latin typeface="Gill Sans MT"/>
                <a:cs typeface="Gill Sans MT"/>
              </a:rPr>
              <a:t>labels,</a:t>
            </a:r>
            <a:r>
              <a:rPr sz="4000" spc="-36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just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with</a:t>
            </a:r>
            <a:r>
              <a:rPr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data.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9486" y="3994150"/>
            <a:ext cx="32264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#1  b other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300" y="5822950"/>
            <a:ext cx="386651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12620"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other:</a:t>
            </a:r>
            <a:endParaRPr sz="4200">
              <a:latin typeface="Courier New"/>
              <a:cs typeface="Courier New"/>
            </a:endParaRPr>
          </a:p>
          <a:p>
            <a:pPr marL="640080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700" y="30988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35052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5700" y="30988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7074" y="50038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2659" y="49199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7685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-Execution </a:t>
            </a:r>
            <a:r>
              <a:rPr sz="2200" dirty="0">
                <a:latin typeface="Lucida Sans Unicode"/>
                <a:cs typeface="Lucida Sans Unicode"/>
              </a:rPr>
              <a:t>of b </a:t>
            </a:r>
            <a:r>
              <a:rPr sz="2200" spc="-5" dirty="0">
                <a:latin typeface="Lucida Sans Unicode"/>
                <a:cs typeface="Lucida Sans Unicode"/>
              </a:rPr>
              <a:t>other causes execution to </a:t>
            </a:r>
            <a:r>
              <a:rPr sz="2200" dirty="0">
                <a:latin typeface="Lucida Sans Unicode"/>
                <a:cs typeface="Lucida Sans Unicode"/>
              </a:rPr>
              <a:t>jump </a:t>
            </a:r>
            <a:r>
              <a:rPr sz="2200" spc="-5" dirty="0">
                <a:latin typeface="Lucida Sans Unicode"/>
                <a:cs typeface="Lucida Sans Unicode"/>
              </a:rPr>
              <a:t>to</a:t>
            </a:r>
            <a:r>
              <a:rPr sz="2200" spc="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other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170" y="76870"/>
            <a:ext cx="96608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Branch </a:t>
            </a:r>
            <a:r>
              <a:rPr sz="8000" dirty="0"/>
              <a:t>(</a:t>
            </a:r>
            <a:r>
              <a:rPr sz="8000" dirty="0">
                <a:latin typeface="Courier New"/>
                <a:cs typeface="Courier New"/>
              </a:rPr>
              <a:t>b</a:t>
            </a:r>
            <a:r>
              <a:rPr sz="8000" dirty="0"/>
              <a:t>)</a:t>
            </a:r>
            <a:r>
              <a:rPr sz="8000" spc="-55" dirty="0"/>
              <a:t> </a:t>
            </a:r>
            <a:r>
              <a:rPr sz="8000" spc="-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094" y="1346622"/>
            <a:ext cx="1140968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282555" algn="l"/>
              </a:tabLst>
            </a:pPr>
            <a:r>
              <a:rPr sz="4000" dirty="0">
                <a:latin typeface="Gill Sans MT"/>
                <a:cs typeface="Gill Sans MT"/>
              </a:rPr>
              <a:t>Br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nch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(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dirty="0">
                <a:latin typeface="Gill Sans MT"/>
                <a:cs typeface="Gill Sans MT"/>
              </a:rPr>
              <a:t>)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u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ed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j</a:t>
            </a:r>
            <a:r>
              <a:rPr sz="4000" dirty="0">
                <a:latin typeface="Gill Sans MT"/>
                <a:cs typeface="Gill Sans MT"/>
              </a:rPr>
              <a:t>ump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de</a:t>
            </a:r>
            <a:r>
              <a:rPr sz="4000" spc="-5" dirty="0">
                <a:latin typeface="Gill Sans MT"/>
                <a:cs typeface="Gill Sans MT"/>
              </a:rPr>
              <a:t> wit</a:t>
            </a:r>
            <a:r>
              <a:rPr sz="4000" dirty="0">
                <a:latin typeface="Gill Sans MT"/>
                <a:cs typeface="Gill Sans MT"/>
              </a:rPr>
              <a:t>h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abel.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028180" algn="l"/>
              </a:tabLst>
            </a:pPr>
            <a:r>
              <a:rPr sz="4000" spc="-5" dirty="0">
                <a:latin typeface="Gill Sans MT"/>
                <a:cs typeface="Gill Sans MT"/>
              </a:rPr>
              <a:t>Code can </a:t>
            </a:r>
            <a:r>
              <a:rPr sz="4000" dirty="0">
                <a:latin typeface="Gill Sans MT"/>
                <a:cs typeface="Gill Sans MT"/>
              </a:rPr>
              <a:t>be </a:t>
            </a:r>
            <a:r>
              <a:rPr sz="4000" spc="-20" dirty="0">
                <a:latin typeface="Gill Sans MT"/>
                <a:cs typeface="Gill Sans MT"/>
              </a:rPr>
              <a:t>given </a:t>
            </a:r>
            <a:r>
              <a:rPr sz="4000" spc="-5" dirty="0">
                <a:latin typeface="Gill Sans MT"/>
                <a:cs typeface="Gill Sans MT"/>
              </a:rPr>
              <a:t>labels,</a:t>
            </a:r>
            <a:r>
              <a:rPr sz="4000" spc="-36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just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with</a:t>
            </a:r>
            <a:r>
              <a:rPr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data.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1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9300" y="3994150"/>
            <a:ext cx="3866515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#1  b other  </a:t>
            </a: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other: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486" y="64325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mov r1,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700" y="3098800"/>
            <a:ext cx="19812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3505200"/>
            <a:ext cx="12192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5700" y="30988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r0:1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1674" y="68072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545" y="0"/>
                </a:moveTo>
                <a:lnTo>
                  <a:pt x="70749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7259" y="6723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700" y="4737100"/>
            <a:ext cx="19812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5156200"/>
            <a:ext cx="12192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5700" y="47371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r1:1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73920"/>
            <a:ext cx="768540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-Execution </a:t>
            </a:r>
            <a:r>
              <a:rPr sz="2000" dirty="0">
                <a:latin typeface="Lucida Sans Unicode"/>
                <a:cs typeface="Lucida Sans Unicode"/>
              </a:rPr>
              <a:t>of b </a:t>
            </a:r>
            <a:r>
              <a:rPr sz="2000" spc="-5" dirty="0">
                <a:latin typeface="Lucida Sans Unicode"/>
                <a:cs typeface="Lucida Sans Unicode"/>
              </a:rPr>
              <a:t>other causes execution to </a:t>
            </a:r>
            <a:r>
              <a:rPr sz="2000" dirty="0">
                <a:latin typeface="Lucida Sans Unicode"/>
                <a:cs typeface="Lucida Sans Unicode"/>
              </a:rPr>
              <a:t>jump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4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other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-The </a:t>
            </a:r>
            <a:r>
              <a:rPr sz="2000" dirty="0">
                <a:latin typeface="Lucida Sans Unicode"/>
                <a:cs typeface="Lucida Sans Unicode"/>
              </a:rPr>
              <a:t>mov </a:t>
            </a:r>
            <a:r>
              <a:rPr sz="2000" spc="-5" dirty="0">
                <a:latin typeface="Lucida Sans Unicode"/>
                <a:cs typeface="Lucida Sans Unicode"/>
              </a:rPr>
              <a:t>r0, #5 instruction </a:t>
            </a:r>
            <a:r>
              <a:rPr sz="2000" dirty="0">
                <a:latin typeface="Lucida Sans Unicode"/>
                <a:cs typeface="Lucida Sans Unicode"/>
              </a:rPr>
              <a:t>is </a:t>
            </a:r>
            <a:r>
              <a:rPr sz="2000" spc="-5" dirty="0">
                <a:latin typeface="Lucida Sans Unicode"/>
                <a:cs typeface="Lucida Sans Unicode"/>
              </a:rPr>
              <a:t>never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touched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01200" y="670"/>
            <a:ext cx="62023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/>
              <a:t>Translating</a:t>
            </a:r>
            <a:r>
              <a:rPr sz="8000" spc="-70" dirty="0"/>
              <a:t> </a:t>
            </a:r>
            <a:r>
              <a:rPr sz="8000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7" y="1568450"/>
            <a:ext cx="126123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10514965" algn="l"/>
              </a:tabLst>
            </a:pPr>
            <a:r>
              <a:rPr sz="4000" spc="-254" dirty="0">
                <a:latin typeface="Gill Sans MT"/>
                <a:cs typeface="Gill Sans MT"/>
              </a:rPr>
              <a:t>K</a:t>
            </a:r>
            <a:r>
              <a:rPr sz="4000" spc="-65" dirty="0">
                <a:latin typeface="Gill Sans MT"/>
                <a:cs typeface="Gill Sans MT"/>
              </a:rPr>
              <a:t>e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p</a:t>
            </a:r>
            <a:r>
              <a:rPr sz="4000" spc="-5" dirty="0">
                <a:latin typeface="Gill Sans MT"/>
                <a:cs typeface="Gill Sans MT"/>
              </a:rPr>
              <a:t>oi</a:t>
            </a:r>
            <a:r>
              <a:rPr sz="4000" dirty="0">
                <a:latin typeface="Gill Sans MT"/>
                <a:cs typeface="Gill Sans MT"/>
              </a:rPr>
              <a:t>nt: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lang="en-US" sz="4000" spc="-4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</a:t>
            </a:r>
            <a:r>
              <a:rPr sz="4000" dirty="0">
                <a:latin typeface="Gill Sans MT"/>
                <a:cs typeface="Gill Sans MT"/>
              </a:rPr>
              <a:t>e </a:t>
            </a:r>
            <a:r>
              <a:rPr sz="4000" dirty="0">
                <a:latin typeface="Courier New"/>
                <a:cs typeface="Courier New"/>
              </a:rPr>
              <a:t>b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s</a:t>
            </a:r>
            <a:r>
              <a:rPr sz="4000" dirty="0">
                <a:latin typeface="Gill Sans MT"/>
                <a:cs typeface="Gill Sans MT"/>
              </a:rPr>
              <a:t>truction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n</a:t>
            </a:r>
            <a:r>
              <a:rPr sz="4000" spc="-5" dirty="0">
                <a:latin typeface="Gill Sans MT"/>
                <a:cs typeface="Gill Sans MT"/>
              </a:rPr>
              <a:t>di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e</a:t>
            </a:r>
            <a:r>
              <a:rPr sz="4000" spc="-130" dirty="0">
                <a:latin typeface="Gill Sans MT"/>
                <a:cs typeface="Gill Sans MT"/>
              </a:rPr>
              <a:t>x</a:t>
            </a:r>
            <a:r>
              <a:rPr sz="4000" dirty="0">
                <a:latin typeface="Gill Sans MT"/>
                <a:cs typeface="Gill Sans MT"/>
              </a:rPr>
              <a:t>ecute</a:t>
            </a:r>
            <a:r>
              <a:rPr sz="4000" spc="-5" dirty="0">
                <a:latin typeface="Gill Sans MT"/>
                <a:cs typeface="Gill Sans MT"/>
              </a:rPr>
              <a:t>d</a:t>
            </a:r>
            <a:r>
              <a:rPr sz="40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919</Words>
  <Application>Microsoft Office PowerPoint</Application>
  <PresentationFormat>Custom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Gill Sans MT</vt:lpstr>
      <vt:lpstr>Lucida Sans Unicode</vt:lpstr>
      <vt:lpstr>Office Theme</vt:lpstr>
      <vt:lpstr>COMP 122/L Lecture 10 Mahdi Ebrahimi        Slides adapted from Dr. Kyle Dewey</vt:lpstr>
      <vt:lpstr>Outline</vt:lpstr>
      <vt:lpstr>Translating complex if statements</vt:lpstr>
      <vt:lpstr>PowerPoint Presentation</vt:lpstr>
      <vt:lpstr>Branch (b) Instruction</vt:lpstr>
      <vt:lpstr>Branch (b) Instruction</vt:lpstr>
      <vt:lpstr>Branch (b) Instruction</vt:lpstr>
      <vt:lpstr>Branch (b) Instruction</vt:lpstr>
      <vt:lpstr>Translating if</vt:lpstr>
      <vt:lpstr>Translating if</vt:lpstr>
      <vt:lpstr>Translating if</vt:lpstr>
      <vt:lpstr>Translating if</vt:lpstr>
      <vt:lpstr>Translating if</vt:lpstr>
      <vt:lpstr>Translating if</vt:lpstr>
      <vt:lpstr>Translating if</vt:lpstr>
      <vt:lpstr>Utility for if</vt:lpstr>
      <vt:lpstr>Example: absolute_value_label.s</vt:lpstr>
      <vt:lpstr>Nested if</vt:lpstr>
      <vt:lpstr>Complex Conditions</vt:lpstr>
      <vt:lpstr>Boolean Operations Boolean operations (e.g., &amp;&amp;, ||) require multiple checks.</vt:lpstr>
      <vt:lpstr>Boolean Operations</vt:lpstr>
      <vt:lpstr>PowerPoint Presentation</vt:lpstr>
      <vt:lpstr>PowerPoint Presentation</vt:lpstr>
      <vt:lpstr>Example:  BigIf.java  big_if.s</vt:lpstr>
      <vt:lpstr>Translating while Loops</vt:lpstr>
      <vt:lpstr>Translating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10 Mahdi Ebrahimi        Slides adapted from Dr. Kyle Dewey</dc:title>
  <dc:creator>Mahdi Ebi</dc:creator>
  <cp:lastModifiedBy>Mahdi Ebi</cp:lastModifiedBy>
  <cp:revision>10</cp:revision>
  <dcterms:created xsi:type="dcterms:W3CDTF">2020-07-28T04:04:13Z</dcterms:created>
  <dcterms:modified xsi:type="dcterms:W3CDTF">2020-07-28T15:44:24Z</dcterms:modified>
</cp:coreProperties>
</file>