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0" r:id="rId4"/>
    <p:sldId id="262" r:id="rId5"/>
    <p:sldId id="263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di Ebi" initials="ME" lastIdx="1" clrIdx="0">
    <p:extLst>
      <p:ext uri="{19B8F6BF-5375-455C-9EA6-DF929625EA0E}">
        <p15:presenceInfo xmlns:p15="http://schemas.microsoft.com/office/powerpoint/2012/main" userId="7ccd91bdecbd39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3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19.0061" units="1/cm"/>
          <inkml:channelProperty channel="Y" name="resolution" value="211.5186" units="1/cm"/>
          <inkml:channelProperty channel="T" name="resolution" value="1" units="1/dev"/>
        </inkml:channelProperties>
      </inkml:inkSource>
      <inkml:timestamp xml:id="ts0" timeString="2021-11-01T20:45:30.1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7948 17506 0,'-9'-5'0,"9"5"16,0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C3BD0-4D3E-4863-B36F-FCCDA08F5D7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44C17-FD1F-41B1-BBA1-F6E04A44C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8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44C17-FD1F-41B1-BBA1-F6E04A44C6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5118-2E1E-4676-AAA2-37B00FDD8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6311D-FA86-4203-BF5B-764617657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6A865-A655-4669-BA18-8AA517EF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AB6-9DE8-4F16-A08B-6DB086F50A8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96C5-9CE8-488F-ABA0-2053F0D2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A3EE3-6748-4037-8D1E-EC4FDAC0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E3CC-50D4-4C17-9C74-7714185F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3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61B2-289D-4317-8DD7-A68218A0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AADB5-81E0-44C2-B711-8FA18867B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7172-FCB5-427B-9EA4-4FA019A6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AB6-9DE8-4F16-A08B-6DB086F50A8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94091-6023-42CE-97BD-D7E536D4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1FB17-E278-453C-8ABF-78E5EAD6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E3CC-50D4-4C17-9C74-7714185F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2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E4FAC-1C47-490C-BBCC-E87F26AFD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F2F02-EEB4-4A2A-B4F0-D01C7C61E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4E6C4-3371-4E70-9F57-727DF554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AB6-9DE8-4F16-A08B-6DB086F50A8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2A8C6-13AD-4DBE-A485-E4C5FEE3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92F7A-AEB7-47F3-BEC8-D571CB4F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E3CC-50D4-4C17-9C74-7714185F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3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F83A-D389-4EF5-815C-016C539D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B7E64-5170-45F9-A78B-2AFFBFC45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6824B-5F67-4E05-9B10-0EAA0DF2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AB6-9DE8-4F16-A08B-6DB086F50A8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29766-A664-4600-BA47-DE9DCACE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5FEB-E26C-429B-B75E-B646B6FF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E3CC-50D4-4C17-9C74-7714185F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2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26E9-D4AD-44A8-9004-3350D498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03BA7-3038-404C-80C4-2F5CECEA6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C8231-E6DD-468D-A0AB-F34887BE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AB6-9DE8-4F16-A08B-6DB086F50A8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F3248-1CEE-4152-86A6-47E7E24A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41CD6-720E-4F8F-BC1C-9B1500E6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E3CC-50D4-4C17-9C74-7714185F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7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3BB1-03AF-42BA-A489-7DB94405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142F-23E6-4105-BBD6-BA8CB111D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BCE61-55B2-4AA5-A989-4942DE902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45420-82EE-44FD-AFBC-4501DD2A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AB6-9DE8-4F16-A08B-6DB086F50A8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EF348-17B4-45AC-8456-9F7EC28E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CAC96-436F-406D-A161-8B3E23BB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E3CC-50D4-4C17-9C74-7714185F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D5D4-0D84-4E55-85A4-B16142AE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6EE7C-FF96-4E87-A2E6-2BAD2B3D2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79DB9-B2DF-4F04-B22B-09586D4B3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27F40-AC15-4FF9-9C37-E50BE4A52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2BE82-B60E-4951-A537-D003CDB51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5542AA-7520-4527-82DB-FE4F1255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AB6-9DE8-4F16-A08B-6DB086F50A8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6119E-C248-4355-822A-CE730D71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BB0DF-3E73-436D-81F1-2183C1B1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E3CC-50D4-4C17-9C74-7714185F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6C1E-A367-429A-A5ED-DA3650B5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F0E6F-BDEF-4DFA-BA15-FBF25237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AB6-9DE8-4F16-A08B-6DB086F50A8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69739-45F5-42A5-8490-1C0EA72D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47D57-FEFF-4A90-B2D8-633BA53D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E3CC-50D4-4C17-9C74-7714185F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4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715DB-BBFA-4146-B106-40301E9F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AB6-9DE8-4F16-A08B-6DB086F50A8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0D822-01A1-4DA6-9FBC-5C8623D6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0BAAA-8DB5-400B-8A4D-026BCED3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E3CC-50D4-4C17-9C74-7714185F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3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DBD5-5AB3-48FE-9401-DC9745ED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A69B-020B-430E-8079-9A1246D2E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F9EE-5120-4DB8-AC0A-0D12BE503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11E98-406D-4825-BF4C-4CEEEDF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AB6-9DE8-4F16-A08B-6DB086F50A8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4AC26-EA04-4EB5-8224-CF6D76C5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319E5-13CD-4261-828C-6EC438AE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E3CC-50D4-4C17-9C74-7714185F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1089-12EE-4FFE-B5A4-B063CF22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124B9-75DA-4EE4-9B16-9B28F6BFF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6212B-1532-4468-904E-DA74B7DEE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243DC-7490-4D21-98F0-B00B4348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AB6-9DE8-4F16-A08B-6DB086F50A8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EDBC9-8B3B-4994-A36C-B58EFED3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98583-9327-4063-952C-CAF93354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E3CC-50D4-4C17-9C74-7714185F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4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6F3BF-3799-44A0-B7DB-01B345AA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AE921-4FB0-43D3-BA98-5487DCA4F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6C07E-8026-464C-9ECC-FF78B737E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45AB6-9DE8-4F16-A08B-6DB086F50A8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D251E-A34B-4B19-8D37-77D28BF7D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F627A-A30B-4434-9214-7D105EEBA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E3CC-50D4-4C17-9C74-7714185F1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resource.com/sql-exercise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1C93-CB07-4D2C-BE39-D2FC42279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Practice 2</a:t>
            </a:r>
            <a:br>
              <a:rPr lang="en-US" dirty="0"/>
            </a:br>
            <a:r>
              <a:rPr lang="en-US" sz="4900" dirty="0"/>
              <a:t>Multiple tables Joins Nested Queries</a:t>
            </a:r>
            <a:br>
              <a:rPr lang="en-US" sz="49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2A93B-6531-4B4E-830C-846BDE9C1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https://www.w3resource.com/sql-exercises/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5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5AA5-17B6-4A76-A6E5-C69E00BB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53" y="103515"/>
            <a:ext cx="5767058" cy="709286"/>
          </a:xfrm>
        </p:spPr>
        <p:txBody>
          <a:bodyPr>
            <a:normAutofit/>
          </a:bodyPr>
          <a:lstStyle/>
          <a:p>
            <a:r>
              <a:rPr lang="en-US" sz="4000" b="1" dirty="0"/>
              <a:t>Query 8 (using subquery)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571C4-FFF9-4949-B3DF-BCA5845B1928}"/>
              </a:ext>
            </a:extLst>
          </p:cNvPr>
          <p:cNvSpPr/>
          <p:nvPr/>
        </p:nvSpPr>
        <p:spPr>
          <a:xfrm>
            <a:off x="253078" y="747542"/>
            <a:ext cx="60398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Find the name and ids of all salesmen who </a:t>
            </a:r>
          </a:p>
          <a:p>
            <a:r>
              <a:rPr lang="en-US" sz="2400" dirty="0"/>
              <a:t>had more than one customer.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D80EE9-3CF3-4441-A525-24C7EF9B457C}"/>
              </a:ext>
            </a:extLst>
          </p:cNvPr>
          <p:cNvSpPr/>
          <p:nvPr/>
        </p:nvSpPr>
        <p:spPr>
          <a:xfrm>
            <a:off x="334147" y="3546418"/>
            <a:ext cx="41957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salesman_id</a:t>
            </a:r>
            <a:r>
              <a:rPr lang="en-US" dirty="0"/>
              <a:t>, name </a:t>
            </a:r>
          </a:p>
          <a:p>
            <a:r>
              <a:rPr lang="en-US" b="1" dirty="0"/>
              <a:t>FROM</a:t>
            </a:r>
            <a:r>
              <a:rPr lang="en-US" dirty="0"/>
              <a:t> salesman </a:t>
            </a:r>
            <a:r>
              <a:rPr lang="en-US" b="1" dirty="0"/>
              <a:t>AS</a:t>
            </a:r>
            <a:r>
              <a:rPr lang="en-US" dirty="0"/>
              <a:t> a </a:t>
            </a:r>
          </a:p>
          <a:p>
            <a:r>
              <a:rPr lang="en-US" b="1" dirty="0"/>
              <a:t>WHERE</a:t>
            </a:r>
            <a:r>
              <a:rPr lang="en-US" dirty="0"/>
              <a:t> 1 &lt; </a:t>
            </a:r>
          </a:p>
          <a:p>
            <a:r>
              <a:rPr lang="en-US" dirty="0"/>
              <a:t>    (</a:t>
            </a:r>
            <a:r>
              <a:rPr lang="en-US" b="1" dirty="0"/>
              <a:t>SELECT</a:t>
            </a:r>
            <a:r>
              <a:rPr lang="en-US" dirty="0"/>
              <a:t> COUNT(*) </a:t>
            </a:r>
          </a:p>
          <a:p>
            <a:r>
              <a:rPr lang="en-US" dirty="0"/>
              <a:t>     </a:t>
            </a:r>
            <a:r>
              <a:rPr lang="en-US" b="1" dirty="0"/>
              <a:t>FROM</a:t>
            </a:r>
            <a:r>
              <a:rPr lang="en-US" dirty="0"/>
              <a:t> customer </a:t>
            </a:r>
            <a:r>
              <a:rPr lang="en-US" b="1" dirty="0"/>
              <a:t>AS</a:t>
            </a:r>
            <a:r>
              <a:rPr lang="en-US" dirty="0"/>
              <a:t> c</a:t>
            </a:r>
          </a:p>
          <a:p>
            <a:r>
              <a:rPr lang="en-US" dirty="0"/>
              <a:t>    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c.salesman_id</a:t>
            </a:r>
            <a:r>
              <a:rPr lang="en-US" dirty="0"/>
              <a:t> = </a:t>
            </a:r>
            <a:r>
              <a:rPr lang="en-US" dirty="0" err="1"/>
              <a:t>a.salesman_id</a:t>
            </a:r>
            <a:r>
              <a:rPr lang="en-US" dirty="0"/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CCD202-282A-4A40-9A1D-DCAA74145229}"/>
              </a:ext>
            </a:extLst>
          </p:cNvPr>
          <p:cNvSpPr/>
          <p:nvPr/>
        </p:nvSpPr>
        <p:spPr>
          <a:xfrm>
            <a:off x="389838" y="2563265"/>
            <a:ext cx="2598656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u="sng" dirty="0" err="1"/>
              <a:t>salesman_id</a:t>
            </a:r>
            <a:r>
              <a:rPr lang="en-US" b="1" u="sng" dirty="0"/>
              <a:t>           name</a:t>
            </a:r>
          </a:p>
          <a:p>
            <a:r>
              <a:rPr lang="en-US" dirty="0"/>
              <a:t>    5001	      James </a:t>
            </a:r>
            <a:r>
              <a:rPr lang="en-US" dirty="0" err="1"/>
              <a:t>Hoog</a:t>
            </a:r>
            <a:endParaRPr lang="en-US" dirty="0"/>
          </a:p>
          <a:p>
            <a:r>
              <a:rPr lang="en-US" dirty="0"/>
              <a:t>    5002	         Nail </a:t>
            </a:r>
            <a:r>
              <a:rPr lang="en-US" dirty="0" err="1"/>
              <a:t>Knite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ACED9-EC4C-4917-A523-0504F696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694" y="103514"/>
            <a:ext cx="6146306" cy="675448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2191E9E-CAC7-416A-BA16-E01C1D6F184E}"/>
              </a:ext>
            </a:extLst>
          </p:cNvPr>
          <p:cNvSpPr txBox="1">
            <a:spLocks/>
          </p:cNvSpPr>
          <p:nvPr/>
        </p:nvSpPr>
        <p:spPr>
          <a:xfrm>
            <a:off x="56175" y="5360567"/>
            <a:ext cx="6039825" cy="609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Can we make this query </a:t>
            </a:r>
            <a:r>
              <a:rPr lang="en-US" sz="2400" dirty="0" err="1"/>
              <a:t>unnested</a:t>
            </a:r>
            <a:r>
              <a:rPr lang="en-US" sz="2400" dirty="0"/>
              <a:t>? If yes how?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4C1AD-7406-44FB-97EE-0E01E6A7D04A}"/>
              </a:ext>
            </a:extLst>
          </p:cNvPr>
          <p:cNvSpPr/>
          <p:nvPr/>
        </p:nvSpPr>
        <p:spPr>
          <a:xfrm>
            <a:off x="334147" y="5770070"/>
            <a:ext cx="65043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c.salesman_id</a:t>
            </a:r>
            <a:r>
              <a:rPr lang="en-US" dirty="0"/>
              <a:t>, s.name  </a:t>
            </a:r>
            <a:r>
              <a:rPr lang="en-US" b="1" dirty="0"/>
              <a:t>FROM</a:t>
            </a:r>
            <a:r>
              <a:rPr lang="en-US" dirty="0"/>
              <a:t> salesman AS s, customer AS c 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s.salesman_id</a:t>
            </a:r>
            <a:r>
              <a:rPr lang="en-US" dirty="0"/>
              <a:t> = </a:t>
            </a:r>
            <a:r>
              <a:rPr lang="en-US" dirty="0" err="1"/>
              <a:t>c.salesman_id</a:t>
            </a:r>
            <a:r>
              <a:rPr lang="en-US" dirty="0"/>
              <a:t>  </a:t>
            </a:r>
          </a:p>
          <a:p>
            <a:r>
              <a:rPr lang="en-US" b="1" dirty="0"/>
              <a:t>group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dirty="0" err="1"/>
              <a:t>c.salesman_id</a:t>
            </a:r>
            <a:r>
              <a:rPr lang="en-US" dirty="0"/>
              <a:t>, s.name  </a:t>
            </a:r>
            <a:r>
              <a:rPr lang="en-US" b="1" dirty="0"/>
              <a:t>Having</a:t>
            </a:r>
            <a:r>
              <a:rPr lang="en-US" dirty="0"/>
              <a:t> count(</a:t>
            </a:r>
            <a:r>
              <a:rPr lang="en-US" dirty="0" err="1"/>
              <a:t>c.salesman_id</a:t>
            </a:r>
            <a:r>
              <a:rPr lang="en-US" dirty="0"/>
              <a:t>) &gt; 1;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2D0F0F-A528-4831-9973-6D401DC7557C}"/>
              </a:ext>
            </a:extLst>
          </p:cNvPr>
          <p:cNvSpPr txBox="1"/>
          <p:nvPr/>
        </p:nvSpPr>
        <p:spPr>
          <a:xfrm>
            <a:off x="334147" y="1546251"/>
            <a:ext cx="6364783" cy="981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salesman (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salesman_id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name, city, commission)</a:t>
            </a:r>
          </a:p>
          <a:p>
            <a:pPr marL="0" marR="0" lvl="0" indent="0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customer(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customer_id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cust_name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city,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grade,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salesman_id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orders(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ord_no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purch_amt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ord_date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customer_id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salesman_id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61052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5AA5-17B6-4A76-A6E5-C69E00BB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53" y="103515"/>
            <a:ext cx="5767058" cy="830998"/>
          </a:xfrm>
        </p:spPr>
        <p:txBody>
          <a:bodyPr>
            <a:normAutofit/>
          </a:bodyPr>
          <a:lstStyle/>
          <a:p>
            <a:r>
              <a:rPr lang="en-US" sz="4000" b="1" dirty="0"/>
              <a:t>Query 9 (using subquery)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571C4-FFF9-4949-B3DF-BCA5845B1928}"/>
              </a:ext>
            </a:extLst>
          </p:cNvPr>
          <p:cNvSpPr/>
          <p:nvPr/>
        </p:nvSpPr>
        <p:spPr>
          <a:xfrm>
            <a:off x="222315" y="809812"/>
            <a:ext cx="80627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Write a query to find all the salesmen who worked for only one customer.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8450E9-677B-40AB-BF37-3A9C222DD594}"/>
              </a:ext>
            </a:extLst>
          </p:cNvPr>
          <p:cNvSpPr/>
          <p:nvPr/>
        </p:nvSpPr>
        <p:spPr>
          <a:xfrm>
            <a:off x="334147" y="2690336"/>
            <a:ext cx="5981812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u="sng" dirty="0" err="1"/>
              <a:t>salesman_id</a:t>
            </a:r>
            <a:r>
              <a:rPr lang="en-US" b="1" u="sng" dirty="0"/>
              <a:t>	name		city	commission</a:t>
            </a:r>
          </a:p>
          <a:p>
            <a:r>
              <a:rPr lang="en-US" dirty="0"/>
              <a:t>5005		Pit Alex		London	     0.11</a:t>
            </a:r>
          </a:p>
          <a:p>
            <a:r>
              <a:rPr lang="en-US" dirty="0"/>
              <a:t>5006		Mc Lyon		Paris	     0.14</a:t>
            </a:r>
          </a:p>
          <a:p>
            <a:r>
              <a:rPr lang="en-US" dirty="0"/>
              <a:t>5007		Paul Adam	Rome	     0.13</a:t>
            </a:r>
          </a:p>
          <a:p>
            <a:r>
              <a:rPr lang="en-US" dirty="0"/>
              <a:t>5003		</a:t>
            </a:r>
            <a:r>
              <a:rPr lang="en-US" dirty="0" err="1"/>
              <a:t>Lauson</a:t>
            </a:r>
            <a:r>
              <a:rPr lang="en-US" dirty="0"/>
              <a:t> Hen	San Jose        0.12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155C7A-65EA-4D45-B0F0-B0B89262F2A4}"/>
              </a:ext>
            </a:extLst>
          </p:cNvPr>
          <p:cNvSpPr/>
          <p:nvPr/>
        </p:nvSpPr>
        <p:spPr>
          <a:xfrm>
            <a:off x="334147" y="4272677"/>
            <a:ext cx="43803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b="1" dirty="0"/>
              <a:t>FROM</a:t>
            </a:r>
            <a:r>
              <a:rPr lang="en-US" dirty="0"/>
              <a:t> salesman </a:t>
            </a:r>
          </a:p>
          <a:p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salesman_id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(</a:t>
            </a:r>
          </a:p>
          <a:p>
            <a:r>
              <a:rPr lang="en-US" dirty="0"/>
              <a:t>   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/>
              <a:t>DISTINCT</a:t>
            </a:r>
            <a:r>
              <a:rPr lang="en-US" dirty="0"/>
              <a:t> </a:t>
            </a:r>
            <a:r>
              <a:rPr lang="en-US" dirty="0" err="1"/>
              <a:t>salesman_id</a:t>
            </a:r>
            <a:r>
              <a:rPr lang="en-US" dirty="0"/>
              <a:t> </a:t>
            </a:r>
          </a:p>
          <a:p>
            <a:r>
              <a:rPr lang="en-US" dirty="0"/>
              <a:t>   </a:t>
            </a:r>
            <a:r>
              <a:rPr lang="en-US" b="1" dirty="0"/>
              <a:t>FROM</a:t>
            </a:r>
            <a:r>
              <a:rPr lang="en-US" dirty="0"/>
              <a:t> customer a </a:t>
            </a:r>
          </a:p>
          <a:p>
            <a:r>
              <a:rPr lang="en-US" dirty="0"/>
              <a:t>  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/>
              <a:t>EXISTS</a:t>
            </a:r>
            <a:r>
              <a:rPr lang="en-US" dirty="0"/>
              <a:t> (</a:t>
            </a:r>
          </a:p>
          <a:p>
            <a:r>
              <a:rPr lang="en-US" dirty="0"/>
              <a:t>      </a:t>
            </a:r>
            <a:r>
              <a:rPr lang="en-US" b="1" dirty="0"/>
              <a:t>SELECT</a:t>
            </a:r>
            <a:r>
              <a:rPr lang="en-US" dirty="0"/>
              <a:t> * </a:t>
            </a:r>
            <a:r>
              <a:rPr lang="en-US" b="1" dirty="0"/>
              <a:t>FROM</a:t>
            </a:r>
            <a:r>
              <a:rPr lang="en-US" dirty="0"/>
              <a:t> customer b </a:t>
            </a:r>
          </a:p>
          <a:p>
            <a:r>
              <a:rPr lang="en-US" dirty="0"/>
              <a:t>     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a.salesman_id</a:t>
            </a:r>
            <a:r>
              <a:rPr lang="en-US" dirty="0"/>
              <a:t> = </a:t>
            </a:r>
            <a:r>
              <a:rPr lang="en-US" dirty="0" err="1"/>
              <a:t>b.salesman_id</a:t>
            </a:r>
            <a:r>
              <a:rPr lang="en-US" dirty="0"/>
              <a:t> </a:t>
            </a:r>
          </a:p>
          <a:p>
            <a:r>
              <a:rPr lang="en-US" dirty="0"/>
              <a:t>     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a.cust_name</a:t>
            </a:r>
            <a:r>
              <a:rPr lang="en-US" dirty="0"/>
              <a:t> &lt;&gt; </a:t>
            </a:r>
            <a:r>
              <a:rPr lang="en-US" dirty="0" err="1"/>
              <a:t>b.cust_name</a:t>
            </a:r>
            <a:r>
              <a:rPr lang="en-US" dirty="0"/>
              <a:t>));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5A9356-3970-4735-A6D1-3F23DA60D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814" y="0"/>
            <a:ext cx="3597997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4DA73-703A-43D8-B42E-D402B2E18586}"/>
              </a:ext>
            </a:extLst>
          </p:cNvPr>
          <p:cNvSpPr txBox="1"/>
          <p:nvPr/>
        </p:nvSpPr>
        <p:spPr>
          <a:xfrm>
            <a:off x="334147" y="1650195"/>
            <a:ext cx="6364783" cy="981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salesman (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salesman_id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name, city, commission)</a:t>
            </a:r>
          </a:p>
          <a:p>
            <a:pPr marL="0" marR="0" lvl="0" indent="0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customer(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customer_id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cust_name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city,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grade,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salesman_id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orders(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ord_no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purch_amt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ord_date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customer_id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salesman_id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44373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5AA5-17B6-4A76-A6E5-C69E00BB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52" y="103515"/>
            <a:ext cx="7523953" cy="830998"/>
          </a:xfrm>
        </p:spPr>
        <p:txBody>
          <a:bodyPr>
            <a:normAutofit/>
          </a:bodyPr>
          <a:lstStyle/>
          <a:p>
            <a:r>
              <a:rPr lang="en-US" sz="4000" b="1" dirty="0"/>
              <a:t>Query 9: Equivalent Queries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571C4-FFF9-4949-B3DF-BCA5845B1928}"/>
              </a:ext>
            </a:extLst>
          </p:cNvPr>
          <p:cNvSpPr/>
          <p:nvPr/>
        </p:nvSpPr>
        <p:spPr>
          <a:xfrm>
            <a:off x="222315" y="816267"/>
            <a:ext cx="9642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Write a query to find all the salesmen who worked for only one customer.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8450E9-677B-40AB-BF37-3A9C222DD594}"/>
              </a:ext>
            </a:extLst>
          </p:cNvPr>
          <p:cNvSpPr/>
          <p:nvPr/>
        </p:nvSpPr>
        <p:spPr>
          <a:xfrm>
            <a:off x="435822" y="2940500"/>
            <a:ext cx="5981812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u="sng" dirty="0" err="1"/>
              <a:t>salesman_id</a:t>
            </a:r>
            <a:r>
              <a:rPr lang="en-US" b="1" u="sng" dirty="0"/>
              <a:t>	name		city	commission</a:t>
            </a:r>
          </a:p>
          <a:p>
            <a:r>
              <a:rPr lang="en-US" dirty="0"/>
              <a:t>5005		Pit Alex		London	     0.11</a:t>
            </a:r>
          </a:p>
          <a:p>
            <a:r>
              <a:rPr lang="en-US" dirty="0"/>
              <a:t>5006		Mc Lyon		Paris	     0.14</a:t>
            </a:r>
          </a:p>
          <a:p>
            <a:r>
              <a:rPr lang="en-US" dirty="0"/>
              <a:t>5007		Paul Adam	Rome	     0.13</a:t>
            </a:r>
          </a:p>
          <a:p>
            <a:r>
              <a:rPr lang="en-US" dirty="0"/>
              <a:t>5003		</a:t>
            </a:r>
            <a:r>
              <a:rPr lang="en-US" dirty="0" err="1"/>
              <a:t>Lauson</a:t>
            </a:r>
            <a:r>
              <a:rPr lang="en-US" dirty="0"/>
              <a:t> Hen	San Jose        0.12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F40509-0A2A-4CF9-B920-B2FFC85F95D9}"/>
              </a:ext>
            </a:extLst>
          </p:cNvPr>
          <p:cNvSpPr/>
          <p:nvPr/>
        </p:nvSpPr>
        <p:spPr>
          <a:xfrm>
            <a:off x="334149" y="5037577"/>
            <a:ext cx="50401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c.salesman_id</a:t>
            </a:r>
            <a:r>
              <a:rPr lang="en-US" dirty="0"/>
              <a:t>, s.name, </a:t>
            </a:r>
            <a:r>
              <a:rPr lang="en-US" dirty="0" err="1"/>
              <a:t>s.city</a:t>
            </a:r>
            <a:r>
              <a:rPr lang="en-US" dirty="0"/>
              <a:t>, </a:t>
            </a:r>
            <a:r>
              <a:rPr lang="en-US" dirty="0" err="1"/>
              <a:t>s.commission</a:t>
            </a:r>
            <a:endParaRPr lang="en-US" dirty="0"/>
          </a:p>
          <a:p>
            <a:r>
              <a:rPr lang="en-US" b="1" dirty="0"/>
              <a:t>FROM</a:t>
            </a:r>
            <a:r>
              <a:rPr lang="en-US" dirty="0"/>
              <a:t> salesman s, customer c</a:t>
            </a:r>
          </a:p>
          <a:p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s.salesman_id</a:t>
            </a:r>
            <a:r>
              <a:rPr lang="en-US" dirty="0"/>
              <a:t> = </a:t>
            </a:r>
            <a:r>
              <a:rPr lang="en-US" dirty="0" err="1"/>
              <a:t>c.salesman_id</a:t>
            </a:r>
            <a:endParaRPr lang="en-US" dirty="0"/>
          </a:p>
          <a:p>
            <a:r>
              <a:rPr lang="en-US" b="1" dirty="0"/>
              <a:t>group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</a:t>
            </a:r>
            <a:r>
              <a:rPr lang="en-US" dirty="0" err="1"/>
              <a:t>c.salesman_id</a:t>
            </a:r>
            <a:r>
              <a:rPr lang="en-US" dirty="0"/>
              <a:t>, s.name</a:t>
            </a:r>
          </a:p>
          <a:p>
            <a:r>
              <a:rPr lang="en-US" b="1" dirty="0"/>
              <a:t>Having</a:t>
            </a:r>
            <a:r>
              <a:rPr lang="en-US" dirty="0"/>
              <a:t> </a:t>
            </a:r>
            <a:r>
              <a:rPr lang="en-US" b="1" dirty="0"/>
              <a:t>count</a:t>
            </a:r>
            <a:r>
              <a:rPr lang="en-US" dirty="0"/>
              <a:t>(</a:t>
            </a:r>
            <a:r>
              <a:rPr lang="en-US" dirty="0" err="1"/>
              <a:t>c.salesman_id</a:t>
            </a:r>
            <a:r>
              <a:rPr lang="en-US" dirty="0"/>
              <a:t>) = 1;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AFF846-74AE-4E67-89A0-A82C01F3C55E}"/>
              </a:ext>
            </a:extLst>
          </p:cNvPr>
          <p:cNvSpPr/>
          <p:nvPr/>
        </p:nvSpPr>
        <p:spPr>
          <a:xfrm>
            <a:off x="5968404" y="4706996"/>
            <a:ext cx="59818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b="1" dirty="0"/>
              <a:t>FROM</a:t>
            </a:r>
            <a:r>
              <a:rPr lang="en-US" dirty="0"/>
              <a:t> salesman </a:t>
            </a:r>
          </a:p>
          <a:p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salesman_id</a:t>
            </a:r>
            <a:r>
              <a:rPr lang="en-US" dirty="0"/>
              <a:t>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(	</a:t>
            </a:r>
          </a:p>
          <a:p>
            <a:pPr lvl="2"/>
            <a:r>
              <a:rPr lang="en-US" dirty="0"/>
              <a:t>   	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a.salesman_id</a:t>
            </a:r>
            <a:r>
              <a:rPr lang="en-US" dirty="0"/>
              <a:t> 	   </a:t>
            </a:r>
          </a:p>
          <a:p>
            <a:pPr lvl="2"/>
            <a:r>
              <a:rPr lang="en-US" dirty="0"/>
              <a:t>	</a:t>
            </a:r>
            <a:r>
              <a:rPr lang="en-US" b="1" dirty="0"/>
              <a:t>FROM</a:t>
            </a:r>
            <a:r>
              <a:rPr lang="en-US" dirty="0"/>
              <a:t> customer a, customer b 	   </a:t>
            </a:r>
          </a:p>
          <a:p>
            <a:pPr lvl="2"/>
            <a:r>
              <a:rPr lang="en-US" dirty="0"/>
              <a:t>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a.salesman_id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b.salesman_id</a:t>
            </a:r>
            <a:r>
              <a:rPr lang="en-US" dirty="0"/>
              <a:t> 	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a.cust_name</a:t>
            </a:r>
            <a:r>
              <a:rPr lang="en-US" dirty="0"/>
              <a:t> </a:t>
            </a:r>
            <a:r>
              <a:rPr lang="en-US" b="1" dirty="0"/>
              <a:t>&lt;&gt;</a:t>
            </a:r>
            <a:r>
              <a:rPr lang="en-US" dirty="0"/>
              <a:t> </a:t>
            </a:r>
            <a:r>
              <a:rPr lang="en-US" dirty="0" err="1"/>
              <a:t>b.cust_name</a:t>
            </a:r>
            <a:r>
              <a:rPr lang="en-US" dirty="0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EC7BF5-6936-43B0-8C2C-172679CA0726}"/>
              </a:ext>
            </a:extLst>
          </p:cNvPr>
          <p:cNvSpPr txBox="1"/>
          <p:nvPr/>
        </p:nvSpPr>
        <p:spPr>
          <a:xfrm>
            <a:off x="435822" y="1459135"/>
            <a:ext cx="6364783" cy="981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salesman (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salesman_id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name, city, commission)</a:t>
            </a:r>
          </a:p>
          <a:p>
            <a:pPr marL="0" marR="0" lvl="0" indent="0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customer(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customer_id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cust_name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city,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grade,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salesman_id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orders(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ord_no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purch_amt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ord_date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customer_id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salesman_id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96339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5AA5-17B6-4A76-A6E5-C69E00BB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41" y="67963"/>
            <a:ext cx="6222687" cy="892619"/>
          </a:xfrm>
        </p:spPr>
        <p:txBody>
          <a:bodyPr>
            <a:normAutofit/>
          </a:bodyPr>
          <a:lstStyle/>
          <a:p>
            <a:r>
              <a:rPr lang="en-US" sz="4000" b="1" dirty="0"/>
              <a:t>Query 10 (using subquery)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571C4-FFF9-4949-B3DF-BCA5845B1928}"/>
              </a:ext>
            </a:extLst>
          </p:cNvPr>
          <p:cNvSpPr/>
          <p:nvPr/>
        </p:nvSpPr>
        <p:spPr>
          <a:xfrm>
            <a:off x="0" y="960582"/>
            <a:ext cx="73225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Display all the orders that had amounts that were greater than </a:t>
            </a:r>
            <a:r>
              <a:rPr lang="en-US" sz="2000" b="1" dirty="0"/>
              <a:t>at least one of the orders </a:t>
            </a:r>
            <a:r>
              <a:rPr lang="en-US" sz="2000" dirty="0"/>
              <a:t>from September 10th 2012.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C202A8-5D12-41CD-B333-DBAB287835C1}"/>
              </a:ext>
            </a:extLst>
          </p:cNvPr>
          <p:cNvSpPr/>
          <p:nvPr/>
        </p:nvSpPr>
        <p:spPr>
          <a:xfrm>
            <a:off x="102698" y="2988930"/>
            <a:ext cx="6901418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u="sng" dirty="0" err="1"/>
              <a:t>ord_no</a:t>
            </a:r>
            <a:r>
              <a:rPr lang="en-US" b="1" u="sng" dirty="0"/>
              <a:t>	</a:t>
            </a:r>
            <a:r>
              <a:rPr lang="en-US" b="1" u="sng" dirty="0" err="1"/>
              <a:t>purch_amt</a:t>
            </a:r>
            <a:r>
              <a:rPr lang="en-US" b="1" u="sng" dirty="0"/>
              <a:t>    </a:t>
            </a:r>
            <a:r>
              <a:rPr lang="en-US" b="1" u="sng" dirty="0" err="1"/>
              <a:t>ord_date</a:t>
            </a:r>
            <a:r>
              <a:rPr lang="en-US" b="1" u="sng" dirty="0"/>
              <a:t>	</a:t>
            </a:r>
            <a:r>
              <a:rPr lang="en-US" b="1" u="sng" dirty="0" err="1"/>
              <a:t>customer_id</a:t>
            </a:r>
            <a:r>
              <a:rPr lang="en-US" b="1" u="sng" dirty="0"/>
              <a:t>	</a:t>
            </a:r>
            <a:r>
              <a:rPr lang="en-US" b="1" u="sng" dirty="0" err="1"/>
              <a:t>salesman_id</a:t>
            </a:r>
            <a:endParaRPr lang="en-US" b="1" u="sng" dirty="0"/>
          </a:p>
          <a:p>
            <a:r>
              <a:rPr lang="en-US" dirty="0"/>
              <a:t>70005	2400.60	      2012-07-27	3007		5001</a:t>
            </a:r>
          </a:p>
          <a:p>
            <a:r>
              <a:rPr lang="en-US" dirty="0"/>
              <a:t>70008	5760.00	      2012-09-10	3002		5001</a:t>
            </a:r>
          </a:p>
          <a:p>
            <a:r>
              <a:rPr lang="en-US" dirty="0"/>
              <a:t>70010	1983.43	      2012-10-10	3004		5006</a:t>
            </a:r>
          </a:p>
          <a:p>
            <a:r>
              <a:rPr lang="en-US" dirty="0"/>
              <a:t>70003	2480.40	      2012-10-10	3009		5003</a:t>
            </a:r>
          </a:p>
          <a:p>
            <a:r>
              <a:rPr lang="en-US" dirty="0"/>
              <a:t>70013	3045.60	      2012-04-25	3002		5001</a:t>
            </a:r>
          </a:p>
          <a:p>
            <a:r>
              <a:rPr lang="en-US" dirty="0"/>
              <a:t>70007	948.50	      2012-09-10	3005		5002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45C3E9-007E-43E2-85DE-8B424C0D6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569" y="0"/>
            <a:ext cx="5324741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7E018C-DB67-4B39-8CD0-EEE82D24A3D2}"/>
              </a:ext>
            </a:extLst>
          </p:cNvPr>
          <p:cNvSpPr/>
          <p:nvPr/>
        </p:nvSpPr>
        <p:spPr>
          <a:xfrm>
            <a:off x="177610" y="5020255"/>
            <a:ext cx="5705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SELECT</a:t>
            </a:r>
            <a:r>
              <a:rPr lang="en-US" dirty="0"/>
              <a:t> *</a:t>
            </a:r>
          </a:p>
          <a:p>
            <a:r>
              <a:rPr lang="en-US" b="1" dirty="0"/>
              <a:t>FROM</a:t>
            </a:r>
            <a:r>
              <a:rPr lang="en-US" dirty="0"/>
              <a:t> Orders</a:t>
            </a:r>
          </a:p>
          <a:p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purch_amt</a:t>
            </a:r>
            <a:r>
              <a:rPr lang="en-US" dirty="0"/>
              <a:t> &gt; </a:t>
            </a:r>
            <a:r>
              <a:rPr lang="en-US" b="1" dirty="0"/>
              <a:t>ANY</a:t>
            </a:r>
          </a:p>
          <a:p>
            <a:pPr lvl="4"/>
            <a:r>
              <a:rPr lang="en-US" dirty="0"/>
              <a:t>   (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purch_amt</a:t>
            </a:r>
            <a:endParaRPr lang="en-US" dirty="0"/>
          </a:p>
          <a:p>
            <a:pPr lvl="4"/>
            <a:r>
              <a:rPr lang="en-US" dirty="0"/>
              <a:t>    </a:t>
            </a:r>
            <a:r>
              <a:rPr lang="en-US" b="1" dirty="0"/>
              <a:t>FROM</a:t>
            </a:r>
            <a:r>
              <a:rPr lang="en-US" dirty="0"/>
              <a:t> orders</a:t>
            </a:r>
          </a:p>
          <a:p>
            <a:pPr lvl="4"/>
            <a:r>
              <a:rPr lang="en-US" b="1" dirty="0"/>
              <a:t>    WHERE</a:t>
            </a:r>
            <a:r>
              <a:rPr lang="en-US" dirty="0"/>
              <a:t>  </a:t>
            </a:r>
            <a:r>
              <a:rPr lang="en-US" dirty="0" err="1"/>
              <a:t>ord_date</a:t>
            </a:r>
            <a:r>
              <a:rPr lang="en-US" dirty="0"/>
              <a:t> = '2012-09-10');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67928-49C6-4CD6-BC86-985B78D0A5CA}"/>
              </a:ext>
            </a:extLst>
          </p:cNvPr>
          <p:cNvSpPr txBox="1"/>
          <p:nvPr/>
        </p:nvSpPr>
        <p:spPr>
          <a:xfrm>
            <a:off x="309242" y="1790525"/>
            <a:ext cx="6364783" cy="981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salesman (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salesman_id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name, city, commission)</a:t>
            </a:r>
          </a:p>
          <a:p>
            <a:pPr marL="0" marR="0" lvl="0" indent="0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customer(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customer_id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cust_name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city,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grade,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salesman_id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orders(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ord_no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purch_amt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ord_date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customer_id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salesman_id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25438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5AA5-17B6-4A76-A6E5-C69E00BB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53" y="103515"/>
            <a:ext cx="6270188" cy="830998"/>
          </a:xfrm>
        </p:spPr>
        <p:txBody>
          <a:bodyPr>
            <a:normAutofit/>
          </a:bodyPr>
          <a:lstStyle/>
          <a:p>
            <a:r>
              <a:rPr lang="en-US" sz="4000" b="1" dirty="0"/>
              <a:t>Query 11 (using subquery)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571C4-FFF9-4949-B3DF-BCA5845B1928}"/>
              </a:ext>
            </a:extLst>
          </p:cNvPr>
          <p:cNvSpPr/>
          <p:nvPr/>
        </p:nvSpPr>
        <p:spPr>
          <a:xfrm>
            <a:off x="334147" y="795018"/>
            <a:ext cx="80085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display only those customers whose grade are, in fact, higher than every customer in New York.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CC89D-59D8-4D5A-A4B3-87B9C19D31AD}"/>
              </a:ext>
            </a:extLst>
          </p:cNvPr>
          <p:cNvSpPr/>
          <p:nvPr/>
        </p:nvSpPr>
        <p:spPr>
          <a:xfrm>
            <a:off x="362223" y="3780342"/>
            <a:ext cx="6909848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u="sng" dirty="0" err="1"/>
              <a:t>customer_id</a:t>
            </a:r>
            <a:r>
              <a:rPr lang="en-US" b="1" u="sng" dirty="0"/>
              <a:t>	</a:t>
            </a:r>
            <a:r>
              <a:rPr lang="en-US" b="1" u="sng" dirty="0" err="1"/>
              <a:t>cust_name</a:t>
            </a:r>
            <a:r>
              <a:rPr lang="en-US" b="1" u="sng" dirty="0"/>
              <a:t>	city	grade	</a:t>
            </a:r>
            <a:r>
              <a:rPr lang="en-US" b="1" u="sng" dirty="0" err="1"/>
              <a:t>salesman_id</a:t>
            </a:r>
            <a:endParaRPr lang="en-US" b="1" u="sng" dirty="0"/>
          </a:p>
          <a:p>
            <a:r>
              <a:rPr lang="en-US" dirty="0"/>
              <a:t>3008		Julian Green	London	300	5002</a:t>
            </a:r>
          </a:p>
          <a:p>
            <a:r>
              <a:rPr lang="en-US" dirty="0"/>
              <a:t>3004		Fabian Johnson	Paris	300	5006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F8899-CDDC-4C7E-AC34-B981F9D67FA9}"/>
              </a:ext>
            </a:extLst>
          </p:cNvPr>
          <p:cNvSpPr/>
          <p:nvPr/>
        </p:nvSpPr>
        <p:spPr>
          <a:xfrm>
            <a:off x="362223" y="4815493"/>
            <a:ext cx="47917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SELECT</a:t>
            </a:r>
            <a:r>
              <a:rPr lang="en-US" sz="2000" dirty="0"/>
              <a:t> *</a:t>
            </a:r>
          </a:p>
          <a:p>
            <a:r>
              <a:rPr lang="en-US" sz="2000" b="1" dirty="0"/>
              <a:t>FROM</a:t>
            </a:r>
            <a:r>
              <a:rPr lang="en-US" sz="2000" dirty="0"/>
              <a:t> customer</a:t>
            </a:r>
          </a:p>
          <a:p>
            <a:r>
              <a:rPr lang="en-US" sz="2000" b="1" dirty="0"/>
              <a:t>WHERE</a:t>
            </a:r>
            <a:r>
              <a:rPr lang="en-US" sz="2000" dirty="0"/>
              <a:t> grade &gt; </a:t>
            </a:r>
            <a:r>
              <a:rPr lang="en-US" sz="2000" b="1" dirty="0"/>
              <a:t>ALL</a:t>
            </a:r>
          </a:p>
          <a:p>
            <a:pPr lvl="3"/>
            <a:r>
              <a:rPr lang="en-US" sz="2000" dirty="0"/>
              <a:t>   (</a:t>
            </a:r>
            <a:r>
              <a:rPr lang="en-US" sz="2000" b="1" dirty="0"/>
              <a:t>SELECT</a:t>
            </a:r>
            <a:r>
              <a:rPr lang="en-US" sz="2000" dirty="0"/>
              <a:t> grade</a:t>
            </a:r>
          </a:p>
          <a:p>
            <a:pPr lvl="3"/>
            <a:r>
              <a:rPr lang="en-US" sz="2000" b="1" dirty="0"/>
              <a:t>    FROM</a:t>
            </a:r>
            <a:r>
              <a:rPr lang="en-US" sz="2000" dirty="0"/>
              <a:t> customer</a:t>
            </a:r>
          </a:p>
          <a:p>
            <a:pPr lvl="3"/>
            <a:r>
              <a:rPr lang="en-US" sz="2000" b="1" dirty="0"/>
              <a:t>    WHERE</a:t>
            </a:r>
            <a:r>
              <a:rPr lang="en-US" sz="2000" dirty="0"/>
              <a:t> city = '</a:t>
            </a:r>
            <a:r>
              <a:rPr lang="en-US" sz="2000" dirty="0" err="1"/>
              <a:t>NewYork</a:t>
            </a:r>
            <a:r>
              <a:rPr lang="en-US" sz="2000" dirty="0"/>
              <a:t>');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E43716-07CC-4F32-AC03-F3666B9B13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3"/>
          <a:stretch/>
        </p:blipFill>
        <p:spPr>
          <a:xfrm>
            <a:off x="8342657" y="174396"/>
            <a:ext cx="3633890" cy="66836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B36564-5770-4FD6-9EAA-73341B64B375}"/>
              </a:ext>
            </a:extLst>
          </p:cNvPr>
          <p:cNvSpPr txBox="1"/>
          <p:nvPr/>
        </p:nvSpPr>
        <p:spPr>
          <a:xfrm>
            <a:off x="434850" y="1740320"/>
            <a:ext cx="6364783" cy="981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salesman (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salesman_id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name, city, commission)</a:t>
            </a:r>
          </a:p>
          <a:p>
            <a:pPr marL="0" marR="0" lvl="0" indent="0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customer(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customer_id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cust_name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city,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grade,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salesman_id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orders(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ord_no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purch_amt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ord_date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customer_id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salesman_id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94784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AB489-40F7-494C-B3DB-0539708D2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4" y="879941"/>
            <a:ext cx="11293311" cy="5465300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2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5AA5-17B6-4A76-A6E5-C69E00BB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23" y="156006"/>
            <a:ext cx="2168504" cy="654013"/>
          </a:xfrm>
        </p:spPr>
        <p:txBody>
          <a:bodyPr>
            <a:normAutofit/>
          </a:bodyPr>
          <a:lstStyle/>
          <a:p>
            <a:r>
              <a:rPr lang="en-US" sz="4000" b="1" dirty="0"/>
              <a:t>Query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DFA8-9493-4D8D-BE78-4213D8F0C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23" y="1077022"/>
            <a:ext cx="6241330" cy="8037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 the name and city of those customers and salesmen who lives in the same city.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A14CF2-71E8-4173-BB1E-020CD0EAEEFD}"/>
              </a:ext>
            </a:extLst>
          </p:cNvPr>
          <p:cNvSpPr/>
          <p:nvPr/>
        </p:nvSpPr>
        <p:spPr>
          <a:xfrm>
            <a:off x="608467" y="5702444"/>
            <a:ext cx="45445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C.cust_name</a:t>
            </a:r>
            <a:r>
              <a:rPr lang="en-US" sz="2000" dirty="0"/>
              <a:t>, S.name, </a:t>
            </a:r>
            <a:r>
              <a:rPr lang="en-US" sz="2000" dirty="0" err="1"/>
              <a:t>S.city</a:t>
            </a:r>
            <a:endParaRPr lang="en-US" sz="2000" dirty="0"/>
          </a:p>
          <a:p>
            <a:r>
              <a:rPr lang="en-US" sz="2000" b="1" dirty="0"/>
              <a:t>FROM</a:t>
            </a:r>
            <a:r>
              <a:rPr lang="en-US" sz="2000" dirty="0"/>
              <a:t> salesman </a:t>
            </a:r>
            <a:r>
              <a:rPr lang="en-US" sz="2000" b="1" dirty="0"/>
              <a:t>AS</a:t>
            </a:r>
            <a:r>
              <a:rPr lang="en-US" sz="2000" dirty="0"/>
              <a:t> S customer </a:t>
            </a:r>
            <a:r>
              <a:rPr lang="en-US" sz="2000" b="1" dirty="0"/>
              <a:t>AS</a:t>
            </a:r>
            <a:r>
              <a:rPr lang="en-US" sz="2000" dirty="0"/>
              <a:t> C</a:t>
            </a:r>
          </a:p>
          <a:p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err="1"/>
              <a:t>S.city</a:t>
            </a:r>
            <a:r>
              <a:rPr lang="en-US" sz="2000" dirty="0"/>
              <a:t> = </a:t>
            </a:r>
            <a:r>
              <a:rPr lang="en-US" sz="2000" dirty="0" err="1"/>
              <a:t>C.city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26D5DC-634C-4806-9F0A-F83819258E35}"/>
              </a:ext>
            </a:extLst>
          </p:cNvPr>
          <p:cNvSpPr/>
          <p:nvPr/>
        </p:nvSpPr>
        <p:spPr>
          <a:xfrm>
            <a:off x="632030" y="3429000"/>
            <a:ext cx="5181993" cy="212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u="sng" dirty="0" err="1"/>
              <a:t>cust_name</a:t>
            </a:r>
            <a:r>
              <a:rPr lang="en-US" sz="2400" b="1" u="sng" dirty="0"/>
              <a:t>	name		city</a:t>
            </a:r>
          </a:p>
          <a:p>
            <a:r>
              <a:rPr lang="en-US" dirty="0"/>
              <a:t>Nick Rimando	James </a:t>
            </a:r>
            <a:r>
              <a:rPr lang="en-US" dirty="0" err="1"/>
              <a:t>Hoog</a:t>
            </a:r>
            <a:r>
              <a:rPr lang="en-US" dirty="0"/>
              <a:t>	New York</a:t>
            </a:r>
          </a:p>
          <a:p>
            <a:r>
              <a:rPr lang="en-US" dirty="0"/>
              <a:t>Brad Davis	James </a:t>
            </a:r>
            <a:r>
              <a:rPr lang="en-US" dirty="0" err="1"/>
              <a:t>Hoog</a:t>
            </a:r>
            <a:r>
              <a:rPr lang="en-US" dirty="0"/>
              <a:t>	New York</a:t>
            </a:r>
          </a:p>
          <a:p>
            <a:r>
              <a:rPr lang="en-US" dirty="0"/>
              <a:t>Julian Green	Pit Alex		London</a:t>
            </a:r>
          </a:p>
          <a:p>
            <a:r>
              <a:rPr lang="en-US" dirty="0"/>
              <a:t>Fabian Johnson	Mc Lyon		Paris</a:t>
            </a:r>
          </a:p>
          <a:p>
            <a:r>
              <a:rPr lang="en-US" dirty="0"/>
              <a:t>Fabian Johnson	Nail </a:t>
            </a:r>
            <a:r>
              <a:rPr lang="en-US" dirty="0" err="1"/>
              <a:t>Knite</a:t>
            </a:r>
            <a:r>
              <a:rPr lang="en-US" dirty="0"/>
              <a:t>		Paris</a:t>
            </a:r>
          </a:p>
          <a:p>
            <a:r>
              <a:rPr lang="en-US" dirty="0"/>
              <a:t>Brad Guzan	Pit Alex		London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663AE5-2279-49AF-8A25-79660FAEB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028" y="0"/>
            <a:ext cx="5152972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0DD8D5-CF27-45FE-95F3-38B6562CFB14}"/>
              </a:ext>
            </a:extLst>
          </p:cNvPr>
          <p:cNvSpPr txBox="1"/>
          <p:nvPr/>
        </p:nvSpPr>
        <p:spPr>
          <a:xfrm>
            <a:off x="424023" y="1867679"/>
            <a:ext cx="6364783" cy="981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salesman (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salesman_id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name, city, commission)</a:t>
            </a:r>
          </a:p>
          <a:p>
            <a:pPr marL="0" marR="0" lvl="0" indent="0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customer(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customer_id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cust_name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city,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grade,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salesman_id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orders(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ord_no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purch_amt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ord_date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customer_id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salesman_id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44659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5AA5-17B6-4A76-A6E5-C69E00BB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55" y="50214"/>
            <a:ext cx="2614390" cy="943412"/>
          </a:xfrm>
        </p:spPr>
        <p:txBody>
          <a:bodyPr>
            <a:normAutofit/>
          </a:bodyPr>
          <a:lstStyle/>
          <a:p>
            <a:r>
              <a:rPr lang="en-US" sz="4000" b="1" dirty="0"/>
              <a:t>Query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DFA8-9493-4D8D-BE78-4213D8F0C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5" y="854747"/>
            <a:ext cx="6326171" cy="843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 the names of all customers along with the salesmen who works for them.  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4E1387-7675-4004-ABA4-8A9877172F21}"/>
              </a:ext>
            </a:extLst>
          </p:cNvPr>
          <p:cNvSpPr/>
          <p:nvPr/>
        </p:nvSpPr>
        <p:spPr>
          <a:xfrm>
            <a:off x="527901" y="2978178"/>
            <a:ext cx="3220825" cy="2677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u="sng" dirty="0" err="1"/>
              <a:t>cust_name</a:t>
            </a:r>
            <a:r>
              <a:rPr lang="en-US" sz="2400" b="1" u="sng" dirty="0"/>
              <a:t>	   name</a:t>
            </a:r>
          </a:p>
          <a:p>
            <a:r>
              <a:rPr lang="en-US" dirty="0"/>
              <a:t>Nick Rimando	James </a:t>
            </a:r>
            <a:r>
              <a:rPr lang="en-US" dirty="0" err="1"/>
              <a:t>Hoog</a:t>
            </a:r>
            <a:endParaRPr lang="en-US" dirty="0"/>
          </a:p>
          <a:p>
            <a:r>
              <a:rPr lang="en-US" dirty="0"/>
              <a:t>Brad Davis	James </a:t>
            </a:r>
            <a:r>
              <a:rPr lang="en-US" dirty="0" err="1"/>
              <a:t>Hoog</a:t>
            </a:r>
            <a:endParaRPr lang="en-US" dirty="0"/>
          </a:p>
          <a:p>
            <a:r>
              <a:rPr lang="en-US" dirty="0"/>
              <a:t>Graham Zusi	Nail </a:t>
            </a:r>
            <a:r>
              <a:rPr lang="en-US" dirty="0" err="1"/>
              <a:t>Knite</a:t>
            </a:r>
            <a:endParaRPr lang="en-US" dirty="0"/>
          </a:p>
          <a:p>
            <a:r>
              <a:rPr lang="en-US" dirty="0"/>
              <a:t>Julian Green	Nail </a:t>
            </a:r>
            <a:r>
              <a:rPr lang="en-US" dirty="0" err="1"/>
              <a:t>Knite</a:t>
            </a:r>
            <a:endParaRPr lang="en-US" dirty="0"/>
          </a:p>
          <a:p>
            <a:r>
              <a:rPr lang="en-US" dirty="0"/>
              <a:t>Fabian Johnson	Mc Lyon</a:t>
            </a:r>
          </a:p>
          <a:p>
            <a:r>
              <a:rPr lang="en-US" dirty="0"/>
              <a:t>Geoff Cameron	</a:t>
            </a:r>
            <a:r>
              <a:rPr lang="en-US" dirty="0" err="1"/>
              <a:t>Lauson</a:t>
            </a:r>
            <a:r>
              <a:rPr lang="en-US" dirty="0"/>
              <a:t> Hen</a:t>
            </a:r>
          </a:p>
          <a:p>
            <a:r>
              <a:rPr lang="en-US" dirty="0"/>
              <a:t>Jozy </a:t>
            </a:r>
            <a:r>
              <a:rPr lang="en-US" dirty="0" err="1"/>
              <a:t>Altidor</a:t>
            </a:r>
            <a:r>
              <a:rPr lang="en-US" dirty="0"/>
              <a:t>	Paul Adam</a:t>
            </a:r>
          </a:p>
          <a:p>
            <a:r>
              <a:rPr lang="en-US" dirty="0"/>
              <a:t>Brad Guzan	Pit Alex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DB6F5E-9457-467C-A36C-7CD4E7212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215" y="0"/>
            <a:ext cx="508769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E7B9CE-8C88-40DB-8D12-66C76848F95A}"/>
              </a:ext>
            </a:extLst>
          </p:cNvPr>
          <p:cNvSpPr/>
          <p:nvPr/>
        </p:nvSpPr>
        <p:spPr>
          <a:xfrm>
            <a:off x="700726" y="56987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customer.cust_name</a:t>
            </a:r>
            <a:r>
              <a:rPr lang="en-US" dirty="0"/>
              <a:t> salesman.name</a:t>
            </a:r>
          </a:p>
          <a:p>
            <a:r>
              <a:rPr lang="en-US" b="1" dirty="0"/>
              <a:t>FROM</a:t>
            </a:r>
            <a:r>
              <a:rPr lang="en-US" dirty="0"/>
              <a:t> customer, salesman</a:t>
            </a:r>
          </a:p>
          <a:p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salesman.salesman_id</a:t>
            </a:r>
            <a:r>
              <a:rPr lang="en-US" dirty="0"/>
              <a:t> = </a:t>
            </a:r>
            <a:r>
              <a:rPr lang="en-US" dirty="0" err="1"/>
              <a:t>customer.salesman_id</a:t>
            </a:r>
            <a:r>
              <a:rPr lang="en-US" dirty="0"/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5E8CA7-3B76-4BE8-9488-FE35A6B25AFB}"/>
              </a:ext>
            </a:extLst>
          </p:cNvPr>
          <p:cNvSpPr txBox="1"/>
          <p:nvPr/>
        </p:nvSpPr>
        <p:spPr>
          <a:xfrm>
            <a:off x="470555" y="1698563"/>
            <a:ext cx="6364783" cy="981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salesman (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salesman_id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name, city, commission)</a:t>
            </a:r>
          </a:p>
          <a:p>
            <a:pPr marL="0" marR="0" lvl="0" indent="0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customer(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customer_id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cust_name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city,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grade,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salesman_id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orders(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ord_no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purch_amt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ord_date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customer_id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salesman_id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95724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5AA5-17B6-4A76-A6E5-C69E00BB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39" y="99665"/>
            <a:ext cx="10515600" cy="785870"/>
          </a:xfrm>
        </p:spPr>
        <p:txBody>
          <a:bodyPr>
            <a:normAutofit/>
          </a:bodyPr>
          <a:lstStyle/>
          <a:p>
            <a:r>
              <a:rPr lang="en-US" sz="4000" b="1" dirty="0"/>
              <a:t>Query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DFA8-9493-4D8D-BE78-4213D8F0C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39" y="842869"/>
            <a:ext cx="6957767" cy="785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all those orders by the customers not located in the same cities where their salesmen live.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4FBCDC-94C5-425C-BC72-4F62F425B906}"/>
              </a:ext>
            </a:extLst>
          </p:cNvPr>
          <p:cNvSpPr/>
          <p:nvPr/>
        </p:nvSpPr>
        <p:spPr>
          <a:xfrm>
            <a:off x="503215" y="5281007"/>
            <a:ext cx="65411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ord_no</a:t>
            </a:r>
            <a:r>
              <a:rPr lang="en-US" dirty="0"/>
              <a:t> </a:t>
            </a:r>
            <a:r>
              <a:rPr lang="en-US" dirty="0" err="1"/>
              <a:t>cust_name</a:t>
            </a:r>
            <a:r>
              <a:rPr lang="en-US" dirty="0"/>
              <a:t> </a:t>
            </a:r>
            <a:r>
              <a:rPr lang="en-US" dirty="0" err="1"/>
              <a:t>orders.customer_id</a:t>
            </a:r>
            <a:r>
              <a:rPr lang="en-US" dirty="0"/>
              <a:t> </a:t>
            </a:r>
            <a:r>
              <a:rPr lang="en-US" dirty="0" err="1"/>
              <a:t>orders.salesman_id</a:t>
            </a:r>
            <a:endParaRPr lang="en-US" dirty="0"/>
          </a:p>
          <a:p>
            <a:r>
              <a:rPr lang="en-US" b="1" dirty="0"/>
              <a:t>FROM</a:t>
            </a:r>
            <a:r>
              <a:rPr lang="en-US" dirty="0"/>
              <a:t> salesman, customer, orders</a:t>
            </a:r>
          </a:p>
          <a:p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customer.city</a:t>
            </a:r>
            <a:r>
              <a:rPr lang="en-US" dirty="0"/>
              <a:t> </a:t>
            </a:r>
            <a:r>
              <a:rPr lang="en-US" b="1" dirty="0"/>
              <a:t>&lt;&gt;</a:t>
            </a:r>
            <a:r>
              <a:rPr lang="en-US" dirty="0"/>
              <a:t> </a:t>
            </a:r>
            <a:r>
              <a:rPr lang="en-US" dirty="0" err="1"/>
              <a:t>salesman.city</a:t>
            </a:r>
            <a:endParaRPr lang="en-US" dirty="0"/>
          </a:p>
          <a:p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orders.customer_id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customer.customer_id</a:t>
            </a:r>
            <a:endParaRPr lang="en-US" dirty="0"/>
          </a:p>
          <a:p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orders.salesman_id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salesman.salesman_id</a:t>
            </a:r>
            <a:r>
              <a:rPr lang="en-US" dirty="0"/>
              <a:t>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DF8D9B-3B59-4E18-9314-A008E28B8CC5}"/>
              </a:ext>
            </a:extLst>
          </p:cNvPr>
          <p:cNvSpPr/>
          <p:nvPr/>
        </p:nvSpPr>
        <p:spPr>
          <a:xfrm>
            <a:off x="503215" y="3287213"/>
            <a:ext cx="5977379" cy="187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err="1"/>
              <a:t>ord_no</a:t>
            </a:r>
            <a:r>
              <a:rPr lang="en-US" b="1" dirty="0"/>
              <a:t>	</a:t>
            </a:r>
            <a:r>
              <a:rPr lang="en-US" b="1" dirty="0" err="1"/>
              <a:t>cust_name</a:t>
            </a:r>
            <a:r>
              <a:rPr lang="en-US" b="1" dirty="0"/>
              <a:t>	</a:t>
            </a:r>
            <a:r>
              <a:rPr lang="en-US" b="1" dirty="0" err="1"/>
              <a:t>customer_id</a:t>
            </a:r>
            <a:r>
              <a:rPr lang="en-US" b="1" dirty="0"/>
              <a:t>	</a:t>
            </a:r>
            <a:r>
              <a:rPr lang="en-US" b="1" dirty="0" err="1"/>
              <a:t>salesman_id</a:t>
            </a:r>
            <a:endParaRPr lang="en-US" b="1" dirty="0"/>
          </a:p>
          <a:p>
            <a:r>
              <a:rPr lang="en-US" sz="1600" dirty="0"/>
              <a:t>70004	Geoff Cameron	3009		5003</a:t>
            </a:r>
          </a:p>
          <a:p>
            <a:r>
              <a:rPr lang="en-US" sz="1600" dirty="0"/>
              <a:t>70003	Geoff Cameron	3009		5003</a:t>
            </a:r>
          </a:p>
          <a:p>
            <a:r>
              <a:rPr lang="en-US" sz="1600" dirty="0"/>
              <a:t>70011	Jozy </a:t>
            </a:r>
            <a:r>
              <a:rPr lang="en-US" sz="1600" dirty="0" err="1"/>
              <a:t>Altidor</a:t>
            </a:r>
            <a:r>
              <a:rPr lang="en-US" sz="1600" dirty="0"/>
              <a:t>	3003		5007</a:t>
            </a:r>
          </a:p>
          <a:p>
            <a:r>
              <a:rPr lang="en-US" sz="1600" dirty="0"/>
              <a:t>70001	Graham Zusi	3005		5002</a:t>
            </a:r>
          </a:p>
          <a:p>
            <a:r>
              <a:rPr lang="en-US" sz="1600" dirty="0"/>
              <a:t>70007	Graham Zusi	3005		5002</a:t>
            </a:r>
          </a:p>
          <a:p>
            <a:r>
              <a:rPr lang="en-US" sz="1600" dirty="0"/>
              <a:t>70012	Julian Green	3008		5002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484F55-67EA-43EC-9F4F-FCBCCE1FF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947" y="0"/>
            <a:ext cx="4155815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791EA8B-A9EF-4BBC-9F17-53E4F5EC9B9E}"/>
                  </a:ext>
                </a:extLst>
              </p14:cNvPr>
              <p14:cNvContentPartPr/>
              <p14:nvPr/>
            </p14:nvContentPartPr>
            <p14:xfrm>
              <a:off x="2858040" y="6300360"/>
              <a:ext cx="3600" cy="2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791EA8B-A9EF-4BBC-9F17-53E4F5EC9B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8680" y="6291000"/>
                <a:ext cx="22320" cy="208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C1A2316-A634-4B19-B576-F44FB91E2A86}"/>
              </a:ext>
            </a:extLst>
          </p:cNvPr>
          <p:cNvSpPr txBox="1"/>
          <p:nvPr/>
        </p:nvSpPr>
        <p:spPr>
          <a:xfrm>
            <a:off x="434850" y="1740320"/>
            <a:ext cx="6364783" cy="981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salesman (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salesman_id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name, city, commission)</a:t>
            </a:r>
          </a:p>
          <a:p>
            <a:pPr marL="0" marR="0" lvl="0" indent="0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customer(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customer_id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cust_name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city,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grade,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salesman_id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orders(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ord_no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purch_amt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ord_date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customer_id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salesman_id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77129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5AA5-17B6-4A76-A6E5-C69E00BB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50" y="277168"/>
            <a:ext cx="10515600" cy="646331"/>
          </a:xfrm>
        </p:spPr>
        <p:txBody>
          <a:bodyPr>
            <a:normAutofit/>
          </a:bodyPr>
          <a:lstStyle/>
          <a:p>
            <a:r>
              <a:rPr lang="en-US" sz="4000" b="1" dirty="0"/>
              <a:t>Query 4 (using 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DFA8-9493-4D8D-BE78-4213D8F0C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159" y="1096929"/>
            <a:ext cx="5962068" cy="6094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Display all the orders issued by the salesman 'Paul Adam' from the orders table.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E81D97-917F-488F-AF3D-7B65E66F3454}"/>
              </a:ext>
            </a:extLst>
          </p:cNvPr>
          <p:cNvSpPr/>
          <p:nvPr/>
        </p:nvSpPr>
        <p:spPr>
          <a:xfrm>
            <a:off x="633536" y="4099024"/>
            <a:ext cx="3880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SELECT</a:t>
            </a:r>
            <a:r>
              <a:rPr lang="en-US" sz="2000" dirty="0"/>
              <a:t> *</a:t>
            </a:r>
          </a:p>
          <a:p>
            <a:r>
              <a:rPr lang="en-US" sz="2000" b="1" dirty="0"/>
              <a:t>FROM</a:t>
            </a:r>
            <a:r>
              <a:rPr lang="en-US" sz="2000" dirty="0"/>
              <a:t> orders</a:t>
            </a:r>
          </a:p>
          <a:p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err="1"/>
              <a:t>salesman_id</a:t>
            </a:r>
            <a:r>
              <a:rPr lang="en-US" sz="2000" dirty="0"/>
              <a:t> </a:t>
            </a:r>
            <a:r>
              <a:rPr lang="en-US" sz="2000" b="1" dirty="0"/>
              <a:t>=</a:t>
            </a:r>
          </a:p>
          <a:p>
            <a:r>
              <a:rPr lang="en-US" sz="2000" dirty="0"/>
              <a:t>    (</a:t>
            </a: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salesman_id</a:t>
            </a:r>
            <a:r>
              <a:rPr lang="en-US" sz="2000" dirty="0"/>
              <a:t> </a:t>
            </a:r>
          </a:p>
          <a:p>
            <a:r>
              <a:rPr lang="en-US" sz="2000" dirty="0"/>
              <a:t>     </a:t>
            </a:r>
            <a:r>
              <a:rPr lang="en-US" sz="2000" b="1" dirty="0"/>
              <a:t>FROM</a:t>
            </a:r>
            <a:r>
              <a:rPr lang="en-US" sz="2000" dirty="0"/>
              <a:t> salesman </a:t>
            </a:r>
          </a:p>
          <a:p>
            <a:r>
              <a:rPr lang="en-US" sz="2000" dirty="0"/>
              <a:t>     </a:t>
            </a:r>
            <a:r>
              <a:rPr lang="en-US" sz="2000" b="1" dirty="0"/>
              <a:t>WHERE</a:t>
            </a:r>
            <a:r>
              <a:rPr lang="en-US" sz="2000" dirty="0"/>
              <a:t> name = 'Paul Adam');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4F185-CCC9-4912-BC0A-BE5673AAF613}"/>
              </a:ext>
            </a:extLst>
          </p:cNvPr>
          <p:cNvSpPr/>
          <p:nvPr/>
        </p:nvSpPr>
        <p:spPr>
          <a:xfrm>
            <a:off x="448159" y="3322207"/>
            <a:ext cx="613370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u="sng" dirty="0" err="1"/>
              <a:t>ord_no</a:t>
            </a:r>
            <a:r>
              <a:rPr lang="en-US" b="1" u="sng" dirty="0"/>
              <a:t>	</a:t>
            </a:r>
            <a:r>
              <a:rPr lang="en-US" b="1" u="sng" dirty="0" err="1"/>
              <a:t>purch_amt</a:t>
            </a:r>
            <a:r>
              <a:rPr lang="en-US" b="1" u="sng" dirty="0"/>
              <a:t>     </a:t>
            </a:r>
            <a:r>
              <a:rPr lang="en-US" b="1" u="sng" dirty="0" err="1"/>
              <a:t>ord_date</a:t>
            </a:r>
            <a:r>
              <a:rPr lang="en-US" b="1" u="sng" dirty="0"/>
              <a:t>     </a:t>
            </a:r>
            <a:r>
              <a:rPr lang="en-US" b="1" u="sng" dirty="0" err="1"/>
              <a:t>customer_id</a:t>
            </a:r>
            <a:r>
              <a:rPr lang="en-US" b="1" u="sng" dirty="0"/>
              <a:t>	   </a:t>
            </a:r>
            <a:r>
              <a:rPr lang="en-US" b="1" u="sng" dirty="0" err="1"/>
              <a:t>salesman_id</a:t>
            </a:r>
            <a:endParaRPr lang="en-US" b="1" u="sng" dirty="0"/>
          </a:p>
          <a:p>
            <a:r>
              <a:rPr lang="en-US" dirty="0"/>
              <a:t>70011	 75.29	       2012-08-17	3003	        5007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6F110B-A0E0-4518-8E13-F23DC32E4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272" y="0"/>
            <a:ext cx="5438492" cy="6858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8E2CB4-2119-4D31-A2B1-33765B5A2F1B}"/>
              </a:ext>
            </a:extLst>
          </p:cNvPr>
          <p:cNvSpPr txBox="1">
            <a:spLocks/>
          </p:cNvSpPr>
          <p:nvPr/>
        </p:nvSpPr>
        <p:spPr>
          <a:xfrm>
            <a:off x="448159" y="6038016"/>
            <a:ext cx="6039825" cy="609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Can we make this query </a:t>
            </a:r>
            <a:r>
              <a:rPr lang="en-US" sz="2400" dirty="0" err="1"/>
              <a:t>unnested</a:t>
            </a:r>
            <a:r>
              <a:rPr lang="en-US" sz="2400" dirty="0"/>
              <a:t>? If yes how?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DDFDB4-A9DB-42EF-B351-BC579232CA4A}"/>
              </a:ext>
            </a:extLst>
          </p:cNvPr>
          <p:cNvSpPr txBox="1"/>
          <p:nvPr/>
        </p:nvSpPr>
        <p:spPr>
          <a:xfrm>
            <a:off x="434850" y="1740320"/>
            <a:ext cx="6364783" cy="981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salesman (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salesman_id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name, city, commission)</a:t>
            </a:r>
          </a:p>
          <a:p>
            <a:pPr marL="0" marR="0" lvl="0" indent="0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customer(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customer_id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cust_name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city,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grade,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salesman_id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orders(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ord_no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purch_amt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ord_date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customer_id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salesman_id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11491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5AA5-17B6-4A76-A6E5-C69E00BB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85" y="110360"/>
            <a:ext cx="10515600" cy="6645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Query 5 (using 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DFA8-9493-4D8D-BE78-4213D8F0C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84" y="774888"/>
            <a:ext cx="7679561" cy="6094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Display all the orders which values are greater than the average order value for 10th October 2012.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8E2CB4-2119-4D31-A2B1-33765B5A2F1B}"/>
              </a:ext>
            </a:extLst>
          </p:cNvPr>
          <p:cNvSpPr txBox="1">
            <a:spLocks/>
          </p:cNvSpPr>
          <p:nvPr/>
        </p:nvSpPr>
        <p:spPr>
          <a:xfrm>
            <a:off x="468151" y="6083112"/>
            <a:ext cx="6039825" cy="609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Can we make this query </a:t>
            </a:r>
            <a:r>
              <a:rPr lang="en-US" sz="2400" dirty="0" err="1"/>
              <a:t>unnested</a:t>
            </a:r>
            <a:r>
              <a:rPr lang="en-US" sz="2400" dirty="0"/>
              <a:t>? If yes how?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EE55D4-01A9-452B-981E-1D19920227EB}"/>
              </a:ext>
            </a:extLst>
          </p:cNvPr>
          <p:cNvSpPr/>
          <p:nvPr/>
        </p:nvSpPr>
        <p:spPr>
          <a:xfrm>
            <a:off x="381784" y="4244270"/>
            <a:ext cx="39372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SELECT</a:t>
            </a:r>
            <a:r>
              <a:rPr lang="en-US" dirty="0"/>
              <a:t> *</a:t>
            </a:r>
          </a:p>
          <a:p>
            <a:r>
              <a:rPr lang="en-US" b="1" dirty="0"/>
              <a:t>FROM</a:t>
            </a:r>
            <a:r>
              <a:rPr lang="en-US" dirty="0"/>
              <a:t> orders</a:t>
            </a:r>
          </a:p>
          <a:p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purch_amt</a:t>
            </a:r>
            <a:r>
              <a:rPr lang="en-US" dirty="0"/>
              <a:t> </a:t>
            </a:r>
            <a:r>
              <a:rPr lang="en-US" b="1" dirty="0"/>
              <a:t>&gt;</a:t>
            </a:r>
          </a:p>
          <a:p>
            <a:r>
              <a:rPr lang="en-US" dirty="0"/>
              <a:t>    (</a:t>
            </a:r>
            <a:r>
              <a:rPr lang="en-US" b="1" dirty="0"/>
              <a:t>SELECT</a:t>
            </a:r>
            <a:r>
              <a:rPr lang="en-US" dirty="0"/>
              <a:t>  AVG(</a:t>
            </a:r>
            <a:r>
              <a:rPr lang="en-US" dirty="0" err="1"/>
              <a:t>purch_amt</a:t>
            </a:r>
            <a:r>
              <a:rPr lang="en-US" dirty="0"/>
              <a:t>) </a:t>
            </a:r>
          </a:p>
          <a:p>
            <a:r>
              <a:rPr lang="en-US" dirty="0"/>
              <a:t>     </a:t>
            </a:r>
            <a:r>
              <a:rPr lang="en-US" b="1" dirty="0"/>
              <a:t>FROM</a:t>
            </a:r>
            <a:r>
              <a:rPr lang="en-US" dirty="0"/>
              <a:t> orders </a:t>
            </a:r>
          </a:p>
          <a:p>
            <a:r>
              <a:rPr lang="en-US" dirty="0"/>
              <a:t>    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ord_date</a:t>
            </a:r>
            <a:r>
              <a:rPr lang="en-US" dirty="0"/>
              <a:t> = '2012-10-10');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FF3DA-EC63-4BD8-86F3-8B59EB1B272B}"/>
              </a:ext>
            </a:extLst>
          </p:cNvPr>
          <p:cNvSpPr/>
          <p:nvPr/>
        </p:nvSpPr>
        <p:spPr>
          <a:xfrm>
            <a:off x="381785" y="2637846"/>
            <a:ext cx="7282205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u="sng" dirty="0" err="1"/>
              <a:t>ord_no</a:t>
            </a:r>
            <a:r>
              <a:rPr lang="en-US" b="1" u="sng" dirty="0"/>
              <a:t>	</a:t>
            </a:r>
            <a:r>
              <a:rPr lang="en-US" b="1" u="sng" dirty="0" err="1"/>
              <a:t>purch_amt</a:t>
            </a:r>
            <a:r>
              <a:rPr lang="en-US" b="1" u="sng" dirty="0"/>
              <a:t>	</a:t>
            </a:r>
            <a:r>
              <a:rPr lang="en-US" b="1" u="sng" dirty="0" err="1"/>
              <a:t>ord_date</a:t>
            </a:r>
            <a:r>
              <a:rPr lang="en-US" b="1" u="sng" dirty="0"/>
              <a:t>	          </a:t>
            </a:r>
            <a:r>
              <a:rPr lang="en-US" b="1" u="sng" dirty="0" err="1"/>
              <a:t>customer_id</a:t>
            </a:r>
            <a:r>
              <a:rPr lang="en-US" b="1" u="sng" dirty="0"/>
              <a:t>	       </a:t>
            </a:r>
            <a:r>
              <a:rPr lang="en-US" b="1" u="sng" dirty="0" err="1"/>
              <a:t>salesman_id</a:t>
            </a:r>
            <a:endParaRPr lang="en-US" b="1" u="sng" dirty="0"/>
          </a:p>
          <a:p>
            <a:r>
              <a:rPr lang="en-US" dirty="0"/>
              <a:t>70005	2400.60		2012-07-27	3007		5001</a:t>
            </a:r>
          </a:p>
          <a:p>
            <a:r>
              <a:rPr lang="en-US" dirty="0"/>
              <a:t>70008	5760.00		2012-09-10	3002		5001</a:t>
            </a:r>
          </a:p>
          <a:p>
            <a:r>
              <a:rPr lang="en-US" dirty="0"/>
              <a:t>70003	2480.40		2012-10-10	3009		5003</a:t>
            </a:r>
          </a:p>
          <a:p>
            <a:r>
              <a:rPr lang="en-US" dirty="0"/>
              <a:t>70013	3045.60		2012-04-25	3002		5001</a:t>
            </a:r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0619F3EF-72FE-4176-9BC3-6EAA629A0E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5" b="1703"/>
          <a:stretch/>
        </p:blipFill>
        <p:spPr>
          <a:xfrm>
            <a:off x="8061346" y="8789"/>
            <a:ext cx="3748869" cy="67412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F2B64B-CD0F-453D-BA74-4C869D4C2CA6}"/>
              </a:ext>
            </a:extLst>
          </p:cNvPr>
          <p:cNvSpPr txBox="1"/>
          <p:nvPr/>
        </p:nvSpPr>
        <p:spPr>
          <a:xfrm>
            <a:off x="280185" y="1520889"/>
            <a:ext cx="6656827" cy="790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>
              <a:lnSpc>
                <a:spcPct val="50000"/>
              </a:lnSpc>
            </a:pP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salesman (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salesman_id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name, city, commission)</a:t>
            </a:r>
          </a:p>
          <a:p>
            <a:pPr marL="274320" marR="0" lvl="0" defTabSz="914400" rtl="0" eaLnBrk="1" fontAlgn="auto" latinLnBrk="0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customer(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customer_id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cust_name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city,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grade,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salesman_id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</a:t>
            </a:r>
          </a:p>
          <a:p>
            <a:pPr marL="274320" marR="0" lvl="0" algn="l" defTabSz="914400" rtl="0" eaLnBrk="1" fontAlgn="auto" latinLnBrk="0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orders(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ord_no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purch_amt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ord_date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customer_id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salesman_id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60845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5AA5-17B6-4A76-A6E5-C69E00BB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09" y="210533"/>
            <a:ext cx="10515600" cy="850584"/>
          </a:xfrm>
        </p:spPr>
        <p:txBody>
          <a:bodyPr/>
          <a:lstStyle/>
          <a:p>
            <a:r>
              <a:rPr lang="en-US" b="1" dirty="0"/>
              <a:t>Query 6 (using subquery)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8E2CB4-2119-4D31-A2B1-33765B5A2F1B}"/>
              </a:ext>
            </a:extLst>
          </p:cNvPr>
          <p:cNvSpPr txBox="1">
            <a:spLocks/>
          </p:cNvSpPr>
          <p:nvPr/>
        </p:nvSpPr>
        <p:spPr>
          <a:xfrm>
            <a:off x="542042" y="6038016"/>
            <a:ext cx="6039825" cy="609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Can we make this query </a:t>
            </a:r>
            <a:r>
              <a:rPr lang="en-US" sz="2400" dirty="0" err="1"/>
              <a:t>unnested</a:t>
            </a:r>
            <a:r>
              <a:rPr lang="en-US" sz="2400" dirty="0"/>
              <a:t>? If yes how?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571C4-FFF9-4949-B3DF-BCA5845B1928}"/>
              </a:ext>
            </a:extLst>
          </p:cNvPr>
          <p:cNvSpPr/>
          <p:nvPr/>
        </p:nvSpPr>
        <p:spPr>
          <a:xfrm>
            <a:off x="525943" y="988451"/>
            <a:ext cx="55700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Find</a:t>
            </a:r>
            <a:r>
              <a:rPr lang="en-US" dirty="0"/>
              <a:t> </a:t>
            </a:r>
            <a:r>
              <a:rPr lang="en-US" sz="2200" dirty="0"/>
              <a:t>all orders attributed to salesmen in Paris.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5B0C75-D58F-499E-98B4-B1E3ADC5A2A0}"/>
              </a:ext>
            </a:extLst>
          </p:cNvPr>
          <p:cNvSpPr/>
          <p:nvPr/>
        </p:nvSpPr>
        <p:spPr>
          <a:xfrm>
            <a:off x="616185" y="4099024"/>
            <a:ext cx="34470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/>
              <a:t>SELECT</a:t>
            </a:r>
            <a:r>
              <a:rPr lang="en-US" sz="2000"/>
              <a:t> *</a:t>
            </a:r>
          </a:p>
          <a:p>
            <a:r>
              <a:rPr lang="en-US" sz="2000" b="1"/>
              <a:t>FROM</a:t>
            </a:r>
            <a:r>
              <a:rPr lang="en-US" sz="2000"/>
              <a:t> orders</a:t>
            </a:r>
          </a:p>
          <a:p>
            <a:r>
              <a:rPr lang="en-US" sz="2000" b="1"/>
              <a:t>WHERE</a:t>
            </a:r>
            <a:r>
              <a:rPr lang="en-US" sz="2000"/>
              <a:t> salesman_id </a:t>
            </a:r>
            <a:r>
              <a:rPr lang="en-US" sz="2000" b="1"/>
              <a:t>IN</a:t>
            </a:r>
          </a:p>
          <a:p>
            <a:r>
              <a:rPr lang="en-US" sz="2000"/>
              <a:t>    (</a:t>
            </a:r>
            <a:r>
              <a:rPr lang="en-US" sz="2000" b="1"/>
              <a:t>SELECT</a:t>
            </a:r>
            <a:r>
              <a:rPr lang="en-US" sz="2000"/>
              <a:t> salesman_id </a:t>
            </a:r>
          </a:p>
          <a:p>
            <a:r>
              <a:rPr lang="en-US" sz="2000"/>
              <a:t>     </a:t>
            </a:r>
            <a:r>
              <a:rPr lang="en-US" sz="2000" b="1"/>
              <a:t>FROM</a:t>
            </a:r>
            <a:r>
              <a:rPr lang="en-US" sz="2000"/>
              <a:t> salesman </a:t>
            </a:r>
          </a:p>
          <a:p>
            <a:r>
              <a:rPr lang="en-US" sz="2000"/>
              <a:t>     </a:t>
            </a:r>
            <a:r>
              <a:rPr lang="en-US" sz="2000" b="1"/>
              <a:t>WHERE</a:t>
            </a:r>
            <a:r>
              <a:rPr lang="en-US" sz="2000"/>
              <a:t> city ='Paris');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150004-F10F-47CF-B760-B054A974D3BC}"/>
              </a:ext>
            </a:extLst>
          </p:cNvPr>
          <p:cNvSpPr/>
          <p:nvPr/>
        </p:nvSpPr>
        <p:spPr>
          <a:xfrm>
            <a:off x="357909" y="2619666"/>
            <a:ext cx="8063061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chemeClr val="lt1"/>
                </a:solidFill>
              </a:rPr>
              <a:t>   </a:t>
            </a:r>
            <a:r>
              <a:rPr lang="en-US" b="1" u="sng" dirty="0" err="1">
                <a:solidFill>
                  <a:schemeClr val="lt1"/>
                </a:solidFill>
              </a:rPr>
              <a:t>ord_no</a:t>
            </a:r>
            <a:r>
              <a:rPr lang="en-US" b="1" u="sng" dirty="0">
                <a:solidFill>
                  <a:schemeClr val="lt1"/>
                </a:solidFill>
              </a:rPr>
              <a:t> 	    </a:t>
            </a:r>
            <a:r>
              <a:rPr lang="en-US" b="1" u="sng" dirty="0" err="1">
                <a:solidFill>
                  <a:schemeClr val="lt1"/>
                </a:solidFill>
              </a:rPr>
              <a:t>purch_amt</a:t>
            </a:r>
            <a:r>
              <a:rPr lang="en-US" b="1" u="sng" dirty="0">
                <a:solidFill>
                  <a:schemeClr val="lt1"/>
                </a:solidFill>
              </a:rPr>
              <a:t>	 </a:t>
            </a:r>
            <a:r>
              <a:rPr lang="en-US" b="1" u="sng" dirty="0" err="1">
                <a:solidFill>
                  <a:schemeClr val="lt1"/>
                </a:solidFill>
              </a:rPr>
              <a:t>ord_date</a:t>
            </a:r>
            <a:r>
              <a:rPr lang="en-US" b="1" u="sng" dirty="0">
                <a:solidFill>
                  <a:schemeClr val="lt1"/>
                </a:solidFill>
              </a:rPr>
              <a:t>		 </a:t>
            </a:r>
            <a:r>
              <a:rPr lang="en-US" b="1" u="sng" dirty="0" err="1">
                <a:solidFill>
                  <a:schemeClr val="lt1"/>
                </a:solidFill>
              </a:rPr>
              <a:t>customer_id</a:t>
            </a:r>
            <a:r>
              <a:rPr lang="en-US" b="1" u="sng" dirty="0">
                <a:solidFill>
                  <a:schemeClr val="lt1"/>
                </a:solidFill>
              </a:rPr>
              <a:t>	</a:t>
            </a:r>
            <a:r>
              <a:rPr lang="en-US" b="1" u="sng" dirty="0" err="1">
                <a:solidFill>
                  <a:schemeClr val="lt1"/>
                </a:solidFill>
              </a:rPr>
              <a:t>salesman_id</a:t>
            </a:r>
            <a:endParaRPr lang="en-US" b="1" u="sng" dirty="0">
              <a:solidFill>
                <a:schemeClr val="lt1"/>
              </a:solidFill>
            </a:endParaRPr>
          </a:p>
          <a:p>
            <a:pPr algn="ctr"/>
            <a:r>
              <a:rPr lang="en-US" dirty="0">
                <a:solidFill>
                  <a:schemeClr val="lt1"/>
                </a:solidFill>
              </a:rPr>
              <a:t>70001	 150.50		 2012-10-05	 3005		 5002</a:t>
            </a:r>
          </a:p>
          <a:p>
            <a:pPr algn="ctr"/>
            <a:r>
              <a:rPr lang="en-US" dirty="0">
                <a:solidFill>
                  <a:schemeClr val="lt1"/>
                </a:solidFill>
              </a:rPr>
              <a:t>70007	 948.50</a:t>
            </a:r>
            <a:r>
              <a:rPr lang="en-US" dirty="0"/>
              <a:t>		</a:t>
            </a:r>
            <a:r>
              <a:rPr lang="en-US" dirty="0">
                <a:solidFill>
                  <a:schemeClr val="lt1"/>
                </a:solidFill>
              </a:rPr>
              <a:t> 2012-09-10	 3005		 5002</a:t>
            </a:r>
          </a:p>
          <a:p>
            <a:pPr algn="ctr"/>
            <a:r>
              <a:rPr lang="en-US" dirty="0">
                <a:solidFill>
                  <a:schemeClr val="lt1"/>
                </a:solidFill>
              </a:rPr>
              <a:t>70012	 250.45 		2012-06-27 	3008 		5002</a:t>
            </a:r>
          </a:p>
          <a:p>
            <a:pPr algn="ctr"/>
            <a:r>
              <a:rPr lang="en-US" dirty="0">
                <a:solidFill>
                  <a:schemeClr val="lt1"/>
                </a:solidFill>
              </a:rPr>
              <a:t>70010 	1983.43 		2012-10-10 	3004 		5006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F95C9-DAA4-455F-9307-08C0383CE63F}"/>
              </a:ext>
            </a:extLst>
          </p:cNvPr>
          <p:cNvSpPr txBox="1"/>
          <p:nvPr/>
        </p:nvSpPr>
        <p:spPr>
          <a:xfrm>
            <a:off x="508016" y="1519695"/>
            <a:ext cx="6364783" cy="981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salesman (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salesman_id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name, city, commission)</a:t>
            </a:r>
          </a:p>
          <a:p>
            <a:pPr marL="0" marR="0" lvl="0" indent="0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customer(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customer_id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cust_name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city,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grade,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salesman_id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orders(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ord_no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purch_amt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ord_date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customer_id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salesman_id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77346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5AA5-17B6-4A76-A6E5-C69E00BB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6" y="142152"/>
            <a:ext cx="10515600" cy="769441"/>
          </a:xfrm>
        </p:spPr>
        <p:txBody>
          <a:bodyPr>
            <a:normAutofit/>
          </a:bodyPr>
          <a:lstStyle/>
          <a:p>
            <a:r>
              <a:rPr lang="en-US" sz="4000" b="1" dirty="0"/>
              <a:t>Query 7 (using subquery)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571C4-FFF9-4949-B3DF-BCA5845B1928}"/>
              </a:ext>
            </a:extLst>
          </p:cNvPr>
          <p:cNvSpPr/>
          <p:nvPr/>
        </p:nvSpPr>
        <p:spPr>
          <a:xfrm>
            <a:off x="468746" y="839568"/>
            <a:ext cx="70219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Extract the data from the orders table for the salesman who earned the maximum commission.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CBEB5E-EAB9-41F5-8679-9C233E86A052}"/>
              </a:ext>
            </a:extLst>
          </p:cNvPr>
          <p:cNvSpPr/>
          <p:nvPr/>
        </p:nvSpPr>
        <p:spPr>
          <a:xfrm>
            <a:off x="582654" y="4272677"/>
            <a:ext cx="51438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ord_no</a:t>
            </a:r>
            <a:r>
              <a:rPr lang="en-US" dirty="0"/>
              <a:t>, </a:t>
            </a:r>
            <a:r>
              <a:rPr lang="en-US" dirty="0" err="1"/>
              <a:t>purch_amt</a:t>
            </a:r>
            <a:r>
              <a:rPr lang="en-US" dirty="0"/>
              <a:t>, </a:t>
            </a:r>
            <a:r>
              <a:rPr lang="en-US" dirty="0" err="1"/>
              <a:t>ord_date</a:t>
            </a:r>
            <a:r>
              <a:rPr lang="en-US" dirty="0"/>
              <a:t>, </a:t>
            </a:r>
            <a:r>
              <a:rPr lang="en-US" dirty="0" err="1"/>
              <a:t>salesman_id</a:t>
            </a:r>
            <a:r>
              <a:rPr lang="en-US" dirty="0"/>
              <a:t> </a:t>
            </a:r>
          </a:p>
          <a:p>
            <a:r>
              <a:rPr lang="en-US" b="1" dirty="0"/>
              <a:t>FROM</a:t>
            </a:r>
            <a:r>
              <a:rPr lang="en-US" dirty="0"/>
              <a:t> orders </a:t>
            </a:r>
          </a:p>
          <a:p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salesman_id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/>
              <a:t>(</a:t>
            </a:r>
          </a:p>
          <a:p>
            <a:r>
              <a:rPr lang="en-US" b="1" dirty="0"/>
              <a:t>	SELECT</a:t>
            </a:r>
            <a:r>
              <a:rPr lang="en-US" dirty="0"/>
              <a:t> </a:t>
            </a:r>
            <a:r>
              <a:rPr lang="en-US" dirty="0" err="1"/>
              <a:t>salesman_id</a:t>
            </a:r>
            <a:r>
              <a:rPr lang="en-US" dirty="0"/>
              <a:t> </a:t>
            </a:r>
          </a:p>
          <a:p>
            <a:r>
              <a:rPr lang="en-US" b="1" dirty="0"/>
              <a:t>	FROM</a:t>
            </a:r>
            <a:r>
              <a:rPr lang="en-US" dirty="0"/>
              <a:t> salesman</a:t>
            </a:r>
          </a:p>
          <a:p>
            <a:r>
              <a:rPr lang="en-US" b="1" dirty="0"/>
              <a:t>	WHERE</a:t>
            </a:r>
            <a:r>
              <a:rPr lang="en-US" dirty="0"/>
              <a:t> commission </a:t>
            </a:r>
            <a:r>
              <a:rPr lang="en-US" b="1" dirty="0"/>
              <a:t>=</a:t>
            </a:r>
            <a:r>
              <a:rPr lang="en-US" dirty="0"/>
              <a:t> (</a:t>
            </a:r>
          </a:p>
          <a:p>
            <a:r>
              <a:rPr lang="en-US" b="1" dirty="0"/>
              <a:t>		SELECT</a:t>
            </a:r>
            <a:r>
              <a:rPr lang="en-US" dirty="0"/>
              <a:t> </a:t>
            </a:r>
            <a:r>
              <a:rPr lang="en-US" b="1" dirty="0"/>
              <a:t>MAX</a:t>
            </a:r>
            <a:r>
              <a:rPr lang="en-US" dirty="0"/>
              <a:t>(commission) </a:t>
            </a:r>
          </a:p>
          <a:p>
            <a:r>
              <a:rPr lang="en-US" b="1" dirty="0"/>
              <a:t>		FROM</a:t>
            </a:r>
            <a:r>
              <a:rPr lang="en-US" dirty="0"/>
              <a:t> salesman)</a:t>
            </a:r>
          </a:p>
          <a:p>
            <a:r>
              <a:rPr lang="en-US" dirty="0"/>
              <a:t>                 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8335BC-419A-4974-A5C0-8B8FB177DB73}"/>
              </a:ext>
            </a:extLst>
          </p:cNvPr>
          <p:cNvSpPr/>
          <p:nvPr/>
        </p:nvSpPr>
        <p:spPr>
          <a:xfrm>
            <a:off x="582654" y="2800397"/>
            <a:ext cx="4614792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u="sng" dirty="0" err="1"/>
              <a:t>ord_no</a:t>
            </a:r>
            <a:r>
              <a:rPr lang="en-US" b="1" u="sng" dirty="0"/>
              <a:t>   </a:t>
            </a:r>
            <a:r>
              <a:rPr lang="en-US" b="1" u="sng" dirty="0" err="1"/>
              <a:t>purch_amt</a:t>
            </a:r>
            <a:r>
              <a:rPr lang="en-US" b="1" u="sng" dirty="0"/>
              <a:t>   </a:t>
            </a:r>
            <a:r>
              <a:rPr lang="en-US" b="1" u="sng" dirty="0" err="1"/>
              <a:t>ord_date</a:t>
            </a:r>
            <a:r>
              <a:rPr lang="en-US" b="1" u="sng" dirty="0"/>
              <a:t>      </a:t>
            </a:r>
            <a:r>
              <a:rPr lang="en-US" b="1" u="sng" dirty="0" err="1"/>
              <a:t>salesman_id</a:t>
            </a:r>
            <a:r>
              <a:rPr lang="en-US" b="1" u="sng" dirty="0"/>
              <a:t> </a:t>
            </a:r>
          </a:p>
          <a:p>
            <a:r>
              <a:rPr lang="en-US" dirty="0"/>
              <a:t>70002      65.26           2012-10-05         5001</a:t>
            </a:r>
          </a:p>
          <a:p>
            <a:r>
              <a:rPr lang="en-US" dirty="0"/>
              <a:t>  70005    2400.60       2012-07-27         5001</a:t>
            </a:r>
          </a:p>
          <a:p>
            <a:r>
              <a:rPr lang="en-US" dirty="0"/>
              <a:t>  70008    5760.00       2012-09-10         5001</a:t>
            </a:r>
          </a:p>
          <a:p>
            <a:r>
              <a:rPr lang="en-US" dirty="0"/>
              <a:t>  70013    3045.60       2012-04-25         5001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B7066F-639A-4D4B-96B9-ECE16F16E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208" y="0"/>
            <a:ext cx="4614792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1AB297-F8D8-4F8A-9949-DF9B5E9064B7}"/>
              </a:ext>
            </a:extLst>
          </p:cNvPr>
          <p:cNvSpPr txBox="1"/>
          <p:nvPr/>
        </p:nvSpPr>
        <p:spPr>
          <a:xfrm>
            <a:off x="468746" y="1612462"/>
            <a:ext cx="6364783" cy="981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salesman (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salesman_id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name, city, commission)</a:t>
            </a:r>
          </a:p>
          <a:p>
            <a:pPr marL="0" marR="0" lvl="0" indent="0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customer(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customer_id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cust_name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city,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grade,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salesman_id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orders(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ord_no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purch_amt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ord_date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customer_id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</a:rPr>
              <a:t>salesman_id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43435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3281</TotalTime>
  <Words>2111</Words>
  <Application>Microsoft Office PowerPoint</Application>
  <PresentationFormat>Widescreen</PresentationFormat>
  <Paragraphs>211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SQL Practice 2 Multiple tables Joins Nested Queries </vt:lpstr>
      <vt:lpstr>PowerPoint Presentation</vt:lpstr>
      <vt:lpstr>Query 1 </vt:lpstr>
      <vt:lpstr>Query 2 </vt:lpstr>
      <vt:lpstr>Query 3 </vt:lpstr>
      <vt:lpstr>Query 4 (using subquery)</vt:lpstr>
      <vt:lpstr>Query 5 (using subquery)</vt:lpstr>
      <vt:lpstr>Query 6 (using subquery)</vt:lpstr>
      <vt:lpstr>Query 7 (using subquery)</vt:lpstr>
      <vt:lpstr>Query 8 (using subquery)</vt:lpstr>
      <vt:lpstr>Query 9 (using subquery)</vt:lpstr>
      <vt:lpstr>Query 9: Equivalent Queries</vt:lpstr>
      <vt:lpstr>Query 10 (using subquery)</vt:lpstr>
      <vt:lpstr>Query 11 (using subquery)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 Ebi</dc:creator>
  <cp:lastModifiedBy>Mahdi Ebi</cp:lastModifiedBy>
  <cp:revision>177</cp:revision>
  <dcterms:created xsi:type="dcterms:W3CDTF">2020-02-19T22:49:09Z</dcterms:created>
  <dcterms:modified xsi:type="dcterms:W3CDTF">2021-11-02T09:56:55Z</dcterms:modified>
</cp:coreProperties>
</file>