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60" r:id="rId4"/>
    <p:sldId id="262" r:id="rId5"/>
    <p:sldId id="263" r:id="rId6"/>
    <p:sldId id="264" r:id="rId7"/>
    <p:sldId id="266" r:id="rId8"/>
    <p:sldId id="265" r:id="rId9"/>
    <p:sldId id="268" r:id="rId10"/>
    <p:sldId id="267" r:id="rId11"/>
    <p:sldId id="269" r:id="rId12"/>
    <p:sldId id="270" r:id="rId13"/>
    <p:sldId id="271" r:id="rId14"/>
    <p:sldId id="272" r:id="rId15"/>
    <p:sldId id="273" r:id="rId16"/>
    <p:sldId id="274" r:id="rId17"/>
    <p:sldId id="275" r:id="rId18"/>
    <p:sldId id="278" r:id="rId19"/>
    <p:sldId id="277" r:id="rId20"/>
    <p:sldId id="279" r:id="rId21"/>
    <p:sldId id="285"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Ebi" initials="ME" lastIdx="1" clrIdx="0">
    <p:extLst>
      <p:ext uri="{19B8F6BF-5375-455C-9EA6-DF929625EA0E}">
        <p15:presenceInfo xmlns:p15="http://schemas.microsoft.com/office/powerpoint/2012/main" userId="7ccd91bdecbd39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3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C3BD0-4D3E-4863-B36F-FCCDA08F5D7B}"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44C17-FD1F-41B1-BBA1-F6E04A44C600}" type="slidenum">
              <a:rPr lang="en-US" smtClean="0"/>
              <a:t>‹#›</a:t>
            </a:fld>
            <a:endParaRPr lang="en-US"/>
          </a:p>
        </p:txBody>
      </p:sp>
    </p:spTree>
    <p:extLst>
      <p:ext uri="{BB962C8B-B14F-4D97-AF65-F5344CB8AC3E}">
        <p14:creationId xmlns:p14="http://schemas.microsoft.com/office/powerpoint/2010/main" val="300018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444C17-FD1F-41B1-BBA1-F6E04A44C600}" type="slidenum">
              <a:rPr lang="en-US" smtClean="0"/>
              <a:t>4</a:t>
            </a:fld>
            <a:endParaRPr lang="en-US"/>
          </a:p>
        </p:txBody>
      </p:sp>
    </p:spTree>
    <p:extLst>
      <p:ext uri="{BB962C8B-B14F-4D97-AF65-F5344CB8AC3E}">
        <p14:creationId xmlns:p14="http://schemas.microsoft.com/office/powerpoint/2010/main" val="180931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5118-2E1E-4676-AAA2-37B00FDD8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D6311D-FA86-4203-BF5B-764617657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6A865-A655-4669-BA18-8AA517EF23E2}"/>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5" name="Footer Placeholder 4">
            <a:extLst>
              <a:ext uri="{FF2B5EF4-FFF2-40B4-BE49-F238E27FC236}">
                <a16:creationId xmlns:a16="http://schemas.microsoft.com/office/drawing/2014/main" id="{414996C5-9CE8-488F-ABA0-2053F0D2C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A3EE3-6748-4037-8D1E-EC4FDAC0810D}"/>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86173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61B2-289D-4317-8DD7-A68218A0C2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BAADB5-81E0-44C2-B711-8FA18867B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E7172-FCB5-427B-9EA4-4FA019A6FB84}"/>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5" name="Footer Placeholder 4">
            <a:extLst>
              <a:ext uri="{FF2B5EF4-FFF2-40B4-BE49-F238E27FC236}">
                <a16:creationId xmlns:a16="http://schemas.microsoft.com/office/drawing/2014/main" id="{4BE94091-6023-42CE-97BD-D7E536D4F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1FB17-E278-453C-8ABF-78E5EAD64B3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11632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E4FAC-1C47-490C-BBCC-E87F26AFD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2F2F02-EEB4-4A2A-B4F0-D01C7C61E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4E6C4-3371-4E70-9F57-727DF554781A}"/>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5" name="Footer Placeholder 4">
            <a:extLst>
              <a:ext uri="{FF2B5EF4-FFF2-40B4-BE49-F238E27FC236}">
                <a16:creationId xmlns:a16="http://schemas.microsoft.com/office/drawing/2014/main" id="{0122A8C6-13AD-4DBE-A485-E4C5FEE3F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92F7A-AEB7-47F3-BEC8-D571CB4FA5C7}"/>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01803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F83A-D389-4EF5-815C-016C539D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B7E64-5170-45F9-A78B-2AFFBFC458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6824B-5F67-4E05-9B10-0EAA0DF2B997}"/>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5" name="Footer Placeholder 4">
            <a:extLst>
              <a:ext uri="{FF2B5EF4-FFF2-40B4-BE49-F238E27FC236}">
                <a16:creationId xmlns:a16="http://schemas.microsoft.com/office/drawing/2014/main" id="{5FE29766-A664-4600-BA47-DE9DCACE5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85FEB-E26C-429B-B75E-B646B6FFF78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65772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6E9-D4AD-44A8-9004-3350D498B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203BA7-3038-404C-80C4-2F5CECEA6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C8231-E6DD-468D-A0AB-F34887BE3B6B}"/>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5" name="Footer Placeholder 4">
            <a:extLst>
              <a:ext uri="{FF2B5EF4-FFF2-40B4-BE49-F238E27FC236}">
                <a16:creationId xmlns:a16="http://schemas.microsoft.com/office/drawing/2014/main" id="{003F3248-1CEE-4152-86A6-47E7E24A2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41CD6-720E-4F8F-BC1C-9B1500E6DD99}"/>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44067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3BB1-03AF-42BA-A489-7DB944056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F142F-23E6-4105-BBD6-BA8CB111D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5BCE61-55B2-4AA5-A989-4942DE902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45420-82EE-44FD-AFBC-4501DD2AAAD3}"/>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6" name="Footer Placeholder 5">
            <a:extLst>
              <a:ext uri="{FF2B5EF4-FFF2-40B4-BE49-F238E27FC236}">
                <a16:creationId xmlns:a16="http://schemas.microsoft.com/office/drawing/2014/main" id="{ED4EF348-17B4-45AC-8456-9F7EC28E6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CAC96-436F-406D-A161-8B3E23BBBFE5}"/>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93996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D5D4-0D84-4E55-85A4-B16142AE13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6EE7C-FF96-4E87-A2E6-2BAD2B3D2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79DB9-B2DF-4F04-B22B-09586D4B3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27F40-AC15-4FF9-9C37-E50BE4A52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2BE82-B60E-4951-A537-D003CDB51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5542AA-7520-4527-82DB-FE4F12551B29}"/>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8" name="Footer Placeholder 7">
            <a:extLst>
              <a:ext uri="{FF2B5EF4-FFF2-40B4-BE49-F238E27FC236}">
                <a16:creationId xmlns:a16="http://schemas.microsoft.com/office/drawing/2014/main" id="{1216119E-C248-4355-822A-CE730D717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BB0DF-3E73-436D-81F1-2183C1B13197}"/>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6653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6C1E-A367-429A-A5ED-DA3650B5B1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F0E6F-BDEF-4DFA-BA15-FBF252377E91}"/>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4" name="Footer Placeholder 3">
            <a:extLst>
              <a:ext uri="{FF2B5EF4-FFF2-40B4-BE49-F238E27FC236}">
                <a16:creationId xmlns:a16="http://schemas.microsoft.com/office/drawing/2014/main" id="{67E69739-45F5-42A5-8490-1C0EA72DFB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47D57-FEFF-4A90-B2D8-633BA53DB45E}"/>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23044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715DB-BBFA-4146-B106-40301E9F83A2}"/>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3" name="Footer Placeholder 2">
            <a:extLst>
              <a:ext uri="{FF2B5EF4-FFF2-40B4-BE49-F238E27FC236}">
                <a16:creationId xmlns:a16="http://schemas.microsoft.com/office/drawing/2014/main" id="{5D60D822-01A1-4DA6-9FBC-5C8623D64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0BAAA-8DB5-400B-8A4D-026BCED33CC1}"/>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46403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DBD5-5AB3-48FE-9401-DC9745ED4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4A69B-020B-430E-8079-9A1246D2E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1F9EE-5120-4DB8-AC0A-0D12BE503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1E98-406D-4825-BF4C-4CEEEDFC1CF6}"/>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6" name="Footer Placeholder 5">
            <a:extLst>
              <a:ext uri="{FF2B5EF4-FFF2-40B4-BE49-F238E27FC236}">
                <a16:creationId xmlns:a16="http://schemas.microsoft.com/office/drawing/2014/main" id="{E284AC26-EA04-4EB5-8224-CF6D76C57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319E5-13CD-4261-828C-6EC438AE29B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1493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089-12EE-4FFE-B5A4-B063CF229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B124B9-75DA-4EE4-9B16-9B28F6BFF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06212B-1532-4468-904E-DA74B7DEE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243DC-7490-4D21-98F0-B00B4348AE2B}"/>
              </a:ext>
            </a:extLst>
          </p:cNvPr>
          <p:cNvSpPr>
            <a:spLocks noGrp="1"/>
          </p:cNvSpPr>
          <p:nvPr>
            <p:ph type="dt" sz="half" idx="10"/>
          </p:nvPr>
        </p:nvSpPr>
        <p:spPr/>
        <p:txBody>
          <a:bodyPr/>
          <a:lstStyle/>
          <a:p>
            <a:fld id="{A7445AB6-9DE8-4F16-A08B-6DB086F50A8C}" type="datetimeFigureOut">
              <a:rPr lang="en-US" smtClean="0"/>
              <a:t>7/21/2021</a:t>
            </a:fld>
            <a:endParaRPr lang="en-US"/>
          </a:p>
        </p:txBody>
      </p:sp>
      <p:sp>
        <p:nvSpPr>
          <p:cNvPr id="6" name="Footer Placeholder 5">
            <a:extLst>
              <a:ext uri="{FF2B5EF4-FFF2-40B4-BE49-F238E27FC236}">
                <a16:creationId xmlns:a16="http://schemas.microsoft.com/office/drawing/2014/main" id="{4D5EDBC9-8B3B-4994-A36C-B58EFED34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98583-9327-4063-952C-CAF93354E755}"/>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65784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6F3BF-3799-44A0-B7DB-01B345AAD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5AE921-4FB0-43D3-BA98-5487DCA4F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6C07E-8026-464C-9ECC-FF78B737E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45AB6-9DE8-4F16-A08B-6DB086F50A8C}" type="datetimeFigureOut">
              <a:rPr lang="en-US" smtClean="0"/>
              <a:t>7/21/2021</a:t>
            </a:fld>
            <a:endParaRPr lang="en-US"/>
          </a:p>
        </p:txBody>
      </p:sp>
      <p:sp>
        <p:nvSpPr>
          <p:cNvPr id="5" name="Footer Placeholder 4">
            <a:extLst>
              <a:ext uri="{FF2B5EF4-FFF2-40B4-BE49-F238E27FC236}">
                <a16:creationId xmlns:a16="http://schemas.microsoft.com/office/drawing/2014/main" id="{E29D251E-A34B-4B19-8D37-77D28BF7D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CF627A-A30B-4434-9214-7D105EEBA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6E3CC-50D4-4C17-9C74-7714185F109D}" type="slidenum">
              <a:rPr lang="en-US" smtClean="0"/>
              <a:t>‹#›</a:t>
            </a:fld>
            <a:endParaRPr lang="en-US"/>
          </a:p>
        </p:txBody>
      </p:sp>
    </p:spTree>
    <p:extLst>
      <p:ext uri="{BB962C8B-B14F-4D97-AF65-F5344CB8AC3E}">
        <p14:creationId xmlns:p14="http://schemas.microsoft.com/office/powerpoint/2010/main" val="37685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3resource.com/sql-exercis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1C93-CB07-4D2C-BE39-D2FC422797D5}"/>
              </a:ext>
            </a:extLst>
          </p:cNvPr>
          <p:cNvSpPr>
            <a:spLocks noGrp="1"/>
          </p:cNvSpPr>
          <p:nvPr>
            <p:ph type="ctrTitle"/>
          </p:nvPr>
        </p:nvSpPr>
        <p:spPr>
          <a:xfrm>
            <a:off x="1524000" y="1214438"/>
            <a:ext cx="9144000" cy="2387600"/>
          </a:xfrm>
        </p:spPr>
        <p:txBody>
          <a:bodyPr>
            <a:normAutofit fontScale="90000"/>
          </a:bodyPr>
          <a:lstStyle/>
          <a:p>
            <a:r>
              <a:rPr lang="en-US" dirty="0"/>
              <a:t>SQL Practice 1</a:t>
            </a:r>
            <a:br>
              <a:rPr lang="en-US" dirty="0"/>
            </a:br>
            <a:br>
              <a:rPr lang="en-US" dirty="0"/>
            </a:br>
            <a:r>
              <a:rPr lang="en-US" sz="4400" dirty="0"/>
              <a:t>One table, Aggregation, Group By</a:t>
            </a:r>
            <a:br>
              <a:rPr lang="en-US" sz="4400" dirty="0"/>
            </a:br>
            <a:r>
              <a:rPr lang="en-US" sz="4400" dirty="0"/>
              <a:t>24 Queries</a:t>
            </a:r>
            <a:endParaRPr lang="en-US" dirty="0"/>
          </a:p>
        </p:txBody>
      </p:sp>
      <p:sp>
        <p:nvSpPr>
          <p:cNvPr id="3" name="Subtitle 2">
            <a:extLst>
              <a:ext uri="{FF2B5EF4-FFF2-40B4-BE49-F238E27FC236}">
                <a16:creationId xmlns:a16="http://schemas.microsoft.com/office/drawing/2014/main" id="{8212A93B-6531-4B4E-830C-846BDE9C1A18}"/>
              </a:ext>
            </a:extLst>
          </p:cNvPr>
          <p:cNvSpPr>
            <a:spLocks noGrp="1"/>
          </p:cNvSpPr>
          <p:nvPr>
            <p:ph type="subTitle" idx="1"/>
          </p:nvPr>
        </p:nvSpPr>
        <p:spPr/>
        <p:txBody>
          <a:bodyPr>
            <a:normAutofit lnSpcReduction="10000"/>
          </a:bodyPr>
          <a:lstStyle/>
          <a:p>
            <a:endParaRPr lang="en-US" dirty="0"/>
          </a:p>
          <a:p>
            <a:endParaRPr lang="en-US" dirty="0"/>
          </a:p>
          <a:p>
            <a:r>
              <a:rPr lang="en-US" dirty="0"/>
              <a:t>Database: </a:t>
            </a:r>
            <a:r>
              <a:rPr lang="en-US" dirty="0" err="1"/>
              <a:t>DBSQLPractice.sql</a:t>
            </a:r>
            <a:endParaRPr lang="en-US" dirty="0"/>
          </a:p>
          <a:p>
            <a:r>
              <a:rPr lang="en-US" sz="2000" dirty="0"/>
              <a:t>Source Link: </a:t>
            </a:r>
            <a:r>
              <a:rPr lang="en-US" sz="2000" dirty="0">
                <a:hlinkClick r:id="rId2"/>
              </a:rPr>
              <a:t>https://www.w3resource.com/sql-exercises/</a:t>
            </a:r>
            <a:endParaRPr lang="en-US" sz="2000" dirty="0"/>
          </a:p>
          <a:p>
            <a:endParaRPr lang="en-US" dirty="0"/>
          </a:p>
        </p:txBody>
      </p:sp>
    </p:spTree>
    <p:extLst>
      <p:ext uri="{BB962C8B-B14F-4D97-AF65-F5344CB8AC3E}">
        <p14:creationId xmlns:p14="http://schemas.microsoft.com/office/powerpoint/2010/main" val="375695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8</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199" y="1433291"/>
            <a:ext cx="10515600" cy="677108"/>
          </a:xfrm>
        </p:spPr>
        <p:txBody>
          <a:bodyPr>
            <a:normAutofit/>
          </a:bodyPr>
          <a:lstStyle/>
          <a:p>
            <a:r>
              <a:rPr lang="en-US" sz="2000" dirty="0"/>
              <a:t>Show all the winners in Physics for 1970 together with the winner of Economics for 1971. </a:t>
            </a:r>
          </a:p>
          <a:p>
            <a:pPr marL="0" indent="0">
              <a:buNone/>
            </a:pPr>
            <a:endParaRPr lang="en-US" sz="2400" dirty="0"/>
          </a:p>
        </p:txBody>
      </p:sp>
      <p:sp>
        <p:nvSpPr>
          <p:cNvPr id="5" name="Rectangle 4">
            <a:extLst>
              <a:ext uri="{FF2B5EF4-FFF2-40B4-BE49-F238E27FC236}">
                <a16:creationId xmlns:a16="http://schemas.microsoft.com/office/drawing/2014/main" id="{E6EE9D5F-5986-4FE1-9A54-0D14FAC54A36}"/>
              </a:ext>
            </a:extLst>
          </p:cNvPr>
          <p:cNvSpPr/>
          <p:nvPr/>
        </p:nvSpPr>
        <p:spPr>
          <a:xfrm>
            <a:off x="2403050" y="2378533"/>
            <a:ext cx="6850144" cy="1231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year	subject		winner		country	  category</a:t>
            </a:r>
          </a:p>
          <a:p>
            <a:r>
              <a:rPr lang="en-US" dirty="0"/>
              <a:t>1970	Physics		Hannes Alfven	Sweden	 Scientist</a:t>
            </a:r>
          </a:p>
          <a:p>
            <a:r>
              <a:rPr lang="en-US" dirty="0"/>
              <a:t>1970	Physics		Louis Neel	France	 Scientist</a:t>
            </a:r>
          </a:p>
          <a:p>
            <a:r>
              <a:rPr lang="en-US" dirty="0"/>
              <a:t>1971	Economics	Simon Kuznets	Russia	 Economist</a:t>
            </a:r>
          </a:p>
        </p:txBody>
      </p:sp>
      <p:sp>
        <p:nvSpPr>
          <p:cNvPr id="7" name="Rectangle 6">
            <a:extLst>
              <a:ext uri="{FF2B5EF4-FFF2-40B4-BE49-F238E27FC236}">
                <a16:creationId xmlns:a16="http://schemas.microsoft.com/office/drawing/2014/main" id="{72E3DEE2-EFE2-4050-A138-20589C17FB23}"/>
              </a:ext>
            </a:extLst>
          </p:cNvPr>
          <p:cNvSpPr/>
          <p:nvPr/>
        </p:nvSpPr>
        <p:spPr>
          <a:xfrm>
            <a:off x="2403050" y="3877773"/>
            <a:ext cx="4795102" cy="2308324"/>
          </a:xfrm>
          <a:prstGeom prst="rect">
            <a:avLst/>
          </a:prstGeom>
        </p:spPr>
        <p:txBody>
          <a:bodyPr wrap="square">
            <a:spAutoFit/>
          </a:bodyPr>
          <a:lstStyle/>
          <a:p>
            <a:r>
              <a:rPr lang="en-US" b="1" dirty="0"/>
              <a:t>SELECT</a:t>
            </a:r>
            <a:r>
              <a:rPr lang="en-US" dirty="0"/>
              <a:t> * </a:t>
            </a:r>
          </a:p>
          <a:p>
            <a:r>
              <a:rPr lang="en-US" b="1" dirty="0"/>
              <a:t>FROM</a:t>
            </a:r>
            <a:r>
              <a:rPr lang="en-US" dirty="0"/>
              <a:t> </a:t>
            </a:r>
            <a:r>
              <a:rPr lang="en-US" dirty="0" err="1"/>
              <a:t>nobel_win</a:t>
            </a:r>
            <a:r>
              <a:rPr lang="en-US" dirty="0"/>
              <a:t>  </a:t>
            </a:r>
          </a:p>
          <a:p>
            <a:r>
              <a:rPr lang="en-US" b="1" dirty="0"/>
              <a:t>WHERE</a:t>
            </a:r>
            <a:r>
              <a:rPr lang="en-US" dirty="0"/>
              <a:t> (subject = 'Physics' </a:t>
            </a:r>
            <a:r>
              <a:rPr lang="en-US" b="1" dirty="0"/>
              <a:t>AND</a:t>
            </a:r>
            <a:r>
              <a:rPr lang="en-US" dirty="0"/>
              <a:t> year = 1970) </a:t>
            </a:r>
          </a:p>
          <a:p>
            <a:r>
              <a:rPr lang="en-US" b="1" dirty="0"/>
              <a:t>UNION</a:t>
            </a:r>
            <a:r>
              <a:rPr lang="en-US" dirty="0"/>
              <a:t> </a:t>
            </a:r>
          </a:p>
          <a:p>
            <a:r>
              <a:rPr lang="en-US" dirty="0"/>
              <a:t>(</a:t>
            </a:r>
            <a:r>
              <a:rPr lang="en-US" b="1" dirty="0"/>
              <a:t>SELECT</a:t>
            </a:r>
            <a:r>
              <a:rPr lang="en-US" dirty="0"/>
              <a:t> * </a:t>
            </a:r>
          </a:p>
          <a:p>
            <a:r>
              <a:rPr lang="en-US" b="1" dirty="0"/>
              <a:t>FROM</a:t>
            </a:r>
            <a:r>
              <a:rPr lang="en-US" dirty="0"/>
              <a:t> </a:t>
            </a:r>
            <a:r>
              <a:rPr lang="en-US" dirty="0" err="1"/>
              <a:t>nobel_win</a:t>
            </a:r>
            <a:r>
              <a:rPr lang="en-US" dirty="0"/>
              <a:t>  </a:t>
            </a:r>
          </a:p>
          <a:p>
            <a:r>
              <a:rPr lang="en-US" b="1" dirty="0"/>
              <a:t>WHERE</a:t>
            </a:r>
            <a:r>
              <a:rPr lang="en-US" dirty="0"/>
              <a:t> (subject = 'Economics' </a:t>
            </a:r>
            <a:r>
              <a:rPr lang="en-US" b="1" dirty="0"/>
              <a:t>AND</a:t>
            </a:r>
            <a:r>
              <a:rPr lang="en-US" dirty="0"/>
              <a:t> year = 1971)</a:t>
            </a:r>
          </a:p>
          <a:p>
            <a:r>
              <a:rPr lang="en-US" dirty="0"/>
              <a:t>);</a:t>
            </a:r>
          </a:p>
        </p:txBody>
      </p:sp>
      <p:sp>
        <p:nvSpPr>
          <p:cNvPr id="8" name="TextBox 7">
            <a:extLst>
              <a:ext uri="{FF2B5EF4-FFF2-40B4-BE49-F238E27FC236}">
                <a16:creationId xmlns:a16="http://schemas.microsoft.com/office/drawing/2014/main" id="{A4CD139F-9024-479C-BE9C-4A9A9273A964}"/>
              </a:ext>
            </a:extLst>
          </p:cNvPr>
          <p:cNvSpPr txBox="1"/>
          <p:nvPr/>
        </p:nvSpPr>
        <p:spPr>
          <a:xfrm>
            <a:off x="2780122" y="1774156"/>
            <a:ext cx="6096000" cy="369332"/>
          </a:xfrm>
          <a:prstGeom prst="rect">
            <a:avLst/>
          </a:prstGeom>
          <a:noFill/>
        </p:spPr>
        <p:txBody>
          <a:bodyPr wrap="square">
            <a:spAutoFit/>
          </a:bodyPr>
          <a:lstStyle/>
          <a:p>
            <a:pPr algn="ctr"/>
            <a:r>
              <a:rPr lang="en-US" sz="1800" i="1" dirty="0" err="1"/>
              <a:t>nobel_win</a:t>
            </a:r>
            <a:r>
              <a:rPr lang="en-US" i="1" dirty="0"/>
              <a:t>(year, subject, winner, country, category) </a:t>
            </a:r>
          </a:p>
        </p:txBody>
      </p:sp>
    </p:spTree>
    <p:extLst>
      <p:ext uri="{BB962C8B-B14F-4D97-AF65-F5344CB8AC3E}">
        <p14:creationId xmlns:p14="http://schemas.microsoft.com/office/powerpoint/2010/main" val="110083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9</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200" y="1543232"/>
            <a:ext cx="10671929" cy="529652"/>
          </a:xfrm>
        </p:spPr>
        <p:txBody>
          <a:bodyPr>
            <a:normAutofit/>
          </a:bodyPr>
          <a:lstStyle/>
          <a:p>
            <a:r>
              <a:rPr lang="en-US" sz="2000" dirty="0"/>
              <a:t>Show all the winners of Nobel prize in the year 1970 except the subject Physiology and Economics. </a:t>
            </a:r>
          </a:p>
          <a:p>
            <a:pPr marL="0" indent="0">
              <a:buNone/>
            </a:pPr>
            <a:endParaRPr lang="en-US" sz="2400" dirty="0"/>
          </a:p>
        </p:txBody>
      </p:sp>
      <p:sp>
        <p:nvSpPr>
          <p:cNvPr id="6" name="Rectangle 5">
            <a:extLst>
              <a:ext uri="{FF2B5EF4-FFF2-40B4-BE49-F238E27FC236}">
                <a16:creationId xmlns:a16="http://schemas.microsoft.com/office/drawing/2014/main" id="{55607AC8-2080-4499-AB46-9889F9C680D4}"/>
              </a:ext>
            </a:extLst>
          </p:cNvPr>
          <p:cNvSpPr/>
          <p:nvPr/>
        </p:nvSpPr>
        <p:spPr>
          <a:xfrm>
            <a:off x="2276575" y="2492595"/>
            <a:ext cx="7206790" cy="150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year   subject	  winner	            	              country    category</a:t>
            </a:r>
          </a:p>
          <a:p>
            <a:r>
              <a:rPr lang="en-US" dirty="0"/>
              <a:t>1970   Physics	  Hannes Alfven         	Sweden	    Scientist</a:t>
            </a:r>
          </a:p>
          <a:p>
            <a:r>
              <a:rPr lang="en-US" dirty="0"/>
              <a:t>1970   Physics	  Louis  Neel		France	    Scientist</a:t>
            </a:r>
          </a:p>
          <a:p>
            <a:r>
              <a:rPr lang="en-US" dirty="0"/>
              <a:t>1970   Chemistry    Luis Federico Leloir     	France	    Scientist</a:t>
            </a:r>
          </a:p>
          <a:p>
            <a:r>
              <a:rPr lang="en-US" dirty="0"/>
              <a:t>1970   Literature    Aleksandr Solzhenitsyn 	Russia          Linguist</a:t>
            </a:r>
          </a:p>
        </p:txBody>
      </p:sp>
      <p:sp>
        <p:nvSpPr>
          <p:cNvPr id="9" name="Rectangle 8">
            <a:extLst>
              <a:ext uri="{FF2B5EF4-FFF2-40B4-BE49-F238E27FC236}">
                <a16:creationId xmlns:a16="http://schemas.microsoft.com/office/drawing/2014/main" id="{71432D9E-CE5B-4712-AE24-88179C330C4D}"/>
              </a:ext>
            </a:extLst>
          </p:cNvPr>
          <p:cNvSpPr/>
          <p:nvPr/>
        </p:nvSpPr>
        <p:spPr>
          <a:xfrm>
            <a:off x="2276575" y="4382896"/>
            <a:ext cx="6096000" cy="1200329"/>
          </a:xfrm>
          <a:prstGeom prst="rect">
            <a:avLst/>
          </a:prstGeom>
        </p:spPr>
        <p:txBody>
          <a:bodyPr>
            <a:spAutoFit/>
          </a:bodyPr>
          <a:lstStyle/>
          <a:p>
            <a:r>
              <a:rPr lang="en-US" b="1" dirty="0"/>
              <a:t>SELECT</a:t>
            </a:r>
            <a:r>
              <a:rPr lang="en-US" dirty="0"/>
              <a:t> *</a:t>
            </a:r>
          </a:p>
          <a:p>
            <a:r>
              <a:rPr lang="en-US" b="1" dirty="0"/>
              <a:t>FROM</a:t>
            </a:r>
            <a:r>
              <a:rPr lang="en-US" dirty="0"/>
              <a:t> </a:t>
            </a:r>
            <a:r>
              <a:rPr lang="en-US" dirty="0" err="1"/>
              <a:t>nobel_win</a:t>
            </a:r>
            <a:r>
              <a:rPr lang="en-US" dirty="0"/>
              <a:t> </a:t>
            </a:r>
          </a:p>
          <a:p>
            <a:r>
              <a:rPr lang="en-US" b="1" dirty="0"/>
              <a:t>WHERE</a:t>
            </a:r>
            <a:r>
              <a:rPr lang="en-US" dirty="0"/>
              <a:t> year = 1970</a:t>
            </a:r>
          </a:p>
          <a:p>
            <a:r>
              <a:rPr lang="en-US" b="1" dirty="0"/>
              <a:t>AND</a:t>
            </a:r>
            <a:r>
              <a:rPr lang="en-US" dirty="0"/>
              <a:t> subject </a:t>
            </a:r>
            <a:r>
              <a:rPr lang="en-US" b="1" dirty="0"/>
              <a:t>NOT IN </a:t>
            </a:r>
            <a:r>
              <a:rPr lang="en-US" dirty="0"/>
              <a:t>('</a:t>
            </a:r>
            <a:r>
              <a:rPr lang="en-US" dirty="0" err="1"/>
              <a:t>Physiology','Economics</a:t>
            </a:r>
            <a:r>
              <a:rPr lang="en-US" dirty="0"/>
              <a:t>');</a:t>
            </a:r>
          </a:p>
        </p:txBody>
      </p:sp>
      <p:sp>
        <p:nvSpPr>
          <p:cNvPr id="7" name="TextBox 6">
            <a:extLst>
              <a:ext uri="{FF2B5EF4-FFF2-40B4-BE49-F238E27FC236}">
                <a16:creationId xmlns:a16="http://schemas.microsoft.com/office/drawing/2014/main" id="{B76FCE93-8648-42F5-80FC-771AF2F2278F}"/>
              </a:ext>
            </a:extLst>
          </p:cNvPr>
          <p:cNvSpPr txBox="1"/>
          <p:nvPr/>
        </p:nvSpPr>
        <p:spPr>
          <a:xfrm>
            <a:off x="2623128" y="1888218"/>
            <a:ext cx="6096000" cy="369332"/>
          </a:xfrm>
          <a:prstGeom prst="rect">
            <a:avLst/>
          </a:prstGeom>
          <a:noFill/>
        </p:spPr>
        <p:txBody>
          <a:bodyPr wrap="square">
            <a:spAutoFit/>
          </a:bodyPr>
          <a:lstStyle/>
          <a:p>
            <a:pPr algn="ctr"/>
            <a:r>
              <a:rPr lang="en-US" sz="1800" i="1" dirty="0" err="1"/>
              <a:t>nobel_win</a:t>
            </a:r>
            <a:r>
              <a:rPr lang="en-US" i="1" dirty="0"/>
              <a:t>(year, subject, winner, country, category) </a:t>
            </a:r>
          </a:p>
        </p:txBody>
      </p:sp>
    </p:spTree>
    <p:extLst>
      <p:ext uri="{BB962C8B-B14F-4D97-AF65-F5344CB8AC3E}">
        <p14:creationId xmlns:p14="http://schemas.microsoft.com/office/powerpoint/2010/main" val="32765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10</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719063" cy="677108"/>
          </a:xfrm>
        </p:spPr>
        <p:txBody>
          <a:bodyPr>
            <a:normAutofit/>
          </a:bodyPr>
          <a:lstStyle/>
          <a:p>
            <a:r>
              <a:rPr lang="en-US" sz="2000" dirty="0"/>
              <a:t>Find all the details of the Nobel winners for the subject not started with the letter 'P' and arranged the list as the most recent comes first, then by name in order.</a:t>
            </a:r>
            <a:endParaRPr lang="en-US" sz="2400" dirty="0"/>
          </a:p>
        </p:txBody>
      </p:sp>
      <p:sp>
        <p:nvSpPr>
          <p:cNvPr id="5" name="Rectangle 4">
            <a:extLst>
              <a:ext uri="{FF2B5EF4-FFF2-40B4-BE49-F238E27FC236}">
                <a16:creationId xmlns:a16="http://schemas.microsoft.com/office/drawing/2014/main" id="{A891C1C6-D35E-432E-8F1F-C5E2D734B237}"/>
              </a:ext>
            </a:extLst>
          </p:cNvPr>
          <p:cNvSpPr/>
          <p:nvPr/>
        </p:nvSpPr>
        <p:spPr>
          <a:xfrm>
            <a:off x="238812" y="2950845"/>
            <a:ext cx="847155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year	subject	  	 winner			country	   	category</a:t>
            </a:r>
          </a:p>
          <a:p>
            <a:r>
              <a:rPr lang="en-US" dirty="0"/>
              <a:t>1994	Literature 	Kenzaburo </a:t>
            </a:r>
            <a:r>
              <a:rPr lang="en-US" dirty="0" err="1"/>
              <a:t>Oe</a:t>
            </a:r>
            <a:r>
              <a:rPr lang="en-US" dirty="0"/>
              <a:t>		Japan	  	Linguist</a:t>
            </a:r>
          </a:p>
          <a:p>
            <a:r>
              <a:rPr lang="en-US" dirty="0"/>
              <a:t>1994	Economics  	Reinhard </a:t>
            </a:r>
            <a:r>
              <a:rPr lang="en-US" dirty="0" err="1"/>
              <a:t>Selten</a:t>
            </a:r>
            <a:r>
              <a:rPr lang="en-US" dirty="0"/>
              <a:t>		Germany	  	Economist</a:t>
            </a:r>
          </a:p>
          <a:p>
            <a:r>
              <a:rPr lang="en-US" dirty="0"/>
              <a:t>1987	Chemistry  	Donald J. Cram		USA		Scientist</a:t>
            </a:r>
          </a:p>
          <a:p>
            <a:r>
              <a:rPr lang="en-US" dirty="0"/>
              <a:t>1987	Chemistry  	Jean-Marie Lehn		France	  	Scientist</a:t>
            </a:r>
          </a:p>
          <a:p>
            <a:r>
              <a:rPr lang="en-US" dirty="0"/>
              <a:t>1987	Literature 	Joseph Brodsky		Russia	  	Linguist</a:t>
            </a:r>
          </a:p>
          <a:p>
            <a:r>
              <a:rPr lang="en-US" dirty="0"/>
              <a:t>1987	Economics  	Robert Solow		USA		Economist</a:t>
            </a:r>
          </a:p>
          <a:p>
            <a:r>
              <a:rPr lang="en-US" dirty="0"/>
              <a:t>1971	Chemistry  	Gerhard Herzberg 		Germany 		Scientist</a:t>
            </a:r>
          </a:p>
          <a:p>
            <a:r>
              <a:rPr lang="en-US" dirty="0"/>
              <a:t>1971	Literature 	Pablo Neruda		Chile	  	Linguist</a:t>
            </a:r>
          </a:p>
          <a:p>
            <a:r>
              <a:rPr lang="en-US" dirty="0"/>
              <a:t>1971	Economics  	Simon Kuznets		Russia	  	Economist</a:t>
            </a:r>
          </a:p>
          <a:p>
            <a:r>
              <a:rPr lang="en-US" dirty="0"/>
              <a:t>1970	Literature 	Aleksandr Solzhenitsyn 	Russia 		Linguist</a:t>
            </a:r>
          </a:p>
          <a:p>
            <a:r>
              <a:rPr lang="en-US" dirty="0"/>
              <a:t>1970	Chemistry  	Luis Federico Leloir 	 France		Scientist</a:t>
            </a:r>
          </a:p>
          <a:p>
            <a:r>
              <a:rPr lang="en-US" dirty="0"/>
              <a:t>1970	Economics  	Paul Samuelson		USA		Economist</a:t>
            </a:r>
          </a:p>
        </p:txBody>
      </p:sp>
      <p:sp>
        <p:nvSpPr>
          <p:cNvPr id="8" name="Rectangle 7">
            <a:extLst>
              <a:ext uri="{FF2B5EF4-FFF2-40B4-BE49-F238E27FC236}">
                <a16:creationId xmlns:a16="http://schemas.microsoft.com/office/drawing/2014/main" id="{95ABF910-A8EE-467F-BEAA-FFD97C44AEC7}"/>
              </a:ext>
            </a:extLst>
          </p:cNvPr>
          <p:cNvSpPr/>
          <p:nvPr/>
        </p:nvSpPr>
        <p:spPr>
          <a:xfrm>
            <a:off x="8820346" y="4000491"/>
            <a:ext cx="3132842" cy="1200329"/>
          </a:xfrm>
          <a:prstGeom prst="rect">
            <a:avLst/>
          </a:prstGeom>
        </p:spPr>
        <p:txBody>
          <a:bodyPr wrap="square">
            <a:spAutoFit/>
          </a:bodyPr>
          <a:lstStyle/>
          <a:p>
            <a:r>
              <a:rPr lang="en-US" b="1" dirty="0"/>
              <a:t>SELECT</a:t>
            </a:r>
            <a:r>
              <a:rPr lang="en-US" dirty="0"/>
              <a:t> * </a:t>
            </a:r>
          </a:p>
          <a:p>
            <a:r>
              <a:rPr lang="en-US" b="1" dirty="0"/>
              <a:t>FROM</a:t>
            </a:r>
            <a:r>
              <a:rPr lang="en-US" dirty="0"/>
              <a:t> </a:t>
            </a:r>
            <a:r>
              <a:rPr lang="en-US" dirty="0" err="1"/>
              <a:t>nobel_win</a:t>
            </a:r>
            <a:r>
              <a:rPr lang="en-US" dirty="0"/>
              <a:t> </a:t>
            </a:r>
          </a:p>
          <a:p>
            <a:r>
              <a:rPr lang="en-US" b="1" dirty="0"/>
              <a:t>WHERE</a:t>
            </a:r>
            <a:r>
              <a:rPr lang="en-US" dirty="0"/>
              <a:t> subject </a:t>
            </a:r>
            <a:r>
              <a:rPr lang="en-US" b="1" dirty="0"/>
              <a:t>NOT</a:t>
            </a:r>
            <a:r>
              <a:rPr lang="en-US" dirty="0"/>
              <a:t> LIKE 'P%' </a:t>
            </a:r>
          </a:p>
          <a:p>
            <a:r>
              <a:rPr lang="en-US" b="1" dirty="0"/>
              <a:t>ORDER</a:t>
            </a:r>
            <a:r>
              <a:rPr lang="en-US" dirty="0"/>
              <a:t> </a:t>
            </a:r>
            <a:r>
              <a:rPr lang="en-US" b="1" dirty="0"/>
              <a:t>BY</a:t>
            </a:r>
            <a:r>
              <a:rPr lang="en-US" dirty="0"/>
              <a:t> year </a:t>
            </a:r>
            <a:r>
              <a:rPr lang="en-US" b="1" dirty="0"/>
              <a:t>DESC</a:t>
            </a:r>
            <a:r>
              <a:rPr lang="en-US" dirty="0"/>
              <a:t>, winner;</a:t>
            </a:r>
          </a:p>
        </p:txBody>
      </p:sp>
      <p:sp>
        <p:nvSpPr>
          <p:cNvPr id="7" name="TextBox 6">
            <a:extLst>
              <a:ext uri="{FF2B5EF4-FFF2-40B4-BE49-F238E27FC236}">
                <a16:creationId xmlns:a16="http://schemas.microsoft.com/office/drawing/2014/main" id="{DF91AC30-4503-4A00-AFFC-6A31AF187AC8}"/>
              </a:ext>
            </a:extLst>
          </p:cNvPr>
          <p:cNvSpPr txBox="1"/>
          <p:nvPr/>
        </p:nvSpPr>
        <p:spPr>
          <a:xfrm>
            <a:off x="2059709" y="1825683"/>
            <a:ext cx="6096000" cy="369332"/>
          </a:xfrm>
          <a:prstGeom prst="rect">
            <a:avLst/>
          </a:prstGeom>
          <a:noFill/>
        </p:spPr>
        <p:txBody>
          <a:bodyPr wrap="square">
            <a:spAutoFit/>
          </a:bodyPr>
          <a:lstStyle/>
          <a:p>
            <a:pPr algn="ctr"/>
            <a:r>
              <a:rPr lang="en-US" sz="1800" i="1" dirty="0" err="1"/>
              <a:t>nobel_win</a:t>
            </a:r>
            <a:r>
              <a:rPr lang="en-US" i="1" dirty="0"/>
              <a:t>(year, subject, winner, country, category) </a:t>
            </a:r>
          </a:p>
        </p:txBody>
      </p:sp>
    </p:spTree>
    <p:extLst>
      <p:ext uri="{BB962C8B-B14F-4D97-AF65-F5344CB8AC3E}">
        <p14:creationId xmlns:p14="http://schemas.microsoft.com/office/powerpoint/2010/main" val="216092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11</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719063" cy="677108"/>
          </a:xfrm>
        </p:spPr>
        <p:txBody>
          <a:bodyPr>
            <a:normAutofit fontScale="92500" lnSpcReduction="10000"/>
          </a:bodyPr>
          <a:lstStyle/>
          <a:p>
            <a:r>
              <a:rPr lang="en-US" sz="2000" dirty="0"/>
              <a:t>Find the name and price of the cheapest item(s).  </a:t>
            </a:r>
          </a:p>
          <a:p>
            <a:pPr marL="0" indent="0" algn="ctr">
              <a:buNone/>
            </a:pPr>
            <a:r>
              <a:rPr lang="en-US" sz="1900" b="0" i="1" u="none" strike="noStrike" dirty="0" err="1">
                <a:solidFill>
                  <a:srgbClr val="000000"/>
                </a:solidFill>
                <a:effectLst/>
                <a:latin typeface="Calibri" panose="020F0502020204030204" pitchFamily="34" charset="0"/>
              </a:rPr>
              <a:t>item_mast</a:t>
            </a:r>
            <a:r>
              <a:rPr lang="en-US" sz="1900" b="0" i="1" u="none" strike="noStrike" dirty="0">
                <a:solidFill>
                  <a:srgbClr val="000000"/>
                </a:solidFill>
                <a:effectLst/>
                <a:latin typeface="Calibri" panose="020F0502020204030204" pitchFamily="34" charset="0"/>
              </a:rPr>
              <a:t>(</a:t>
            </a:r>
            <a:r>
              <a:rPr lang="en-US" sz="1900" b="0" i="1" u="none" strike="noStrike" dirty="0" err="1">
                <a:solidFill>
                  <a:srgbClr val="000000"/>
                </a:solidFill>
                <a:effectLst/>
                <a:latin typeface="Calibri" panose="020F0502020204030204" pitchFamily="34" charset="0"/>
              </a:rPr>
              <a:t>pro_id</a:t>
            </a:r>
            <a:r>
              <a:rPr lang="en-US" sz="1900" b="0" i="1" u="none" strike="noStrike" dirty="0">
                <a:solidFill>
                  <a:srgbClr val="000000"/>
                </a:solidFill>
                <a:effectLst/>
                <a:latin typeface="Calibri" panose="020F0502020204030204" pitchFamily="34" charset="0"/>
              </a:rPr>
              <a:t>,</a:t>
            </a:r>
            <a:r>
              <a:rPr lang="en-US" sz="1500" b="0" i="1" u="none" strike="noStrike" dirty="0">
                <a:solidFill>
                  <a:srgbClr val="000000"/>
                </a:solidFill>
                <a:effectLst/>
                <a:latin typeface="Calibri" panose="020F0502020204030204" pitchFamily="34" charset="0"/>
              </a:rPr>
              <a:t> </a:t>
            </a:r>
            <a:r>
              <a:rPr lang="en-US" sz="1900" b="0" i="1" u="none" strike="noStrike" dirty="0" err="1">
                <a:solidFill>
                  <a:srgbClr val="000000"/>
                </a:solidFill>
                <a:effectLst/>
                <a:latin typeface="Calibri" panose="020F0502020204030204" pitchFamily="34" charset="0"/>
              </a:rPr>
              <a:t>pro_name</a:t>
            </a:r>
            <a:r>
              <a:rPr lang="en-US" sz="1900" b="0" i="1" u="none" strike="noStrike" dirty="0">
                <a:solidFill>
                  <a:srgbClr val="000000"/>
                </a:solidFill>
                <a:effectLst/>
                <a:latin typeface="Calibri" panose="020F0502020204030204" pitchFamily="34" charset="0"/>
              </a:rPr>
              <a:t>,</a:t>
            </a:r>
            <a:r>
              <a:rPr lang="en-US" sz="1500" i="1" dirty="0"/>
              <a:t> </a:t>
            </a:r>
            <a:r>
              <a:rPr lang="en-US" sz="1900" b="0" i="1" u="none" strike="noStrike" dirty="0" err="1">
                <a:solidFill>
                  <a:srgbClr val="000000"/>
                </a:solidFill>
                <a:effectLst/>
                <a:latin typeface="Calibri" panose="020F0502020204030204" pitchFamily="34" charset="0"/>
              </a:rPr>
              <a:t>pro_price</a:t>
            </a:r>
            <a:r>
              <a:rPr lang="en-US" sz="1900" b="0" i="1" u="none" strike="noStrike" dirty="0">
                <a:solidFill>
                  <a:srgbClr val="000000"/>
                </a:solidFill>
                <a:effectLst/>
                <a:latin typeface="Calibri" panose="020F0502020204030204" pitchFamily="34" charset="0"/>
              </a:rPr>
              <a:t>,</a:t>
            </a:r>
            <a:r>
              <a:rPr lang="en-US" sz="1500" i="1" dirty="0"/>
              <a:t> </a:t>
            </a:r>
            <a:r>
              <a:rPr lang="en-US" sz="1900" b="0" i="1" u="none" strike="noStrike" dirty="0" err="1">
                <a:solidFill>
                  <a:srgbClr val="000000"/>
                </a:solidFill>
                <a:effectLst/>
                <a:latin typeface="Calibri" panose="020F0502020204030204" pitchFamily="34" charset="0"/>
              </a:rPr>
              <a:t>pro_com</a:t>
            </a:r>
            <a:r>
              <a:rPr lang="en-US" sz="1900" b="0" i="1" u="none" strike="noStrike" dirty="0">
                <a:solidFill>
                  <a:srgbClr val="000000"/>
                </a:solidFill>
                <a:effectLst/>
                <a:latin typeface="Calibri" panose="020F0502020204030204" pitchFamily="34" charset="0"/>
              </a:rPr>
              <a:t>)</a:t>
            </a:r>
            <a:r>
              <a:rPr lang="en-US" sz="1500" i="1" dirty="0"/>
              <a:t> </a:t>
            </a:r>
            <a:endParaRPr lang="en-US" sz="2200" i="1" dirty="0"/>
          </a:p>
        </p:txBody>
      </p:sp>
      <p:sp>
        <p:nvSpPr>
          <p:cNvPr id="8" name="Rectangle 7">
            <a:extLst>
              <a:ext uri="{FF2B5EF4-FFF2-40B4-BE49-F238E27FC236}">
                <a16:creationId xmlns:a16="http://schemas.microsoft.com/office/drawing/2014/main" id="{95ABF910-A8EE-467F-BEAA-FFD97C44AEC7}"/>
              </a:ext>
            </a:extLst>
          </p:cNvPr>
          <p:cNvSpPr/>
          <p:nvPr/>
        </p:nvSpPr>
        <p:spPr>
          <a:xfrm>
            <a:off x="3331982" y="3429000"/>
            <a:ext cx="4506013" cy="1200329"/>
          </a:xfrm>
          <a:prstGeom prst="rect">
            <a:avLst/>
          </a:prstGeom>
        </p:spPr>
        <p:txBody>
          <a:bodyPr wrap="square">
            <a:spAutoFit/>
          </a:bodyPr>
          <a:lstStyle/>
          <a:p>
            <a:r>
              <a:rPr lang="en-US" b="1" dirty="0"/>
              <a:t>SELECT </a:t>
            </a:r>
            <a:r>
              <a:rPr lang="en-US" dirty="0" err="1"/>
              <a:t>pro_name</a:t>
            </a:r>
            <a:r>
              <a:rPr lang="en-US" dirty="0"/>
              <a:t>, </a:t>
            </a:r>
            <a:r>
              <a:rPr lang="en-US" dirty="0" err="1"/>
              <a:t>pro_price</a:t>
            </a:r>
            <a:endParaRPr lang="en-US" dirty="0"/>
          </a:p>
          <a:p>
            <a:r>
              <a:rPr lang="en-US" b="1" dirty="0"/>
              <a:t>FROM   </a:t>
            </a:r>
            <a:r>
              <a:rPr lang="en-US" dirty="0" err="1"/>
              <a:t>item_mast</a:t>
            </a:r>
            <a:endParaRPr lang="en-US" dirty="0"/>
          </a:p>
          <a:p>
            <a:r>
              <a:rPr lang="en-US" b="1" dirty="0"/>
              <a:t>WHERE </a:t>
            </a:r>
            <a:r>
              <a:rPr lang="en-US" dirty="0" err="1"/>
              <a:t>pro_price</a:t>
            </a:r>
            <a:r>
              <a:rPr lang="en-US" dirty="0"/>
              <a:t> =  </a:t>
            </a:r>
            <a:r>
              <a:rPr lang="en-US" b="1" dirty="0"/>
              <a:t>(SELECT MIN(</a:t>
            </a:r>
            <a:r>
              <a:rPr lang="en-US" dirty="0" err="1"/>
              <a:t>pro_price</a:t>
            </a:r>
            <a:r>
              <a:rPr lang="en-US" b="1" dirty="0"/>
              <a:t>)      </a:t>
            </a:r>
          </a:p>
          <a:p>
            <a:r>
              <a:rPr lang="en-US" b="1" dirty="0"/>
              <a:t>                                      FROM </a:t>
            </a:r>
            <a:r>
              <a:rPr lang="en-US" dirty="0" err="1"/>
              <a:t>item_mast</a:t>
            </a:r>
            <a:r>
              <a:rPr lang="en-US" b="1" dirty="0"/>
              <a:t>);</a:t>
            </a:r>
            <a:endParaRPr lang="en-US" dirty="0"/>
          </a:p>
        </p:txBody>
      </p:sp>
      <p:sp>
        <p:nvSpPr>
          <p:cNvPr id="9" name="Rectangle 8">
            <a:extLst>
              <a:ext uri="{FF2B5EF4-FFF2-40B4-BE49-F238E27FC236}">
                <a16:creationId xmlns:a16="http://schemas.microsoft.com/office/drawing/2014/main" id="{01B2CFFB-4618-4BD9-B075-88EB9081A8FB}"/>
              </a:ext>
            </a:extLst>
          </p:cNvPr>
          <p:cNvSpPr/>
          <p:nvPr/>
        </p:nvSpPr>
        <p:spPr>
          <a:xfrm>
            <a:off x="3799003" y="2148889"/>
            <a:ext cx="229699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b="1" u="sng" dirty="0" err="1"/>
              <a:t>pro_name</a:t>
            </a:r>
            <a:r>
              <a:rPr lang="en-US" b="1" u="sng" dirty="0"/>
              <a:t>    </a:t>
            </a:r>
            <a:r>
              <a:rPr lang="en-US" b="1" u="sng" dirty="0" err="1"/>
              <a:t>pro_price</a:t>
            </a:r>
            <a:endParaRPr lang="en-US" b="1" u="sng" dirty="0"/>
          </a:p>
          <a:p>
            <a:pPr algn="ctr"/>
            <a:r>
              <a:rPr lang="en-US" dirty="0"/>
              <a:t> ZIP drive	       250.00</a:t>
            </a:r>
          </a:p>
          <a:p>
            <a:pPr algn="ctr"/>
            <a:r>
              <a:rPr lang="en-US" dirty="0"/>
              <a:t> Mouse	       250.00</a:t>
            </a:r>
          </a:p>
        </p:txBody>
      </p:sp>
    </p:spTree>
    <p:extLst>
      <p:ext uri="{BB962C8B-B14F-4D97-AF65-F5344CB8AC3E}">
        <p14:creationId xmlns:p14="http://schemas.microsoft.com/office/powerpoint/2010/main" val="370537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12 </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Display all the customers, who are either belongs to the city New York or not had a grade above 100.  </a:t>
            </a:r>
          </a:p>
        </p:txBody>
      </p:sp>
      <p:sp>
        <p:nvSpPr>
          <p:cNvPr id="5" name="Rectangle 4">
            <a:extLst>
              <a:ext uri="{FF2B5EF4-FFF2-40B4-BE49-F238E27FC236}">
                <a16:creationId xmlns:a16="http://schemas.microsoft.com/office/drawing/2014/main" id="{FD21CEF0-CF8F-4470-BEF5-40C329AF4D43}"/>
              </a:ext>
            </a:extLst>
          </p:cNvPr>
          <p:cNvSpPr/>
          <p:nvPr/>
        </p:nvSpPr>
        <p:spPr>
          <a:xfrm>
            <a:off x="2298569" y="2518346"/>
            <a:ext cx="759486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customer_id</a:t>
            </a:r>
            <a:r>
              <a:rPr lang="en-US" b="1" u="sng" dirty="0"/>
              <a:t>	</a:t>
            </a:r>
            <a:r>
              <a:rPr lang="en-US" b="1" u="sng" dirty="0" err="1"/>
              <a:t>cust_name</a:t>
            </a:r>
            <a:r>
              <a:rPr lang="en-US" b="1" u="sng" dirty="0"/>
              <a:t>	  city	               grade    </a:t>
            </a:r>
            <a:r>
              <a:rPr lang="en-US" b="1" u="sng" dirty="0" err="1"/>
              <a:t>salesman_id</a:t>
            </a:r>
            <a:endParaRPr lang="en-US" b="1" u="sng" dirty="0"/>
          </a:p>
          <a:p>
            <a:r>
              <a:rPr lang="en-US" dirty="0"/>
              <a:t>3002		Nick Rimando	New York		100	5001</a:t>
            </a:r>
          </a:p>
          <a:p>
            <a:r>
              <a:rPr lang="en-US" dirty="0"/>
              <a:t>3007		Brad Davis	New York		200	5001</a:t>
            </a:r>
          </a:p>
          <a:p>
            <a:r>
              <a:rPr lang="en-US" dirty="0"/>
              <a:t>3009		Geoff Cameron	Berlin		100	5003</a:t>
            </a:r>
          </a:p>
        </p:txBody>
      </p:sp>
      <p:sp>
        <p:nvSpPr>
          <p:cNvPr id="7" name="Rectangle 6">
            <a:extLst>
              <a:ext uri="{FF2B5EF4-FFF2-40B4-BE49-F238E27FC236}">
                <a16:creationId xmlns:a16="http://schemas.microsoft.com/office/drawing/2014/main" id="{7FD29E5C-6B36-43F3-A191-93DDD32ABB28}"/>
              </a:ext>
            </a:extLst>
          </p:cNvPr>
          <p:cNvSpPr/>
          <p:nvPr/>
        </p:nvSpPr>
        <p:spPr>
          <a:xfrm>
            <a:off x="3817308" y="4353363"/>
            <a:ext cx="4686693" cy="923330"/>
          </a:xfrm>
          <a:prstGeom prst="rect">
            <a:avLst/>
          </a:prstGeom>
        </p:spPr>
        <p:txBody>
          <a:bodyPr wrap="square">
            <a:spAutoFit/>
          </a:bodyPr>
          <a:lstStyle/>
          <a:p>
            <a:r>
              <a:rPr lang="en-US" b="1" dirty="0"/>
              <a:t>SELECT</a:t>
            </a:r>
            <a:r>
              <a:rPr lang="en-US" dirty="0"/>
              <a:t> * </a:t>
            </a:r>
          </a:p>
          <a:p>
            <a:r>
              <a:rPr lang="en-US" b="1" dirty="0"/>
              <a:t>FROM</a:t>
            </a:r>
            <a:r>
              <a:rPr lang="en-US" dirty="0"/>
              <a:t> customer </a:t>
            </a:r>
          </a:p>
          <a:p>
            <a:r>
              <a:rPr lang="en-US" b="1" dirty="0"/>
              <a:t>WHERE</a:t>
            </a:r>
            <a:r>
              <a:rPr lang="en-US" dirty="0"/>
              <a:t> city = 'New York' </a:t>
            </a:r>
            <a:r>
              <a:rPr lang="en-US" b="1" dirty="0"/>
              <a:t>OR NOT</a:t>
            </a:r>
            <a:r>
              <a:rPr lang="en-US" dirty="0"/>
              <a:t> grade &gt; 100;</a:t>
            </a:r>
          </a:p>
        </p:txBody>
      </p:sp>
      <p:sp>
        <p:nvSpPr>
          <p:cNvPr id="8" name="TextBox 7">
            <a:extLst>
              <a:ext uri="{FF2B5EF4-FFF2-40B4-BE49-F238E27FC236}">
                <a16:creationId xmlns:a16="http://schemas.microsoft.com/office/drawing/2014/main" id="{3F12C5AB-DDAE-4FDE-8F10-3B3B823F23CF}"/>
              </a:ext>
            </a:extLst>
          </p:cNvPr>
          <p:cNvSpPr txBox="1"/>
          <p:nvPr/>
        </p:nvSpPr>
        <p:spPr>
          <a:xfrm>
            <a:off x="2652074" y="1698992"/>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23785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13</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those salesmen with all information who gets the commission within a range of 0.10 and 0.12.</a:t>
            </a:r>
          </a:p>
        </p:txBody>
      </p:sp>
      <p:sp>
        <p:nvSpPr>
          <p:cNvPr id="6" name="Rectangle 5">
            <a:extLst>
              <a:ext uri="{FF2B5EF4-FFF2-40B4-BE49-F238E27FC236}">
                <a16:creationId xmlns:a16="http://schemas.microsoft.com/office/drawing/2014/main" id="{44201108-7B29-4487-A57A-C3445BD0818D}"/>
              </a:ext>
            </a:extLst>
          </p:cNvPr>
          <p:cNvSpPr/>
          <p:nvPr/>
        </p:nvSpPr>
        <p:spPr>
          <a:xfrm>
            <a:off x="738432" y="2505670"/>
            <a:ext cx="5357568" cy="923330"/>
          </a:xfrm>
          <a:prstGeom prst="rect">
            <a:avLst/>
          </a:prstGeom>
        </p:spPr>
        <p:txBody>
          <a:bodyPr wrap="square">
            <a:spAutoFit/>
          </a:bodyPr>
          <a:lstStyle/>
          <a:p>
            <a:r>
              <a:rPr lang="en-US" b="1" dirty="0"/>
              <a:t>SELECT</a:t>
            </a:r>
            <a:r>
              <a:rPr lang="en-US" dirty="0"/>
              <a:t> </a:t>
            </a:r>
            <a:r>
              <a:rPr lang="en-US" dirty="0" err="1"/>
              <a:t>salesman_id</a:t>
            </a:r>
            <a:r>
              <a:rPr lang="en-US" dirty="0"/>
              <a:t>, name, city, commission </a:t>
            </a:r>
          </a:p>
          <a:p>
            <a:r>
              <a:rPr lang="en-US" b="1" dirty="0"/>
              <a:t>FROM</a:t>
            </a:r>
            <a:r>
              <a:rPr lang="en-US" dirty="0"/>
              <a:t> salesman </a:t>
            </a:r>
          </a:p>
          <a:p>
            <a:r>
              <a:rPr lang="en-US" b="1" dirty="0"/>
              <a:t>WHERE</a:t>
            </a:r>
            <a:r>
              <a:rPr lang="en-US" dirty="0"/>
              <a:t> (commission &gt; 0.10 </a:t>
            </a:r>
            <a:r>
              <a:rPr lang="en-US" b="1" dirty="0"/>
              <a:t>AND</a:t>
            </a:r>
            <a:r>
              <a:rPr lang="en-US" dirty="0"/>
              <a:t> commission &lt; 0.12);</a:t>
            </a:r>
          </a:p>
        </p:txBody>
      </p:sp>
      <p:pic>
        <p:nvPicPr>
          <p:cNvPr id="8" name="Picture 7" descr="A screenshot of a cell phone&#10;&#10;Description automatically generated">
            <a:extLst>
              <a:ext uri="{FF2B5EF4-FFF2-40B4-BE49-F238E27FC236}">
                <a16:creationId xmlns:a16="http://schemas.microsoft.com/office/drawing/2014/main" id="{BD379790-87D8-460B-9AF3-0BC33282FEC7}"/>
              </a:ext>
            </a:extLst>
          </p:cNvPr>
          <p:cNvPicPr>
            <a:picLocks noChangeAspect="1"/>
          </p:cNvPicPr>
          <p:nvPr/>
        </p:nvPicPr>
        <p:blipFill rotWithShape="1">
          <a:blip r:embed="rId2">
            <a:extLst>
              <a:ext uri="{28A0092B-C50C-407E-A947-70E740481C1C}">
                <a14:useLocalDpi xmlns:a14="http://schemas.microsoft.com/office/drawing/2010/main" val="0"/>
              </a:ext>
            </a:extLst>
          </a:blip>
          <a:srcRect b="5730"/>
          <a:stretch/>
        </p:blipFill>
        <p:spPr>
          <a:xfrm>
            <a:off x="6372225" y="1795038"/>
            <a:ext cx="5819775" cy="4660211"/>
          </a:xfrm>
          <a:prstGeom prst="rect">
            <a:avLst/>
          </a:prstGeom>
        </p:spPr>
      </p:pic>
      <p:sp>
        <p:nvSpPr>
          <p:cNvPr id="9" name="Rectangle 8">
            <a:extLst>
              <a:ext uri="{FF2B5EF4-FFF2-40B4-BE49-F238E27FC236}">
                <a16:creationId xmlns:a16="http://schemas.microsoft.com/office/drawing/2014/main" id="{F417F6C4-8EF2-43D2-8B66-BBD881CE74D6}"/>
              </a:ext>
            </a:extLst>
          </p:cNvPr>
          <p:cNvSpPr/>
          <p:nvPr/>
        </p:nvSpPr>
        <p:spPr>
          <a:xfrm>
            <a:off x="738432" y="4512678"/>
            <a:ext cx="5357568" cy="923330"/>
          </a:xfrm>
          <a:prstGeom prst="rect">
            <a:avLst/>
          </a:prstGeom>
        </p:spPr>
        <p:txBody>
          <a:bodyPr wrap="square">
            <a:spAutoFit/>
          </a:bodyPr>
          <a:lstStyle/>
          <a:p>
            <a:r>
              <a:rPr lang="en-US" b="1" dirty="0"/>
              <a:t>SELECT</a:t>
            </a:r>
            <a:r>
              <a:rPr lang="en-US" dirty="0"/>
              <a:t> </a:t>
            </a:r>
            <a:r>
              <a:rPr lang="en-US" dirty="0" err="1"/>
              <a:t>salesman_id</a:t>
            </a:r>
            <a:r>
              <a:rPr lang="en-US" dirty="0"/>
              <a:t>, name, city, commission </a:t>
            </a:r>
          </a:p>
          <a:p>
            <a:r>
              <a:rPr lang="en-US" b="1" dirty="0"/>
              <a:t>FROM</a:t>
            </a:r>
            <a:r>
              <a:rPr lang="en-US" dirty="0"/>
              <a:t> salesman </a:t>
            </a:r>
          </a:p>
          <a:p>
            <a:r>
              <a:rPr lang="en-US" b="1" dirty="0"/>
              <a:t>WHERE</a:t>
            </a:r>
            <a:r>
              <a:rPr lang="en-US" dirty="0"/>
              <a:t> commission </a:t>
            </a:r>
            <a:r>
              <a:rPr lang="en-US" b="1" dirty="0"/>
              <a:t>between</a:t>
            </a:r>
            <a:r>
              <a:rPr lang="en-US" dirty="0"/>
              <a:t> 0.10 </a:t>
            </a:r>
            <a:r>
              <a:rPr lang="en-US" b="1" dirty="0"/>
              <a:t>AND</a:t>
            </a:r>
            <a:r>
              <a:rPr lang="en-US" dirty="0"/>
              <a:t> 0.12;</a:t>
            </a:r>
          </a:p>
        </p:txBody>
      </p:sp>
      <p:sp>
        <p:nvSpPr>
          <p:cNvPr id="10" name="TextBox 9">
            <a:extLst>
              <a:ext uri="{FF2B5EF4-FFF2-40B4-BE49-F238E27FC236}">
                <a16:creationId xmlns:a16="http://schemas.microsoft.com/office/drawing/2014/main" id="{9D67D995-4892-4D81-A7D4-C261851ADAD2}"/>
              </a:ext>
            </a:extLst>
          </p:cNvPr>
          <p:cNvSpPr txBox="1"/>
          <p:nvPr/>
        </p:nvSpPr>
        <p:spPr>
          <a:xfrm>
            <a:off x="442274" y="1640666"/>
            <a:ext cx="6096000" cy="369332"/>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salesman(</a:t>
            </a:r>
            <a:r>
              <a:rPr kumimoji="0" lang="en-US" sz="20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name,</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city,</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commission)</a:t>
            </a:r>
            <a:endPar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384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14</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474742"/>
          </a:xfrm>
        </p:spPr>
        <p:txBody>
          <a:bodyPr>
            <a:normAutofit/>
          </a:bodyPr>
          <a:lstStyle/>
          <a:p>
            <a:r>
              <a:rPr lang="en-US" sz="2000" dirty="0"/>
              <a:t>Find all those customers with all information whose names are ending with the letter 'n'.</a:t>
            </a:r>
          </a:p>
        </p:txBody>
      </p:sp>
      <p:sp>
        <p:nvSpPr>
          <p:cNvPr id="5" name="Rectangle 4">
            <a:extLst>
              <a:ext uri="{FF2B5EF4-FFF2-40B4-BE49-F238E27FC236}">
                <a16:creationId xmlns:a16="http://schemas.microsoft.com/office/drawing/2014/main" id="{0B9967DA-66F4-4B5E-8834-8CF929137963}"/>
              </a:ext>
            </a:extLst>
          </p:cNvPr>
          <p:cNvSpPr/>
          <p:nvPr/>
        </p:nvSpPr>
        <p:spPr>
          <a:xfrm>
            <a:off x="1016595" y="2936035"/>
            <a:ext cx="4017890"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customer</a:t>
            </a:r>
          </a:p>
          <a:p>
            <a:r>
              <a:rPr lang="en-US" sz="2400" b="1" dirty="0"/>
              <a:t>WHERE</a:t>
            </a:r>
            <a:r>
              <a:rPr lang="en-US" sz="2400" dirty="0"/>
              <a:t> </a:t>
            </a:r>
            <a:r>
              <a:rPr lang="en-US" sz="2400" dirty="0" err="1"/>
              <a:t>cust_name</a:t>
            </a:r>
            <a:r>
              <a:rPr lang="en-US" sz="2400" dirty="0"/>
              <a:t> </a:t>
            </a:r>
            <a:r>
              <a:rPr lang="en-US" sz="2400" b="1" dirty="0"/>
              <a:t>LIKE</a:t>
            </a:r>
            <a:r>
              <a:rPr lang="en-US" sz="2400" dirty="0"/>
              <a:t> '%n';</a:t>
            </a:r>
          </a:p>
        </p:txBody>
      </p:sp>
      <p:pic>
        <p:nvPicPr>
          <p:cNvPr id="7" name="Picture 6" descr="A screenshot of a cell phone&#10;&#10;Description automatically generated">
            <a:extLst>
              <a:ext uri="{FF2B5EF4-FFF2-40B4-BE49-F238E27FC236}">
                <a16:creationId xmlns:a16="http://schemas.microsoft.com/office/drawing/2014/main" id="{7D626BF6-E503-4212-838F-E79CF9B13735}"/>
              </a:ext>
            </a:extLst>
          </p:cNvPr>
          <p:cNvPicPr>
            <a:picLocks noChangeAspect="1"/>
          </p:cNvPicPr>
          <p:nvPr/>
        </p:nvPicPr>
        <p:blipFill rotWithShape="1">
          <a:blip r:embed="rId2">
            <a:extLst>
              <a:ext uri="{28A0092B-C50C-407E-A947-70E740481C1C}">
                <a14:useLocalDpi xmlns:a14="http://schemas.microsoft.com/office/drawing/2010/main" val="0"/>
              </a:ext>
            </a:extLst>
          </a:blip>
          <a:srcRect b="3892"/>
          <a:stretch/>
        </p:blipFill>
        <p:spPr>
          <a:xfrm>
            <a:off x="6673632" y="1681292"/>
            <a:ext cx="5385626" cy="4910145"/>
          </a:xfrm>
          <a:prstGeom prst="rect">
            <a:avLst/>
          </a:prstGeom>
        </p:spPr>
      </p:pic>
      <p:sp>
        <p:nvSpPr>
          <p:cNvPr id="8" name="TextBox 7">
            <a:extLst>
              <a:ext uri="{FF2B5EF4-FFF2-40B4-BE49-F238E27FC236}">
                <a16:creationId xmlns:a16="http://schemas.microsoft.com/office/drawing/2014/main" id="{C5829CAD-8D61-4208-866A-9B6BE3CA09E5}"/>
              </a:ext>
            </a:extLst>
          </p:cNvPr>
          <p:cNvSpPr txBox="1"/>
          <p:nvPr/>
        </p:nvSpPr>
        <p:spPr>
          <a:xfrm>
            <a:off x="577632" y="1681292"/>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54437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15</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those salesmen with all information whose name containing the 1st character is 'N' and the 4th character is 'l' and rests may be any character.</a:t>
            </a:r>
          </a:p>
        </p:txBody>
      </p:sp>
      <p:pic>
        <p:nvPicPr>
          <p:cNvPr id="10" name="Picture 9" descr="A screenshot of a cell phone&#10;&#10;Description automatically generated">
            <a:extLst>
              <a:ext uri="{FF2B5EF4-FFF2-40B4-BE49-F238E27FC236}">
                <a16:creationId xmlns:a16="http://schemas.microsoft.com/office/drawing/2014/main" id="{540DD49F-9ED9-4E5E-A57D-9B42995B942D}"/>
              </a:ext>
            </a:extLst>
          </p:cNvPr>
          <p:cNvPicPr>
            <a:picLocks noChangeAspect="1"/>
          </p:cNvPicPr>
          <p:nvPr/>
        </p:nvPicPr>
        <p:blipFill rotWithShape="1">
          <a:blip r:embed="rId2">
            <a:extLst>
              <a:ext uri="{28A0092B-C50C-407E-A947-70E740481C1C}">
                <a14:useLocalDpi xmlns:a14="http://schemas.microsoft.com/office/drawing/2010/main" val="0"/>
              </a:ext>
            </a:extLst>
          </a:blip>
          <a:srcRect b="5762"/>
          <a:stretch/>
        </p:blipFill>
        <p:spPr>
          <a:xfrm>
            <a:off x="6417307" y="2010349"/>
            <a:ext cx="5305425" cy="4021317"/>
          </a:xfrm>
          <a:prstGeom prst="rect">
            <a:avLst/>
          </a:prstGeom>
        </p:spPr>
      </p:pic>
      <p:sp>
        <p:nvSpPr>
          <p:cNvPr id="12" name="Rectangle 11">
            <a:extLst>
              <a:ext uri="{FF2B5EF4-FFF2-40B4-BE49-F238E27FC236}">
                <a16:creationId xmlns:a16="http://schemas.microsoft.com/office/drawing/2014/main" id="{0CCE44BB-8A4D-476C-9890-1148EFE06438}"/>
              </a:ext>
            </a:extLst>
          </p:cNvPr>
          <p:cNvSpPr/>
          <p:nvPr/>
        </p:nvSpPr>
        <p:spPr>
          <a:xfrm>
            <a:off x="1445443" y="2713381"/>
            <a:ext cx="3814713"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salesman</a:t>
            </a:r>
          </a:p>
          <a:p>
            <a:r>
              <a:rPr lang="en-US" sz="2400" b="1" dirty="0"/>
              <a:t>WHERE</a:t>
            </a:r>
            <a:r>
              <a:rPr lang="en-US" sz="2400" dirty="0"/>
              <a:t> name </a:t>
            </a:r>
            <a:r>
              <a:rPr lang="en-US" sz="2400" b="1" dirty="0"/>
              <a:t>LIKE</a:t>
            </a:r>
            <a:r>
              <a:rPr lang="en-US" sz="2400" dirty="0"/>
              <a:t> ‘</a:t>
            </a:r>
            <a:r>
              <a:rPr lang="en-US" sz="2400" dirty="0" err="1"/>
              <a:t>N__l</a:t>
            </a:r>
            <a:r>
              <a:rPr lang="en-US" sz="2400" dirty="0"/>
              <a:t>%';</a:t>
            </a:r>
          </a:p>
        </p:txBody>
      </p:sp>
      <p:sp>
        <p:nvSpPr>
          <p:cNvPr id="7" name="TextBox 6">
            <a:extLst>
              <a:ext uri="{FF2B5EF4-FFF2-40B4-BE49-F238E27FC236}">
                <a16:creationId xmlns:a16="http://schemas.microsoft.com/office/drawing/2014/main" id="{27DD2DAC-D07D-4A24-ADD9-32108B44D871}"/>
              </a:ext>
            </a:extLst>
          </p:cNvPr>
          <p:cNvSpPr txBox="1"/>
          <p:nvPr/>
        </p:nvSpPr>
        <p:spPr>
          <a:xfrm>
            <a:off x="442274" y="1883658"/>
            <a:ext cx="6096000" cy="369332"/>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salesman(</a:t>
            </a:r>
            <a:r>
              <a:rPr kumimoji="0" lang="en-US" sz="20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name,</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city,</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commission)</a:t>
            </a:r>
            <a:endPar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571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16</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that customer with all information who does not get any grade except NULL.</a:t>
            </a:r>
          </a:p>
        </p:txBody>
      </p:sp>
      <p:sp>
        <p:nvSpPr>
          <p:cNvPr id="6" name="Rectangle 5">
            <a:extLst>
              <a:ext uri="{FF2B5EF4-FFF2-40B4-BE49-F238E27FC236}">
                <a16:creationId xmlns:a16="http://schemas.microsoft.com/office/drawing/2014/main" id="{8F7D53E8-54DC-491C-8309-9A3F721DDFB7}"/>
              </a:ext>
            </a:extLst>
          </p:cNvPr>
          <p:cNvSpPr/>
          <p:nvPr/>
        </p:nvSpPr>
        <p:spPr>
          <a:xfrm>
            <a:off x="850411" y="3306492"/>
            <a:ext cx="3048000"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customer</a:t>
            </a:r>
          </a:p>
          <a:p>
            <a:r>
              <a:rPr lang="en-US" sz="2400" b="1" dirty="0"/>
              <a:t>WHERE</a:t>
            </a:r>
            <a:r>
              <a:rPr lang="en-US" sz="2400" dirty="0"/>
              <a:t> grade </a:t>
            </a:r>
            <a:r>
              <a:rPr lang="en-US" sz="2400" b="1" dirty="0"/>
              <a:t>IS</a:t>
            </a:r>
            <a:r>
              <a:rPr lang="en-US" sz="2400" dirty="0"/>
              <a:t> </a:t>
            </a:r>
            <a:r>
              <a:rPr lang="en-US" sz="2400" b="1" dirty="0"/>
              <a:t>NULL</a:t>
            </a:r>
            <a:r>
              <a:rPr lang="en-US" sz="2400" dirty="0"/>
              <a:t>;</a:t>
            </a:r>
          </a:p>
        </p:txBody>
      </p:sp>
      <p:pic>
        <p:nvPicPr>
          <p:cNvPr id="9" name="Picture 8" descr="A screenshot of a cell phone&#10;&#10;Description automatically generated">
            <a:extLst>
              <a:ext uri="{FF2B5EF4-FFF2-40B4-BE49-F238E27FC236}">
                <a16:creationId xmlns:a16="http://schemas.microsoft.com/office/drawing/2014/main" id="{F491B87C-D351-4D27-8987-106683FCB335}"/>
              </a:ext>
            </a:extLst>
          </p:cNvPr>
          <p:cNvPicPr>
            <a:picLocks noChangeAspect="1"/>
          </p:cNvPicPr>
          <p:nvPr/>
        </p:nvPicPr>
        <p:blipFill rotWithShape="1">
          <a:blip r:embed="rId2">
            <a:extLst>
              <a:ext uri="{28A0092B-C50C-407E-A947-70E740481C1C}">
                <a14:useLocalDpi xmlns:a14="http://schemas.microsoft.com/office/drawing/2010/main" val="0"/>
              </a:ext>
            </a:extLst>
          </a:blip>
          <a:srcRect l="2139" t="3430" r="1926" b="3393"/>
          <a:stretch/>
        </p:blipFill>
        <p:spPr>
          <a:xfrm>
            <a:off x="5806911" y="1800520"/>
            <a:ext cx="6259399" cy="4783651"/>
          </a:xfrm>
          <a:prstGeom prst="rect">
            <a:avLst/>
          </a:prstGeom>
        </p:spPr>
      </p:pic>
      <p:sp>
        <p:nvSpPr>
          <p:cNvPr id="7" name="TextBox 6">
            <a:extLst>
              <a:ext uri="{FF2B5EF4-FFF2-40B4-BE49-F238E27FC236}">
                <a16:creationId xmlns:a16="http://schemas.microsoft.com/office/drawing/2014/main" id="{7435789E-6BF8-48F6-BB65-B8D59C0D8DDC}"/>
              </a:ext>
            </a:extLst>
          </p:cNvPr>
          <p:cNvSpPr txBox="1"/>
          <p:nvPr/>
        </p:nvSpPr>
        <p:spPr>
          <a:xfrm>
            <a:off x="525401" y="1548635"/>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70282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17</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5" y="1206549"/>
            <a:ext cx="6614308" cy="890105"/>
          </a:xfrm>
        </p:spPr>
        <p:txBody>
          <a:bodyPr>
            <a:normAutofit/>
          </a:bodyPr>
          <a:lstStyle/>
          <a:p>
            <a:r>
              <a:rPr lang="en-US" sz="2000" dirty="0"/>
              <a:t>Find the total purchase amount of all orders.</a:t>
            </a:r>
          </a:p>
          <a:p>
            <a:pPr marL="0" indent="0" algn="ctr">
              <a:buNone/>
            </a:pP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orders(</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ord_no</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purch_amt</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ord_date</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customer_id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salesman_id</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endParaRPr lang="en-US" sz="2000" dirty="0"/>
          </a:p>
        </p:txBody>
      </p:sp>
      <p:sp>
        <p:nvSpPr>
          <p:cNvPr id="11" name="Rectangle 10">
            <a:extLst>
              <a:ext uri="{FF2B5EF4-FFF2-40B4-BE49-F238E27FC236}">
                <a16:creationId xmlns:a16="http://schemas.microsoft.com/office/drawing/2014/main" id="{8FEE67E1-F87A-4243-9A5D-6B6D30951B5B}"/>
              </a:ext>
            </a:extLst>
          </p:cNvPr>
          <p:cNvSpPr/>
          <p:nvPr/>
        </p:nvSpPr>
        <p:spPr>
          <a:xfrm>
            <a:off x="719579" y="2786593"/>
            <a:ext cx="3145411" cy="707886"/>
          </a:xfrm>
          <a:prstGeom prst="rect">
            <a:avLst/>
          </a:prstGeom>
        </p:spPr>
        <p:txBody>
          <a:bodyPr wrap="square">
            <a:spAutoFit/>
          </a:bodyPr>
          <a:lstStyle/>
          <a:p>
            <a:r>
              <a:rPr lang="en-US" sz="2000" b="1" dirty="0"/>
              <a:t>SELECT</a:t>
            </a:r>
            <a:r>
              <a:rPr lang="en-US" sz="2000" dirty="0"/>
              <a:t> </a:t>
            </a:r>
            <a:r>
              <a:rPr lang="en-US" sz="2000" b="1" dirty="0"/>
              <a:t>SUM</a:t>
            </a:r>
            <a:r>
              <a:rPr lang="en-US" sz="2000" dirty="0"/>
              <a:t> (</a:t>
            </a:r>
            <a:r>
              <a:rPr lang="en-US" sz="2000" dirty="0" err="1"/>
              <a:t>purch_amt</a:t>
            </a:r>
            <a:r>
              <a:rPr lang="en-US" sz="2000" dirty="0"/>
              <a:t>) </a:t>
            </a:r>
          </a:p>
          <a:p>
            <a:r>
              <a:rPr lang="en-US" sz="2000" b="1" dirty="0"/>
              <a:t>FROM</a:t>
            </a:r>
            <a:r>
              <a:rPr lang="en-US" sz="2000" dirty="0"/>
              <a:t> orders;</a:t>
            </a:r>
          </a:p>
        </p:txBody>
      </p:sp>
      <p:pic>
        <p:nvPicPr>
          <p:cNvPr id="13" name="Picture 12" descr="A screenshot of a cell phone&#10;&#10;Description automatically generated">
            <a:extLst>
              <a:ext uri="{FF2B5EF4-FFF2-40B4-BE49-F238E27FC236}">
                <a16:creationId xmlns:a16="http://schemas.microsoft.com/office/drawing/2014/main" id="{18A41DEE-9212-473F-A5F0-87A86795DCF9}"/>
              </a:ext>
            </a:extLst>
          </p:cNvPr>
          <p:cNvPicPr>
            <a:picLocks noChangeAspect="1"/>
          </p:cNvPicPr>
          <p:nvPr/>
        </p:nvPicPr>
        <p:blipFill rotWithShape="1">
          <a:blip r:embed="rId2">
            <a:extLst>
              <a:ext uri="{28A0092B-C50C-407E-A947-70E740481C1C}">
                <a14:useLocalDpi xmlns:a14="http://schemas.microsoft.com/office/drawing/2010/main" val="0"/>
              </a:ext>
            </a:extLst>
          </a:blip>
          <a:srcRect l="4383" t="1925" r="4449" b="2680"/>
          <a:stretch/>
        </p:blipFill>
        <p:spPr>
          <a:xfrm>
            <a:off x="7126665" y="157899"/>
            <a:ext cx="4345756" cy="6542202"/>
          </a:xfrm>
          <a:prstGeom prst="rect">
            <a:avLst/>
          </a:prstGeom>
        </p:spPr>
      </p:pic>
    </p:spTree>
    <p:extLst>
      <p:ext uri="{BB962C8B-B14F-4D97-AF65-F5344CB8AC3E}">
        <p14:creationId xmlns:p14="http://schemas.microsoft.com/office/powerpoint/2010/main" val="135587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ECAB489-40F7-494C-B3DB-0539708D2C6B}"/>
              </a:ext>
            </a:extLst>
          </p:cNvPr>
          <p:cNvPicPr>
            <a:picLocks noChangeAspect="1"/>
          </p:cNvPicPr>
          <p:nvPr/>
        </p:nvPicPr>
        <p:blipFill>
          <a:blip r:embed="rId2"/>
          <a:stretch>
            <a:fillRect/>
          </a:stretch>
        </p:blipFill>
        <p:spPr>
          <a:xfrm>
            <a:off x="490194" y="879941"/>
            <a:ext cx="11293311" cy="5465300"/>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42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18</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286327" y="1206550"/>
            <a:ext cx="5614460" cy="461994"/>
          </a:xfrm>
        </p:spPr>
        <p:txBody>
          <a:bodyPr>
            <a:noAutofit/>
          </a:bodyPr>
          <a:lstStyle/>
          <a:p>
            <a:r>
              <a:rPr lang="en-US" sz="2000" dirty="0"/>
              <a:t>Find the number of salesman currently listing for all of their customers.</a:t>
            </a:r>
          </a:p>
          <a:p>
            <a:pPr marL="0" indent="0">
              <a:buNone/>
            </a:pPr>
            <a:r>
              <a:rPr lang="en-US" sz="1600" i="1" dirty="0">
                <a:solidFill>
                  <a:srgbClr val="000000"/>
                </a:solidFill>
                <a:latin typeface="Calibri" panose="020F0502020204030204" pitchFamily="34" charset="0"/>
              </a:rPr>
              <a:t>orders(</a:t>
            </a:r>
            <a:r>
              <a:rPr lang="en-US" sz="1600" b="0" i="1" u="none" strike="noStrike" dirty="0" err="1">
                <a:solidFill>
                  <a:srgbClr val="000000"/>
                </a:solidFill>
                <a:effectLst/>
                <a:latin typeface="Calibri" panose="020F0502020204030204" pitchFamily="34" charset="0"/>
              </a:rPr>
              <a:t>ord_no</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purch_amt</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ord_date</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customer_id</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salesman_id</a:t>
            </a:r>
            <a:r>
              <a:rPr lang="en-US" sz="1400" i="1" dirty="0"/>
              <a:t> </a:t>
            </a:r>
            <a:r>
              <a:rPr lang="en-US" sz="1600" i="1" dirty="0">
                <a:solidFill>
                  <a:srgbClr val="000000"/>
                </a:solidFill>
                <a:latin typeface="Calibri" panose="020F0502020204030204" pitchFamily="34" charset="0"/>
              </a:rPr>
              <a:t>)</a:t>
            </a:r>
          </a:p>
          <a:p>
            <a:pPr marL="0" indent="0">
              <a:buNone/>
            </a:pPr>
            <a:endParaRPr lang="en-US" sz="2000" dirty="0"/>
          </a:p>
        </p:txBody>
      </p:sp>
      <p:sp>
        <p:nvSpPr>
          <p:cNvPr id="5" name="Rectangle 4">
            <a:extLst>
              <a:ext uri="{FF2B5EF4-FFF2-40B4-BE49-F238E27FC236}">
                <a16:creationId xmlns:a16="http://schemas.microsoft.com/office/drawing/2014/main" id="{9CB3D2D2-94A2-42F8-8220-E0FD012BB4F1}"/>
              </a:ext>
            </a:extLst>
          </p:cNvPr>
          <p:cNvSpPr/>
          <p:nvPr/>
        </p:nvSpPr>
        <p:spPr>
          <a:xfrm>
            <a:off x="568749" y="4807535"/>
            <a:ext cx="4465163" cy="707886"/>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r>
              <a:rPr lang="en-US" sz="2000" b="1" dirty="0"/>
              <a:t>DISTINCT</a:t>
            </a:r>
            <a:r>
              <a:rPr lang="en-US" sz="2000" dirty="0"/>
              <a:t> </a:t>
            </a:r>
            <a:r>
              <a:rPr lang="en-US" sz="2000" dirty="0" err="1"/>
              <a:t>salesman_id</a:t>
            </a:r>
            <a:r>
              <a:rPr lang="en-US" sz="2000" dirty="0"/>
              <a:t>) </a:t>
            </a:r>
          </a:p>
          <a:p>
            <a:r>
              <a:rPr lang="en-US" sz="2000" b="1" dirty="0"/>
              <a:t>FROM</a:t>
            </a:r>
            <a:r>
              <a:rPr lang="en-US" sz="2000" dirty="0"/>
              <a:t> orders;</a:t>
            </a:r>
          </a:p>
        </p:txBody>
      </p:sp>
      <p:sp>
        <p:nvSpPr>
          <p:cNvPr id="8" name="Rectangle 7">
            <a:extLst>
              <a:ext uri="{FF2B5EF4-FFF2-40B4-BE49-F238E27FC236}">
                <a16:creationId xmlns:a16="http://schemas.microsoft.com/office/drawing/2014/main" id="{13B61366-65CA-4AE1-A892-1177F6A48E9B}"/>
              </a:ext>
            </a:extLst>
          </p:cNvPr>
          <p:cNvSpPr/>
          <p:nvPr/>
        </p:nvSpPr>
        <p:spPr>
          <a:xfrm>
            <a:off x="568749" y="3290341"/>
            <a:ext cx="3447068" cy="707886"/>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r>
              <a:rPr lang="en-US" sz="2000" dirty="0" err="1"/>
              <a:t>salesman_id</a:t>
            </a:r>
            <a:r>
              <a:rPr lang="en-US" sz="2000" dirty="0"/>
              <a:t>) </a:t>
            </a:r>
          </a:p>
          <a:p>
            <a:r>
              <a:rPr lang="en-US" sz="2000" b="1" dirty="0"/>
              <a:t>FROM</a:t>
            </a:r>
            <a:r>
              <a:rPr lang="en-US" sz="2000" dirty="0"/>
              <a:t> orders;</a:t>
            </a:r>
          </a:p>
        </p:txBody>
      </p:sp>
      <p:pic>
        <p:nvPicPr>
          <p:cNvPr id="7" name="Picture 6" descr="A screenshot of text&#10;&#10;Description automatically generated">
            <a:extLst>
              <a:ext uri="{FF2B5EF4-FFF2-40B4-BE49-F238E27FC236}">
                <a16:creationId xmlns:a16="http://schemas.microsoft.com/office/drawing/2014/main" id="{02F1D42A-1236-4F62-812E-D38917A906E2}"/>
              </a:ext>
            </a:extLst>
          </p:cNvPr>
          <p:cNvPicPr>
            <a:picLocks noChangeAspect="1"/>
          </p:cNvPicPr>
          <p:nvPr/>
        </p:nvPicPr>
        <p:blipFill rotWithShape="1">
          <a:blip r:embed="rId2">
            <a:extLst>
              <a:ext uri="{28A0092B-C50C-407E-A947-70E740481C1C}">
                <a14:useLocalDpi xmlns:a14="http://schemas.microsoft.com/office/drawing/2010/main" val="0"/>
              </a:ext>
            </a:extLst>
          </a:blip>
          <a:srcRect l="3109" t="993" r="3113" b="4254"/>
          <a:stretch/>
        </p:blipFill>
        <p:spPr>
          <a:xfrm>
            <a:off x="6197596" y="291829"/>
            <a:ext cx="5888477" cy="6498076"/>
          </a:xfrm>
          <a:prstGeom prst="rect">
            <a:avLst/>
          </a:prstGeom>
        </p:spPr>
      </p:pic>
    </p:spTree>
    <p:extLst>
      <p:ext uri="{BB962C8B-B14F-4D97-AF65-F5344CB8AC3E}">
        <p14:creationId xmlns:p14="http://schemas.microsoft.com/office/powerpoint/2010/main" val="54290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19</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3" y="1206550"/>
            <a:ext cx="6872927" cy="461994"/>
          </a:xfrm>
        </p:spPr>
        <p:txBody>
          <a:bodyPr>
            <a:noAutofit/>
          </a:bodyPr>
          <a:lstStyle/>
          <a:p>
            <a:r>
              <a:rPr lang="en-US" sz="2000" dirty="0"/>
              <a:t>Write a SQL statement that counts all orders for a date August 17th, 2012.</a:t>
            </a:r>
          </a:p>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a:p>
            <a:endParaRPr lang="en-US" sz="2000" dirty="0"/>
          </a:p>
        </p:txBody>
      </p:sp>
      <p:sp>
        <p:nvSpPr>
          <p:cNvPr id="7" name="Rectangle 6">
            <a:extLst>
              <a:ext uri="{FF2B5EF4-FFF2-40B4-BE49-F238E27FC236}">
                <a16:creationId xmlns:a16="http://schemas.microsoft.com/office/drawing/2014/main" id="{95281007-77F2-4635-8F17-F9AEEE576B00}"/>
              </a:ext>
            </a:extLst>
          </p:cNvPr>
          <p:cNvSpPr/>
          <p:nvPr/>
        </p:nvSpPr>
        <p:spPr>
          <a:xfrm>
            <a:off x="653591" y="2973140"/>
            <a:ext cx="3947592" cy="1015663"/>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p>
          <a:p>
            <a:r>
              <a:rPr lang="en-US" sz="2000" b="1" dirty="0"/>
              <a:t>FROM</a:t>
            </a:r>
            <a:r>
              <a:rPr lang="en-US" sz="2000" dirty="0"/>
              <a:t> orders </a:t>
            </a:r>
          </a:p>
          <a:p>
            <a:r>
              <a:rPr lang="en-US" sz="2000" b="1" dirty="0"/>
              <a:t>WHERE</a:t>
            </a:r>
            <a:r>
              <a:rPr lang="en-US" sz="2000" dirty="0"/>
              <a:t> </a:t>
            </a:r>
            <a:r>
              <a:rPr lang="en-US" sz="2000" dirty="0" err="1"/>
              <a:t>ord_date</a:t>
            </a:r>
            <a:r>
              <a:rPr lang="en-US" sz="2000" dirty="0"/>
              <a:t> = '2012-08-17';</a:t>
            </a:r>
          </a:p>
        </p:txBody>
      </p:sp>
      <p:pic>
        <p:nvPicPr>
          <p:cNvPr id="10" name="Picture 9" descr="A screenshot of a cell phone&#10;&#10;Description automatically generated">
            <a:extLst>
              <a:ext uri="{FF2B5EF4-FFF2-40B4-BE49-F238E27FC236}">
                <a16:creationId xmlns:a16="http://schemas.microsoft.com/office/drawing/2014/main" id="{C53C4902-4973-4E36-8741-80429A3EFD72}"/>
              </a:ext>
            </a:extLst>
          </p:cNvPr>
          <p:cNvPicPr>
            <a:picLocks noChangeAspect="1"/>
          </p:cNvPicPr>
          <p:nvPr/>
        </p:nvPicPr>
        <p:blipFill rotWithShape="1">
          <a:blip r:embed="rId2">
            <a:extLst>
              <a:ext uri="{28A0092B-C50C-407E-A947-70E740481C1C}">
                <a14:useLocalDpi xmlns:a14="http://schemas.microsoft.com/office/drawing/2010/main" val="0"/>
              </a:ext>
            </a:extLst>
          </a:blip>
          <a:srcRect l="2002" t="566" r="1963" b="3604"/>
          <a:stretch/>
        </p:blipFill>
        <p:spPr>
          <a:xfrm>
            <a:off x="7121236" y="143009"/>
            <a:ext cx="4969164" cy="6571981"/>
          </a:xfrm>
          <a:prstGeom prst="rect">
            <a:avLst/>
          </a:prstGeom>
        </p:spPr>
      </p:pic>
    </p:spTree>
    <p:extLst>
      <p:ext uri="{BB962C8B-B14F-4D97-AF65-F5344CB8AC3E}">
        <p14:creationId xmlns:p14="http://schemas.microsoft.com/office/powerpoint/2010/main" val="11572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20</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515599" cy="461994"/>
          </a:xfrm>
        </p:spPr>
        <p:txBody>
          <a:bodyPr>
            <a:noAutofit/>
          </a:bodyPr>
          <a:lstStyle/>
          <a:p>
            <a:r>
              <a:rPr lang="en-US" sz="2000" dirty="0"/>
              <a:t>Find the highest grade for each of the cities of the customers.</a:t>
            </a:r>
          </a:p>
        </p:txBody>
      </p:sp>
      <p:sp>
        <p:nvSpPr>
          <p:cNvPr id="6" name="Rectangle 5">
            <a:extLst>
              <a:ext uri="{FF2B5EF4-FFF2-40B4-BE49-F238E27FC236}">
                <a16:creationId xmlns:a16="http://schemas.microsoft.com/office/drawing/2014/main" id="{391B0235-86FA-42A6-BFA7-C50610D05A0C}"/>
              </a:ext>
            </a:extLst>
          </p:cNvPr>
          <p:cNvSpPr/>
          <p:nvPr/>
        </p:nvSpPr>
        <p:spPr>
          <a:xfrm>
            <a:off x="805277" y="3665459"/>
            <a:ext cx="3032288" cy="1015663"/>
          </a:xfrm>
          <a:prstGeom prst="rect">
            <a:avLst/>
          </a:prstGeom>
        </p:spPr>
        <p:txBody>
          <a:bodyPr wrap="square">
            <a:spAutoFit/>
          </a:bodyPr>
          <a:lstStyle/>
          <a:p>
            <a:r>
              <a:rPr lang="en-US" sz="2000" b="1" dirty="0"/>
              <a:t>SELECT</a:t>
            </a:r>
            <a:r>
              <a:rPr lang="en-US" sz="2000" dirty="0"/>
              <a:t> city, </a:t>
            </a:r>
            <a:r>
              <a:rPr lang="en-US" sz="2000" b="1" dirty="0"/>
              <a:t>MAX</a:t>
            </a:r>
            <a:r>
              <a:rPr lang="en-US" sz="2000" dirty="0"/>
              <a:t>(grade) </a:t>
            </a:r>
          </a:p>
          <a:p>
            <a:r>
              <a:rPr lang="en-US" sz="2000" b="1" dirty="0"/>
              <a:t>FROM</a:t>
            </a:r>
            <a:r>
              <a:rPr lang="en-US" sz="2000" dirty="0"/>
              <a:t> customer </a:t>
            </a:r>
          </a:p>
          <a:p>
            <a:r>
              <a:rPr lang="en-US" sz="2000" b="1" dirty="0"/>
              <a:t>GROUP BY</a:t>
            </a:r>
            <a:r>
              <a:rPr lang="en-US" sz="2000" dirty="0"/>
              <a:t> city;</a:t>
            </a:r>
          </a:p>
        </p:txBody>
      </p:sp>
      <p:pic>
        <p:nvPicPr>
          <p:cNvPr id="10" name="Picture 9" descr="A screenshot of text&#10;&#10;Description automatically generated">
            <a:extLst>
              <a:ext uri="{FF2B5EF4-FFF2-40B4-BE49-F238E27FC236}">
                <a16:creationId xmlns:a16="http://schemas.microsoft.com/office/drawing/2014/main" id="{41452823-49A2-475E-A172-0E491EC2C1D6}"/>
              </a:ext>
            </a:extLst>
          </p:cNvPr>
          <p:cNvPicPr>
            <a:picLocks noChangeAspect="1"/>
          </p:cNvPicPr>
          <p:nvPr/>
        </p:nvPicPr>
        <p:blipFill rotWithShape="1">
          <a:blip r:embed="rId2">
            <a:extLst>
              <a:ext uri="{28A0092B-C50C-407E-A947-70E740481C1C}">
                <a14:useLocalDpi xmlns:a14="http://schemas.microsoft.com/office/drawing/2010/main" val="0"/>
              </a:ext>
            </a:extLst>
          </a:blip>
          <a:srcRect l="3397" t="1519" r="4173" b="3729"/>
          <a:stretch/>
        </p:blipFill>
        <p:spPr>
          <a:xfrm>
            <a:off x="7399006" y="179961"/>
            <a:ext cx="4747098" cy="6498077"/>
          </a:xfrm>
          <a:prstGeom prst="rect">
            <a:avLst/>
          </a:prstGeom>
        </p:spPr>
      </p:pic>
      <p:sp>
        <p:nvSpPr>
          <p:cNvPr id="7" name="TextBox 6">
            <a:extLst>
              <a:ext uri="{FF2B5EF4-FFF2-40B4-BE49-F238E27FC236}">
                <a16:creationId xmlns:a16="http://schemas.microsoft.com/office/drawing/2014/main" id="{244886F9-7B7C-4A14-9CCF-7E6C9ABF5AC1}"/>
              </a:ext>
            </a:extLst>
          </p:cNvPr>
          <p:cNvSpPr txBox="1"/>
          <p:nvPr/>
        </p:nvSpPr>
        <p:spPr>
          <a:xfrm>
            <a:off x="789565" y="1573758"/>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8382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21</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7446857" cy="461994"/>
          </a:xfrm>
        </p:spPr>
        <p:txBody>
          <a:bodyPr>
            <a:noAutofit/>
          </a:bodyPr>
          <a:lstStyle/>
          <a:p>
            <a:r>
              <a:rPr lang="en-US" sz="2000" dirty="0"/>
              <a:t>Find the highest purchase amount ordered by each customer with their ID and highest purchase amount.</a:t>
            </a:r>
          </a:p>
          <a:p>
            <a:pPr marL="0" indent="0" algn="ctr">
              <a:buNone/>
            </a:pPr>
            <a:r>
              <a:rPr lang="en-US" sz="2000" i="1" dirty="0">
                <a:solidFill>
                  <a:srgbClr val="000000"/>
                </a:solidFill>
                <a:latin typeface="Calibri" panose="020F0502020204030204" pitchFamily="34" charset="0"/>
              </a:rPr>
              <a:t>orders(</a:t>
            </a:r>
            <a:r>
              <a:rPr lang="en-US" sz="2000" b="0" i="1" u="none" strike="noStrike" dirty="0" err="1">
                <a:solidFill>
                  <a:srgbClr val="000000"/>
                </a:solidFill>
                <a:effectLst/>
                <a:latin typeface="Calibri" panose="020F0502020204030204" pitchFamily="34" charset="0"/>
              </a:rPr>
              <a:t>ord_no</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purch_amt</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ord_date</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customer_id</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salesman_id</a:t>
            </a:r>
            <a:r>
              <a:rPr lang="en-US" sz="1800" i="1" dirty="0"/>
              <a:t> </a:t>
            </a:r>
            <a:r>
              <a:rPr lang="en-US" sz="2000" i="1" dirty="0">
                <a:solidFill>
                  <a:srgbClr val="000000"/>
                </a:solidFill>
                <a:latin typeface="Calibri" panose="020F0502020204030204" pitchFamily="34" charset="0"/>
              </a:rPr>
              <a:t>)</a:t>
            </a:r>
          </a:p>
          <a:p>
            <a:endParaRPr lang="en-US" sz="2000" dirty="0"/>
          </a:p>
        </p:txBody>
      </p:sp>
      <p:sp>
        <p:nvSpPr>
          <p:cNvPr id="5" name="Rectangle 4">
            <a:extLst>
              <a:ext uri="{FF2B5EF4-FFF2-40B4-BE49-F238E27FC236}">
                <a16:creationId xmlns:a16="http://schemas.microsoft.com/office/drawing/2014/main" id="{7EB0A39A-4EA0-4C76-9F7A-DF4EE1C05B08}"/>
              </a:ext>
            </a:extLst>
          </p:cNvPr>
          <p:cNvSpPr/>
          <p:nvPr/>
        </p:nvSpPr>
        <p:spPr>
          <a:xfrm>
            <a:off x="545000" y="3361585"/>
            <a:ext cx="4983637" cy="1200329"/>
          </a:xfrm>
          <a:prstGeom prst="rect">
            <a:avLst/>
          </a:prstGeom>
        </p:spPr>
        <p:txBody>
          <a:bodyPr wrap="square">
            <a:spAutoFit/>
          </a:bodyPr>
          <a:lstStyle/>
          <a:p>
            <a:r>
              <a:rPr lang="en-US" sz="2400" b="1" dirty="0"/>
              <a:t>SELECT</a:t>
            </a:r>
            <a:r>
              <a:rPr lang="en-US" sz="2400" dirty="0"/>
              <a:t> </a:t>
            </a:r>
            <a:r>
              <a:rPr lang="en-US" sz="2400" dirty="0" err="1"/>
              <a:t>customer_id</a:t>
            </a:r>
            <a:r>
              <a:rPr lang="en-US" sz="2400" dirty="0"/>
              <a:t>, </a:t>
            </a:r>
            <a:r>
              <a:rPr lang="en-US" sz="2400" b="1" dirty="0"/>
              <a:t>MAX</a:t>
            </a:r>
            <a:r>
              <a:rPr lang="en-US" sz="2400" dirty="0"/>
              <a:t>(</a:t>
            </a:r>
            <a:r>
              <a:rPr lang="en-US" sz="2400" dirty="0" err="1"/>
              <a:t>purch_amt</a:t>
            </a:r>
            <a:r>
              <a:rPr lang="en-US" sz="2400" dirty="0"/>
              <a:t>) </a:t>
            </a:r>
          </a:p>
          <a:p>
            <a:r>
              <a:rPr lang="en-US" sz="2400" b="1" dirty="0"/>
              <a:t>FROM</a:t>
            </a:r>
            <a:r>
              <a:rPr lang="en-US" sz="2400" dirty="0"/>
              <a:t> orders </a:t>
            </a:r>
          </a:p>
          <a:p>
            <a:r>
              <a:rPr lang="en-US" sz="2400" b="1" dirty="0"/>
              <a:t>GROUP</a:t>
            </a:r>
            <a:r>
              <a:rPr lang="en-US" sz="2400" dirty="0"/>
              <a:t> </a:t>
            </a:r>
            <a:r>
              <a:rPr lang="en-US" sz="2400" b="1" dirty="0"/>
              <a:t>BY</a:t>
            </a:r>
            <a:r>
              <a:rPr lang="en-US" sz="2400" dirty="0"/>
              <a:t> </a:t>
            </a:r>
            <a:r>
              <a:rPr lang="en-US" sz="2400" dirty="0" err="1"/>
              <a:t>customer_id</a:t>
            </a:r>
            <a:r>
              <a:rPr lang="en-US" sz="2400" dirty="0"/>
              <a:t>;</a:t>
            </a:r>
          </a:p>
        </p:txBody>
      </p:sp>
      <p:pic>
        <p:nvPicPr>
          <p:cNvPr id="8" name="Picture 7" descr="A screenshot of text&#10;&#10;Description automatically generated">
            <a:extLst>
              <a:ext uri="{FF2B5EF4-FFF2-40B4-BE49-F238E27FC236}">
                <a16:creationId xmlns:a16="http://schemas.microsoft.com/office/drawing/2014/main" id="{ABD432FE-76D8-4D67-AB7E-8921B8273FB2}"/>
              </a:ext>
            </a:extLst>
          </p:cNvPr>
          <p:cNvPicPr>
            <a:picLocks noChangeAspect="1"/>
          </p:cNvPicPr>
          <p:nvPr/>
        </p:nvPicPr>
        <p:blipFill rotWithShape="1">
          <a:blip r:embed="rId2">
            <a:extLst>
              <a:ext uri="{28A0092B-C50C-407E-A947-70E740481C1C}">
                <a14:useLocalDpi xmlns:a14="http://schemas.microsoft.com/office/drawing/2010/main" val="0"/>
              </a:ext>
            </a:extLst>
          </a:blip>
          <a:srcRect l="2508" t="1703" r="1589" b="2411"/>
          <a:stretch/>
        </p:blipFill>
        <p:spPr>
          <a:xfrm>
            <a:off x="8151779" y="141051"/>
            <a:ext cx="3725694" cy="6575898"/>
          </a:xfrm>
          <a:prstGeom prst="rect">
            <a:avLst/>
          </a:prstGeom>
        </p:spPr>
      </p:pic>
    </p:spTree>
    <p:extLst>
      <p:ext uri="{BB962C8B-B14F-4D97-AF65-F5344CB8AC3E}">
        <p14:creationId xmlns:p14="http://schemas.microsoft.com/office/powerpoint/2010/main" val="35947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22</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3" y="1206550"/>
            <a:ext cx="6706671" cy="461994"/>
          </a:xfrm>
        </p:spPr>
        <p:txBody>
          <a:bodyPr>
            <a:noAutofit/>
          </a:bodyPr>
          <a:lstStyle/>
          <a:p>
            <a:r>
              <a:rPr lang="en-US" sz="2000" dirty="0"/>
              <a:t>Find the highest purchase amount ordered by each customer on a particular date with their ID, order date and highest purchase amount.</a:t>
            </a:r>
          </a:p>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a:p>
            <a:pPr marL="0" indent="0">
              <a:buNone/>
            </a:pPr>
            <a:endParaRPr lang="en-US" sz="2000" dirty="0"/>
          </a:p>
        </p:txBody>
      </p:sp>
      <p:sp>
        <p:nvSpPr>
          <p:cNvPr id="6" name="Rectangle 5">
            <a:extLst>
              <a:ext uri="{FF2B5EF4-FFF2-40B4-BE49-F238E27FC236}">
                <a16:creationId xmlns:a16="http://schemas.microsoft.com/office/drawing/2014/main" id="{F7E32C24-A289-4401-9837-08C1BF9645E7}"/>
              </a:ext>
            </a:extLst>
          </p:cNvPr>
          <p:cNvSpPr/>
          <p:nvPr/>
        </p:nvSpPr>
        <p:spPr>
          <a:xfrm>
            <a:off x="755164" y="3208368"/>
            <a:ext cx="5340836" cy="1015663"/>
          </a:xfrm>
          <a:prstGeom prst="rect">
            <a:avLst/>
          </a:prstGeom>
        </p:spPr>
        <p:txBody>
          <a:bodyPr wrap="square">
            <a:spAutoFit/>
          </a:bodyPr>
          <a:lstStyle/>
          <a:p>
            <a:r>
              <a:rPr lang="en-US" sz="2000" b="1" dirty="0"/>
              <a:t>SELECT</a:t>
            </a:r>
            <a:r>
              <a:rPr lang="en-US" sz="2000" dirty="0"/>
              <a:t> </a:t>
            </a:r>
            <a:r>
              <a:rPr lang="en-US" sz="2000" dirty="0" err="1"/>
              <a:t>customer_id</a:t>
            </a:r>
            <a:r>
              <a:rPr lang="en-US" sz="2000" dirty="0"/>
              <a:t>, </a:t>
            </a:r>
            <a:r>
              <a:rPr lang="en-US" sz="2000" dirty="0" err="1"/>
              <a:t>ord_date</a:t>
            </a:r>
            <a:r>
              <a:rPr lang="en-US" sz="2000" dirty="0"/>
              <a:t>, </a:t>
            </a:r>
            <a:r>
              <a:rPr lang="en-US" sz="2000" b="1" dirty="0"/>
              <a:t>MAX</a:t>
            </a:r>
            <a:r>
              <a:rPr lang="en-US" sz="2000" dirty="0"/>
              <a:t>(</a:t>
            </a:r>
            <a:r>
              <a:rPr lang="en-US" sz="2000" dirty="0" err="1"/>
              <a:t>purch_amt</a:t>
            </a:r>
            <a:r>
              <a:rPr lang="en-US" sz="2000" dirty="0"/>
              <a:t>) </a:t>
            </a:r>
          </a:p>
          <a:p>
            <a:r>
              <a:rPr lang="en-US" sz="2000" b="1" dirty="0"/>
              <a:t>FROM</a:t>
            </a:r>
            <a:r>
              <a:rPr lang="en-US" sz="2000" dirty="0"/>
              <a:t> orders </a:t>
            </a:r>
          </a:p>
          <a:p>
            <a:r>
              <a:rPr lang="en-US" sz="2000" b="1" dirty="0"/>
              <a:t>GROUP BY</a:t>
            </a:r>
            <a:r>
              <a:rPr lang="en-US" sz="2000" dirty="0"/>
              <a:t> </a:t>
            </a:r>
            <a:r>
              <a:rPr lang="en-US" sz="2000" dirty="0" err="1"/>
              <a:t>customer_id</a:t>
            </a:r>
            <a:r>
              <a:rPr lang="en-US" sz="2000" dirty="0"/>
              <a:t>, </a:t>
            </a:r>
            <a:r>
              <a:rPr lang="en-US" sz="2000" dirty="0" err="1"/>
              <a:t>ord_date</a:t>
            </a:r>
            <a:r>
              <a:rPr lang="en-US" sz="2000" dirty="0"/>
              <a:t>;</a:t>
            </a:r>
          </a:p>
        </p:txBody>
      </p:sp>
      <p:pic>
        <p:nvPicPr>
          <p:cNvPr id="9" name="Picture 8" descr="A screenshot of a cell phone&#10;&#10;Description automatically generated">
            <a:extLst>
              <a:ext uri="{FF2B5EF4-FFF2-40B4-BE49-F238E27FC236}">
                <a16:creationId xmlns:a16="http://schemas.microsoft.com/office/drawing/2014/main" id="{971F7628-4EB5-4E9B-B07F-F5A5F4D1DC79}"/>
              </a:ext>
            </a:extLst>
          </p:cNvPr>
          <p:cNvPicPr>
            <a:picLocks noChangeAspect="1"/>
          </p:cNvPicPr>
          <p:nvPr/>
        </p:nvPicPr>
        <p:blipFill rotWithShape="1">
          <a:blip r:embed="rId2">
            <a:extLst>
              <a:ext uri="{28A0092B-C50C-407E-A947-70E740481C1C}">
                <a14:useLocalDpi xmlns:a14="http://schemas.microsoft.com/office/drawing/2010/main" val="0"/>
              </a:ext>
            </a:extLst>
          </a:blip>
          <a:srcRect l="1464" b="3404"/>
          <a:stretch/>
        </p:blipFill>
        <p:spPr>
          <a:xfrm>
            <a:off x="7282392" y="116732"/>
            <a:ext cx="4846164" cy="6624536"/>
          </a:xfrm>
          <a:prstGeom prst="rect">
            <a:avLst/>
          </a:prstGeom>
        </p:spPr>
      </p:pic>
    </p:spTree>
    <p:extLst>
      <p:ext uri="{BB962C8B-B14F-4D97-AF65-F5344CB8AC3E}">
        <p14:creationId xmlns:p14="http://schemas.microsoft.com/office/powerpoint/2010/main" val="358371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23</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2" y="1206550"/>
            <a:ext cx="6863691" cy="876774"/>
          </a:xfrm>
        </p:spPr>
        <p:txBody>
          <a:bodyPr>
            <a:noAutofit/>
          </a:bodyPr>
          <a:lstStyle/>
          <a:p>
            <a:r>
              <a:rPr lang="en-US" sz="2000" dirty="0"/>
              <a:t>Find the highest purchase amount on a date '2012-08-17' for each salesman with their ID.</a:t>
            </a:r>
          </a:p>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a:p>
            <a:endParaRPr lang="en-US" sz="2000" dirty="0"/>
          </a:p>
        </p:txBody>
      </p:sp>
      <p:sp>
        <p:nvSpPr>
          <p:cNvPr id="5" name="Rectangle 4">
            <a:extLst>
              <a:ext uri="{FF2B5EF4-FFF2-40B4-BE49-F238E27FC236}">
                <a16:creationId xmlns:a16="http://schemas.microsoft.com/office/drawing/2014/main" id="{9D1ABC49-F1E9-4E1F-87DE-5F4EF11472C2}"/>
              </a:ext>
            </a:extLst>
          </p:cNvPr>
          <p:cNvSpPr/>
          <p:nvPr/>
        </p:nvSpPr>
        <p:spPr>
          <a:xfrm>
            <a:off x="849840" y="3383472"/>
            <a:ext cx="3918408" cy="1200329"/>
          </a:xfrm>
          <a:prstGeom prst="rect">
            <a:avLst/>
          </a:prstGeom>
        </p:spPr>
        <p:txBody>
          <a:bodyPr wrap="square">
            <a:spAutoFit/>
          </a:bodyPr>
          <a:lstStyle/>
          <a:p>
            <a:r>
              <a:rPr lang="en-US" b="1" dirty="0"/>
              <a:t>SELECT</a:t>
            </a:r>
            <a:r>
              <a:rPr lang="en-US" dirty="0"/>
              <a:t> </a:t>
            </a:r>
            <a:r>
              <a:rPr lang="en-US" dirty="0" err="1"/>
              <a:t>salesman_id</a:t>
            </a:r>
            <a:r>
              <a:rPr lang="en-US" dirty="0"/>
              <a:t>, </a:t>
            </a:r>
            <a:r>
              <a:rPr lang="en-US" b="1" dirty="0"/>
              <a:t>MAX</a:t>
            </a:r>
            <a:r>
              <a:rPr lang="en-US" dirty="0"/>
              <a:t>(</a:t>
            </a:r>
            <a:r>
              <a:rPr lang="en-US" dirty="0" err="1"/>
              <a:t>purch_amt</a:t>
            </a:r>
            <a:r>
              <a:rPr lang="en-US" dirty="0"/>
              <a:t>) </a:t>
            </a:r>
          </a:p>
          <a:p>
            <a:r>
              <a:rPr lang="en-US" b="1" dirty="0"/>
              <a:t>FROM</a:t>
            </a:r>
            <a:r>
              <a:rPr lang="en-US" dirty="0"/>
              <a:t> orders </a:t>
            </a:r>
          </a:p>
          <a:p>
            <a:r>
              <a:rPr lang="en-US" b="1" dirty="0"/>
              <a:t>WHERE</a:t>
            </a:r>
            <a:r>
              <a:rPr lang="en-US" dirty="0"/>
              <a:t> </a:t>
            </a:r>
            <a:r>
              <a:rPr lang="en-US" dirty="0" err="1"/>
              <a:t>ord_date</a:t>
            </a:r>
            <a:r>
              <a:rPr lang="en-US" dirty="0"/>
              <a:t> = '2012-08-17' </a:t>
            </a:r>
          </a:p>
          <a:p>
            <a:r>
              <a:rPr lang="en-US" b="1" dirty="0"/>
              <a:t>GROUP</a:t>
            </a:r>
            <a:r>
              <a:rPr lang="en-US" dirty="0"/>
              <a:t> </a:t>
            </a:r>
            <a:r>
              <a:rPr lang="en-US" b="1" dirty="0"/>
              <a:t>BY</a:t>
            </a:r>
            <a:r>
              <a:rPr lang="en-US" dirty="0"/>
              <a:t> </a:t>
            </a:r>
            <a:r>
              <a:rPr lang="en-US" dirty="0" err="1"/>
              <a:t>salesman_id</a:t>
            </a:r>
            <a:r>
              <a:rPr lang="en-US" dirty="0"/>
              <a:t>;</a:t>
            </a:r>
          </a:p>
        </p:txBody>
      </p:sp>
      <p:pic>
        <p:nvPicPr>
          <p:cNvPr id="10" name="Picture 9" descr="A screenshot of a cell phone&#10;&#10;Description automatically generated">
            <a:extLst>
              <a:ext uri="{FF2B5EF4-FFF2-40B4-BE49-F238E27FC236}">
                <a16:creationId xmlns:a16="http://schemas.microsoft.com/office/drawing/2014/main" id="{BE93C460-8EBD-484D-8BD4-BDD036F98209}"/>
              </a:ext>
            </a:extLst>
          </p:cNvPr>
          <p:cNvPicPr>
            <a:picLocks noChangeAspect="1"/>
          </p:cNvPicPr>
          <p:nvPr/>
        </p:nvPicPr>
        <p:blipFill rotWithShape="1">
          <a:blip r:embed="rId2">
            <a:extLst>
              <a:ext uri="{28A0092B-C50C-407E-A947-70E740481C1C}">
                <a14:useLocalDpi xmlns:a14="http://schemas.microsoft.com/office/drawing/2010/main" val="0"/>
              </a:ext>
            </a:extLst>
          </a:blip>
          <a:srcRect l="1396" r="1424" b="2837"/>
          <a:stretch/>
        </p:blipFill>
        <p:spPr>
          <a:xfrm>
            <a:off x="7221165" y="97276"/>
            <a:ext cx="4970835" cy="6663447"/>
          </a:xfrm>
          <a:prstGeom prst="rect">
            <a:avLst/>
          </a:prstGeom>
        </p:spPr>
      </p:pic>
    </p:spTree>
    <p:extLst>
      <p:ext uri="{BB962C8B-B14F-4D97-AF65-F5344CB8AC3E}">
        <p14:creationId xmlns:p14="http://schemas.microsoft.com/office/powerpoint/2010/main" val="39642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24</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2" y="1206550"/>
            <a:ext cx="7760069" cy="876774"/>
          </a:xfrm>
        </p:spPr>
        <p:txBody>
          <a:bodyPr>
            <a:noAutofit/>
          </a:bodyPr>
          <a:lstStyle/>
          <a:p>
            <a:r>
              <a:rPr lang="en-US" sz="2000" dirty="0"/>
              <a:t>Find the highest purchase amount with their customer ID and order date, for only those customers who have the highest purchase amount in a day is more than 2000.</a:t>
            </a:r>
          </a:p>
        </p:txBody>
      </p:sp>
      <p:sp>
        <p:nvSpPr>
          <p:cNvPr id="6" name="Rectangle 5">
            <a:extLst>
              <a:ext uri="{FF2B5EF4-FFF2-40B4-BE49-F238E27FC236}">
                <a16:creationId xmlns:a16="http://schemas.microsoft.com/office/drawing/2014/main" id="{BA98ACD0-9E82-40DD-897E-0C99EAA3C475}"/>
              </a:ext>
            </a:extLst>
          </p:cNvPr>
          <p:cNvSpPr/>
          <p:nvPr/>
        </p:nvSpPr>
        <p:spPr>
          <a:xfrm>
            <a:off x="636070" y="3755440"/>
            <a:ext cx="5275869" cy="1323439"/>
          </a:xfrm>
          <a:prstGeom prst="rect">
            <a:avLst/>
          </a:prstGeom>
        </p:spPr>
        <p:txBody>
          <a:bodyPr wrap="square">
            <a:spAutoFit/>
          </a:bodyPr>
          <a:lstStyle/>
          <a:p>
            <a:r>
              <a:rPr lang="en-US" sz="2000" b="1" dirty="0"/>
              <a:t>SELECT</a:t>
            </a:r>
            <a:r>
              <a:rPr lang="en-US" dirty="0"/>
              <a:t> </a:t>
            </a:r>
            <a:r>
              <a:rPr lang="en-US" dirty="0" err="1"/>
              <a:t>customer_id</a:t>
            </a:r>
            <a:r>
              <a:rPr lang="en-US" dirty="0"/>
              <a:t>, </a:t>
            </a:r>
            <a:r>
              <a:rPr lang="en-US" dirty="0" err="1"/>
              <a:t>ord_date</a:t>
            </a:r>
            <a:r>
              <a:rPr lang="en-US" dirty="0"/>
              <a:t>, </a:t>
            </a:r>
            <a:r>
              <a:rPr lang="en-US" sz="2000" b="1" dirty="0"/>
              <a:t>MAX</a:t>
            </a:r>
            <a:r>
              <a:rPr lang="en-US" dirty="0"/>
              <a:t>(</a:t>
            </a:r>
            <a:r>
              <a:rPr lang="en-US" dirty="0" err="1"/>
              <a:t>purch_amt</a:t>
            </a:r>
            <a:r>
              <a:rPr lang="en-US" dirty="0"/>
              <a:t>) </a:t>
            </a:r>
          </a:p>
          <a:p>
            <a:r>
              <a:rPr lang="en-US" sz="2000" b="1" dirty="0"/>
              <a:t>FROM</a:t>
            </a:r>
            <a:r>
              <a:rPr lang="en-US" dirty="0"/>
              <a:t> orders </a:t>
            </a:r>
          </a:p>
          <a:p>
            <a:r>
              <a:rPr lang="en-US" sz="2000" b="1" dirty="0"/>
              <a:t>GROUP</a:t>
            </a:r>
            <a:r>
              <a:rPr lang="en-US" dirty="0"/>
              <a:t> </a:t>
            </a:r>
            <a:r>
              <a:rPr lang="en-US" sz="2000" b="1" dirty="0"/>
              <a:t>BY</a:t>
            </a:r>
            <a:r>
              <a:rPr lang="en-US" dirty="0"/>
              <a:t> </a:t>
            </a:r>
            <a:r>
              <a:rPr lang="en-US" dirty="0" err="1"/>
              <a:t>customer_id</a:t>
            </a:r>
            <a:r>
              <a:rPr lang="en-US" dirty="0"/>
              <a:t>, </a:t>
            </a:r>
            <a:r>
              <a:rPr lang="en-US" dirty="0" err="1"/>
              <a:t>ord_date</a:t>
            </a:r>
            <a:r>
              <a:rPr lang="en-US" dirty="0"/>
              <a:t> </a:t>
            </a:r>
          </a:p>
          <a:p>
            <a:r>
              <a:rPr lang="en-US" sz="2000" b="1" dirty="0"/>
              <a:t>HAVING</a:t>
            </a:r>
            <a:r>
              <a:rPr lang="en-US" dirty="0"/>
              <a:t> </a:t>
            </a:r>
            <a:r>
              <a:rPr lang="en-US" sz="2000" b="1" dirty="0"/>
              <a:t>MAX</a:t>
            </a:r>
            <a:r>
              <a:rPr lang="en-US" dirty="0"/>
              <a:t>(</a:t>
            </a:r>
            <a:r>
              <a:rPr lang="en-US" dirty="0" err="1"/>
              <a:t>purch_amt</a:t>
            </a:r>
            <a:r>
              <a:rPr lang="en-US" dirty="0"/>
              <a:t>) &gt; 2000.00;</a:t>
            </a:r>
          </a:p>
        </p:txBody>
      </p:sp>
      <p:pic>
        <p:nvPicPr>
          <p:cNvPr id="9" name="Picture 8">
            <a:extLst>
              <a:ext uri="{FF2B5EF4-FFF2-40B4-BE49-F238E27FC236}">
                <a16:creationId xmlns:a16="http://schemas.microsoft.com/office/drawing/2014/main" id="{7A7D8B55-3009-4735-8096-0F21C4508EFC}"/>
              </a:ext>
            </a:extLst>
          </p:cNvPr>
          <p:cNvPicPr>
            <a:picLocks noChangeAspect="1"/>
          </p:cNvPicPr>
          <p:nvPr/>
        </p:nvPicPr>
        <p:blipFill rotWithShape="1">
          <a:blip r:embed="rId2"/>
          <a:srcRect b="1561"/>
          <a:stretch/>
        </p:blipFill>
        <p:spPr>
          <a:xfrm>
            <a:off x="8202342" y="0"/>
            <a:ext cx="3921564" cy="6750996"/>
          </a:xfrm>
          <a:prstGeom prst="rect">
            <a:avLst/>
          </a:prstGeom>
        </p:spPr>
      </p:pic>
      <p:sp>
        <p:nvSpPr>
          <p:cNvPr id="7" name="TextBox 6">
            <a:extLst>
              <a:ext uri="{FF2B5EF4-FFF2-40B4-BE49-F238E27FC236}">
                <a16:creationId xmlns:a16="http://schemas.microsoft.com/office/drawing/2014/main" id="{E5413CA0-9E6F-4C68-83A7-30F7C86BFDBD}"/>
              </a:ext>
            </a:extLst>
          </p:cNvPr>
          <p:cNvSpPr txBox="1"/>
          <p:nvPr/>
        </p:nvSpPr>
        <p:spPr>
          <a:xfrm>
            <a:off x="822036" y="2120949"/>
            <a:ext cx="6345382"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91982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596638" y="365125"/>
            <a:ext cx="10515600" cy="803799"/>
          </a:xfrm>
        </p:spPr>
        <p:txBody>
          <a:bodyPr/>
          <a:lstStyle/>
          <a:p>
            <a:r>
              <a:rPr lang="en-US" b="1" dirty="0"/>
              <a:t>Query 1</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04566" y="1318120"/>
            <a:ext cx="6809033" cy="1081907"/>
          </a:xfrm>
        </p:spPr>
        <p:txBody>
          <a:bodyPr>
            <a:normAutofit/>
          </a:bodyPr>
          <a:lstStyle/>
          <a:p>
            <a:r>
              <a:rPr lang="en-US" sz="2400" dirty="0"/>
              <a:t>Display name and commission for all the salesmen.</a:t>
            </a:r>
          </a:p>
          <a:p>
            <a:pPr marL="0" indent="0" algn="ctr">
              <a:buNone/>
            </a:pPr>
            <a:r>
              <a:rPr lang="en-US" sz="2000" i="1" dirty="0">
                <a:solidFill>
                  <a:srgbClr val="000000"/>
                </a:solidFill>
                <a:latin typeface="Calibri" panose="020F0502020204030204" pitchFamily="34" charset="0"/>
              </a:rPr>
              <a:t>salesman (</a:t>
            </a:r>
            <a:r>
              <a:rPr lang="en-US" sz="2000" i="1" dirty="0" err="1">
                <a:solidFill>
                  <a:srgbClr val="000000"/>
                </a:solidFill>
                <a:latin typeface="Calibri" panose="020F0502020204030204" pitchFamily="34" charset="0"/>
              </a:rPr>
              <a:t>salesman</a:t>
            </a:r>
            <a:r>
              <a:rPr lang="en-US" sz="1800" b="0" i="1" u="none" strike="noStrike" dirty="0" err="1">
                <a:solidFill>
                  <a:srgbClr val="000000"/>
                </a:solidFill>
                <a:effectLst/>
                <a:latin typeface="Calibri" panose="020F0502020204030204" pitchFamily="34" charset="0"/>
              </a:rPr>
              <a:t>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name,</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commission)</a:t>
            </a:r>
            <a:endParaRPr lang="en-US" sz="2400" i="1" dirty="0"/>
          </a:p>
        </p:txBody>
      </p:sp>
      <p:pic>
        <p:nvPicPr>
          <p:cNvPr id="5" name="Picture 4" descr="A screenshot of a cell phone&#10;&#10;Description automatically generated">
            <a:extLst>
              <a:ext uri="{FF2B5EF4-FFF2-40B4-BE49-F238E27FC236}">
                <a16:creationId xmlns:a16="http://schemas.microsoft.com/office/drawing/2014/main" id="{B2A78485-EA78-4F33-AFD7-69FC5FE7FF18}"/>
              </a:ext>
            </a:extLst>
          </p:cNvPr>
          <p:cNvPicPr>
            <a:picLocks noChangeAspect="1"/>
          </p:cNvPicPr>
          <p:nvPr/>
        </p:nvPicPr>
        <p:blipFill rotWithShape="1">
          <a:blip r:embed="rId2">
            <a:extLst>
              <a:ext uri="{28A0092B-C50C-407E-A947-70E740481C1C}">
                <a14:useLocalDpi xmlns:a14="http://schemas.microsoft.com/office/drawing/2010/main" val="0"/>
              </a:ext>
            </a:extLst>
          </a:blip>
          <a:srcRect l="1876" t="2510" r="1689" b="2754"/>
          <a:stretch/>
        </p:blipFill>
        <p:spPr>
          <a:xfrm>
            <a:off x="7079530" y="1168924"/>
            <a:ext cx="5024486" cy="5323951"/>
          </a:xfrm>
          <a:prstGeom prst="rect">
            <a:avLst/>
          </a:prstGeom>
        </p:spPr>
      </p:pic>
      <p:sp>
        <p:nvSpPr>
          <p:cNvPr id="7" name="Rectangle 6">
            <a:extLst>
              <a:ext uri="{FF2B5EF4-FFF2-40B4-BE49-F238E27FC236}">
                <a16:creationId xmlns:a16="http://schemas.microsoft.com/office/drawing/2014/main" id="{F3A14CF2-71E8-4173-BB1E-020CD0EAEEFD}"/>
              </a:ext>
            </a:extLst>
          </p:cNvPr>
          <p:cNvSpPr/>
          <p:nvPr/>
        </p:nvSpPr>
        <p:spPr>
          <a:xfrm>
            <a:off x="596638" y="5364124"/>
            <a:ext cx="2928594" cy="646331"/>
          </a:xfrm>
          <a:prstGeom prst="rect">
            <a:avLst/>
          </a:prstGeom>
        </p:spPr>
        <p:txBody>
          <a:bodyPr wrap="square">
            <a:spAutoFit/>
          </a:bodyPr>
          <a:lstStyle/>
          <a:p>
            <a:r>
              <a:rPr lang="en-US" b="1" dirty="0"/>
              <a:t>SELECT</a:t>
            </a:r>
            <a:r>
              <a:rPr lang="en-US" dirty="0"/>
              <a:t> name, commission</a:t>
            </a:r>
          </a:p>
          <a:p>
            <a:r>
              <a:rPr lang="en-US" b="1" dirty="0"/>
              <a:t>FROM</a:t>
            </a:r>
            <a:r>
              <a:rPr lang="en-US" dirty="0"/>
              <a:t> salesman; </a:t>
            </a:r>
          </a:p>
        </p:txBody>
      </p:sp>
      <p:sp>
        <p:nvSpPr>
          <p:cNvPr id="9" name="Rectangle 8">
            <a:extLst>
              <a:ext uri="{FF2B5EF4-FFF2-40B4-BE49-F238E27FC236}">
                <a16:creationId xmlns:a16="http://schemas.microsoft.com/office/drawing/2014/main" id="{9BDD8938-27A2-4E27-B930-02016E039721}"/>
              </a:ext>
            </a:extLst>
          </p:cNvPr>
          <p:cNvSpPr/>
          <p:nvPr/>
        </p:nvSpPr>
        <p:spPr>
          <a:xfrm>
            <a:off x="596638" y="2892588"/>
            <a:ext cx="3305666"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name</a:t>
            </a:r>
            <a:r>
              <a:rPr lang="en-US" dirty="0"/>
              <a:t>		</a:t>
            </a:r>
            <a:r>
              <a:rPr lang="en-US" sz="2000" b="1" u="sng" dirty="0"/>
              <a:t>commission</a:t>
            </a:r>
            <a:endParaRPr lang="en-US" b="1" u="sng" dirty="0"/>
          </a:p>
          <a:p>
            <a:r>
              <a:rPr lang="en-US" dirty="0"/>
              <a:t>James Hoog	    0.15</a:t>
            </a:r>
          </a:p>
          <a:p>
            <a:r>
              <a:rPr lang="en-US" dirty="0"/>
              <a:t>Nail </a:t>
            </a:r>
            <a:r>
              <a:rPr lang="en-US" dirty="0" err="1"/>
              <a:t>Knite</a:t>
            </a:r>
            <a:r>
              <a:rPr lang="en-US" dirty="0"/>
              <a:t>		    0.13</a:t>
            </a:r>
          </a:p>
          <a:p>
            <a:r>
              <a:rPr lang="en-US" dirty="0"/>
              <a:t>Pit Alex		    0.11</a:t>
            </a:r>
          </a:p>
          <a:p>
            <a:r>
              <a:rPr lang="en-US" dirty="0"/>
              <a:t>Mc Lyon		    0.14</a:t>
            </a:r>
          </a:p>
          <a:p>
            <a:r>
              <a:rPr lang="en-US" dirty="0"/>
              <a:t>Paul Adam	    0.13</a:t>
            </a:r>
          </a:p>
          <a:p>
            <a:r>
              <a:rPr lang="en-US" dirty="0" err="1"/>
              <a:t>Lauson</a:t>
            </a:r>
            <a:r>
              <a:rPr lang="en-US" dirty="0"/>
              <a:t> Hen	    0.12</a:t>
            </a:r>
          </a:p>
        </p:txBody>
      </p:sp>
    </p:spTree>
    <p:extLst>
      <p:ext uri="{BB962C8B-B14F-4D97-AF65-F5344CB8AC3E}">
        <p14:creationId xmlns:p14="http://schemas.microsoft.com/office/powerpoint/2010/main" val="244659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606458" y="263529"/>
            <a:ext cx="10515600" cy="1325563"/>
          </a:xfrm>
        </p:spPr>
        <p:txBody>
          <a:bodyPr/>
          <a:lstStyle/>
          <a:p>
            <a:r>
              <a:rPr lang="en-US" b="1" dirty="0"/>
              <a:t>Query 2</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360218" y="1324725"/>
            <a:ext cx="6373091" cy="1325563"/>
          </a:xfrm>
        </p:spPr>
        <p:txBody>
          <a:bodyPr>
            <a:normAutofit/>
          </a:bodyPr>
          <a:lstStyle/>
          <a:p>
            <a:r>
              <a:rPr lang="en-US" sz="2400" dirty="0"/>
              <a:t>Retrieve salesman id of all salesmen from orders table without any repeats.</a:t>
            </a:r>
          </a:p>
          <a:p>
            <a:pPr marL="0" indent="0">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p:txBody>
      </p:sp>
      <p:sp>
        <p:nvSpPr>
          <p:cNvPr id="5" name="Rectangle 4">
            <a:extLst>
              <a:ext uri="{FF2B5EF4-FFF2-40B4-BE49-F238E27FC236}">
                <a16:creationId xmlns:a16="http://schemas.microsoft.com/office/drawing/2014/main" id="{F00FDFCA-ECCA-4D98-84D0-678BCA4684DE}"/>
              </a:ext>
            </a:extLst>
          </p:cNvPr>
          <p:cNvSpPr/>
          <p:nvPr/>
        </p:nvSpPr>
        <p:spPr>
          <a:xfrm>
            <a:off x="606458" y="5512324"/>
            <a:ext cx="3048000" cy="646331"/>
          </a:xfrm>
          <a:prstGeom prst="rect">
            <a:avLst/>
          </a:prstGeom>
        </p:spPr>
        <p:txBody>
          <a:bodyPr wrap="square">
            <a:spAutoFit/>
          </a:bodyPr>
          <a:lstStyle/>
          <a:p>
            <a:r>
              <a:rPr lang="en-US" b="1" dirty="0"/>
              <a:t>SELECT</a:t>
            </a:r>
            <a:r>
              <a:rPr lang="en-US" dirty="0"/>
              <a:t> </a:t>
            </a:r>
            <a:r>
              <a:rPr lang="en-US" b="1" dirty="0"/>
              <a:t>DISTINCT</a:t>
            </a:r>
            <a:r>
              <a:rPr lang="en-US" dirty="0"/>
              <a:t> </a:t>
            </a:r>
            <a:r>
              <a:rPr lang="en-US" dirty="0" err="1"/>
              <a:t>salesman_id</a:t>
            </a:r>
            <a:endParaRPr lang="en-US" dirty="0"/>
          </a:p>
          <a:p>
            <a:r>
              <a:rPr lang="en-US" b="1"/>
              <a:t>FROM</a:t>
            </a:r>
            <a:r>
              <a:rPr lang="en-US"/>
              <a:t> orders;</a:t>
            </a:r>
            <a:endParaRPr lang="en-US" dirty="0"/>
          </a:p>
        </p:txBody>
      </p:sp>
      <p:sp>
        <p:nvSpPr>
          <p:cNvPr id="7" name="Rectangle 6">
            <a:extLst>
              <a:ext uri="{FF2B5EF4-FFF2-40B4-BE49-F238E27FC236}">
                <a16:creationId xmlns:a16="http://schemas.microsoft.com/office/drawing/2014/main" id="{2FD752DD-DD75-45E6-8610-D41AA11D63DA}"/>
              </a:ext>
            </a:extLst>
          </p:cNvPr>
          <p:cNvSpPr/>
          <p:nvPr/>
        </p:nvSpPr>
        <p:spPr>
          <a:xfrm>
            <a:off x="793766" y="3192050"/>
            <a:ext cx="1476866"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b="1" u="sng" dirty="0" err="1"/>
              <a:t>salesman_id</a:t>
            </a:r>
            <a:endParaRPr lang="en-US" b="1" u="sng" dirty="0"/>
          </a:p>
          <a:p>
            <a:pPr algn="ctr"/>
            <a:r>
              <a:rPr lang="en-US" dirty="0"/>
              <a:t>5002</a:t>
            </a:r>
          </a:p>
          <a:p>
            <a:pPr algn="ctr"/>
            <a:r>
              <a:rPr lang="en-US" dirty="0"/>
              <a:t>5003</a:t>
            </a:r>
          </a:p>
          <a:p>
            <a:pPr algn="ctr"/>
            <a:r>
              <a:rPr lang="en-US" dirty="0"/>
              <a:t>5006</a:t>
            </a:r>
          </a:p>
          <a:p>
            <a:pPr algn="ctr"/>
            <a:r>
              <a:rPr lang="en-US" dirty="0"/>
              <a:t>5001</a:t>
            </a:r>
          </a:p>
          <a:p>
            <a:pPr algn="ctr"/>
            <a:r>
              <a:rPr lang="en-US" dirty="0"/>
              <a:t>5005</a:t>
            </a:r>
          </a:p>
          <a:p>
            <a:pPr algn="ctr"/>
            <a:r>
              <a:rPr lang="en-US" dirty="0"/>
              <a:t>5007</a:t>
            </a:r>
          </a:p>
        </p:txBody>
      </p:sp>
      <p:pic>
        <p:nvPicPr>
          <p:cNvPr id="9" name="Picture 8" descr="A screenshot of a cell phone&#10;&#10;Description automatically generated">
            <a:extLst>
              <a:ext uri="{FF2B5EF4-FFF2-40B4-BE49-F238E27FC236}">
                <a16:creationId xmlns:a16="http://schemas.microsoft.com/office/drawing/2014/main" id="{1C1D704E-A498-461E-8C5B-117DBC9BC5D7}"/>
              </a:ext>
            </a:extLst>
          </p:cNvPr>
          <p:cNvPicPr>
            <a:picLocks noChangeAspect="1"/>
          </p:cNvPicPr>
          <p:nvPr/>
        </p:nvPicPr>
        <p:blipFill rotWithShape="1">
          <a:blip r:embed="rId3">
            <a:extLst>
              <a:ext uri="{28A0092B-C50C-407E-A947-70E740481C1C}">
                <a14:useLocalDpi xmlns:a14="http://schemas.microsoft.com/office/drawing/2010/main" val="0"/>
              </a:ext>
            </a:extLst>
          </a:blip>
          <a:srcRect b="4208"/>
          <a:stretch/>
        </p:blipFill>
        <p:spPr>
          <a:xfrm>
            <a:off x="6480413" y="661944"/>
            <a:ext cx="5665963" cy="5899488"/>
          </a:xfrm>
          <a:prstGeom prst="rect">
            <a:avLst/>
          </a:prstGeom>
        </p:spPr>
      </p:pic>
    </p:spTree>
    <p:extLst>
      <p:ext uri="{BB962C8B-B14F-4D97-AF65-F5344CB8AC3E}">
        <p14:creationId xmlns:p14="http://schemas.microsoft.com/office/powerpoint/2010/main" val="295724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3</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341745" y="1562634"/>
            <a:ext cx="5957166" cy="2699241"/>
          </a:xfrm>
        </p:spPr>
        <p:txBody>
          <a:bodyPr>
            <a:normAutofit/>
          </a:bodyPr>
          <a:lstStyle/>
          <a:p>
            <a:r>
              <a:rPr lang="en-US" sz="2400" dirty="0"/>
              <a:t>Display names and city of salesman, who belongs to the city of Paris. </a:t>
            </a:r>
          </a:p>
          <a:p>
            <a:pPr marL="0" indent="0" algn="ctr">
              <a:buNone/>
            </a:pPr>
            <a:r>
              <a:rPr kumimoji="0" lang="en-US" sz="20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salesman(</a:t>
            </a:r>
            <a:r>
              <a:rPr kumimoji="0" lang="en-US" sz="20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name,</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city,</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commission)</a:t>
            </a:r>
            <a:endPar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sz="2400" dirty="0"/>
          </a:p>
        </p:txBody>
      </p:sp>
      <p:sp>
        <p:nvSpPr>
          <p:cNvPr id="5" name="Rectangle 4">
            <a:extLst>
              <a:ext uri="{FF2B5EF4-FFF2-40B4-BE49-F238E27FC236}">
                <a16:creationId xmlns:a16="http://schemas.microsoft.com/office/drawing/2014/main" id="{F1C7F3AE-2BD3-4495-A011-0E87AF730B1E}"/>
              </a:ext>
            </a:extLst>
          </p:cNvPr>
          <p:cNvSpPr/>
          <p:nvPr/>
        </p:nvSpPr>
        <p:spPr>
          <a:xfrm>
            <a:off x="837072" y="3429000"/>
            <a:ext cx="278719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a:t>name	        	city</a:t>
            </a:r>
          </a:p>
          <a:p>
            <a:r>
              <a:rPr lang="en-US" dirty="0"/>
              <a:t>Nail </a:t>
            </a:r>
            <a:r>
              <a:rPr lang="en-US" dirty="0" err="1"/>
              <a:t>Knite</a:t>
            </a:r>
            <a:r>
              <a:rPr lang="en-US" dirty="0"/>
              <a:t>	                Paris</a:t>
            </a:r>
          </a:p>
          <a:p>
            <a:r>
              <a:rPr lang="en-US" dirty="0"/>
              <a:t>Mc Lyon	                Paris</a:t>
            </a:r>
          </a:p>
        </p:txBody>
      </p:sp>
      <p:sp>
        <p:nvSpPr>
          <p:cNvPr id="7" name="Rectangle 6">
            <a:extLst>
              <a:ext uri="{FF2B5EF4-FFF2-40B4-BE49-F238E27FC236}">
                <a16:creationId xmlns:a16="http://schemas.microsoft.com/office/drawing/2014/main" id="{5C92BA12-BBA5-40E3-AD61-F500DA81D717}"/>
              </a:ext>
            </a:extLst>
          </p:cNvPr>
          <p:cNvSpPr/>
          <p:nvPr/>
        </p:nvSpPr>
        <p:spPr>
          <a:xfrm>
            <a:off x="1068371" y="4633086"/>
            <a:ext cx="2787192" cy="923330"/>
          </a:xfrm>
          <a:prstGeom prst="rect">
            <a:avLst/>
          </a:prstGeom>
        </p:spPr>
        <p:txBody>
          <a:bodyPr wrap="square">
            <a:spAutoFit/>
          </a:bodyPr>
          <a:lstStyle/>
          <a:p>
            <a:r>
              <a:rPr lang="en-US" b="1" dirty="0"/>
              <a:t>SELECT</a:t>
            </a:r>
            <a:r>
              <a:rPr lang="en-US" dirty="0"/>
              <a:t> </a:t>
            </a:r>
            <a:r>
              <a:rPr lang="en-US" dirty="0" err="1"/>
              <a:t>name,city</a:t>
            </a:r>
            <a:endParaRPr lang="en-US" dirty="0"/>
          </a:p>
          <a:p>
            <a:r>
              <a:rPr lang="en-US" b="1" dirty="0"/>
              <a:t>FROM</a:t>
            </a:r>
            <a:r>
              <a:rPr lang="en-US" dirty="0"/>
              <a:t> salesman</a:t>
            </a:r>
          </a:p>
          <a:p>
            <a:r>
              <a:rPr lang="en-US" b="1" dirty="0"/>
              <a:t>WHERE</a:t>
            </a:r>
            <a:r>
              <a:rPr lang="en-US" dirty="0"/>
              <a:t> city='Paris';</a:t>
            </a:r>
          </a:p>
        </p:txBody>
      </p:sp>
      <p:pic>
        <p:nvPicPr>
          <p:cNvPr id="9" name="Picture 8" descr="A screenshot of a cell phone&#10;&#10;Description automatically generated">
            <a:extLst>
              <a:ext uri="{FF2B5EF4-FFF2-40B4-BE49-F238E27FC236}">
                <a16:creationId xmlns:a16="http://schemas.microsoft.com/office/drawing/2014/main" id="{1AF76068-5E40-42F8-8A48-FA6AA4C9C61A}"/>
              </a:ext>
            </a:extLst>
          </p:cNvPr>
          <p:cNvPicPr>
            <a:picLocks noChangeAspect="1"/>
          </p:cNvPicPr>
          <p:nvPr/>
        </p:nvPicPr>
        <p:blipFill rotWithShape="1">
          <a:blip r:embed="rId2">
            <a:extLst>
              <a:ext uri="{28A0092B-C50C-407E-A947-70E740481C1C}">
                <a14:useLocalDpi xmlns:a14="http://schemas.microsoft.com/office/drawing/2010/main" val="0"/>
              </a:ext>
            </a:extLst>
          </a:blip>
          <a:srcRect b="2803"/>
          <a:stretch/>
        </p:blipFill>
        <p:spPr>
          <a:xfrm>
            <a:off x="6392403" y="777875"/>
            <a:ext cx="4962525" cy="5554831"/>
          </a:xfrm>
          <a:prstGeom prst="rect">
            <a:avLst/>
          </a:prstGeom>
        </p:spPr>
      </p:pic>
    </p:spTree>
    <p:extLst>
      <p:ext uri="{BB962C8B-B14F-4D97-AF65-F5344CB8AC3E}">
        <p14:creationId xmlns:p14="http://schemas.microsoft.com/office/powerpoint/2010/main" val="377129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672446" y="322359"/>
            <a:ext cx="10515600" cy="1325563"/>
          </a:xfrm>
        </p:spPr>
        <p:txBody>
          <a:bodyPr/>
          <a:lstStyle/>
          <a:p>
            <a:r>
              <a:rPr lang="en-US" b="1" dirty="0"/>
              <a:t>Query 4</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34109" y="1467223"/>
            <a:ext cx="7503661" cy="1033658"/>
          </a:xfrm>
        </p:spPr>
        <p:txBody>
          <a:bodyPr>
            <a:normAutofit fontScale="92500" lnSpcReduction="10000"/>
          </a:bodyPr>
          <a:lstStyle/>
          <a:p>
            <a:r>
              <a:rPr lang="en-US" sz="2400" dirty="0"/>
              <a:t>Display all the information for those customers with a grade of 200. </a:t>
            </a:r>
          </a:p>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
        <p:nvSpPr>
          <p:cNvPr id="5" name="Rectangle 4">
            <a:extLst>
              <a:ext uri="{FF2B5EF4-FFF2-40B4-BE49-F238E27FC236}">
                <a16:creationId xmlns:a16="http://schemas.microsoft.com/office/drawing/2014/main" id="{EC61D30E-5606-4222-A724-6ACA65DA0208}"/>
              </a:ext>
            </a:extLst>
          </p:cNvPr>
          <p:cNvSpPr/>
          <p:nvPr/>
        </p:nvSpPr>
        <p:spPr>
          <a:xfrm>
            <a:off x="630808" y="2895669"/>
            <a:ext cx="694441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customer_id</a:t>
            </a:r>
            <a:r>
              <a:rPr lang="en-US" b="1" u="sng" dirty="0"/>
              <a:t>	</a:t>
            </a:r>
            <a:r>
              <a:rPr lang="en-US" b="1" u="sng" dirty="0" err="1"/>
              <a:t>cust_name</a:t>
            </a:r>
            <a:r>
              <a:rPr lang="en-US" b="1" u="sng" dirty="0"/>
              <a:t>	 city	    grade	</a:t>
            </a:r>
            <a:r>
              <a:rPr lang="en-US" b="1" u="sng" dirty="0" err="1"/>
              <a:t>salesman_id</a:t>
            </a:r>
            <a:endParaRPr lang="en-US" b="1" u="sng" dirty="0"/>
          </a:p>
          <a:p>
            <a:r>
              <a:rPr lang="en-US" dirty="0"/>
              <a:t>    3007		Brad Davis	New York	      200	      5001</a:t>
            </a:r>
          </a:p>
          <a:p>
            <a:r>
              <a:rPr lang="en-US" dirty="0"/>
              <a:t>    3005		Graham Zusi	California	      200	      5002</a:t>
            </a:r>
          </a:p>
          <a:p>
            <a:r>
              <a:rPr lang="en-US" dirty="0"/>
              <a:t>    3003		Jozy </a:t>
            </a:r>
            <a:r>
              <a:rPr lang="en-US" dirty="0" err="1"/>
              <a:t>Altidor</a:t>
            </a:r>
            <a:r>
              <a:rPr lang="en-US" dirty="0"/>
              <a:t>    	Moscow	      200	      5007</a:t>
            </a:r>
          </a:p>
        </p:txBody>
      </p:sp>
      <p:pic>
        <p:nvPicPr>
          <p:cNvPr id="7" name="Picture 6" descr="A screenshot of a cell phone&#10;&#10;Description automatically generated">
            <a:extLst>
              <a:ext uri="{FF2B5EF4-FFF2-40B4-BE49-F238E27FC236}">
                <a16:creationId xmlns:a16="http://schemas.microsoft.com/office/drawing/2014/main" id="{E9F7257F-1E51-4225-8329-5892A5B3885D}"/>
              </a:ext>
            </a:extLst>
          </p:cNvPr>
          <p:cNvPicPr>
            <a:picLocks noChangeAspect="1"/>
          </p:cNvPicPr>
          <p:nvPr/>
        </p:nvPicPr>
        <p:blipFill rotWithShape="1">
          <a:blip r:embed="rId2">
            <a:extLst>
              <a:ext uri="{28A0092B-C50C-407E-A947-70E740481C1C}">
                <a14:useLocalDpi xmlns:a14="http://schemas.microsoft.com/office/drawing/2010/main" val="0"/>
              </a:ext>
            </a:extLst>
          </a:blip>
          <a:srcRect l="1980" t="1277" b="4114"/>
          <a:stretch/>
        </p:blipFill>
        <p:spPr>
          <a:xfrm>
            <a:off x="8088987" y="229515"/>
            <a:ext cx="4034099" cy="4980563"/>
          </a:xfrm>
          <a:prstGeom prst="rect">
            <a:avLst/>
          </a:prstGeom>
        </p:spPr>
      </p:pic>
      <p:sp>
        <p:nvSpPr>
          <p:cNvPr id="9" name="Rectangle 8">
            <a:extLst>
              <a:ext uri="{FF2B5EF4-FFF2-40B4-BE49-F238E27FC236}">
                <a16:creationId xmlns:a16="http://schemas.microsoft.com/office/drawing/2014/main" id="{65B84157-817A-4BBE-BD4B-B754B405DF26}"/>
              </a:ext>
            </a:extLst>
          </p:cNvPr>
          <p:cNvSpPr/>
          <p:nvPr/>
        </p:nvSpPr>
        <p:spPr>
          <a:xfrm>
            <a:off x="672446" y="4504826"/>
            <a:ext cx="2117888" cy="923330"/>
          </a:xfrm>
          <a:prstGeom prst="rect">
            <a:avLst/>
          </a:prstGeom>
        </p:spPr>
        <p:txBody>
          <a:bodyPr wrap="square">
            <a:spAutoFit/>
          </a:bodyPr>
          <a:lstStyle/>
          <a:p>
            <a:r>
              <a:rPr lang="en-US" b="1" dirty="0"/>
              <a:t>SELECT</a:t>
            </a:r>
            <a:r>
              <a:rPr lang="en-US" dirty="0"/>
              <a:t> *</a:t>
            </a:r>
          </a:p>
          <a:p>
            <a:r>
              <a:rPr lang="en-US" b="1" dirty="0"/>
              <a:t>FROM</a:t>
            </a:r>
            <a:r>
              <a:rPr lang="en-US" dirty="0"/>
              <a:t> customer</a:t>
            </a:r>
          </a:p>
          <a:p>
            <a:r>
              <a:rPr lang="en-US" b="1" dirty="0"/>
              <a:t>WHERE</a:t>
            </a:r>
            <a:r>
              <a:rPr lang="en-US" dirty="0"/>
              <a:t> grade = 200;</a:t>
            </a:r>
          </a:p>
        </p:txBody>
      </p:sp>
    </p:spTree>
    <p:extLst>
      <p:ext uri="{BB962C8B-B14F-4D97-AF65-F5344CB8AC3E}">
        <p14:creationId xmlns:p14="http://schemas.microsoft.com/office/powerpoint/2010/main" val="32884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681182" y="308844"/>
            <a:ext cx="10515600" cy="1325563"/>
          </a:xfrm>
        </p:spPr>
        <p:txBody>
          <a:bodyPr/>
          <a:lstStyle/>
          <a:p>
            <a:r>
              <a:rPr lang="en-US" b="1" dirty="0"/>
              <a:t>Query 5</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794318" y="1338521"/>
            <a:ext cx="6677891" cy="1325563"/>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a:t>Display the order number, order date and the purchase amount for order(s) which will be delivered by the salesman with ID 5001.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orders(</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ord_no</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purch_amt</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ord_date</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customer_id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salesman_id</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pPr algn="just"/>
            <a:endParaRPr lang="en-US" sz="2000" dirty="0"/>
          </a:p>
          <a:p>
            <a:pPr algn="just"/>
            <a:endParaRPr lang="en-US" sz="2000" dirty="0"/>
          </a:p>
        </p:txBody>
      </p:sp>
      <p:sp>
        <p:nvSpPr>
          <p:cNvPr id="8" name="Rectangle 7">
            <a:extLst>
              <a:ext uri="{FF2B5EF4-FFF2-40B4-BE49-F238E27FC236}">
                <a16:creationId xmlns:a16="http://schemas.microsoft.com/office/drawing/2014/main" id="{0D2946FF-E034-4C54-958F-9BCD092EB632}"/>
              </a:ext>
            </a:extLst>
          </p:cNvPr>
          <p:cNvSpPr/>
          <p:nvPr/>
        </p:nvSpPr>
        <p:spPr>
          <a:xfrm>
            <a:off x="1030663" y="3024051"/>
            <a:ext cx="3927835"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ord_no</a:t>
            </a:r>
            <a:r>
              <a:rPr lang="en-US" b="1" u="sng" dirty="0"/>
              <a:t>	  </a:t>
            </a:r>
            <a:r>
              <a:rPr lang="en-US" b="1" u="sng" dirty="0" err="1"/>
              <a:t>ord_date</a:t>
            </a:r>
            <a:r>
              <a:rPr lang="en-US" b="1" u="sng" dirty="0"/>
              <a:t>             </a:t>
            </a:r>
            <a:r>
              <a:rPr lang="en-US" b="1" u="sng" dirty="0" err="1"/>
              <a:t>purch_amt</a:t>
            </a:r>
            <a:endParaRPr lang="en-US" b="1" u="sng" dirty="0"/>
          </a:p>
          <a:p>
            <a:r>
              <a:rPr lang="en-US" dirty="0"/>
              <a:t>70002	2012-10-05	65.26</a:t>
            </a:r>
          </a:p>
          <a:p>
            <a:r>
              <a:rPr lang="en-US" dirty="0"/>
              <a:t>70005	2012-07-27	2400.60</a:t>
            </a:r>
          </a:p>
          <a:p>
            <a:r>
              <a:rPr lang="en-US" dirty="0"/>
              <a:t>70008	2012-09-10	5760.00</a:t>
            </a:r>
          </a:p>
          <a:p>
            <a:r>
              <a:rPr lang="en-US" dirty="0"/>
              <a:t>70013	2012-04-25	3045.60</a:t>
            </a:r>
          </a:p>
        </p:txBody>
      </p:sp>
      <p:sp>
        <p:nvSpPr>
          <p:cNvPr id="11" name="Rectangle 10">
            <a:extLst>
              <a:ext uri="{FF2B5EF4-FFF2-40B4-BE49-F238E27FC236}">
                <a16:creationId xmlns:a16="http://schemas.microsoft.com/office/drawing/2014/main" id="{C4BA7F76-4DB5-47C0-A6B3-DACF0A570EFB}"/>
              </a:ext>
            </a:extLst>
          </p:cNvPr>
          <p:cNvSpPr/>
          <p:nvPr/>
        </p:nvSpPr>
        <p:spPr>
          <a:xfrm>
            <a:off x="1030663" y="4963044"/>
            <a:ext cx="4120297" cy="923330"/>
          </a:xfrm>
          <a:prstGeom prst="rect">
            <a:avLst/>
          </a:prstGeom>
        </p:spPr>
        <p:txBody>
          <a:bodyPr wrap="square">
            <a:spAutoFit/>
          </a:bodyPr>
          <a:lstStyle/>
          <a:p>
            <a:r>
              <a:rPr lang="en-US" b="1" dirty="0"/>
              <a:t>SELECT</a:t>
            </a:r>
            <a:r>
              <a:rPr lang="en-US" dirty="0"/>
              <a:t> </a:t>
            </a:r>
            <a:r>
              <a:rPr lang="en-US" dirty="0" err="1"/>
              <a:t>ord_no</a:t>
            </a:r>
            <a:r>
              <a:rPr lang="en-US" dirty="0"/>
              <a:t>, </a:t>
            </a:r>
            <a:r>
              <a:rPr lang="en-US" dirty="0" err="1"/>
              <a:t>ord_date</a:t>
            </a:r>
            <a:r>
              <a:rPr lang="en-US" dirty="0"/>
              <a:t>, </a:t>
            </a:r>
            <a:r>
              <a:rPr lang="en-US" dirty="0" err="1"/>
              <a:t>purch_amt</a:t>
            </a:r>
            <a:endParaRPr lang="en-US" dirty="0"/>
          </a:p>
          <a:p>
            <a:r>
              <a:rPr lang="en-US" b="1" dirty="0"/>
              <a:t>FROM</a:t>
            </a:r>
            <a:r>
              <a:rPr lang="en-US" dirty="0"/>
              <a:t> orders</a:t>
            </a:r>
          </a:p>
          <a:p>
            <a:r>
              <a:rPr lang="en-US" b="1" dirty="0"/>
              <a:t>WHERE</a:t>
            </a:r>
            <a:r>
              <a:rPr lang="en-US" dirty="0"/>
              <a:t> </a:t>
            </a:r>
            <a:r>
              <a:rPr lang="en-US" dirty="0" err="1"/>
              <a:t>salesman_id</a:t>
            </a:r>
            <a:r>
              <a:rPr lang="en-US" dirty="0"/>
              <a:t> = 5001;</a:t>
            </a:r>
          </a:p>
        </p:txBody>
      </p:sp>
      <p:pic>
        <p:nvPicPr>
          <p:cNvPr id="13" name="Picture 12" descr="A screenshot of a cell phone&#10;&#10;Description automatically generated">
            <a:extLst>
              <a:ext uri="{FF2B5EF4-FFF2-40B4-BE49-F238E27FC236}">
                <a16:creationId xmlns:a16="http://schemas.microsoft.com/office/drawing/2014/main" id="{B8BA7533-9E8F-4625-992C-1B8BB94EE248}"/>
              </a:ext>
            </a:extLst>
          </p:cNvPr>
          <p:cNvPicPr>
            <a:picLocks noChangeAspect="1"/>
          </p:cNvPicPr>
          <p:nvPr/>
        </p:nvPicPr>
        <p:blipFill rotWithShape="1">
          <a:blip r:embed="rId2">
            <a:extLst>
              <a:ext uri="{28A0092B-C50C-407E-A947-70E740481C1C}">
                <a14:useLocalDpi xmlns:a14="http://schemas.microsoft.com/office/drawing/2010/main" val="0"/>
              </a:ext>
            </a:extLst>
          </a:blip>
          <a:srcRect b="1993"/>
          <a:stretch/>
        </p:blipFill>
        <p:spPr>
          <a:xfrm>
            <a:off x="7778446" y="0"/>
            <a:ext cx="4348075" cy="6721311"/>
          </a:xfrm>
          <a:prstGeom prst="rect">
            <a:avLst/>
          </a:prstGeom>
        </p:spPr>
      </p:pic>
    </p:spTree>
    <p:extLst>
      <p:ext uri="{BB962C8B-B14F-4D97-AF65-F5344CB8AC3E}">
        <p14:creationId xmlns:p14="http://schemas.microsoft.com/office/powerpoint/2010/main" val="21842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6</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199" y="1433291"/>
            <a:ext cx="9512431" cy="677108"/>
          </a:xfrm>
        </p:spPr>
        <p:txBody>
          <a:bodyPr>
            <a:normAutofit/>
          </a:bodyPr>
          <a:lstStyle/>
          <a:p>
            <a:r>
              <a:rPr lang="en-US" sz="2400" dirty="0"/>
              <a:t>Show the winner of the 1971 prize for Literature.</a:t>
            </a:r>
          </a:p>
        </p:txBody>
      </p:sp>
      <p:sp>
        <p:nvSpPr>
          <p:cNvPr id="15" name="Rectangle 14">
            <a:extLst>
              <a:ext uri="{FF2B5EF4-FFF2-40B4-BE49-F238E27FC236}">
                <a16:creationId xmlns:a16="http://schemas.microsoft.com/office/drawing/2014/main" id="{6EAFB32B-B109-460C-81AB-219D7421B17D}"/>
              </a:ext>
            </a:extLst>
          </p:cNvPr>
          <p:cNvSpPr/>
          <p:nvPr/>
        </p:nvSpPr>
        <p:spPr>
          <a:xfrm>
            <a:off x="4326118" y="4148965"/>
            <a:ext cx="3004008" cy="1323439"/>
          </a:xfrm>
          <a:prstGeom prst="rect">
            <a:avLst/>
          </a:prstGeom>
        </p:spPr>
        <p:txBody>
          <a:bodyPr wrap="square">
            <a:spAutoFit/>
          </a:bodyPr>
          <a:lstStyle/>
          <a:p>
            <a:r>
              <a:rPr lang="en-US" sz="2000" b="1" dirty="0"/>
              <a:t>SELECT</a:t>
            </a:r>
            <a:r>
              <a:rPr lang="en-US" sz="2000" dirty="0"/>
              <a:t> winner</a:t>
            </a:r>
          </a:p>
          <a:p>
            <a:r>
              <a:rPr lang="en-US" sz="2000" b="1" dirty="0"/>
              <a:t>FROM</a:t>
            </a:r>
            <a:r>
              <a:rPr lang="en-US" sz="2000" dirty="0"/>
              <a:t> </a:t>
            </a:r>
            <a:r>
              <a:rPr lang="en-US" sz="2000" dirty="0" err="1"/>
              <a:t>nobel_win</a:t>
            </a:r>
            <a:endParaRPr lang="en-US" sz="2000" dirty="0"/>
          </a:p>
          <a:p>
            <a:r>
              <a:rPr lang="en-US" sz="2000" b="1" dirty="0"/>
              <a:t>WHERE</a:t>
            </a:r>
            <a:r>
              <a:rPr lang="en-US" sz="2000" dirty="0"/>
              <a:t> year = 1971</a:t>
            </a:r>
          </a:p>
          <a:p>
            <a:r>
              <a:rPr lang="en-US" sz="2000" b="1" dirty="0"/>
              <a:t>AND</a:t>
            </a:r>
            <a:r>
              <a:rPr lang="en-US" sz="2000" dirty="0"/>
              <a:t> subject = 'Literature';</a:t>
            </a:r>
          </a:p>
        </p:txBody>
      </p:sp>
      <p:sp>
        <p:nvSpPr>
          <p:cNvPr id="17" name="Rectangle 16">
            <a:extLst>
              <a:ext uri="{FF2B5EF4-FFF2-40B4-BE49-F238E27FC236}">
                <a16:creationId xmlns:a16="http://schemas.microsoft.com/office/drawing/2014/main" id="{CB4CCD4F-BD46-4EE4-AC0C-D3DBBF5C3DB1}"/>
              </a:ext>
            </a:extLst>
          </p:cNvPr>
          <p:cNvSpPr/>
          <p:nvPr/>
        </p:nvSpPr>
        <p:spPr>
          <a:xfrm>
            <a:off x="4326118" y="2962019"/>
            <a:ext cx="1825658"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000" b="1" u="sng" dirty="0"/>
              <a:t>winner</a:t>
            </a:r>
            <a:endParaRPr lang="en-US" b="1" u="sng" dirty="0"/>
          </a:p>
          <a:p>
            <a:pPr algn="ctr"/>
            <a:r>
              <a:rPr lang="en-US" dirty="0"/>
              <a:t>Pablo Neruda</a:t>
            </a:r>
          </a:p>
        </p:txBody>
      </p:sp>
      <p:sp>
        <p:nvSpPr>
          <p:cNvPr id="7" name="TextBox 6">
            <a:extLst>
              <a:ext uri="{FF2B5EF4-FFF2-40B4-BE49-F238E27FC236}">
                <a16:creationId xmlns:a16="http://schemas.microsoft.com/office/drawing/2014/main" id="{F969D2D3-D508-40D6-986D-56E327FCADC4}"/>
              </a:ext>
            </a:extLst>
          </p:cNvPr>
          <p:cNvSpPr txBox="1"/>
          <p:nvPr/>
        </p:nvSpPr>
        <p:spPr>
          <a:xfrm>
            <a:off x="1841370" y="1831194"/>
            <a:ext cx="6096000" cy="369332"/>
          </a:xfrm>
          <a:prstGeom prst="rect">
            <a:avLst/>
          </a:prstGeom>
          <a:noFill/>
        </p:spPr>
        <p:txBody>
          <a:bodyPr wrap="square">
            <a:spAutoFit/>
          </a:bodyPr>
          <a:lstStyle/>
          <a:p>
            <a:pPr algn="ctr"/>
            <a:r>
              <a:rPr lang="en-US" sz="1800" i="1" dirty="0" err="1"/>
              <a:t>nobel_win</a:t>
            </a:r>
            <a:r>
              <a:rPr lang="en-US" i="1" dirty="0"/>
              <a:t>(year, subject, winner, country, category) </a:t>
            </a:r>
          </a:p>
        </p:txBody>
      </p:sp>
    </p:spTree>
    <p:extLst>
      <p:ext uri="{BB962C8B-B14F-4D97-AF65-F5344CB8AC3E}">
        <p14:creationId xmlns:p14="http://schemas.microsoft.com/office/powerpoint/2010/main" val="174555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7</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199" y="1433291"/>
            <a:ext cx="10515600" cy="367229"/>
          </a:xfrm>
        </p:spPr>
        <p:txBody>
          <a:bodyPr>
            <a:normAutofit/>
          </a:bodyPr>
          <a:lstStyle/>
          <a:p>
            <a:r>
              <a:rPr lang="en-US" sz="2000" dirty="0"/>
              <a:t>Show all the details of the winners with first name Louis. </a:t>
            </a:r>
          </a:p>
        </p:txBody>
      </p:sp>
      <p:sp>
        <p:nvSpPr>
          <p:cNvPr id="6" name="Rectangle 5">
            <a:extLst>
              <a:ext uri="{FF2B5EF4-FFF2-40B4-BE49-F238E27FC236}">
                <a16:creationId xmlns:a16="http://schemas.microsoft.com/office/drawing/2014/main" id="{510F8BC7-282E-4DB2-9742-5147132140C8}"/>
              </a:ext>
            </a:extLst>
          </p:cNvPr>
          <p:cNvSpPr/>
          <p:nvPr/>
        </p:nvSpPr>
        <p:spPr>
          <a:xfrm>
            <a:off x="2095892" y="2530132"/>
            <a:ext cx="5304148"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dirty="0"/>
              <a:t>year	subject	winner	    country     category</a:t>
            </a:r>
          </a:p>
          <a:p>
            <a:r>
              <a:rPr lang="en-US" dirty="0"/>
              <a:t>1970	Physics	Louis Neel     France          Scientist</a:t>
            </a:r>
          </a:p>
        </p:txBody>
      </p:sp>
      <p:sp>
        <p:nvSpPr>
          <p:cNvPr id="9" name="Rectangle 8">
            <a:extLst>
              <a:ext uri="{FF2B5EF4-FFF2-40B4-BE49-F238E27FC236}">
                <a16:creationId xmlns:a16="http://schemas.microsoft.com/office/drawing/2014/main" id="{EF5996B5-A754-412B-917C-0CAE2C3EE13C}"/>
              </a:ext>
            </a:extLst>
          </p:cNvPr>
          <p:cNvSpPr/>
          <p:nvPr/>
        </p:nvSpPr>
        <p:spPr>
          <a:xfrm>
            <a:off x="2095892" y="3561224"/>
            <a:ext cx="6096000" cy="923330"/>
          </a:xfrm>
          <a:prstGeom prst="rect">
            <a:avLst/>
          </a:prstGeom>
        </p:spPr>
        <p:txBody>
          <a:bodyPr>
            <a:spAutoFit/>
          </a:bodyPr>
          <a:lstStyle/>
          <a:p>
            <a:r>
              <a:rPr lang="en-US" b="1" dirty="0"/>
              <a:t>SELECT</a:t>
            </a:r>
            <a:r>
              <a:rPr lang="en-US" dirty="0"/>
              <a:t> *</a:t>
            </a:r>
          </a:p>
          <a:p>
            <a:r>
              <a:rPr lang="en-US" b="1" dirty="0"/>
              <a:t>FROM</a:t>
            </a:r>
            <a:r>
              <a:rPr lang="en-US" dirty="0"/>
              <a:t> </a:t>
            </a:r>
            <a:r>
              <a:rPr lang="en-US" dirty="0" err="1"/>
              <a:t>nobel_win</a:t>
            </a:r>
            <a:r>
              <a:rPr lang="en-US" dirty="0"/>
              <a:t> </a:t>
            </a:r>
          </a:p>
          <a:p>
            <a:r>
              <a:rPr lang="en-US" b="1" dirty="0"/>
              <a:t>WHERE</a:t>
            </a:r>
            <a:r>
              <a:rPr lang="en-US" dirty="0"/>
              <a:t> winner </a:t>
            </a:r>
            <a:r>
              <a:rPr lang="en-US" b="1" dirty="0"/>
              <a:t>LIKE</a:t>
            </a:r>
            <a:r>
              <a:rPr lang="en-US" dirty="0"/>
              <a:t> 'Louis%';</a:t>
            </a:r>
          </a:p>
        </p:txBody>
      </p:sp>
      <p:sp>
        <p:nvSpPr>
          <p:cNvPr id="7" name="TextBox 6">
            <a:extLst>
              <a:ext uri="{FF2B5EF4-FFF2-40B4-BE49-F238E27FC236}">
                <a16:creationId xmlns:a16="http://schemas.microsoft.com/office/drawing/2014/main" id="{A31302DD-4829-4177-B8C7-A587765CC5BB}"/>
              </a:ext>
            </a:extLst>
          </p:cNvPr>
          <p:cNvSpPr txBox="1"/>
          <p:nvPr/>
        </p:nvSpPr>
        <p:spPr>
          <a:xfrm>
            <a:off x="1304040" y="1746293"/>
            <a:ext cx="6096000" cy="369332"/>
          </a:xfrm>
          <a:prstGeom prst="rect">
            <a:avLst/>
          </a:prstGeom>
          <a:noFill/>
        </p:spPr>
        <p:txBody>
          <a:bodyPr wrap="square">
            <a:spAutoFit/>
          </a:bodyPr>
          <a:lstStyle/>
          <a:p>
            <a:pPr algn="ctr"/>
            <a:r>
              <a:rPr lang="en-US" sz="1800" i="1" dirty="0" err="1"/>
              <a:t>nobel_win</a:t>
            </a:r>
            <a:r>
              <a:rPr lang="en-US" i="1" dirty="0"/>
              <a:t>(year, subject, winner, country, category) </a:t>
            </a:r>
          </a:p>
        </p:txBody>
      </p:sp>
    </p:spTree>
    <p:extLst>
      <p:ext uri="{BB962C8B-B14F-4D97-AF65-F5344CB8AC3E}">
        <p14:creationId xmlns:p14="http://schemas.microsoft.com/office/powerpoint/2010/main" val="26386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1880</Words>
  <Application>Microsoft Office PowerPoint</Application>
  <PresentationFormat>Widescreen</PresentationFormat>
  <Paragraphs>221</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SQL Practice 1  One table, Aggregation, Group By 24 Queries</vt:lpstr>
      <vt:lpstr>PowerPoint Presentation</vt:lpstr>
      <vt:lpstr>Query 1</vt:lpstr>
      <vt:lpstr>Query 2</vt:lpstr>
      <vt:lpstr>Query 3</vt:lpstr>
      <vt:lpstr>Query 4</vt:lpstr>
      <vt:lpstr>Query 5</vt:lpstr>
      <vt:lpstr>Query 6</vt:lpstr>
      <vt:lpstr>Query 7</vt:lpstr>
      <vt:lpstr>Query 8</vt:lpstr>
      <vt:lpstr>Query 9</vt:lpstr>
      <vt:lpstr>Query 10</vt:lpstr>
      <vt:lpstr>Query 11</vt:lpstr>
      <vt:lpstr>Query 12 </vt:lpstr>
      <vt:lpstr>Query 13</vt:lpstr>
      <vt:lpstr>Query 14</vt:lpstr>
      <vt:lpstr>Query 15</vt:lpstr>
      <vt:lpstr>Query 16</vt:lpstr>
      <vt:lpstr>Query 17</vt:lpstr>
      <vt:lpstr>Query 18</vt:lpstr>
      <vt:lpstr>Query 19</vt:lpstr>
      <vt:lpstr>Query 20</vt:lpstr>
      <vt:lpstr>Query 21</vt:lpstr>
      <vt:lpstr>Query 22</vt:lpstr>
      <vt:lpstr>Query 23</vt:lpstr>
      <vt:lpstr>Query 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Mahdi Ebi</dc:creator>
  <cp:lastModifiedBy>Mahdi Ebi</cp:lastModifiedBy>
  <cp:revision>116</cp:revision>
  <cp:lastPrinted>2021-07-22T05:10:10Z</cp:lastPrinted>
  <dcterms:created xsi:type="dcterms:W3CDTF">2020-02-19T22:49:09Z</dcterms:created>
  <dcterms:modified xsi:type="dcterms:W3CDTF">2021-07-22T05:11:03Z</dcterms:modified>
</cp:coreProperties>
</file>