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4" r:id="rId3"/>
    <p:sldId id="275" r:id="rId4"/>
    <p:sldId id="276" r:id="rId5"/>
    <p:sldId id="277" r:id="rId6"/>
    <p:sldId id="272" r:id="rId7"/>
    <p:sldId id="279" r:id="rId8"/>
    <p:sldId id="273" r:id="rId9"/>
    <p:sldId id="280" r:id="rId10"/>
    <p:sldId id="270" r:id="rId11"/>
    <p:sldId id="271" r:id="rId12"/>
    <p:sldId id="256" r:id="rId13"/>
    <p:sldId id="262" r:id="rId14"/>
    <p:sldId id="257" r:id="rId15"/>
    <p:sldId id="258" r:id="rId16"/>
    <p:sldId id="259" r:id="rId17"/>
    <p:sldId id="260" r:id="rId18"/>
    <p:sldId id="261" r:id="rId19"/>
    <p:sldId id="263" r:id="rId20"/>
    <p:sldId id="267" r:id="rId21"/>
    <p:sldId id="282" r:id="rId22"/>
    <p:sldId id="265" r:id="rId23"/>
    <p:sldId id="266" r:id="rId24"/>
    <p:sldId id="281" r:id="rId25"/>
    <p:sldId id="268" r:id="rId26"/>
    <p:sldId id="269" r:id="rId27"/>
    <p:sldId id="26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478" y="-7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0590-D6D2-4333-94C3-CCD900008DA4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4BFC-237F-4308-9F15-83160A7D3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29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0590-D6D2-4333-94C3-CCD900008DA4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4BFC-237F-4308-9F15-83160A7D3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17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0590-D6D2-4333-94C3-CCD900008DA4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4BFC-237F-4308-9F15-83160A7D3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60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0590-D6D2-4333-94C3-CCD900008DA4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4BFC-237F-4308-9F15-83160A7D3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26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0590-D6D2-4333-94C3-CCD900008DA4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4BFC-237F-4308-9F15-83160A7D3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07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0590-D6D2-4333-94C3-CCD900008DA4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4BFC-237F-4308-9F15-83160A7D3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38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0590-D6D2-4333-94C3-CCD900008DA4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4BFC-237F-4308-9F15-83160A7D3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81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0590-D6D2-4333-94C3-CCD900008DA4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4BFC-237F-4308-9F15-83160A7D3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09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0590-D6D2-4333-94C3-CCD900008DA4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4BFC-237F-4308-9F15-83160A7D3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78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0590-D6D2-4333-94C3-CCD900008DA4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4BFC-237F-4308-9F15-83160A7D3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54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0590-D6D2-4333-94C3-CCD900008DA4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4BFC-237F-4308-9F15-83160A7D3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17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10590-D6D2-4333-94C3-CCD900008DA4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F4BFC-237F-4308-9F15-83160A7D3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36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ia-gis.it/gaia-sins/" TargetMode="External"/><Relationship Id="rId2" Type="http://schemas.openxmlformats.org/officeDocument/2006/relationships/hyperlink" Target="http://www.gaia-gis.it/gaia-sins/spatialite-cookbook/index.html#comm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pfishblog.blogspot.co.uk/2009/02/kiss-spatialite-in-" TargetMode="External"/><Relationship Id="rId4" Type="http://schemas.openxmlformats.org/officeDocument/2006/relationships/hyperlink" Target="http://www.bostongis.com/PrinterFriendly.aspx?content_name=spatialite_tut0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ia-gis.it/fossil/libspatialite/wiki?name=spatialite-android-tutorial" TargetMode="External"/><Relationship Id="rId2" Type="http://schemas.openxmlformats.org/officeDocument/2006/relationships/hyperlink" Target="https://bitbucket.org/moovida/spatialite-android-example/downloa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7" y="41910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3" y="533400"/>
            <a:ext cx="25146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lus 4"/>
          <p:cNvSpPr/>
          <p:nvPr/>
        </p:nvSpPr>
        <p:spPr>
          <a:xfrm>
            <a:off x="1295400" y="3048000"/>
            <a:ext cx="838200" cy="8382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Arrow 5"/>
          <p:cNvSpPr/>
          <p:nvPr/>
        </p:nvSpPr>
        <p:spPr>
          <a:xfrm>
            <a:off x="3810000" y="2419196"/>
            <a:ext cx="1752600" cy="1162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963728" y="426880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Now with bigger buttons</a:t>
            </a:r>
            <a:endParaRPr lang="en-GB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133600"/>
            <a:ext cx="2619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451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1143000" y="4919213"/>
            <a:ext cx="2286000" cy="1295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Oracle</a:t>
            </a:r>
            <a:endParaRPr lang="en-GB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5562600" y="4919213"/>
            <a:ext cx="2286000" cy="1295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SpatiaLite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3352800" y="2590800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Notam</a:t>
            </a:r>
            <a:r>
              <a:rPr lang="en-GB" dirty="0" smtClean="0"/>
              <a:t> DAO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1219200" y="3886200"/>
            <a:ext cx="213360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Oracle Dialect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5624422" y="3860321"/>
            <a:ext cx="213360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SpatiaLite</a:t>
            </a:r>
            <a:r>
              <a:rPr lang="en-GB" dirty="0" smtClean="0"/>
              <a:t> Dialect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4" idx="0"/>
            <a:endCxn id="8" idx="2"/>
          </p:cNvCxnSpPr>
          <p:nvPr/>
        </p:nvCxnSpPr>
        <p:spPr>
          <a:xfrm flipV="1">
            <a:off x="2286000" y="4495800"/>
            <a:ext cx="0" cy="855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  <a:endCxn id="6" idx="1"/>
          </p:cNvCxnSpPr>
          <p:nvPr/>
        </p:nvCxnSpPr>
        <p:spPr>
          <a:xfrm>
            <a:off x="6691222" y="4469921"/>
            <a:ext cx="14378" cy="449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0"/>
            <a:endCxn id="7" idx="2"/>
          </p:cNvCxnSpPr>
          <p:nvPr/>
        </p:nvCxnSpPr>
        <p:spPr>
          <a:xfrm flipV="1">
            <a:off x="2286000" y="3200400"/>
            <a:ext cx="2133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0"/>
          </p:cNvCxnSpPr>
          <p:nvPr/>
        </p:nvCxnSpPr>
        <p:spPr>
          <a:xfrm>
            <a:off x="4572000" y="3200400"/>
            <a:ext cx="2119222" cy="659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352800" y="1752600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Notam</a:t>
            </a:r>
            <a:r>
              <a:rPr lang="en-GB" dirty="0" smtClean="0"/>
              <a:t> SP</a:t>
            </a:r>
            <a:endParaRPr lang="en-GB" dirty="0"/>
          </a:p>
        </p:txBody>
      </p:sp>
      <p:sp>
        <p:nvSpPr>
          <p:cNvPr id="21" name="Rounded Rectangle 20"/>
          <p:cNvSpPr/>
          <p:nvPr/>
        </p:nvSpPr>
        <p:spPr>
          <a:xfrm>
            <a:off x="3336985" y="914400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 </a:t>
            </a:r>
            <a:r>
              <a:rPr lang="en-GB" dirty="0" err="1" smtClean="0"/>
              <a:t>Intf</a:t>
            </a:r>
            <a:r>
              <a:rPr lang="en-GB" dirty="0" smtClean="0"/>
              <a:t> SP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3962400" y="6428284"/>
            <a:ext cx="5019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smtClean="0"/>
              <a:t>github.com/crousson/spatialite-hibernate/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457200" y="316468"/>
            <a:ext cx="528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Copy the data from Oracle to </a:t>
            </a:r>
            <a:r>
              <a:rPr lang="en-GB" dirty="0" err="1" smtClean="0"/>
              <a:t>SpatiaLite</a:t>
            </a:r>
            <a:r>
              <a:rPr lang="en-GB" dirty="0" smtClean="0"/>
              <a:t> (minimal code)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2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609600" y="4883270"/>
            <a:ext cx="2286000" cy="1295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SpatiaLite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/>
              <a:t>Move the </a:t>
            </a:r>
            <a:r>
              <a:rPr lang="en-GB" dirty="0" err="1" smtClean="0"/>
              <a:t>SpatialLite</a:t>
            </a:r>
            <a:r>
              <a:rPr lang="en-GB" dirty="0" smtClean="0"/>
              <a:t> DB to Android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82880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Single file DB</a:t>
            </a:r>
            <a:endParaRPr lang="en-GB" dirty="0"/>
          </a:p>
        </p:txBody>
      </p:sp>
      <p:sp>
        <p:nvSpPr>
          <p:cNvPr id="7" name="AutoShape 2" descr="Image result for android tabl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4" descr="Image result for android table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133600"/>
            <a:ext cx="25527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>
            <a:stCxn id="4" idx="1"/>
          </p:cNvCxnSpPr>
          <p:nvPr/>
        </p:nvCxnSpPr>
        <p:spPr>
          <a:xfrm flipV="1">
            <a:off x="1752600" y="3581400"/>
            <a:ext cx="3429000" cy="1301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71800" y="392430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USB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20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Create a </a:t>
            </a:r>
            <a:r>
              <a:rPr lang="en-GB" dirty="0" err="1" smtClean="0"/>
              <a:t>SpatialLite</a:t>
            </a:r>
            <a:r>
              <a:rPr lang="en-GB" dirty="0" smtClean="0"/>
              <a:t> DB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33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Download The </a:t>
            </a:r>
            <a:r>
              <a:rPr lang="en-GB" dirty="0" err="1" smtClean="0"/>
              <a:t>SpatiaLite</a:t>
            </a:r>
            <a:r>
              <a:rPr lang="en-GB" dirty="0" smtClean="0"/>
              <a:t> GUI</a:t>
            </a:r>
            <a:endParaRPr lang="en-GB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83023"/>
            <a:ext cx="8229600" cy="4160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5700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GB" dirty="0" smtClean="0"/>
              <a:t>Create the DB file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62509"/>
            <a:ext cx="8229600" cy="4201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9356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a Table</a:t>
            </a: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41" y="1600200"/>
            <a:ext cx="70225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7542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 the Geometry Column</a:t>
            </a:r>
            <a:endParaRPr lang="en-GB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84" y="1600200"/>
            <a:ext cx="795003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755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Insert some data</a:t>
            </a:r>
            <a:endParaRPr lang="en-GB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47520"/>
            <a:ext cx="8229600" cy="443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7186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Select Data</a:t>
            </a:r>
            <a:endParaRPr lang="en-GB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106" y="1600200"/>
            <a:ext cx="587778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071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http://www.gaia-gis.it/gaia-sins/spatialite-cookbook/index.html#common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http://www.gaia-gis.it/gaia-sins/</a:t>
            </a:r>
            <a:endParaRPr lang="en-GB" dirty="0" smtClean="0"/>
          </a:p>
          <a:p>
            <a:r>
              <a:rPr lang="en-GB" dirty="0" smtClean="0">
                <a:hlinkClick r:id="rId4"/>
              </a:rPr>
              <a:t>http://www.bostongis.com/PrinterFriendly.aspx?content_name=spatialite_tut01</a:t>
            </a:r>
            <a:endParaRPr lang="en-GB" dirty="0" smtClean="0"/>
          </a:p>
          <a:p>
            <a:r>
              <a:rPr lang="en-GB" dirty="0" smtClean="0">
                <a:hlinkClick r:id="rId5"/>
              </a:rPr>
              <a:t>http://mapfishblog.blogspot.co.uk/2009/02/kiss-spatialite-in-</a:t>
            </a:r>
            <a:r>
              <a:rPr lang="en-GB" dirty="0" smtClean="0"/>
              <a:t>5-minutes.html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219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56" y="306079"/>
            <a:ext cx="1792287" cy="1257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 descr="C:\Users\Miff\AppData\Local\Microsoft\Windows\INetCache\IE\HOYEI894\cloud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667000"/>
            <a:ext cx="2994602" cy="146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856" y="1563687"/>
            <a:ext cx="1080831" cy="7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urved Connector 4"/>
          <p:cNvCxnSpPr>
            <a:stCxn id="2050" idx="3"/>
            <a:endCxn id="2053" idx="0"/>
          </p:cNvCxnSpPr>
          <p:nvPr/>
        </p:nvCxnSpPr>
        <p:spPr>
          <a:xfrm>
            <a:off x="2623343" y="934883"/>
            <a:ext cx="957929" cy="62880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2053" idx="2"/>
            <a:endCxn id="2051" idx="0"/>
          </p:cNvCxnSpPr>
          <p:nvPr/>
        </p:nvCxnSpPr>
        <p:spPr>
          <a:xfrm rot="16200000" flipH="1">
            <a:off x="4111142" y="1775641"/>
            <a:ext cx="361488" cy="142122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53453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urved Connector 12"/>
          <p:cNvCxnSpPr>
            <a:endCxn id="2054" idx="1"/>
          </p:cNvCxnSpPr>
          <p:nvPr/>
        </p:nvCxnSpPr>
        <p:spPr>
          <a:xfrm rot="16200000" flipH="1">
            <a:off x="4994104" y="3894596"/>
            <a:ext cx="1719893" cy="170309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5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Teething Troubles – </a:t>
            </a:r>
            <a:r>
              <a:rPr lang="en-GB" dirty="0" err="1" smtClean="0"/>
              <a:t>Luciad</a:t>
            </a:r>
            <a:r>
              <a:rPr lang="en-GB" dirty="0" smtClean="0"/>
              <a:t> GPKG in </a:t>
            </a:r>
            <a:r>
              <a:rPr lang="en-GB" dirty="0" err="1" smtClean="0"/>
              <a:t>OpenLayers</a:t>
            </a:r>
            <a:r>
              <a:rPr lang="en-GB" dirty="0" smtClean="0"/>
              <a:t>/</a:t>
            </a:r>
            <a:r>
              <a:rPr lang="en-GB" dirty="0" err="1" smtClean="0"/>
              <a:t>Geoserver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38" y="1600200"/>
            <a:ext cx="807292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1242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GB" sz="3200" dirty="0" smtClean="0"/>
              <a:t>Teething Troubles – </a:t>
            </a:r>
            <a:r>
              <a:rPr lang="en-GB" sz="3200" dirty="0" err="1" smtClean="0"/>
              <a:t>Luciad</a:t>
            </a:r>
            <a:r>
              <a:rPr lang="en-GB" sz="3200" dirty="0" smtClean="0"/>
              <a:t> GPKG in </a:t>
            </a:r>
            <a:r>
              <a:rPr lang="en-GB" sz="3200" dirty="0" err="1" smtClean="0"/>
              <a:t>OpenLayers</a:t>
            </a:r>
            <a:r>
              <a:rPr lang="en-GB" sz="3200" dirty="0" smtClean="0"/>
              <a:t>/</a:t>
            </a:r>
            <a:r>
              <a:rPr lang="en-GB" sz="3200" dirty="0" err="1" smtClean="0"/>
              <a:t>Geoserver</a:t>
            </a:r>
            <a:r>
              <a:rPr lang="en-GB" sz="3200" dirty="0" smtClean="0"/>
              <a:t> – Antarctic </a:t>
            </a:r>
            <a:r>
              <a:rPr lang="en-GB" sz="3200" dirty="0" err="1" smtClean="0"/>
              <a:t>Notams</a:t>
            </a:r>
            <a:r>
              <a:rPr lang="en-GB" sz="3200" dirty="0" smtClean="0"/>
              <a:t>!</a:t>
            </a:r>
            <a:endParaRPr lang="en-GB" sz="3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77444"/>
            <a:ext cx="5715000" cy="4872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0293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SpatialLite</a:t>
            </a:r>
            <a:r>
              <a:rPr lang="en-GB" dirty="0" smtClean="0"/>
              <a:t> Android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412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 Eclipse Android Plugin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Install Android SDK</a:t>
            </a:r>
          </a:p>
          <a:p>
            <a:r>
              <a:rPr lang="en-GB" dirty="0" smtClean="0"/>
              <a:t>Install Eclipse</a:t>
            </a:r>
          </a:p>
          <a:p>
            <a:r>
              <a:rPr lang="en-GB" dirty="0" smtClean="0"/>
              <a:t>Install Android Developer Plugin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0041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Android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127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Copy In the </a:t>
            </a:r>
            <a:r>
              <a:rPr lang="en-GB" dirty="0" err="1" smtClean="0"/>
              <a:t>SpatiaLite</a:t>
            </a:r>
            <a:r>
              <a:rPr lang="en-GB" dirty="0" smtClean="0"/>
              <a:t> Library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the libs folder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3365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Gain Inspiration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From Cookbook and US Army examples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0254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SpatiaLite</a:t>
            </a:r>
            <a:r>
              <a:rPr lang="en-GB" dirty="0" smtClean="0"/>
              <a:t> Android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Download from:</a:t>
            </a:r>
          </a:p>
          <a:p>
            <a:r>
              <a:rPr lang="en-GB" dirty="0" smtClean="0">
                <a:hlinkClick r:id="rId2"/>
              </a:rPr>
              <a:t>https://bitbucket.org/moovida/spatialite-android-example/downloads</a:t>
            </a:r>
            <a:endParaRPr lang="en-GB" dirty="0" smtClean="0"/>
          </a:p>
          <a:p>
            <a:r>
              <a:rPr lang="en-GB" dirty="0" smtClean="0"/>
              <a:t>Tutorial here:</a:t>
            </a:r>
          </a:p>
          <a:p>
            <a:r>
              <a:rPr lang="en-GB" dirty="0" smtClean="0">
                <a:hlinkClick r:id="rId3"/>
              </a:rPr>
              <a:t>https://www.gaia-gis.it/fossil/libspatialite/wiki?name=spatialite-android-tutorial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542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56" y="306079"/>
            <a:ext cx="1792287" cy="1257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 descr="C:\Users\Miff\AppData\Local\Microsoft\Windows\INetCache\IE\HOYEI894\cloud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667000"/>
            <a:ext cx="2994602" cy="146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856" y="1598193"/>
            <a:ext cx="1080831" cy="7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urved Connector 4"/>
          <p:cNvCxnSpPr>
            <a:stCxn id="2050" idx="3"/>
            <a:endCxn id="2053" idx="0"/>
          </p:cNvCxnSpPr>
          <p:nvPr/>
        </p:nvCxnSpPr>
        <p:spPr>
          <a:xfrm>
            <a:off x="2623343" y="934883"/>
            <a:ext cx="957929" cy="66331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2053" idx="2"/>
            <a:endCxn id="2051" idx="0"/>
          </p:cNvCxnSpPr>
          <p:nvPr/>
        </p:nvCxnSpPr>
        <p:spPr>
          <a:xfrm rot="16200000" flipH="1">
            <a:off x="4128395" y="1792894"/>
            <a:ext cx="326982" cy="142122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53453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urved Connector 12"/>
          <p:cNvCxnSpPr>
            <a:endCxn id="2054" idx="1"/>
          </p:cNvCxnSpPr>
          <p:nvPr/>
        </p:nvCxnSpPr>
        <p:spPr>
          <a:xfrm rot="16200000" flipH="1">
            <a:off x="4994104" y="3894596"/>
            <a:ext cx="1719893" cy="170309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2385520" y="1462842"/>
            <a:ext cx="2186480" cy="975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911290" y="838198"/>
            <a:ext cx="3177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 </a:t>
            </a:r>
            <a:r>
              <a:rPr lang="en-GB" dirty="0" err="1" smtClean="0"/>
              <a:t>WiFi</a:t>
            </a:r>
            <a:r>
              <a:rPr lang="en-GB" dirty="0" smtClean="0"/>
              <a:t> / 3G / </a:t>
            </a:r>
            <a:r>
              <a:rPr lang="en-GB" dirty="0" err="1" smtClean="0"/>
              <a:t>SatCom</a:t>
            </a:r>
            <a:r>
              <a:rPr lang="en-GB" dirty="0" smtClean="0"/>
              <a:t> available</a:t>
            </a:r>
          </a:p>
          <a:p>
            <a:r>
              <a:rPr lang="en-GB" dirty="0" smtClean="0"/>
              <a:t>Crypto issues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95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56" y="306079"/>
            <a:ext cx="1792287" cy="1257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53453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urved Connector 3"/>
          <p:cNvCxnSpPr>
            <a:stCxn id="2050" idx="3"/>
            <a:endCxn id="2054" idx="1"/>
          </p:cNvCxnSpPr>
          <p:nvPr/>
        </p:nvCxnSpPr>
        <p:spPr>
          <a:xfrm>
            <a:off x="2623343" y="934883"/>
            <a:ext cx="4082257" cy="4671210"/>
          </a:xfrm>
          <a:prstGeom prst="curvedConnector3">
            <a:avLst/>
          </a:prstGeom>
          <a:ln w="44450">
            <a:solidFill>
              <a:schemeClr val="bg1">
                <a:lumMod val="6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29200" y="1828800"/>
            <a:ext cx="3163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Wired Tablet…not very practical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051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56" y="306079"/>
            <a:ext cx="1792287" cy="1257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53453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667000"/>
            <a:ext cx="1452562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urved Connector 2"/>
          <p:cNvCxnSpPr>
            <a:stCxn id="2054" idx="0"/>
            <a:endCxn id="3074" idx="3"/>
          </p:cNvCxnSpPr>
          <p:nvPr/>
        </p:nvCxnSpPr>
        <p:spPr>
          <a:xfrm rot="16200000" flipV="1">
            <a:off x="5911139" y="2668505"/>
            <a:ext cx="1141249" cy="259080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3074" idx="2"/>
            <a:endCxn id="2054" idx="1"/>
          </p:cNvCxnSpPr>
          <p:nvPr/>
        </p:nvCxnSpPr>
        <p:spPr>
          <a:xfrm rot="16200000" flipH="1">
            <a:off x="4839575" y="3740067"/>
            <a:ext cx="1486531" cy="224551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2050" idx="2"/>
            <a:endCxn id="3074" idx="1"/>
          </p:cNvCxnSpPr>
          <p:nvPr/>
        </p:nvCxnSpPr>
        <p:spPr>
          <a:xfrm rot="16200000" flipH="1">
            <a:off x="1815703" y="1475184"/>
            <a:ext cx="1829594" cy="20066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3074" idx="0"/>
            <a:endCxn id="2050" idx="3"/>
          </p:cNvCxnSpPr>
          <p:nvPr/>
        </p:nvCxnSpPr>
        <p:spPr>
          <a:xfrm rot="16200000" flipV="1">
            <a:off x="2675654" y="882573"/>
            <a:ext cx="1732117" cy="183673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7438" y="2958225"/>
            <a:ext cx="154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Snapshot Data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040110" y="922746"/>
            <a:ext cx="113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View Data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990600" y="2761777"/>
            <a:ext cx="1033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Edit Data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4091726" y="5421426"/>
            <a:ext cx="1800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Synchronise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324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Select Raster and  Vector Layers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609600" y="1236453"/>
            <a:ext cx="5334000" cy="5334000"/>
            <a:chOff x="609600" y="1236453"/>
            <a:chExt cx="5334000" cy="53340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1236453"/>
              <a:ext cx="5334000" cy="533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" name="Picture 2" descr="http://i.stack.imgur.com/pfeb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1" y="2286000"/>
              <a:ext cx="33528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740025"/>
            <a:ext cx="1450975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6096000" y="3124200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45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SpatiaLite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Single file database</a:t>
            </a:r>
          </a:p>
          <a:p>
            <a:r>
              <a:rPr lang="en-GB" dirty="0" smtClean="0"/>
              <a:t>Cross platform Android/IOS/Windows</a:t>
            </a:r>
          </a:p>
          <a:p>
            <a:r>
              <a:rPr lang="en-GB" dirty="0" smtClean="0"/>
              <a:t>Spatial extension of SQLite</a:t>
            </a:r>
          </a:p>
          <a:p>
            <a:r>
              <a:rPr lang="en-GB" dirty="0" smtClean="0"/>
              <a:t>Support for Raster and Vector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131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88521" y="381000"/>
            <a:ext cx="2209800" cy="113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SpatiaLite</a:t>
            </a:r>
            <a:endParaRPr lang="en-GB" dirty="0" smtClean="0"/>
          </a:p>
          <a:p>
            <a:pPr algn="ctr"/>
            <a:r>
              <a:rPr lang="en-GB" dirty="0" smtClean="0"/>
              <a:t>(SQLite + Spatial)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5791200" y="381000"/>
            <a:ext cx="22098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MBTiles</a:t>
            </a:r>
            <a:endParaRPr lang="en-GB" dirty="0" smtClean="0"/>
          </a:p>
          <a:p>
            <a:pPr algn="ctr"/>
            <a:r>
              <a:rPr lang="en-GB" dirty="0" smtClean="0"/>
              <a:t>(Mobile Tiles)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3302479" y="5155002"/>
            <a:ext cx="2209800" cy="1068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SpatiaLite</a:t>
            </a:r>
            <a:r>
              <a:rPr lang="en-GB" dirty="0" smtClean="0"/>
              <a:t> v 4.2.0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GeoPackage</a:t>
            </a:r>
            <a:r>
              <a:rPr lang="en-GB" dirty="0" smtClean="0"/>
              <a:t> Reference Implementation)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2"/>
            <a:endCxn id="8" idx="0"/>
          </p:cNvCxnSpPr>
          <p:nvPr/>
        </p:nvCxnSpPr>
        <p:spPr>
          <a:xfrm>
            <a:off x="1993421" y="1511060"/>
            <a:ext cx="2413958" cy="968853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8" idx="0"/>
          </p:cNvCxnSpPr>
          <p:nvPr/>
        </p:nvCxnSpPr>
        <p:spPr>
          <a:xfrm flipH="1">
            <a:off x="4407379" y="1447800"/>
            <a:ext cx="2488721" cy="1032113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9" idx="0"/>
          </p:cNvCxnSpPr>
          <p:nvPr/>
        </p:nvCxnSpPr>
        <p:spPr>
          <a:xfrm>
            <a:off x="4407379" y="4593745"/>
            <a:ext cx="0" cy="561257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5" name="Group 1024"/>
          <p:cNvGrpSpPr/>
          <p:nvPr/>
        </p:nvGrpSpPr>
        <p:grpSpPr>
          <a:xfrm>
            <a:off x="2921479" y="2479913"/>
            <a:ext cx="2971800" cy="2113832"/>
            <a:chOff x="2954547" y="1968259"/>
            <a:chExt cx="2971800" cy="2113831"/>
          </a:xfrm>
        </p:grpSpPr>
        <p:sp>
          <p:nvSpPr>
            <p:cNvPr id="8" name="Rounded Rectangle 7"/>
            <p:cNvSpPr/>
            <p:nvPr/>
          </p:nvSpPr>
          <p:spPr>
            <a:xfrm>
              <a:off x="2954547" y="1968259"/>
              <a:ext cx="2971800" cy="211383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 err="1" smtClean="0"/>
                <a:t>GeoPackage</a:t>
              </a:r>
              <a:endParaRPr lang="en-GB" dirty="0" smtClean="0"/>
            </a:p>
            <a:p>
              <a:pPr algn="ctr"/>
              <a:r>
                <a:rPr lang="en-GB" dirty="0" smtClean="0"/>
                <a:t>OGC Standard 2014</a:t>
              </a:r>
              <a:endParaRPr lang="en-GB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2819400"/>
              <a:ext cx="1274247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9" name="TextBox 1028"/>
          <p:cNvSpPr txBox="1"/>
          <p:nvPr/>
        </p:nvSpPr>
        <p:spPr>
          <a:xfrm>
            <a:off x="2292306" y="1905000"/>
            <a:ext cx="79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Vector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5943600" y="1905000"/>
            <a:ext cx="77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Raster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237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 we integrate it?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36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225</Words>
  <Application>Microsoft Office PowerPoint</Application>
  <PresentationFormat>On-screen Show (4:3)</PresentationFormat>
  <Paragraphs>67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Select Raster and  Vector Layers</vt:lpstr>
      <vt:lpstr>What is SpatiaLite?</vt:lpstr>
      <vt:lpstr>PowerPoint Presentation</vt:lpstr>
      <vt:lpstr>How do we integrate it?</vt:lpstr>
      <vt:lpstr>PowerPoint Presentation</vt:lpstr>
      <vt:lpstr>Move the SpatialLite DB to Android</vt:lpstr>
      <vt:lpstr>Create a SpatialLite DB</vt:lpstr>
      <vt:lpstr>Download The SpatiaLite GUI</vt:lpstr>
      <vt:lpstr>Create the DB file</vt:lpstr>
      <vt:lpstr>Create a Table</vt:lpstr>
      <vt:lpstr>Add the Geometry Column</vt:lpstr>
      <vt:lpstr>Insert some data</vt:lpstr>
      <vt:lpstr>Select Data</vt:lpstr>
      <vt:lpstr>Links</vt:lpstr>
      <vt:lpstr>Teething Troubles – Luciad GPKG in OpenLayers/Geoserver</vt:lpstr>
      <vt:lpstr>Teething Troubles – Luciad GPKG in OpenLayers/Geoserver – Antarctic Notams!</vt:lpstr>
      <vt:lpstr>SpatialLite Android</vt:lpstr>
      <vt:lpstr>Install Eclipse Android Plugin</vt:lpstr>
      <vt:lpstr>Create Android Project</vt:lpstr>
      <vt:lpstr>Copy In the SpatiaLite Library</vt:lpstr>
      <vt:lpstr>Gain Inspiration</vt:lpstr>
      <vt:lpstr>SpatiaLite Android</vt:lpstr>
    </vt:vector>
  </TitlesOfParts>
  <Company>MESH Computers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SpatialLite DB</dc:title>
  <dc:creator>Miff</dc:creator>
  <cp:lastModifiedBy>Miff</cp:lastModifiedBy>
  <cp:revision>21</cp:revision>
  <dcterms:created xsi:type="dcterms:W3CDTF">2015-11-06T18:12:35Z</dcterms:created>
  <dcterms:modified xsi:type="dcterms:W3CDTF">2015-12-04T19:55:39Z</dcterms:modified>
</cp:coreProperties>
</file>