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4" y="1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5A6-896B-C607-033B-0597AF91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5086-E4F9-DF6B-E4BB-E9284975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F07D-1A75-98EA-A1FE-B3DB4DA0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D02A-B16D-1CEE-0030-A809B64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62BF-EBFB-3536-E1E8-41030FC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475-8C20-BFAA-7BD2-D505E2E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3AEBD-7998-5124-8FA9-32D0DA6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6165-3D5E-26F5-0DA1-31C2B29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5CBA-3229-13D2-7D35-E01D51A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BAF-C224-95C0-CDE1-785CDC2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1C97E-642B-E197-6F9A-7E053074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D75F-0B54-B11D-D30D-89361E4A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3947-A197-9428-53C6-B6CBD5D8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C128-4E8D-3600-2B7D-BC05FE38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BC84-2774-0434-DF81-B21AA673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0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C08-FB72-6028-7A06-F45B2D8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B470-D979-C30F-7A65-1FD66711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0F92-647D-C4BB-FD9D-16189F96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65F3-5424-1754-33DB-EBD66AEB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1C2B-EAFE-D36E-57EB-275C552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B34-B5C9-29D8-66D3-27B3597A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9C61-4E73-5CBC-7CD9-6FBA574C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7A4E-2915-14A7-1260-3160B16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B7C8-1B13-6174-91FC-EB8990F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6C3-1F98-BA71-6A9D-93B4501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9F0B-EBC6-500C-5BE6-F5C6F8B2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640A-B446-6D4C-82C9-3F820777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F4B0-2549-A4B3-A38A-39EBFFEB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13B4-BC2F-0A67-B030-93B907D4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9C42-3AA8-AE55-2080-BD2904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F870-BB84-EE75-A9F0-6092C78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6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4F30-5B68-8F84-BDE9-CCF7A3D1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C97F-67C0-32CF-7B91-C3B3F870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9A6B-C16E-EFAD-18B7-B8CDDEEC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0E928-804B-B30B-3053-8D3756EA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BA12-5D60-748E-A767-8796B12B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06825-5CD4-A3FD-3CE7-FF4FC29E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750EC-55ED-5528-9A9C-C188A9C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8BBDC-2929-6F1D-20EC-957A104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5B3B-6185-78D2-BF39-9C2A5FF6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ABAEE-DBB6-CA52-5A3B-09D966C6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9703-06E2-07D1-325C-A384C2CD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382C7-E217-6FA9-BB1D-EE56AED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12672-A50B-CDD6-EC9B-1F4A0E24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4CD2-E65C-BDFD-2427-F1A23E0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484D4-B8CE-816F-5875-2D2EB0F4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F843-E0C2-B6FB-B5BF-C939891D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D562-E9BB-1766-3F3D-93A3BB5A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4B12-2199-51F4-441A-4BB555BB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B4D6-48EA-7D1E-3282-EAB7121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7622-FEB9-3A76-FEE1-CA95770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CC09-504B-7044-5F0D-F8DEAF4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68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501-DB3D-9B0C-308B-F35D9BD9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5F96E-E2A8-67CF-3A79-FF1364E91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A9EBE-A1D7-FF33-47F5-91E817AF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438C-CF84-F991-475B-93DEFAD6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8514-B525-172C-42AE-895E5A34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2BA2-B60D-0F31-6B6E-D04A07C7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9249A-EFD9-F329-407C-1D9D76FD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F79-8F89-6CB1-4629-819982CB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EEF1-D0FC-09BD-C9B5-DAA8A892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4F9DC-AA79-4569-A130-0C8E7952AE18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551F-E2B2-0C6E-15B5-1ADBDC3FF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947E-55E5-4514-A346-A8F0F07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lds.ling-phil.ox.ac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megan.bushnell@ling-phil.ox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E40B6-72DC-C2E0-E248-B656BEFC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An Introduction to the Oxford Text Archive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787A-159D-DD13-2402-AB1BEE2E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LRBS 2025</a:t>
            </a:r>
          </a:p>
          <a:p>
            <a:pPr algn="l"/>
            <a:r>
              <a:rPr lang="en-US"/>
              <a:t>Digital Editing</a:t>
            </a: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0A18A-9AEF-6F19-36A9-AA7220EA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0" y="574820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D8F9DB-1295-3C81-4D45-8FAA2B73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30" y="5748205"/>
            <a:ext cx="1169670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9E940-7A2E-0437-7C50-44D4A3E2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About the Oxford Text Archive (OTA)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180A-7D39-FE6E-5B33-C5571106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Archive of electronic texts created for linguistic and literary research.</a:t>
            </a:r>
          </a:p>
          <a:p>
            <a:r>
              <a:rPr lang="en-US" sz="2000"/>
              <a:t>Founded in 1976 by Lou Burnard and Susan Hockey of the Oxford University Computing Services.</a:t>
            </a:r>
          </a:p>
          <a:p>
            <a:r>
              <a:rPr lang="en-GB" sz="2000"/>
              <a:t>Contains over 70,000 texts from a range of time periods and languages.</a:t>
            </a:r>
          </a:p>
          <a:p>
            <a:r>
              <a:rPr lang="en-GB" sz="2000"/>
              <a:t>Contains both digital editions and electronic corpora.</a:t>
            </a:r>
          </a:p>
        </p:txBody>
      </p:sp>
      <p:pic>
        <p:nvPicPr>
          <p:cNvPr id="5" name="Picture 4" descr="Program coding on a computer screen">
            <a:extLst>
              <a:ext uri="{FF2B5EF4-FFF2-40B4-BE49-F238E27FC236}">
                <a16:creationId xmlns:a16="http://schemas.microsoft.com/office/drawing/2014/main" id="{95F6DFEE-D26D-D9CC-044B-8C456C0C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4" r="2411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25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188E0-5208-92B4-22D2-9913D9A9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About the Literary and Linguistic Data Service (LLDS)</a:t>
            </a:r>
            <a:endParaRPr lang="en-GB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8D59-316A-059D-482E-6FFEB8E3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OTA is currently hosted by the Literary and Linguistic Data Service (LLDS).</a:t>
            </a:r>
          </a:p>
          <a:p>
            <a:r>
              <a:rPr lang="en-GB" sz="2000" dirty="0"/>
              <a:t>Access at </a:t>
            </a:r>
            <a:r>
              <a:rPr lang="en-GB" sz="2000" dirty="0">
                <a:hlinkClick r:id="rId2"/>
              </a:rPr>
              <a:t>https://llds.ling-phil.ox.ac.uk/</a:t>
            </a:r>
            <a:r>
              <a:rPr lang="en-GB" sz="2000" dirty="0"/>
              <a:t>.</a:t>
            </a:r>
          </a:p>
          <a:p>
            <a:r>
              <a:rPr lang="en-US" sz="2000" dirty="0"/>
              <a:t>A national repository for literary and linguistic resources.</a:t>
            </a:r>
          </a:p>
          <a:p>
            <a:r>
              <a:rPr lang="en-US" sz="2000" dirty="0"/>
              <a:t>Part of </a:t>
            </a:r>
            <a:r>
              <a:rPr lang="en-US" sz="2000" dirty="0" err="1"/>
              <a:t>iDAH</a:t>
            </a:r>
            <a:r>
              <a:rPr lang="en-US" sz="2000" dirty="0"/>
              <a:t> – Infrastructure for Digital Arts and Humanities, funded by the AHRC.</a:t>
            </a:r>
          </a:p>
          <a:p>
            <a:r>
              <a:rPr lang="en-US" sz="2000" dirty="0"/>
              <a:t>Part of CLARIN – a European consortium for </a:t>
            </a:r>
            <a:r>
              <a:rPr lang="en-GB" sz="2000" dirty="0"/>
              <a:t>Common Language Resources and Technology Infrastructure.</a:t>
            </a:r>
          </a:p>
        </p:txBody>
      </p:sp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E77ED6EF-246E-568D-F6BC-21614E6C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3" r="3343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on a shelf">
            <a:extLst>
              <a:ext uri="{FF2B5EF4-FFF2-40B4-BE49-F238E27FC236}">
                <a16:creationId xmlns:a16="http://schemas.microsoft.com/office/drawing/2014/main" id="{B0338785-48F2-7C1B-6933-5011A6B5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25" r="21138" b="-1"/>
          <a:stretch/>
        </p:blipFill>
        <p:spPr>
          <a:xfrm>
            <a:off x="0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C2A86D3-F479-B41A-747B-44F6919B56B7}"/>
              </a:ext>
            </a:extLst>
          </p:cNvPr>
          <p:cNvSpPr txBox="1">
            <a:spLocks/>
          </p:cNvSpPr>
          <p:nvPr/>
        </p:nvSpPr>
        <p:spPr>
          <a:xfrm>
            <a:off x="6125309" y="762001"/>
            <a:ext cx="5334197" cy="170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Contents of the Oxford Text Archive</a:t>
            </a:r>
            <a:endParaRPr lang="en-GB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C4EB7A-DB60-6CA1-AF6F-5EF3CBB4E876}"/>
              </a:ext>
            </a:extLst>
          </p:cNvPr>
          <p:cNvSpPr txBox="1">
            <a:spLocks/>
          </p:cNvSpPr>
          <p:nvPr/>
        </p:nvSpPr>
        <p:spPr>
          <a:xfrm>
            <a:off x="6125309" y="2470244"/>
            <a:ext cx="5334197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Early English Books Online (EEBO)</a:t>
            </a:r>
          </a:p>
          <a:p>
            <a:r>
              <a:rPr lang="en-GB" sz="2000" dirty="0"/>
              <a:t>Eighteenth Century Collections Online (ECCO)</a:t>
            </a:r>
          </a:p>
          <a:p>
            <a:r>
              <a:rPr lang="en-GB" sz="2000" dirty="0"/>
              <a:t>Jonathan Swift Archive</a:t>
            </a:r>
          </a:p>
          <a:p>
            <a:r>
              <a:rPr lang="en-GB" sz="2000" dirty="0"/>
              <a:t>Evans Early American Imprints</a:t>
            </a:r>
          </a:p>
          <a:p>
            <a:r>
              <a:rPr lang="en-GB" sz="2000" dirty="0"/>
              <a:t>OTA Core Collection</a:t>
            </a:r>
          </a:p>
          <a:p>
            <a:r>
              <a:rPr lang="en-GB" sz="2000" dirty="0"/>
              <a:t>OTA Legacy Collection</a:t>
            </a:r>
          </a:p>
          <a:p>
            <a:r>
              <a:rPr lang="en-GB" sz="2000" dirty="0"/>
              <a:t>British National Corpus (BNC)</a:t>
            </a:r>
          </a:p>
          <a:p>
            <a:r>
              <a:rPr lang="en-GB" sz="2000" dirty="0"/>
              <a:t>Teaching materials</a:t>
            </a:r>
          </a:p>
          <a:p>
            <a:r>
              <a:rPr lang="en-GB" sz="2000" dirty="0"/>
              <a:t>Guides</a:t>
            </a:r>
          </a:p>
        </p:txBody>
      </p:sp>
    </p:spTree>
    <p:extLst>
      <p:ext uri="{BB962C8B-B14F-4D97-AF65-F5344CB8AC3E}">
        <p14:creationId xmlns:p14="http://schemas.microsoft.com/office/powerpoint/2010/main" val="40275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B8F5-AAFC-0A6B-7C98-13B495CF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972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You may use the Oxford Text Archive to …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061-468D-AB0B-6FE9-EAB6215E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972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Download resources for research purposes.</a:t>
            </a:r>
          </a:p>
          <a:p>
            <a:pPr lvl="1"/>
            <a:r>
              <a:rPr lang="en-US" sz="2000" dirty="0"/>
              <a:t>Always be sure to check the copyright and credit whomever compiled the digital resource!</a:t>
            </a:r>
            <a:endParaRPr lang="en-GB" sz="2000" dirty="0"/>
          </a:p>
          <a:p>
            <a:r>
              <a:rPr lang="en-GB" sz="2000" dirty="0"/>
              <a:t>Deposit your own digital resources to ensure their preservation, easy citation, findability, accessibility, and reusability.</a:t>
            </a:r>
          </a:p>
          <a:p>
            <a:pPr lvl="1"/>
            <a:r>
              <a:rPr lang="en-GB" sz="2000" dirty="0"/>
              <a:t>Contact me at </a:t>
            </a:r>
            <a:r>
              <a:rPr lang="en-GB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megan.bushnell@ling-phil.ox.ac.uk</a:t>
            </a:r>
            <a:r>
              <a:rPr lang="en-GB" sz="2000" dirty="0"/>
              <a:t> if you have items you would like to deposit!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A84FA11F-B601-96DB-43C8-D6466B7F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0" y="0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8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0085-ABE5-AB9D-86B4-30348E46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Oxford Text Archive 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CB89F-89C3-BD8B-DB86-B27D3C2F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808</TotalTime>
  <Words>265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An Introduction to the Oxford Text Archive</vt:lpstr>
      <vt:lpstr>About the Oxford Text Archive (OTA)</vt:lpstr>
      <vt:lpstr>About the Literary and Linguistic Data Service (LLDS)</vt:lpstr>
      <vt:lpstr>PowerPoint Presentation</vt:lpstr>
      <vt:lpstr>You may use the Oxford Text Archive to …</vt:lpstr>
      <vt:lpstr>Oxford Text Archive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Bushnell</dc:creator>
  <cp:lastModifiedBy>Megan Bushnell</cp:lastModifiedBy>
  <cp:revision>4</cp:revision>
  <dcterms:created xsi:type="dcterms:W3CDTF">2025-01-14T11:17:34Z</dcterms:created>
  <dcterms:modified xsi:type="dcterms:W3CDTF">2025-01-21T19:06:18Z</dcterms:modified>
</cp:coreProperties>
</file>