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7" r:id="rId6"/>
    <p:sldId id="261" r:id="rId7"/>
    <p:sldId id="268" r:id="rId8"/>
    <p:sldId id="262" r:id="rId9"/>
    <p:sldId id="269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68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004DE-D877-4617-BBE3-4A975E05A19A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00058-BB02-40F5-BDBA-48D3DFC5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2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00058-BB02-40F5-BDBA-48D3DFC56D2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367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00058-BB02-40F5-BDBA-48D3DFC56D2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952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65A6-896B-C607-033B-0597AF919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65086-E4F9-DF6B-E4BB-E92849754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1F07D-1A75-98EA-A1FE-B3DB4DA0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7D02A-B16D-1CEE-0030-A809B648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862BF-EBFB-3536-E1E8-41030FC5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37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A475-8C20-BFAA-7BD2-D505E2E1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3AEBD-7998-5124-8FA9-32D0DA61A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46165-3D5E-26F5-0DA1-31C2B299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15CBA-3229-13D2-7D35-E01D51A7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1BAF-C224-95C0-CDE1-785CDC2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80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1C97E-642B-E197-6F9A-7E0530745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CD75F-0B54-B11D-D30D-89361E4A4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53947-A197-9428-53C6-B6CBD5D8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AC128-4E8D-3600-2B7D-BC05FE38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FBC84-2774-0434-DF81-B21AA673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AC08-FB72-6028-7A06-F45B2D8B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B470-D979-C30F-7A65-1FD667116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60F92-647D-C4BB-FD9D-16189F96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265F3-5424-1754-33DB-EBD66AEB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71C2B-EAFE-D36E-57EB-275C5528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0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5B34-B5C9-29D8-66D3-27B3597AB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D9C61-4E73-5CBC-7CD9-6FBA574C4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A7A4E-2915-14A7-1260-3160B16C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9B7C8-1B13-6174-91FC-EB8990F6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56C3-1F98-BA71-6A9D-93B45016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71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9F0B-EBC6-500C-5BE6-F5C6F8B2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640A-B446-6D4C-82C9-3F820777D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0F4B0-2549-A4B3-A38A-39EBFFEB7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A13B4-BC2F-0A67-B030-93B907D4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19C42-3AA8-AE55-2080-BD2904B9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4F870-BB84-EE75-A9F0-6092C781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23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4F30-5B68-8F84-BDE9-CCF7A3D1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1C97F-67C0-32CF-7B91-C3B3F870E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B9A6B-C16E-EFAD-18B7-B8CDDEEC5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0E928-804B-B30B-3053-8D3756EAE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CBA12-5D60-748E-A767-8796B12B5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06825-5CD4-A3FD-3CE7-FF4FC29E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750EC-55ED-5528-9A9C-C188A9C9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C8BBDC-2929-6F1D-20EC-957A104E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3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5B3B-6185-78D2-BF39-9C2A5FF6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ABAEE-DBB6-CA52-5A3B-09D966C6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E9703-06E2-07D1-325C-A384C2CD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382C7-E217-6FA9-BB1D-EE56AED0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10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12672-A50B-CDD6-EC9B-1F4A0E24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A4CD2-E65C-BDFD-2427-F1A23E0D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484D4-B8CE-816F-5875-2D2EB0F4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45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F843-E0C2-B6FB-B5BF-C939891D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8D562-E9BB-1766-3F3D-93A3BB5A1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B4B12-2199-51F4-441A-4BB555BB1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3B4D6-48EA-7D1E-3282-EAB71214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07622-FEB9-3A76-FEE1-CA957702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2CC09-504B-7044-5F0D-F8DEAF4F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38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E501-DB3D-9B0C-308B-F35D9BD9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5F96E-E2A8-67CF-3A79-FF1364E91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A9EBE-A1D7-FF33-47F5-91E817AF0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9438C-CF84-F991-475B-93DEFAD6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98514-B525-172C-42AE-895E5A34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A2BA2-B60D-0F31-6B6E-D04A07C7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44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9249A-EFD9-F329-407C-1D9D76FD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29F79-8F89-6CB1-4629-819982CB4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2EEF1-D0FC-09BD-C9B5-DAA8A8921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14F9DC-AA79-4569-A130-0C8E7952AE1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6551F-E2B2-0C6E-15B5-1ADBDC3FF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947E-55E5-4514-A346-A8F0F073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8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ucrel.lancs.ac.uk/usas/semtags.txt" TargetMode="External"/><Relationship Id="rId7" Type="http://schemas.openxmlformats.org/officeDocument/2006/relationships/hyperlink" Target="https://www.nltk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crel.lancs.ac.uk/vard/about/" TargetMode="External"/><Relationship Id="rId5" Type="http://schemas.openxmlformats.org/officeDocument/2006/relationships/hyperlink" Target="https://lancsbox.lancs.ac.uk/" TargetMode="External"/><Relationship Id="rId4" Type="http://schemas.openxmlformats.org/officeDocument/2006/relationships/hyperlink" Target="https://ucrel.lancs.ac.uk/wmatrix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crel.lancs.ac.uk/usas/USASSemanticTagset.pdf" TargetMode="External"/><Relationship Id="rId2" Type="http://schemas.openxmlformats.org/officeDocument/2006/relationships/hyperlink" Target="https://ucrel.lancs.ac.uk/claws7tag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E40B6-72DC-C2E0-E248-B656BEFCE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Linguistic Annotation in the TEI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D787A-159D-DD13-2402-AB1BEE2E4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LRBS 2025</a:t>
            </a:r>
          </a:p>
          <a:p>
            <a:pPr algn="l"/>
            <a:r>
              <a:rPr lang="en-US" dirty="0"/>
              <a:t>Digital Editing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80A18A-9AEF-6F19-36A9-AA7220EAB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530" y="5748205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9D8F9DB-1295-3C81-4D45-8FAA2B73F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330" y="5748205"/>
            <a:ext cx="1169670" cy="9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796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61A2C7-3827-3194-0564-3F23A059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8453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Tools for implementing linguistic annotation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5A4DA-4851-C4F5-15D0-0CF389384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4531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USAS tagger</a:t>
            </a:r>
            <a:r>
              <a:rPr lang="en-US" dirty="0"/>
              <a:t> (for part-of-speech and semantic tagging) – can be implemented through </a:t>
            </a:r>
            <a:r>
              <a:rPr lang="en-US" dirty="0" err="1">
                <a:hlinkClick r:id="rId4"/>
              </a:rPr>
              <a:t>Wmatrix</a:t>
            </a:r>
            <a:r>
              <a:rPr lang="en-US" dirty="0"/>
              <a:t> and </a:t>
            </a:r>
            <a:r>
              <a:rPr lang="en-US" dirty="0" err="1">
                <a:hlinkClick r:id="rId5"/>
              </a:rPr>
              <a:t>LancsBox</a:t>
            </a:r>
            <a:r>
              <a:rPr lang="en-US" dirty="0"/>
              <a:t>.</a:t>
            </a:r>
          </a:p>
          <a:p>
            <a:r>
              <a:rPr lang="en-US" dirty="0">
                <a:hlinkClick r:id="rId6"/>
              </a:rPr>
              <a:t>VARD</a:t>
            </a:r>
            <a:r>
              <a:rPr lang="en-US" dirty="0"/>
              <a:t> (for normalization).</a:t>
            </a:r>
          </a:p>
          <a:p>
            <a:r>
              <a:rPr lang="en-US" dirty="0">
                <a:hlinkClick r:id="rId7"/>
              </a:rPr>
              <a:t>NLTK</a:t>
            </a:r>
            <a:r>
              <a:rPr lang="en-US" dirty="0"/>
              <a:t> (Natural Language Toolkit) (for lemmatization).</a:t>
            </a:r>
          </a:p>
        </p:txBody>
      </p:sp>
      <p:pic>
        <p:nvPicPr>
          <p:cNvPr id="3" name="Picture 2" descr="Blue abstract showing data flow">
            <a:extLst>
              <a:ext uri="{FF2B5EF4-FFF2-40B4-BE49-F238E27FC236}">
                <a16:creationId xmlns:a16="http://schemas.microsoft.com/office/drawing/2014/main" id="{716DAAB0-06A3-4D6B-995A-16B195810BD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5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50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50085-ABE5-AB9D-86B4-30348E46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of the USAS tagger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76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4D33-96C5-13EC-8D2C-D9E27F10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linguistic annotation?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C4073-5CE2-340E-7F42-9311F7E59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According to TEI guidelines 16.4: Annotation determined by an analysis of the linguistic features of the text.</a:t>
            </a:r>
            <a:endParaRPr lang="en-GB" dirty="0"/>
          </a:p>
          <a:p>
            <a:r>
              <a:rPr lang="en-US" dirty="0"/>
              <a:t>Syntactic analysis – analysis of sentence and clause structure.</a:t>
            </a:r>
          </a:p>
          <a:p>
            <a:r>
              <a:rPr lang="en-US" dirty="0"/>
              <a:t>Lexical analysis – word-level analysis of syntax and semantics; lemmatization and normalization are applied at this level.</a:t>
            </a:r>
          </a:p>
          <a:p>
            <a:pPr lvl="1"/>
            <a:r>
              <a:rPr lang="en-US" dirty="0"/>
              <a:t>Annotation at word-level is often referred to as ‘tagging’.</a:t>
            </a:r>
          </a:p>
          <a:p>
            <a:r>
              <a:rPr lang="en-US" dirty="0"/>
              <a:t>Morphological analysis – identification of morphemes within a word.</a:t>
            </a:r>
          </a:p>
        </p:txBody>
      </p:sp>
    </p:spTree>
    <p:extLst>
      <p:ext uri="{BB962C8B-B14F-4D97-AF65-F5344CB8AC3E}">
        <p14:creationId xmlns:p14="http://schemas.microsoft.com/office/powerpoint/2010/main" val="37158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0196-3E8B-78A6-6793-1AA439FA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you use linguistic annotation?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B5158-0A9A-82B2-F70D-096CA3B5F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largely for linguistic corpora.</a:t>
            </a:r>
          </a:p>
          <a:p>
            <a:pPr lvl="1"/>
            <a:r>
              <a:rPr lang="en-US" dirty="0"/>
              <a:t>Corpus linguistics – the study of language in a written context.</a:t>
            </a:r>
          </a:p>
          <a:p>
            <a:pPr lvl="1"/>
            <a:r>
              <a:rPr lang="en-US" dirty="0"/>
              <a:t>Implementation dependent on corpus design.</a:t>
            </a:r>
          </a:p>
          <a:p>
            <a:r>
              <a:rPr lang="en-US" dirty="0"/>
              <a:t>Useful for enhancing search functionality in digital editions and increasing the usability of your text.</a:t>
            </a:r>
          </a:p>
          <a:p>
            <a:pPr lvl="1"/>
            <a:r>
              <a:rPr lang="en-US" dirty="0"/>
              <a:t>Search by lemma.</a:t>
            </a:r>
          </a:p>
          <a:p>
            <a:pPr lvl="1"/>
            <a:r>
              <a:rPr lang="en-US" dirty="0"/>
              <a:t>Search by POS.</a:t>
            </a:r>
          </a:p>
          <a:p>
            <a:pPr lvl="1"/>
            <a:r>
              <a:rPr lang="en-US" dirty="0"/>
              <a:t>Search by semantic field.</a:t>
            </a:r>
          </a:p>
          <a:p>
            <a:r>
              <a:rPr lang="en-US" dirty="0"/>
              <a:t>Downsides of linguistic annotation</a:t>
            </a:r>
          </a:p>
          <a:p>
            <a:pPr lvl="1"/>
            <a:r>
              <a:rPr lang="en-US" dirty="0"/>
              <a:t>Reduced readability.</a:t>
            </a:r>
          </a:p>
          <a:p>
            <a:pPr lvl="1"/>
            <a:r>
              <a:rPr lang="en-US" dirty="0"/>
              <a:t>Not a ‘plain text’.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96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57C2-39A1-D3C3-3B51-12DE13C8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look like?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C0680DA-671D-96B6-240D-B502BE5D5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7306" y="1182042"/>
            <a:ext cx="5157787" cy="8239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example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5CBAD2-3903-4ABF-B72B-A695D660EC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7306" y="2046530"/>
            <a:ext cx="7014693" cy="1373159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35F731A-F4B4-2D21-D75C-D60AD9BAD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3017531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Syntactic analysis</a:t>
            </a:r>
          </a:p>
          <a:p>
            <a:r>
              <a:rPr lang="en-US" dirty="0"/>
              <a:t>See TEI Guidelines 18.1</a:t>
            </a:r>
            <a:endParaRPr lang="en-GB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15A35F3-A927-8220-9037-AEDD8580CDE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39788" y="3922595"/>
            <a:ext cx="9554743" cy="257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0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AE9D371-44F7-48F5-9C23-B6CD9805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3D3E74-F276-4CC7-D0E8-6FF3919C3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&lt;s&gt; for sentences</a:t>
            </a:r>
          </a:p>
          <a:p>
            <a:r>
              <a:rPr lang="en-US" dirty="0"/>
              <a:t>&lt;cl&gt; for clauses</a:t>
            </a:r>
          </a:p>
          <a:p>
            <a:pPr lvl="1"/>
            <a:r>
              <a:rPr lang="en-US" dirty="0"/>
              <a:t>@type to describe the type of clause.</a:t>
            </a:r>
          </a:p>
          <a:p>
            <a:r>
              <a:rPr lang="en-US" dirty="0"/>
              <a:t>Milestone markers = empty elements that indicate the presence of a feature in the text = &lt;l/&gt;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607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965E-7EFD-0A11-43A2-370C2EC0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look like?</a:t>
            </a:r>
            <a:endParaRPr lang="en-GB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7D910D4-5D49-C098-54F7-86D32BF9C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2" y="1681163"/>
            <a:ext cx="10518776" cy="8239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Lexical analysis </a:t>
            </a:r>
          </a:p>
          <a:p>
            <a:r>
              <a:rPr lang="en-US" dirty="0"/>
              <a:t>See TEI Guidelines 16.4</a:t>
            </a:r>
            <a:endParaRPr lang="en-GB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3C3EC137-4DB3-6995-2CA4-D80D3FF68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966" y="1681567"/>
            <a:ext cx="5157787" cy="8239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example</a:t>
            </a:r>
            <a:endParaRPr lang="en-GB" dirty="0"/>
          </a:p>
        </p:txBody>
      </p:sp>
      <p:pic>
        <p:nvPicPr>
          <p:cNvPr id="27" name="Content Placeholder 8">
            <a:extLst>
              <a:ext uri="{FF2B5EF4-FFF2-40B4-BE49-F238E27FC236}">
                <a16:creationId xmlns:a16="http://schemas.microsoft.com/office/drawing/2014/main" id="{160C5D0C-0629-4BEE-E8DD-96D505F7BD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4966" y="2729543"/>
            <a:ext cx="4687879" cy="917674"/>
          </a:xfr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0D511E7-BB78-8F22-E087-F77F3F4B3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2504942"/>
            <a:ext cx="5558354" cy="409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2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3131EEA-1707-2CFC-18C4-A6C6A8B9F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24934A5-2FC6-CCC8-D94A-F9CC06AB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22BFD6B-D4AE-E86D-D11F-B87B342CD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&lt;w&gt; for words</a:t>
            </a:r>
          </a:p>
          <a:p>
            <a:pPr lvl="1"/>
            <a:r>
              <a:rPr lang="en-US" dirty="0"/>
              <a:t>@pos for part of speech</a:t>
            </a:r>
          </a:p>
          <a:p>
            <a:pPr lvl="1"/>
            <a:r>
              <a:rPr lang="en-US" dirty="0"/>
              <a:t>@sem for semantic category</a:t>
            </a:r>
          </a:p>
          <a:p>
            <a:pPr lvl="1"/>
            <a:r>
              <a:rPr lang="en-US" dirty="0"/>
              <a:t>@norm for normalized form</a:t>
            </a:r>
          </a:p>
          <a:p>
            <a:pPr lvl="1"/>
            <a:r>
              <a:rPr lang="en-US" dirty="0"/>
              <a:t>@orig for original form</a:t>
            </a:r>
          </a:p>
          <a:p>
            <a:pPr lvl="1"/>
            <a:r>
              <a:rPr lang="en-US" dirty="0"/>
              <a:t>@lemma for lemma</a:t>
            </a:r>
          </a:p>
          <a:p>
            <a:r>
              <a:rPr lang="en-US" dirty="0"/>
              <a:t>CLAWS7 </a:t>
            </a:r>
            <a:r>
              <a:rPr lang="en-US" dirty="0" err="1"/>
              <a:t>Tagset</a:t>
            </a:r>
            <a:r>
              <a:rPr lang="en-US" dirty="0"/>
              <a:t> – </a:t>
            </a:r>
            <a:r>
              <a:rPr lang="en-US" dirty="0">
                <a:hlinkClick r:id="rId2"/>
              </a:rPr>
              <a:t>https://ucrel.lancs.ac.uk/claws7tags.html</a:t>
            </a:r>
            <a:endParaRPr lang="en-US" dirty="0"/>
          </a:p>
          <a:p>
            <a:r>
              <a:rPr lang="en-US" dirty="0"/>
              <a:t>USAS </a:t>
            </a:r>
            <a:r>
              <a:rPr lang="en-US" dirty="0" err="1"/>
              <a:t>Tagset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https://ucrel.lancs.ac.uk/usas/USASSemanticTagset.pdf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4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3154F-0FEC-A826-0A73-3924F7136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3516-C815-86C7-7F0F-D2B8B377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look like?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C1C3B-E100-B436-C80F-06E516973E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Morphological Analysis</a:t>
            </a:r>
          </a:p>
          <a:p>
            <a:r>
              <a:rPr lang="en-US" dirty="0"/>
              <a:t>See TEI Guidelines 18.1.2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9AAC5D-4A45-E37F-3788-3CE8D8347E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11915"/>
            <a:ext cx="5157787" cy="347090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347F8F-574E-0C7A-BE6E-B8C5F8438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example</a:t>
            </a:r>
            <a:endParaRPr lang="en-GB" dirty="0"/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69C68B32-2825-AE9E-DE0C-4EB86E1D776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94427" y="2611915"/>
            <a:ext cx="5183188" cy="1014633"/>
          </a:xfrm>
        </p:spPr>
      </p:pic>
    </p:spTree>
    <p:extLst>
      <p:ext uri="{BB962C8B-B14F-4D97-AF65-F5344CB8AC3E}">
        <p14:creationId xmlns:p14="http://schemas.microsoft.com/office/powerpoint/2010/main" val="278357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A033A89-4D14-2DC0-4032-7676A409A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2B4F82E-B762-997A-7143-D1BAAEDE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A377134-99BA-9A7A-90D4-5F4A02E2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&lt;m&gt; for morphemes (can be contained by &lt;w&gt;)</a:t>
            </a:r>
          </a:p>
          <a:p>
            <a:pPr lvl="1"/>
            <a:r>
              <a:rPr lang="en-US" dirty="0"/>
              <a:t>@type – base, prefix, root, suffix.</a:t>
            </a:r>
          </a:p>
        </p:txBody>
      </p:sp>
    </p:spTree>
    <p:extLst>
      <p:ext uri="{BB962C8B-B14F-4D97-AF65-F5344CB8AC3E}">
        <p14:creationId xmlns:p14="http://schemas.microsoft.com/office/powerpoint/2010/main" val="4740952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372</Words>
  <Application>Microsoft Office PowerPoint</Application>
  <PresentationFormat>Widescreen</PresentationFormat>
  <Paragraphs>56</Paragraphs>
  <Slides>11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1_Office Theme</vt:lpstr>
      <vt:lpstr>Linguistic Annotation in the TEI</vt:lpstr>
      <vt:lpstr>What is linguistic annotation?</vt:lpstr>
      <vt:lpstr>Why would you use linguistic annotation?</vt:lpstr>
      <vt:lpstr>What does it look like?</vt:lpstr>
      <vt:lpstr>Summary</vt:lpstr>
      <vt:lpstr>What does it look like?</vt:lpstr>
      <vt:lpstr>Summary</vt:lpstr>
      <vt:lpstr>What does it look like?</vt:lpstr>
      <vt:lpstr>Summary</vt:lpstr>
      <vt:lpstr>Tools for implementing linguistic annotation</vt:lpstr>
      <vt:lpstr>Demo of the USAS tagger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Linguistic Annotation in the TEI</dc:title>
  <dc:creator>Megan Bushnell</dc:creator>
  <cp:lastModifiedBy>Megan Bushnell</cp:lastModifiedBy>
  <cp:revision>8</cp:revision>
  <dcterms:created xsi:type="dcterms:W3CDTF">2025-01-22T09:32:51Z</dcterms:created>
  <dcterms:modified xsi:type="dcterms:W3CDTF">2025-01-24T16:01:10Z</dcterms:modified>
</cp:coreProperties>
</file>