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9" r:id="rId2"/>
  </p:sldMasterIdLst>
  <p:notesMasterIdLst>
    <p:notesMasterId r:id="rId7"/>
  </p:notesMasterIdLst>
  <p:handoutMasterIdLst>
    <p:handoutMasterId r:id="rId8"/>
  </p:handoutMasterIdLst>
  <p:sldIdLst>
    <p:sldId id="705" r:id="rId3"/>
    <p:sldId id="708" r:id="rId4"/>
    <p:sldId id="707" r:id="rId5"/>
    <p:sldId id="709" r:id="rId6"/>
  </p:sldIdLst>
  <p:sldSz cx="9906000" cy="6858000" type="A4"/>
  <p:notesSz cx="9926638" cy="6797675"/>
  <p:custShowLst>
    <p:custShow name="Test show" id="0">
      <p:sldLst/>
    </p:custShow>
  </p:custShowLst>
  <p:defaultTextStyle>
    <a:defPPr>
      <a:defRPr lang="en-US"/>
    </a:defPPr>
    <a:lvl1pPr algn="l" rtl="0" fontAlgn="base">
      <a:spcBef>
        <a:spcPct val="0"/>
      </a:spcBef>
      <a:spcAft>
        <a:spcPct val="0"/>
      </a:spcAft>
      <a:defRPr sz="1200" kern="1200">
        <a:solidFill>
          <a:srgbClr val="215773"/>
        </a:solidFill>
        <a:latin typeface="Tahoma" pitchFamily="34" charset="0"/>
        <a:ea typeface="+mn-ea"/>
        <a:cs typeface="Arial" charset="0"/>
      </a:defRPr>
    </a:lvl1pPr>
    <a:lvl2pPr marL="457145" algn="l" rtl="0" fontAlgn="base">
      <a:spcBef>
        <a:spcPct val="0"/>
      </a:spcBef>
      <a:spcAft>
        <a:spcPct val="0"/>
      </a:spcAft>
      <a:defRPr sz="1200" kern="1200">
        <a:solidFill>
          <a:srgbClr val="215773"/>
        </a:solidFill>
        <a:latin typeface="Tahoma" pitchFamily="34" charset="0"/>
        <a:ea typeface="+mn-ea"/>
        <a:cs typeface="Arial" charset="0"/>
      </a:defRPr>
    </a:lvl2pPr>
    <a:lvl3pPr marL="914290" algn="l" rtl="0" fontAlgn="base">
      <a:spcBef>
        <a:spcPct val="0"/>
      </a:spcBef>
      <a:spcAft>
        <a:spcPct val="0"/>
      </a:spcAft>
      <a:defRPr sz="1200" kern="1200">
        <a:solidFill>
          <a:srgbClr val="215773"/>
        </a:solidFill>
        <a:latin typeface="Tahoma" pitchFamily="34" charset="0"/>
        <a:ea typeface="+mn-ea"/>
        <a:cs typeface="Arial" charset="0"/>
      </a:defRPr>
    </a:lvl3pPr>
    <a:lvl4pPr marL="1371435" algn="l" rtl="0" fontAlgn="base">
      <a:spcBef>
        <a:spcPct val="0"/>
      </a:spcBef>
      <a:spcAft>
        <a:spcPct val="0"/>
      </a:spcAft>
      <a:defRPr sz="1200" kern="1200">
        <a:solidFill>
          <a:srgbClr val="215773"/>
        </a:solidFill>
        <a:latin typeface="Tahoma" pitchFamily="34" charset="0"/>
        <a:ea typeface="+mn-ea"/>
        <a:cs typeface="Arial" charset="0"/>
      </a:defRPr>
    </a:lvl4pPr>
    <a:lvl5pPr marL="1828581" algn="l" rtl="0" fontAlgn="base">
      <a:spcBef>
        <a:spcPct val="0"/>
      </a:spcBef>
      <a:spcAft>
        <a:spcPct val="0"/>
      </a:spcAft>
      <a:defRPr sz="1200" kern="1200">
        <a:solidFill>
          <a:srgbClr val="215773"/>
        </a:solidFill>
        <a:latin typeface="Tahoma" pitchFamily="34" charset="0"/>
        <a:ea typeface="+mn-ea"/>
        <a:cs typeface="Arial" charset="0"/>
      </a:defRPr>
    </a:lvl5pPr>
    <a:lvl6pPr marL="2285726" algn="l" defTabSz="914290" rtl="0" eaLnBrk="1" latinLnBrk="0" hangingPunct="1">
      <a:defRPr sz="1200" kern="1200">
        <a:solidFill>
          <a:srgbClr val="215773"/>
        </a:solidFill>
        <a:latin typeface="Tahoma" pitchFamily="34" charset="0"/>
        <a:ea typeface="+mn-ea"/>
        <a:cs typeface="Arial" charset="0"/>
      </a:defRPr>
    </a:lvl6pPr>
    <a:lvl7pPr marL="2742871" algn="l" defTabSz="914290" rtl="0" eaLnBrk="1" latinLnBrk="0" hangingPunct="1">
      <a:defRPr sz="1200" kern="1200">
        <a:solidFill>
          <a:srgbClr val="215773"/>
        </a:solidFill>
        <a:latin typeface="Tahoma" pitchFamily="34" charset="0"/>
        <a:ea typeface="+mn-ea"/>
        <a:cs typeface="Arial" charset="0"/>
      </a:defRPr>
    </a:lvl7pPr>
    <a:lvl8pPr marL="3200016" algn="l" defTabSz="914290" rtl="0" eaLnBrk="1" latinLnBrk="0" hangingPunct="1">
      <a:defRPr sz="1200" kern="1200">
        <a:solidFill>
          <a:srgbClr val="215773"/>
        </a:solidFill>
        <a:latin typeface="Tahoma" pitchFamily="34" charset="0"/>
        <a:ea typeface="+mn-ea"/>
        <a:cs typeface="Arial" charset="0"/>
      </a:defRPr>
    </a:lvl8pPr>
    <a:lvl9pPr marL="3657161" algn="l" defTabSz="914290" rtl="0" eaLnBrk="1" latinLnBrk="0" hangingPunct="1">
      <a:defRPr sz="1200" kern="1200">
        <a:solidFill>
          <a:srgbClr val="215773"/>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showPr>
  <p:clrMru>
    <a:srgbClr val="F2EFF7"/>
    <a:srgbClr val="AB8ECE"/>
    <a:srgbClr val="800000"/>
    <a:srgbClr val="8FCE4A"/>
    <a:srgbClr val="BCE292"/>
    <a:srgbClr val="83C937"/>
    <a:srgbClr val="FFE161"/>
    <a:srgbClr val="FFDA3F"/>
    <a:srgbClr val="ECF6FA"/>
    <a:srgbClr val="FFFFD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382" autoAdjust="0"/>
    <p:restoredTop sz="96160" autoAdjust="0"/>
  </p:normalViewPr>
  <p:slideViewPr>
    <p:cSldViewPr>
      <p:cViewPr varScale="1">
        <p:scale>
          <a:sx n="77" d="100"/>
          <a:sy n="77" d="100"/>
        </p:scale>
        <p:origin x="-132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7" name="Rectangle 3"/>
          <p:cNvSpPr>
            <a:spLocks noGrp="1" noChangeArrowheads="1"/>
          </p:cNvSpPr>
          <p:nvPr>
            <p:ph type="dt" sz="quarter"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36868" name="Rectangle 4"/>
          <p:cNvSpPr>
            <a:spLocks noGrp="1" noChangeArrowheads="1"/>
          </p:cNvSpPr>
          <p:nvPr>
            <p:ph type="ftr" sz="quarter" idx="2"/>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9" name="Rectangle 5"/>
          <p:cNvSpPr>
            <a:spLocks noGrp="1" noChangeArrowheads="1"/>
          </p:cNvSpPr>
          <p:nvPr>
            <p:ph type="sldNum" sz="quarter" idx="3"/>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641A98AC-C441-4F26-87B0-C3B8C34140E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5" name="Rectangle 3"/>
          <p:cNvSpPr>
            <a:spLocks noGrp="1" noChangeArrowheads="1"/>
          </p:cNvSpPr>
          <p:nvPr>
            <p:ph type="dt"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97284" name="Rectangle 4"/>
          <p:cNvSpPr>
            <a:spLocks noGrp="1" noRot="1" noChangeAspect="1" noChangeArrowheads="1" noTextEdit="1"/>
          </p:cNvSpPr>
          <p:nvPr>
            <p:ph type="sldImg" idx="2"/>
          </p:nvPr>
        </p:nvSpPr>
        <p:spPr bwMode="auto">
          <a:xfrm>
            <a:off x="3124200" y="511175"/>
            <a:ext cx="3681413" cy="25495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92827" y="3229952"/>
            <a:ext cx="7940988" cy="305781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B1FD9FB1-1C21-4495-9D29-4F8DF82422A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45" algn="l" rtl="0" eaLnBrk="0" fontAlgn="base" hangingPunct="0">
      <a:spcBef>
        <a:spcPct val="30000"/>
      </a:spcBef>
      <a:spcAft>
        <a:spcPct val="0"/>
      </a:spcAft>
      <a:defRPr sz="1200" kern="1200">
        <a:solidFill>
          <a:schemeClr val="tx1"/>
        </a:solidFill>
        <a:latin typeface="Arial" charset="0"/>
        <a:ea typeface="+mn-ea"/>
        <a:cs typeface="+mn-cs"/>
      </a:defRPr>
    </a:lvl2pPr>
    <a:lvl3pPr marL="914290" algn="l" rtl="0" eaLnBrk="0" fontAlgn="base" hangingPunct="0">
      <a:spcBef>
        <a:spcPct val="30000"/>
      </a:spcBef>
      <a:spcAft>
        <a:spcPct val="0"/>
      </a:spcAft>
      <a:defRPr sz="1200" kern="1200">
        <a:solidFill>
          <a:schemeClr val="tx1"/>
        </a:solidFill>
        <a:latin typeface="Arial" charset="0"/>
        <a:ea typeface="+mn-ea"/>
        <a:cs typeface="+mn-cs"/>
      </a:defRPr>
    </a:lvl3pPr>
    <a:lvl4pPr marL="1371435" algn="l" rtl="0" eaLnBrk="0" fontAlgn="base" hangingPunct="0">
      <a:spcBef>
        <a:spcPct val="30000"/>
      </a:spcBef>
      <a:spcAft>
        <a:spcPct val="0"/>
      </a:spcAft>
      <a:defRPr sz="1200" kern="1200">
        <a:solidFill>
          <a:schemeClr val="tx1"/>
        </a:solidFill>
        <a:latin typeface="Arial" charset="0"/>
        <a:ea typeface="+mn-ea"/>
        <a:cs typeface="+mn-cs"/>
      </a:defRPr>
    </a:lvl4pPr>
    <a:lvl5pPr marL="1828581"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B1FD9FB1-1C21-4495-9D29-4F8DF82422A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dirty="0" smtClean="0"/>
          </a:p>
          <a:p>
            <a:r>
              <a:rPr lang="sv-SE" dirty="0" smtClean="0"/>
              <a:t> = the unofficial Scrum Checklist =</a:t>
            </a:r>
          </a:p>
          <a:p>
            <a:r>
              <a:rPr lang="sv-SE" dirty="0" smtClean="0"/>
              <a:t> * version: 2.2 (2013-08-13)</a:t>
            </a:r>
          </a:p>
          <a:p>
            <a:r>
              <a:rPr lang="sv-SE" dirty="0" smtClean="0"/>
              <a:t> * http://www.crisp.se/scrum/checklist</a:t>
            </a:r>
          </a:p>
          <a:p>
            <a:r>
              <a:rPr lang="sv-SE" dirty="0" smtClean="0"/>
              <a:t> * Henrik Kniberg</a:t>
            </a:r>
          </a:p>
          <a:p>
            <a:r>
              <a:rPr lang="sv-SE" dirty="0" smtClean="0"/>
              <a:t> * </a:t>
            </a:r>
            <a:r>
              <a:rPr lang="zh-CN" altLang="en-US" dirty="0" smtClean="0"/>
              <a:t>简体中文翻译：申健 窦涵之</a:t>
            </a:r>
          </a:p>
          <a:p>
            <a:endParaRPr lang="zh-CN" altLang="en-US" dirty="0" smtClean="0"/>
          </a:p>
          <a:p>
            <a:r>
              <a:rPr lang="zh-CN" altLang="en-US" dirty="0" smtClean="0"/>
              <a:t> </a:t>
            </a:r>
            <a:r>
              <a:rPr lang="en-US" altLang="zh-CN" dirty="0" smtClean="0"/>
              <a:t>== </a:t>
            </a:r>
            <a:r>
              <a:rPr lang="sv-SE" dirty="0" smtClean="0"/>
              <a:t>The bottom line / </a:t>
            </a:r>
            <a:r>
              <a:rPr lang="zh-CN" altLang="en-US" dirty="0" smtClean="0"/>
              <a:t>基本项目 </a:t>
            </a:r>
            <a:r>
              <a:rPr lang="en-US" altLang="zh-CN" dirty="0" smtClean="0"/>
              <a:t>==</a:t>
            </a:r>
          </a:p>
          <a:p>
            <a:r>
              <a:rPr lang="en-US" altLang="zh-CN" dirty="0" smtClean="0"/>
              <a:t> * </a:t>
            </a:r>
            <a:r>
              <a:rPr lang="sv-SE" dirty="0" smtClean="0"/>
              <a:t>If you achieve these you can ignore the rest of the checklist. Your processs is fine.</a:t>
            </a:r>
          </a:p>
          <a:p>
            <a:r>
              <a:rPr lang="sv-SE" dirty="0" smtClean="0"/>
              <a:t> * </a:t>
            </a:r>
            <a:r>
              <a:rPr lang="zh-CN" altLang="en-US" dirty="0" smtClean="0"/>
              <a:t>如果你做到了这些，就可以忽略检查清单的其他部分。你的过程还不错。</a:t>
            </a:r>
          </a:p>
          <a:p>
            <a:r>
              <a:rPr lang="zh-CN" altLang="en-US" dirty="0" smtClean="0"/>
              <a:t>   * </a:t>
            </a:r>
            <a:r>
              <a:rPr lang="en-US" altLang="zh-CN" dirty="0" smtClean="0"/>
              <a:t>[ ] </a:t>
            </a:r>
            <a:r>
              <a:rPr lang="sv-SE" dirty="0" smtClean="0"/>
              <a:t>Deliveling **working, tested software** every 4 weeks or less</a:t>
            </a:r>
          </a:p>
          <a:p>
            <a:r>
              <a:rPr lang="sv-SE" dirty="0" smtClean="0"/>
              <a:t>   * [ ] </a:t>
            </a:r>
            <a:r>
              <a:rPr lang="zh-CN" altLang="en-US" dirty="0" smtClean="0"/>
              <a:t>每个迭代</a:t>
            </a:r>
            <a:r>
              <a:rPr lang="en-US" altLang="zh-CN" dirty="0" smtClean="0"/>
              <a:t>(4</a:t>
            </a:r>
            <a:r>
              <a:rPr lang="zh-CN" altLang="en-US" dirty="0" smtClean="0"/>
              <a:t>周以内</a:t>
            </a:r>
            <a:r>
              <a:rPr lang="en-US" altLang="zh-CN" dirty="0" smtClean="0"/>
              <a:t>)</a:t>
            </a:r>
            <a:r>
              <a:rPr lang="zh-CN" altLang="en-US" dirty="0" smtClean="0"/>
              <a:t>交付**测试过且可工作的软件**</a:t>
            </a:r>
          </a:p>
          <a:p>
            <a:r>
              <a:rPr lang="zh-CN" altLang="en-US" dirty="0" smtClean="0"/>
              <a:t>   * </a:t>
            </a:r>
            <a:r>
              <a:rPr lang="en-US" altLang="zh-CN" dirty="0" smtClean="0"/>
              <a:t>[ ] </a:t>
            </a:r>
            <a:r>
              <a:rPr lang="sv-SE" dirty="0" smtClean="0"/>
              <a:t>Delivering what the **business needs** most</a:t>
            </a:r>
          </a:p>
          <a:p>
            <a:r>
              <a:rPr lang="sv-SE" dirty="0" smtClean="0"/>
              <a:t>   * [ ] </a:t>
            </a:r>
            <a:r>
              <a:rPr lang="zh-CN" altLang="en-US" dirty="0" smtClean="0"/>
              <a:t>交付**业务最需要的**内容</a:t>
            </a:r>
          </a:p>
          <a:p>
            <a:r>
              <a:rPr lang="zh-CN" altLang="en-US" dirty="0" smtClean="0"/>
              <a:t>   * </a:t>
            </a:r>
            <a:r>
              <a:rPr lang="en-US" altLang="zh-CN" dirty="0" smtClean="0"/>
              <a:t>[ ] </a:t>
            </a:r>
            <a:r>
              <a:rPr lang="sv-SE" dirty="0" smtClean="0"/>
              <a:t>Process is **continuously improving**</a:t>
            </a:r>
          </a:p>
          <a:p>
            <a:r>
              <a:rPr lang="sv-SE" dirty="0" smtClean="0"/>
              <a:t>   * [ ] **</a:t>
            </a:r>
            <a:r>
              <a:rPr lang="zh-CN" altLang="en-US" dirty="0" smtClean="0"/>
              <a:t>持续地改进**过程</a:t>
            </a:r>
          </a:p>
          <a:p>
            <a:endParaRPr lang="zh-CN" altLang="en-US" dirty="0" smtClean="0"/>
          </a:p>
          <a:p>
            <a:r>
              <a:rPr lang="zh-CN" altLang="en-US" dirty="0" smtClean="0"/>
              <a:t> </a:t>
            </a:r>
            <a:r>
              <a:rPr lang="en-US" altLang="zh-CN" dirty="0" smtClean="0"/>
              <a:t>== </a:t>
            </a:r>
            <a:r>
              <a:rPr lang="sv-SE" dirty="0" smtClean="0"/>
              <a:t>Core Scrum / Scrum</a:t>
            </a:r>
            <a:r>
              <a:rPr lang="zh-CN" altLang="en-US" dirty="0" smtClean="0"/>
              <a:t>核心 </a:t>
            </a:r>
            <a:r>
              <a:rPr lang="en-US" altLang="zh-CN" dirty="0" smtClean="0"/>
              <a:t>==</a:t>
            </a:r>
          </a:p>
          <a:p>
            <a:r>
              <a:rPr lang="en-US" altLang="zh-CN" dirty="0" smtClean="0"/>
              <a:t> * </a:t>
            </a:r>
            <a:r>
              <a:rPr lang="sv-SE" dirty="0" smtClean="0"/>
              <a:t>These are central to Scrum. Without these you probably shouldn't call it Scrum.</a:t>
            </a:r>
          </a:p>
          <a:p>
            <a:r>
              <a:rPr lang="sv-SE" dirty="0" smtClean="0"/>
              <a:t> * </a:t>
            </a:r>
            <a:r>
              <a:rPr lang="zh-CN" altLang="en-US" dirty="0" smtClean="0"/>
              <a:t>这些条目是</a:t>
            </a:r>
            <a:r>
              <a:rPr lang="sv-SE" dirty="0" smtClean="0"/>
              <a:t>Scrum</a:t>
            </a:r>
            <a:r>
              <a:rPr lang="zh-CN" altLang="en-US" dirty="0" smtClean="0"/>
              <a:t>的主要元素。没有它们，你就不能称之为</a:t>
            </a:r>
            <a:r>
              <a:rPr lang="sv-SE" dirty="0" smtClean="0"/>
              <a:t>Scrum。</a:t>
            </a:r>
          </a:p>
          <a:p>
            <a:r>
              <a:rPr lang="sv-SE" dirty="0" smtClean="0"/>
              <a:t>   * [ ] Clearly defined **product owner (PO)**</a:t>
            </a:r>
          </a:p>
          <a:p>
            <a:r>
              <a:rPr lang="sv-SE" dirty="0" smtClean="0"/>
              <a:t>   * [ ] </a:t>
            </a:r>
            <a:r>
              <a:rPr lang="zh-CN" altLang="en-US" dirty="0" smtClean="0"/>
              <a:t>明确**产品负责人</a:t>
            </a:r>
            <a:r>
              <a:rPr lang="en-US" altLang="zh-CN" dirty="0" smtClean="0"/>
              <a:t>(</a:t>
            </a:r>
            <a:r>
              <a:rPr lang="sv-SE" dirty="0" smtClean="0"/>
              <a:t>PO)**</a:t>
            </a:r>
          </a:p>
          <a:p>
            <a:r>
              <a:rPr lang="sv-SE" dirty="0" smtClean="0"/>
              <a:t>     * [ ] PO is **empowered** to prioritize</a:t>
            </a:r>
          </a:p>
          <a:p>
            <a:r>
              <a:rPr lang="sv-SE" dirty="0" smtClean="0"/>
              <a:t>     * [ ] PO**</a:t>
            </a:r>
            <a:r>
              <a:rPr lang="zh-CN" altLang="en-US" dirty="0" smtClean="0"/>
              <a:t>有权**进行优先级排序</a:t>
            </a:r>
          </a:p>
          <a:p>
            <a:r>
              <a:rPr lang="zh-CN" altLang="en-US" dirty="0" smtClean="0"/>
              <a:t>     * </a:t>
            </a:r>
            <a:r>
              <a:rPr lang="en-US" altLang="zh-CN" dirty="0" smtClean="0"/>
              <a:t>[ ] </a:t>
            </a:r>
            <a:r>
              <a:rPr lang="sv-SE" dirty="0" smtClean="0"/>
              <a:t>PO has **knowledge** to priortize.</a:t>
            </a:r>
          </a:p>
          <a:p>
            <a:r>
              <a:rPr lang="sv-SE" dirty="0" smtClean="0"/>
              <a:t>     * [ ] PO**</a:t>
            </a:r>
            <a:r>
              <a:rPr lang="zh-CN" altLang="en-US" dirty="0" smtClean="0"/>
              <a:t>有知识**进行优先级排序</a:t>
            </a:r>
          </a:p>
          <a:p>
            <a:r>
              <a:rPr lang="zh-CN" altLang="en-US" dirty="0" smtClean="0"/>
              <a:t>     * </a:t>
            </a:r>
            <a:r>
              <a:rPr lang="en-US" altLang="zh-CN" dirty="0" smtClean="0"/>
              <a:t>[ ] </a:t>
            </a:r>
            <a:r>
              <a:rPr lang="sv-SE" dirty="0" smtClean="0"/>
              <a:t>PO has direct **contact with team**</a:t>
            </a:r>
          </a:p>
          <a:p>
            <a:r>
              <a:rPr lang="sv-SE" dirty="0" smtClean="0"/>
              <a:t>     * [ ] PO</a:t>
            </a:r>
            <a:r>
              <a:rPr lang="zh-CN" altLang="en-US" dirty="0" smtClean="0"/>
              <a:t>直接**与团队接触**</a:t>
            </a:r>
          </a:p>
          <a:p>
            <a:r>
              <a:rPr lang="zh-CN" altLang="en-US" dirty="0" smtClean="0"/>
              <a:t>     * </a:t>
            </a:r>
            <a:r>
              <a:rPr lang="en-US" altLang="zh-CN" dirty="0" smtClean="0"/>
              <a:t>[ ] </a:t>
            </a:r>
            <a:r>
              <a:rPr lang="sv-SE" dirty="0" smtClean="0"/>
              <a:t>PO has direct **contact with stakeholders**</a:t>
            </a:r>
          </a:p>
          <a:p>
            <a:r>
              <a:rPr lang="sv-SE" dirty="0" smtClean="0"/>
              <a:t>     * [ ] PO</a:t>
            </a:r>
            <a:r>
              <a:rPr lang="zh-CN" altLang="en-US" dirty="0" smtClean="0"/>
              <a:t>直接**与利益相关者接触**</a:t>
            </a:r>
          </a:p>
          <a:p>
            <a:r>
              <a:rPr lang="zh-CN" altLang="en-US" dirty="0" smtClean="0"/>
              <a:t>     * </a:t>
            </a:r>
            <a:r>
              <a:rPr lang="en-US" altLang="zh-CN" dirty="0" smtClean="0"/>
              <a:t>[ ] </a:t>
            </a:r>
            <a:r>
              <a:rPr lang="sv-SE" dirty="0" smtClean="0"/>
              <a:t>PO speaks **with one voice** (in case PO is a team)</a:t>
            </a:r>
          </a:p>
          <a:p>
            <a:r>
              <a:rPr lang="sv-SE" dirty="0" smtClean="0"/>
              <a:t>     * [ ] </a:t>
            </a:r>
            <a:r>
              <a:rPr lang="zh-CN" altLang="en-US" dirty="0" smtClean="0"/>
              <a:t>当</a:t>
            </a:r>
            <a:r>
              <a:rPr lang="sv-SE" dirty="0" smtClean="0"/>
              <a:t>PO</a:t>
            </a:r>
            <a:r>
              <a:rPr lang="zh-CN" altLang="en-US" dirty="0" smtClean="0"/>
              <a:t>是一个团队时， </a:t>
            </a:r>
            <a:r>
              <a:rPr lang="sv-SE" dirty="0" smtClean="0"/>
              <a:t>PO</a:t>
            </a:r>
            <a:r>
              <a:rPr lang="zh-CN" altLang="en-US" dirty="0" smtClean="0"/>
              <a:t>们**统一口径**</a:t>
            </a:r>
          </a:p>
          <a:p>
            <a:r>
              <a:rPr lang="zh-CN" altLang="en-US" dirty="0" smtClean="0"/>
              <a:t>   * </a:t>
            </a:r>
            <a:r>
              <a:rPr lang="en-US" altLang="zh-CN" dirty="0" smtClean="0"/>
              <a:t>[ ] </a:t>
            </a:r>
            <a:r>
              <a:rPr lang="sv-SE" dirty="0" smtClean="0"/>
              <a:t>Team has a **sprint backlog**</a:t>
            </a:r>
          </a:p>
          <a:p>
            <a:r>
              <a:rPr lang="sv-SE" dirty="0" smtClean="0"/>
              <a:t>   * [ ] </a:t>
            </a:r>
            <a:r>
              <a:rPr lang="zh-CN" altLang="en-US" dirty="0" smtClean="0"/>
              <a:t>团队拥有一个**迭代待办项列表</a:t>
            </a:r>
            <a:r>
              <a:rPr lang="en-US" altLang="zh-CN" dirty="0" smtClean="0"/>
              <a:t>(</a:t>
            </a:r>
            <a:r>
              <a:rPr lang="sv-SE" dirty="0" smtClean="0"/>
              <a:t>sprint backlog)**</a:t>
            </a:r>
          </a:p>
          <a:p>
            <a:r>
              <a:rPr lang="sv-SE" dirty="0" smtClean="0"/>
              <a:t>     * [ ] Highly **visible**</a:t>
            </a:r>
          </a:p>
          <a:p>
            <a:r>
              <a:rPr lang="sv-SE" dirty="0" smtClean="0"/>
              <a:t>     * [ ] </a:t>
            </a:r>
            <a:r>
              <a:rPr lang="zh-CN" altLang="en-US" dirty="0" smtClean="0"/>
              <a:t>高度**可视化**</a:t>
            </a:r>
          </a:p>
          <a:p>
            <a:r>
              <a:rPr lang="zh-CN" altLang="en-US" dirty="0" smtClean="0"/>
              <a:t>     * </a:t>
            </a:r>
            <a:r>
              <a:rPr lang="en-US" altLang="zh-CN" dirty="0" smtClean="0"/>
              <a:t>[ ] **</a:t>
            </a:r>
            <a:r>
              <a:rPr lang="sv-SE" dirty="0" smtClean="0"/>
              <a:t>Updated** daily</a:t>
            </a:r>
          </a:p>
          <a:p>
            <a:r>
              <a:rPr lang="sv-SE" dirty="0" smtClean="0"/>
              <a:t>     * [ ] </a:t>
            </a:r>
            <a:r>
              <a:rPr lang="zh-CN" altLang="en-US" dirty="0" smtClean="0"/>
              <a:t>毎日**更新**</a:t>
            </a:r>
          </a:p>
          <a:p>
            <a:r>
              <a:rPr lang="zh-CN" altLang="en-US" dirty="0" smtClean="0"/>
              <a:t>     * </a:t>
            </a:r>
            <a:r>
              <a:rPr lang="en-US" altLang="zh-CN" dirty="0" smtClean="0"/>
              <a:t>[ ] </a:t>
            </a:r>
            <a:r>
              <a:rPr lang="sv-SE" dirty="0" smtClean="0"/>
              <a:t>Owned exclusively by the **team**</a:t>
            </a:r>
          </a:p>
          <a:p>
            <a:r>
              <a:rPr lang="sv-SE" dirty="0" smtClean="0"/>
              <a:t>     * [ ] </a:t>
            </a:r>
            <a:r>
              <a:rPr lang="zh-CN" altLang="en-US" dirty="0" smtClean="0"/>
              <a:t>完全地由**团队**拥有</a:t>
            </a:r>
          </a:p>
          <a:p>
            <a:r>
              <a:rPr lang="zh-CN" altLang="en-US" dirty="0" smtClean="0"/>
              <a:t>   * </a:t>
            </a:r>
            <a:r>
              <a:rPr lang="en-US" altLang="zh-CN" dirty="0" smtClean="0"/>
              <a:t>[ ] **</a:t>
            </a:r>
            <a:r>
              <a:rPr lang="sv-SE" dirty="0" smtClean="0"/>
              <a:t>Daily Scrum** happens</a:t>
            </a:r>
          </a:p>
          <a:p>
            <a:r>
              <a:rPr lang="sv-SE" dirty="0" smtClean="0"/>
              <a:t>   * [ ] </a:t>
            </a:r>
            <a:r>
              <a:rPr lang="zh-CN" altLang="en-US" dirty="0" smtClean="0"/>
              <a:t>举行**每日站会</a:t>
            </a:r>
            <a:r>
              <a:rPr lang="en-US" altLang="zh-CN" dirty="0" smtClean="0"/>
              <a:t>(</a:t>
            </a:r>
            <a:r>
              <a:rPr lang="sv-SE" dirty="0" smtClean="0"/>
              <a:t>daily scrum)**</a:t>
            </a:r>
          </a:p>
          <a:p>
            <a:r>
              <a:rPr lang="sv-SE" dirty="0" smtClean="0"/>
              <a:t>     * [ ] Whole team participates</a:t>
            </a:r>
          </a:p>
          <a:p>
            <a:r>
              <a:rPr lang="sv-SE" dirty="0" smtClean="0"/>
              <a:t>     * [ ] </a:t>
            </a:r>
            <a:r>
              <a:rPr lang="zh-CN" altLang="en-US" dirty="0" smtClean="0"/>
              <a:t>团队全员参加</a:t>
            </a:r>
          </a:p>
          <a:p>
            <a:r>
              <a:rPr lang="zh-CN" altLang="en-US" dirty="0" smtClean="0"/>
              <a:t>     * </a:t>
            </a:r>
            <a:r>
              <a:rPr lang="en-US" altLang="zh-CN" dirty="0" smtClean="0"/>
              <a:t>[ ] </a:t>
            </a:r>
            <a:r>
              <a:rPr lang="sv-SE" dirty="0" smtClean="0"/>
              <a:t>Problem &amp; impediments are surfaced</a:t>
            </a:r>
          </a:p>
          <a:p>
            <a:r>
              <a:rPr lang="sv-SE" dirty="0" smtClean="0"/>
              <a:t>     * [ ] </a:t>
            </a:r>
            <a:r>
              <a:rPr lang="zh-CN" altLang="en-US" dirty="0" smtClean="0"/>
              <a:t>暴露出问题和障碍</a:t>
            </a:r>
          </a:p>
          <a:p>
            <a:r>
              <a:rPr lang="zh-CN" altLang="en-US" dirty="0" smtClean="0"/>
              <a:t>   * </a:t>
            </a:r>
            <a:r>
              <a:rPr lang="en-US" altLang="zh-CN" dirty="0" smtClean="0"/>
              <a:t>[ ] **</a:t>
            </a:r>
            <a:r>
              <a:rPr lang="sv-SE" dirty="0" smtClean="0"/>
              <a:t>Demo** happens after every sprint</a:t>
            </a:r>
          </a:p>
          <a:p>
            <a:r>
              <a:rPr lang="sv-SE" dirty="0" smtClean="0"/>
              <a:t>   * [ ] </a:t>
            </a:r>
            <a:r>
              <a:rPr lang="zh-CN" altLang="en-US" dirty="0" smtClean="0"/>
              <a:t>每个迭代后举行**演示</a:t>
            </a:r>
            <a:r>
              <a:rPr lang="en-US" altLang="zh-CN" dirty="0" smtClean="0"/>
              <a:t>(</a:t>
            </a:r>
            <a:r>
              <a:rPr lang="sv-SE" dirty="0" smtClean="0"/>
              <a:t>demo)**</a:t>
            </a:r>
          </a:p>
          <a:p>
            <a:r>
              <a:rPr lang="sv-SE" dirty="0" smtClean="0"/>
              <a:t>     * [ ] Shows **working, tested software**</a:t>
            </a:r>
          </a:p>
          <a:p>
            <a:r>
              <a:rPr lang="sv-SE" dirty="0" smtClean="0"/>
              <a:t>     * [ ] </a:t>
            </a:r>
            <a:r>
              <a:rPr lang="zh-CN" altLang="en-US" dirty="0" smtClean="0"/>
              <a:t>展示**测试过且可工作的软件**</a:t>
            </a:r>
          </a:p>
          <a:p>
            <a:r>
              <a:rPr lang="zh-CN" altLang="en-US" dirty="0" smtClean="0"/>
              <a:t>     * </a:t>
            </a:r>
            <a:r>
              <a:rPr lang="en-US" altLang="zh-CN" dirty="0" smtClean="0"/>
              <a:t>[ ] **</a:t>
            </a:r>
            <a:r>
              <a:rPr lang="sv-SE" dirty="0" smtClean="0"/>
              <a:t>Feedback** received from stakeholders &amp; PO</a:t>
            </a:r>
          </a:p>
          <a:p>
            <a:r>
              <a:rPr lang="sv-SE" dirty="0" smtClean="0"/>
              <a:t>     * [ ] </a:t>
            </a:r>
            <a:r>
              <a:rPr lang="zh-CN" altLang="en-US" dirty="0" smtClean="0"/>
              <a:t>收到来自利益相关者和</a:t>
            </a:r>
            <a:r>
              <a:rPr lang="sv-SE" dirty="0" smtClean="0"/>
              <a:t>PO</a:t>
            </a:r>
            <a:r>
              <a:rPr lang="zh-CN" altLang="en-US" dirty="0" smtClean="0"/>
              <a:t>的**反馈**</a:t>
            </a:r>
          </a:p>
          <a:p>
            <a:r>
              <a:rPr lang="zh-CN" altLang="en-US" dirty="0" smtClean="0"/>
              <a:t>   * </a:t>
            </a:r>
            <a:r>
              <a:rPr lang="en-US" altLang="zh-CN" dirty="0" smtClean="0"/>
              <a:t>[ ] </a:t>
            </a:r>
            <a:r>
              <a:rPr lang="sv-SE" dirty="0" smtClean="0"/>
              <a:t>Have **Definition of Done (DoD)**</a:t>
            </a:r>
          </a:p>
          <a:p>
            <a:r>
              <a:rPr lang="sv-SE" dirty="0" smtClean="0"/>
              <a:t>   * [ ] </a:t>
            </a:r>
            <a:r>
              <a:rPr lang="zh-CN" altLang="en-US" dirty="0" smtClean="0"/>
              <a:t>具有 **完成的定义</a:t>
            </a:r>
            <a:r>
              <a:rPr lang="en-US" altLang="zh-CN" dirty="0" smtClean="0"/>
              <a:t>(</a:t>
            </a:r>
            <a:r>
              <a:rPr lang="sv-SE" dirty="0" smtClean="0"/>
              <a:t>DoD)**</a:t>
            </a:r>
          </a:p>
          <a:p>
            <a:r>
              <a:rPr lang="sv-SE" dirty="0" smtClean="0"/>
              <a:t>     * [ ] DoD **achievable** within each iteration</a:t>
            </a:r>
          </a:p>
          <a:p>
            <a:r>
              <a:rPr lang="sv-SE" dirty="0" smtClean="0"/>
              <a:t>     * [ ] DoD</a:t>
            </a:r>
            <a:r>
              <a:rPr lang="zh-CN" altLang="en-US" dirty="0" smtClean="0"/>
              <a:t>在每个迭代内都是**切实可行的**</a:t>
            </a:r>
          </a:p>
          <a:p>
            <a:r>
              <a:rPr lang="zh-CN" altLang="en-US" dirty="0" smtClean="0"/>
              <a:t>     * </a:t>
            </a:r>
            <a:r>
              <a:rPr lang="en-US" altLang="zh-CN" dirty="0" smtClean="0"/>
              <a:t>[ ] </a:t>
            </a:r>
            <a:r>
              <a:rPr lang="sv-SE" dirty="0" smtClean="0"/>
              <a:t>Team **respects** DoD</a:t>
            </a:r>
          </a:p>
          <a:p>
            <a:r>
              <a:rPr lang="sv-SE" dirty="0" smtClean="0"/>
              <a:t>     * [ ] </a:t>
            </a:r>
            <a:r>
              <a:rPr lang="zh-CN" altLang="en-US" dirty="0" smtClean="0"/>
              <a:t>团队**尊重**</a:t>
            </a:r>
            <a:r>
              <a:rPr lang="sv-SE" dirty="0" smtClean="0"/>
              <a:t>DoD</a:t>
            </a:r>
          </a:p>
          <a:p>
            <a:r>
              <a:rPr lang="sv-SE" dirty="0" smtClean="0"/>
              <a:t>   * [ ] **Retrospective** happens after every sprint</a:t>
            </a:r>
          </a:p>
          <a:p>
            <a:r>
              <a:rPr lang="sv-SE" dirty="0" smtClean="0"/>
              <a:t>   * [ ] </a:t>
            </a:r>
            <a:r>
              <a:rPr lang="zh-CN" altLang="en-US" dirty="0" smtClean="0"/>
              <a:t>每个迭代结束后都举行**回顾</a:t>
            </a:r>
            <a:r>
              <a:rPr lang="en-US" altLang="zh-CN" dirty="0" smtClean="0"/>
              <a:t>(</a:t>
            </a:r>
            <a:r>
              <a:rPr lang="sv-SE" dirty="0" smtClean="0"/>
              <a:t>retrospective)**</a:t>
            </a:r>
          </a:p>
          <a:p>
            <a:r>
              <a:rPr lang="sv-SE" dirty="0" smtClean="0"/>
              <a:t>     * [ ] Results in concrete improvement **proposals**</a:t>
            </a:r>
          </a:p>
          <a:p>
            <a:r>
              <a:rPr lang="sv-SE" dirty="0" smtClean="0"/>
              <a:t>     * [ ] </a:t>
            </a:r>
            <a:r>
              <a:rPr lang="zh-CN" altLang="en-US" dirty="0" smtClean="0"/>
              <a:t>产出具体的改进**提案**</a:t>
            </a:r>
          </a:p>
          <a:p>
            <a:r>
              <a:rPr lang="zh-CN" altLang="en-US" dirty="0" smtClean="0"/>
              <a:t>     * </a:t>
            </a:r>
            <a:r>
              <a:rPr lang="en-US" altLang="zh-CN" dirty="0" smtClean="0"/>
              <a:t>[ ] </a:t>
            </a:r>
            <a:r>
              <a:rPr lang="sv-SE" dirty="0" smtClean="0"/>
              <a:t>Some proposals actually get **implemented**</a:t>
            </a:r>
          </a:p>
          <a:p>
            <a:r>
              <a:rPr lang="sv-SE" dirty="0" smtClean="0"/>
              <a:t>     * [ ] </a:t>
            </a:r>
            <a:r>
              <a:rPr lang="zh-CN" altLang="en-US" dirty="0" smtClean="0"/>
              <a:t>一些提案真正得到**实现**</a:t>
            </a:r>
          </a:p>
          <a:p>
            <a:r>
              <a:rPr lang="zh-CN" altLang="en-US" dirty="0" smtClean="0"/>
              <a:t>     * </a:t>
            </a:r>
            <a:r>
              <a:rPr lang="en-US" altLang="zh-CN" dirty="0" smtClean="0"/>
              <a:t>[ ] **</a:t>
            </a:r>
            <a:r>
              <a:rPr lang="sv-SE" dirty="0" smtClean="0"/>
              <a:t>Whole team + PO** participates</a:t>
            </a:r>
          </a:p>
          <a:p>
            <a:r>
              <a:rPr lang="sv-SE" dirty="0" smtClean="0"/>
              <a:t>     * [ ] **</a:t>
            </a:r>
            <a:r>
              <a:rPr lang="zh-CN" altLang="en-US" dirty="0" smtClean="0"/>
              <a:t>团队全员和</a:t>
            </a:r>
            <a:r>
              <a:rPr lang="sv-SE" dirty="0" smtClean="0"/>
              <a:t>PO**</a:t>
            </a:r>
            <a:r>
              <a:rPr lang="zh-CN" altLang="en-US" dirty="0" smtClean="0"/>
              <a:t>参加</a:t>
            </a:r>
          </a:p>
          <a:p>
            <a:r>
              <a:rPr lang="zh-CN" altLang="en-US" dirty="0" smtClean="0"/>
              <a:t>   * </a:t>
            </a:r>
            <a:r>
              <a:rPr lang="en-US" altLang="zh-CN" dirty="0" smtClean="0"/>
              <a:t>[ ] </a:t>
            </a:r>
            <a:r>
              <a:rPr lang="sv-SE" dirty="0" smtClean="0"/>
              <a:t>PO has a **product backlog(PBL)**</a:t>
            </a:r>
          </a:p>
          <a:p>
            <a:r>
              <a:rPr lang="sv-SE" dirty="0" smtClean="0"/>
              <a:t>   * [ ] PO </a:t>
            </a:r>
            <a:r>
              <a:rPr lang="zh-CN" altLang="en-US" dirty="0" smtClean="0"/>
              <a:t>拥有一个 **产品待办项列表（</a:t>
            </a:r>
            <a:r>
              <a:rPr lang="sv-SE" dirty="0" smtClean="0"/>
              <a:t>product backlog)**</a:t>
            </a:r>
          </a:p>
          <a:p>
            <a:r>
              <a:rPr lang="sv-SE" dirty="0" smtClean="0"/>
              <a:t>     * [ ] Top items are **prioritized** by business value</a:t>
            </a:r>
          </a:p>
          <a:p>
            <a:r>
              <a:rPr lang="sv-SE" dirty="0" smtClean="0"/>
              <a:t>     * [ ] </a:t>
            </a:r>
            <a:r>
              <a:rPr lang="zh-CN" altLang="en-US" dirty="0" smtClean="0"/>
              <a:t>高优先级待办项是按业务价值**排序过的**</a:t>
            </a:r>
          </a:p>
          <a:p>
            <a:r>
              <a:rPr lang="zh-CN" altLang="en-US" dirty="0" smtClean="0"/>
              <a:t>     * </a:t>
            </a:r>
            <a:r>
              <a:rPr lang="en-US" altLang="zh-CN" dirty="0" smtClean="0"/>
              <a:t>[ ] </a:t>
            </a:r>
            <a:r>
              <a:rPr lang="sv-SE" dirty="0" smtClean="0"/>
              <a:t>Top items are **estimated**</a:t>
            </a:r>
          </a:p>
          <a:p>
            <a:r>
              <a:rPr lang="sv-SE" dirty="0" smtClean="0"/>
              <a:t>     * [ ] </a:t>
            </a:r>
            <a:r>
              <a:rPr lang="zh-CN" altLang="en-US" dirty="0" smtClean="0"/>
              <a:t>高优先级待办项是**估算过的**</a:t>
            </a:r>
          </a:p>
          <a:p>
            <a:r>
              <a:rPr lang="zh-CN" altLang="en-US" dirty="0" smtClean="0"/>
              <a:t>     * </a:t>
            </a:r>
            <a:r>
              <a:rPr lang="en-US" altLang="zh-CN" dirty="0" smtClean="0"/>
              <a:t>[ ] **</a:t>
            </a:r>
            <a:r>
              <a:rPr lang="sv-SE" dirty="0" smtClean="0"/>
              <a:t>Estimates written by the team**</a:t>
            </a:r>
          </a:p>
          <a:p>
            <a:r>
              <a:rPr lang="sv-SE" dirty="0" smtClean="0"/>
              <a:t>     * [ ] **</a:t>
            </a:r>
            <a:r>
              <a:rPr lang="zh-CN" altLang="en-US" dirty="0" smtClean="0"/>
              <a:t>由团队进行估算**</a:t>
            </a:r>
          </a:p>
          <a:p>
            <a:r>
              <a:rPr lang="zh-CN" altLang="en-US" dirty="0" smtClean="0"/>
              <a:t>     * </a:t>
            </a:r>
            <a:r>
              <a:rPr lang="en-US" altLang="zh-CN" dirty="0" smtClean="0"/>
              <a:t>[ ] </a:t>
            </a:r>
            <a:r>
              <a:rPr lang="sv-SE" dirty="0" smtClean="0"/>
              <a:t>Top items in **PBL small enough to fit in a sprint**</a:t>
            </a:r>
          </a:p>
          <a:p>
            <a:r>
              <a:rPr lang="sv-SE" dirty="0" smtClean="0"/>
              <a:t>     * [ ] </a:t>
            </a:r>
            <a:r>
              <a:rPr lang="zh-CN" altLang="en-US" dirty="0" smtClean="0"/>
              <a:t>高优先级待办项**粒度足够细，可以放入一个迭代内**</a:t>
            </a:r>
          </a:p>
          <a:p>
            <a:r>
              <a:rPr lang="zh-CN" altLang="en-US" dirty="0" smtClean="0"/>
              <a:t>     * </a:t>
            </a:r>
            <a:r>
              <a:rPr lang="en-US" altLang="zh-CN" dirty="0" smtClean="0"/>
              <a:t>[ ] </a:t>
            </a:r>
            <a:r>
              <a:rPr lang="sv-SE" dirty="0" smtClean="0"/>
              <a:t>PO understands **purpose** of all backlog items</a:t>
            </a:r>
          </a:p>
          <a:p>
            <a:r>
              <a:rPr lang="sv-SE" dirty="0" smtClean="0"/>
              <a:t>     * [ ] PO</a:t>
            </a:r>
            <a:r>
              <a:rPr lang="zh-CN" altLang="en-US" dirty="0" smtClean="0"/>
              <a:t>理解所有待办项的**目的**</a:t>
            </a:r>
          </a:p>
          <a:p>
            <a:r>
              <a:rPr lang="zh-CN" altLang="en-US" dirty="0" smtClean="0"/>
              <a:t>   * </a:t>
            </a:r>
            <a:r>
              <a:rPr lang="en-US" altLang="zh-CN" dirty="0" smtClean="0"/>
              <a:t>[ ] </a:t>
            </a:r>
            <a:r>
              <a:rPr lang="sv-SE" dirty="0" smtClean="0"/>
              <a:t>Have **sprint planning meetings**</a:t>
            </a:r>
          </a:p>
          <a:p>
            <a:r>
              <a:rPr lang="sv-SE" dirty="0" smtClean="0"/>
              <a:t>   * [ ] </a:t>
            </a:r>
            <a:r>
              <a:rPr lang="zh-CN" altLang="en-US" dirty="0" smtClean="0"/>
              <a:t>举行**迭代计划会议</a:t>
            </a:r>
            <a:r>
              <a:rPr lang="en-US" altLang="zh-CN" dirty="0" smtClean="0"/>
              <a:t>(</a:t>
            </a:r>
            <a:r>
              <a:rPr lang="sv-SE" dirty="0" smtClean="0"/>
              <a:t>sprint planning meetings)**</a:t>
            </a:r>
          </a:p>
          <a:p>
            <a:r>
              <a:rPr lang="sv-SE" dirty="0" smtClean="0"/>
              <a:t>     * [ ] **PO participates**</a:t>
            </a:r>
          </a:p>
          <a:p>
            <a:r>
              <a:rPr lang="sv-SE" dirty="0" smtClean="0"/>
              <a:t>     * [ ] **PO</a:t>
            </a:r>
            <a:r>
              <a:rPr lang="zh-CN" altLang="en-US" dirty="0" smtClean="0"/>
              <a:t>参加**</a:t>
            </a:r>
          </a:p>
          <a:p>
            <a:r>
              <a:rPr lang="zh-CN" altLang="en-US" dirty="0" smtClean="0"/>
              <a:t>     * </a:t>
            </a:r>
            <a:r>
              <a:rPr lang="en-US" altLang="zh-CN" dirty="0" smtClean="0"/>
              <a:t>[ ] </a:t>
            </a:r>
            <a:r>
              <a:rPr lang="sv-SE" dirty="0" smtClean="0"/>
              <a:t>PO brings **up-to-date PBL**</a:t>
            </a:r>
          </a:p>
          <a:p>
            <a:r>
              <a:rPr lang="sv-SE" dirty="0" smtClean="0"/>
              <a:t>     * [ ] PO</a:t>
            </a:r>
            <a:r>
              <a:rPr lang="zh-CN" altLang="en-US" dirty="0" smtClean="0"/>
              <a:t>展示**最新的产品待办项列表**</a:t>
            </a:r>
          </a:p>
          <a:p>
            <a:r>
              <a:rPr lang="zh-CN" altLang="en-US" dirty="0" smtClean="0"/>
              <a:t>     * </a:t>
            </a:r>
            <a:r>
              <a:rPr lang="en-US" altLang="zh-CN" dirty="0" smtClean="0"/>
              <a:t>[ ] **</a:t>
            </a:r>
            <a:r>
              <a:rPr lang="sv-SE" dirty="0" smtClean="0"/>
              <a:t>Whole team** participates</a:t>
            </a:r>
          </a:p>
          <a:p>
            <a:r>
              <a:rPr lang="sv-SE" dirty="0" smtClean="0"/>
              <a:t>     * [ ] **</a:t>
            </a:r>
            <a:r>
              <a:rPr lang="zh-CN" altLang="en-US" dirty="0" smtClean="0"/>
              <a:t>团队全员**参加</a:t>
            </a:r>
          </a:p>
          <a:p>
            <a:r>
              <a:rPr lang="zh-CN" altLang="en-US" dirty="0" smtClean="0"/>
              <a:t>     * </a:t>
            </a:r>
            <a:r>
              <a:rPr lang="en-US" altLang="zh-CN" dirty="0" smtClean="0"/>
              <a:t>[ ] </a:t>
            </a:r>
            <a:r>
              <a:rPr lang="sv-SE" dirty="0" smtClean="0"/>
              <a:t>Results in a **sprint plan**</a:t>
            </a:r>
          </a:p>
          <a:p>
            <a:r>
              <a:rPr lang="sv-SE" dirty="0" smtClean="0"/>
              <a:t>     * [ ] </a:t>
            </a:r>
            <a:r>
              <a:rPr lang="zh-CN" altLang="en-US" dirty="0" smtClean="0"/>
              <a:t>产出**迭代计划</a:t>
            </a:r>
            <a:r>
              <a:rPr lang="en-US" altLang="zh-CN" dirty="0" smtClean="0"/>
              <a:t>(</a:t>
            </a:r>
            <a:r>
              <a:rPr lang="sv-SE" dirty="0" smtClean="0"/>
              <a:t>sprint plan)**</a:t>
            </a:r>
          </a:p>
          <a:p>
            <a:r>
              <a:rPr lang="sv-SE" dirty="0" smtClean="0"/>
              <a:t>     * [ ] Whole team believes plan is **achievable**</a:t>
            </a:r>
          </a:p>
          <a:p>
            <a:r>
              <a:rPr lang="sv-SE" dirty="0" smtClean="0"/>
              <a:t>     * [ ] </a:t>
            </a:r>
            <a:r>
              <a:rPr lang="zh-CN" altLang="en-US" dirty="0" smtClean="0"/>
              <a:t>团队全员相信计划是**切实可行的**</a:t>
            </a:r>
          </a:p>
          <a:p>
            <a:r>
              <a:rPr lang="zh-CN" altLang="en-US" dirty="0" smtClean="0"/>
              <a:t>     * </a:t>
            </a:r>
            <a:r>
              <a:rPr lang="en-US" altLang="zh-CN" dirty="0" smtClean="0"/>
              <a:t>[ ] </a:t>
            </a:r>
            <a:r>
              <a:rPr lang="sv-SE" dirty="0" smtClean="0"/>
              <a:t>PO **satisfied with priorities**</a:t>
            </a:r>
          </a:p>
          <a:p>
            <a:r>
              <a:rPr lang="sv-SE" dirty="0" smtClean="0"/>
              <a:t>     * [ ] PO**</a:t>
            </a:r>
            <a:r>
              <a:rPr lang="zh-CN" altLang="en-US" dirty="0" smtClean="0"/>
              <a:t>对待办项的优先级满意**</a:t>
            </a:r>
          </a:p>
          <a:p>
            <a:r>
              <a:rPr lang="zh-CN" altLang="en-US" dirty="0" smtClean="0"/>
              <a:t>   * </a:t>
            </a:r>
            <a:r>
              <a:rPr lang="en-US" altLang="zh-CN" dirty="0" smtClean="0"/>
              <a:t>[ ] </a:t>
            </a:r>
            <a:r>
              <a:rPr lang="sv-SE" dirty="0" smtClean="0"/>
              <a:t>Timeboxed **iterations**</a:t>
            </a:r>
          </a:p>
          <a:p>
            <a:r>
              <a:rPr lang="sv-SE" dirty="0" smtClean="0"/>
              <a:t>   * [ ] </a:t>
            </a:r>
            <a:r>
              <a:rPr lang="zh-CN" altLang="en-US" dirty="0" smtClean="0"/>
              <a:t>基于时间盒的**迭代**</a:t>
            </a:r>
          </a:p>
          <a:p>
            <a:r>
              <a:rPr lang="zh-CN" altLang="en-US" dirty="0" smtClean="0"/>
              <a:t>     * </a:t>
            </a:r>
            <a:r>
              <a:rPr lang="en-US" altLang="zh-CN" dirty="0" smtClean="0"/>
              <a:t>[ ] </a:t>
            </a:r>
            <a:r>
              <a:rPr lang="sv-SE" dirty="0" smtClean="0"/>
              <a:t>Iteration length **4 weeks or less**</a:t>
            </a:r>
          </a:p>
          <a:p>
            <a:r>
              <a:rPr lang="sv-SE" dirty="0" smtClean="0"/>
              <a:t>     * [ ] </a:t>
            </a:r>
            <a:r>
              <a:rPr lang="zh-CN" altLang="en-US" dirty="0" smtClean="0"/>
              <a:t>迭代长度**小于等于</a:t>
            </a:r>
            <a:r>
              <a:rPr lang="en-US" altLang="zh-CN" dirty="0" smtClean="0"/>
              <a:t>4</a:t>
            </a:r>
            <a:r>
              <a:rPr lang="zh-CN" altLang="en-US" dirty="0" smtClean="0"/>
              <a:t>周**</a:t>
            </a:r>
          </a:p>
          <a:p>
            <a:r>
              <a:rPr lang="zh-CN" altLang="en-US" dirty="0" smtClean="0"/>
              <a:t>     * </a:t>
            </a:r>
            <a:r>
              <a:rPr lang="en-US" altLang="zh-CN" dirty="0" smtClean="0"/>
              <a:t>[ ] </a:t>
            </a:r>
            <a:r>
              <a:rPr lang="sv-SE" dirty="0" smtClean="0"/>
              <a:t>Always **end on time**</a:t>
            </a:r>
          </a:p>
          <a:p>
            <a:r>
              <a:rPr lang="sv-SE" dirty="0" smtClean="0"/>
              <a:t>     * [ ] </a:t>
            </a:r>
            <a:r>
              <a:rPr lang="zh-CN" altLang="en-US" dirty="0" smtClean="0"/>
              <a:t>总是**按时结束**</a:t>
            </a:r>
          </a:p>
          <a:p>
            <a:r>
              <a:rPr lang="zh-CN" altLang="en-US" dirty="0" smtClean="0"/>
              <a:t>     * </a:t>
            </a:r>
            <a:r>
              <a:rPr lang="en-US" altLang="zh-CN" dirty="0" smtClean="0"/>
              <a:t>[ ] </a:t>
            </a:r>
            <a:r>
              <a:rPr lang="sv-SE" dirty="0" smtClean="0"/>
              <a:t>Team **not disrupted or controlled** by outsiders	</a:t>
            </a:r>
          </a:p>
          <a:p>
            <a:r>
              <a:rPr lang="sv-SE" dirty="0" smtClean="0"/>
              <a:t>     * [ ] </a:t>
            </a:r>
            <a:r>
              <a:rPr lang="zh-CN" altLang="en-US" dirty="0" smtClean="0"/>
              <a:t>团队**不被外部打扰或控制**</a:t>
            </a:r>
          </a:p>
          <a:p>
            <a:r>
              <a:rPr lang="zh-CN" altLang="en-US" dirty="0" smtClean="0"/>
              <a:t>     * </a:t>
            </a:r>
            <a:r>
              <a:rPr lang="en-US" altLang="zh-CN" dirty="0" smtClean="0"/>
              <a:t>[ ] </a:t>
            </a:r>
            <a:r>
              <a:rPr lang="sv-SE" dirty="0" smtClean="0"/>
              <a:t>Team usually **delivers what they commited to**</a:t>
            </a:r>
          </a:p>
          <a:p>
            <a:r>
              <a:rPr lang="sv-SE" dirty="0" smtClean="0"/>
              <a:t>     * [ ] </a:t>
            </a:r>
            <a:r>
              <a:rPr lang="zh-CN" altLang="en-US" dirty="0" smtClean="0"/>
              <a:t>团队通常能够**交付他们承诺的内容**</a:t>
            </a:r>
          </a:p>
          <a:p>
            <a:r>
              <a:rPr lang="zh-CN" altLang="en-US" dirty="0" smtClean="0"/>
              <a:t>   * </a:t>
            </a:r>
            <a:r>
              <a:rPr lang="en-US" altLang="zh-CN" dirty="0" smtClean="0"/>
              <a:t>[ ] </a:t>
            </a:r>
            <a:r>
              <a:rPr lang="sv-SE" dirty="0" smtClean="0"/>
              <a:t>Team members **sit together**</a:t>
            </a:r>
          </a:p>
          <a:p>
            <a:r>
              <a:rPr lang="sv-SE" dirty="0" smtClean="0"/>
              <a:t>   * [ ] </a:t>
            </a:r>
            <a:r>
              <a:rPr lang="zh-CN" altLang="en-US" dirty="0" smtClean="0"/>
              <a:t>团队成员**坐在一起**</a:t>
            </a:r>
          </a:p>
          <a:p>
            <a:r>
              <a:rPr lang="zh-CN" altLang="en-US" dirty="0" smtClean="0"/>
              <a:t>     * </a:t>
            </a:r>
            <a:r>
              <a:rPr lang="en-US" altLang="zh-CN" dirty="0" smtClean="0"/>
              <a:t>[ ] **</a:t>
            </a:r>
            <a:r>
              <a:rPr lang="sv-SE" dirty="0" smtClean="0"/>
              <a:t>Max 9 people** per team</a:t>
            </a:r>
          </a:p>
          <a:p>
            <a:r>
              <a:rPr lang="sv-SE" dirty="0" smtClean="0"/>
              <a:t>     * [ ] </a:t>
            </a:r>
            <a:r>
              <a:rPr lang="zh-CN" altLang="en-US" dirty="0" smtClean="0"/>
              <a:t>每个团队**最多</a:t>
            </a:r>
            <a:r>
              <a:rPr lang="en-US" altLang="zh-CN" dirty="0" smtClean="0"/>
              <a:t>9</a:t>
            </a:r>
            <a:r>
              <a:rPr lang="zh-CN" altLang="en-US" dirty="0" smtClean="0"/>
              <a:t>人**</a:t>
            </a:r>
          </a:p>
          <a:p>
            <a:endParaRPr lang="zh-CN" altLang="en-US" dirty="0" smtClean="0"/>
          </a:p>
          <a:p>
            <a:r>
              <a:rPr lang="zh-CN" altLang="en-US" dirty="0" smtClean="0"/>
              <a:t> </a:t>
            </a:r>
            <a:r>
              <a:rPr lang="en-US" altLang="zh-CN" dirty="0" smtClean="0"/>
              <a:t>== </a:t>
            </a:r>
            <a:r>
              <a:rPr lang="sv-SE" dirty="0" smtClean="0"/>
              <a:t>Recommended but not always necessary / </a:t>
            </a:r>
            <a:r>
              <a:rPr lang="zh-CN" altLang="en-US" dirty="0" smtClean="0"/>
              <a:t>推荐但不完全是必须的 </a:t>
            </a:r>
            <a:r>
              <a:rPr lang="en-US" altLang="zh-CN" dirty="0" smtClean="0"/>
              <a:t>==</a:t>
            </a:r>
          </a:p>
          <a:p>
            <a:r>
              <a:rPr lang="en-US" altLang="zh-CN" dirty="0" smtClean="0"/>
              <a:t> * </a:t>
            </a:r>
            <a:r>
              <a:rPr lang="sv-SE" dirty="0" smtClean="0"/>
              <a:t>Most of these will usually be needed, but not always all of them. Experiment!</a:t>
            </a:r>
          </a:p>
          <a:p>
            <a:r>
              <a:rPr lang="sv-SE" dirty="0" smtClean="0"/>
              <a:t> * </a:t>
            </a:r>
            <a:r>
              <a:rPr lang="zh-CN" altLang="en-US" dirty="0" smtClean="0"/>
              <a:t>大多数通常是需要的，但不是所有。尝试</a:t>
            </a:r>
            <a:r>
              <a:rPr lang="en-US" altLang="zh-CN" dirty="0" smtClean="0"/>
              <a:t>!</a:t>
            </a:r>
          </a:p>
          <a:p>
            <a:r>
              <a:rPr lang="en-US" altLang="zh-CN" dirty="0" smtClean="0"/>
              <a:t>   * [ ] </a:t>
            </a:r>
            <a:r>
              <a:rPr lang="sv-SE" dirty="0" smtClean="0"/>
              <a:t>Team **has all skills** needed to bring backlog items to Done</a:t>
            </a:r>
          </a:p>
          <a:p>
            <a:r>
              <a:rPr lang="sv-SE" dirty="0" smtClean="0"/>
              <a:t>   * [ ] </a:t>
            </a:r>
            <a:r>
              <a:rPr lang="zh-CN" altLang="en-US" dirty="0" smtClean="0"/>
              <a:t>团队具备完成待办项的**所有技能**</a:t>
            </a:r>
          </a:p>
          <a:p>
            <a:r>
              <a:rPr lang="zh-CN" altLang="en-US" dirty="0" smtClean="0"/>
              <a:t>   * </a:t>
            </a:r>
            <a:r>
              <a:rPr lang="en-US" altLang="zh-CN" dirty="0" smtClean="0"/>
              <a:t>[ ] </a:t>
            </a:r>
            <a:r>
              <a:rPr lang="sv-SE" dirty="0" smtClean="0"/>
              <a:t>Team members **not locked into specific roles**</a:t>
            </a:r>
          </a:p>
          <a:p>
            <a:r>
              <a:rPr lang="sv-SE" dirty="0" smtClean="0"/>
              <a:t>   * [ ] </a:t>
            </a:r>
            <a:r>
              <a:rPr lang="zh-CN" altLang="en-US" dirty="0" smtClean="0"/>
              <a:t>团队成员**不会局限于特定角色**</a:t>
            </a:r>
          </a:p>
          <a:p>
            <a:r>
              <a:rPr lang="zh-CN" altLang="en-US" dirty="0" smtClean="0"/>
              <a:t>   * </a:t>
            </a:r>
            <a:r>
              <a:rPr lang="en-US" altLang="zh-CN" dirty="0" smtClean="0"/>
              <a:t>[ ] </a:t>
            </a:r>
            <a:r>
              <a:rPr lang="sv-SE" dirty="0" smtClean="0"/>
              <a:t>Iterations that are **doomed to fail** are terminated early</a:t>
            </a:r>
          </a:p>
          <a:p>
            <a:r>
              <a:rPr lang="sv-SE" dirty="0" smtClean="0"/>
              <a:t>   * [ ] **</a:t>
            </a:r>
            <a:r>
              <a:rPr lang="zh-CN" altLang="en-US" dirty="0" smtClean="0"/>
              <a:t>注定失败**的迭代趁早结束</a:t>
            </a:r>
          </a:p>
          <a:p>
            <a:r>
              <a:rPr lang="zh-CN" altLang="en-US" dirty="0" smtClean="0"/>
              <a:t>   * </a:t>
            </a:r>
            <a:r>
              <a:rPr lang="en-US" altLang="zh-CN" dirty="0" smtClean="0"/>
              <a:t>[ ] </a:t>
            </a:r>
            <a:r>
              <a:rPr lang="sv-SE" dirty="0" smtClean="0"/>
              <a:t>PO has **product vision** that is in sync with PBL</a:t>
            </a:r>
          </a:p>
          <a:p>
            <a:r>
              <a:rPr lang="sv-SE" dirty="0" smtClean="0"/>
              <a:t>   * [ ] PO</a:t>
            </a:r>
            <a:r>
              <a:rPr lang="zh-CN" altLang="en-US" dirty="0" smtClean="0"/>
              <a:t>的**产品愿景**体现在产品待办项列表中</a:t>
            </a:r>
          </a:p>
          <a:p>
            <a:r>
              <a:rPr lang="zh-CN" altLang="en-US" dirty="0" smtClean="0"/>
              <a:t>   * </a:t>
            </a:r>
            <a:r>
              <a:rPr lang="en-US" altLang="zh-CN" dirty="0" smtClean="0"/>
              <a:t>[ ] </a:t>
            </a:r>
            <a:r>
              <a:rPr lang="sv-SE" dirty="0" smtClean="0"/>
              <a:t>PBL and product vision is **highly visible**</a:t>
            </a:r>
          </a:p>
          <a:p>
            <a:r>
              <a:rPr lang="sv-SE" dirty="0" smtClean="0"/>
              <a:t>   * [ ] </a:t>
            </a:r>
            <a:r>
              <a:rPr lang="zh-CN" altLang="en-US" dirty="0" smtClean="0"/>
              <a:t>产品待办项列表和产品愿景**高度可视化**</a:t>
            </a:r>
          </a:p>
          <a:p>
            <a:r>
              <a:rPr lang="zh-CN" altLang="en-US" dirty="0" smtClean="0"/>
              <a:t>   * </a:t>
            </a:r>
            <a:r>
              <a:rPr lang="en-US" altLang="zh-CN" dirty="0" smtClean="0"/>
              <a:t>[ ] </a:t>
            </a:r>
            <a:r>
              <a:rPr lang="sv-SE" dirty="0" smtClean="0"/>
              <a:t>Everyone on the **team participates in estimating**</a:t>
            </a:r>
          </a:p>
          <a:p>
            <a:r>
              <a:rPr lang="sv-SE" dirty="0" smtClean="0"/>
              <a:t>   * [ ] **</a:t>
            </a:r>
            <a:r>
              <a:rPr lang="zh-CN" altLang="en-US" dirty="0" smtClean="0"/>
              <a:t>团队全员参与估算**</a:t>
            </a:r>
          </a:p>
          <a:p>
            <a:r>
              <a:rPr lang="zh-CN" altLang="en-US" dirty="0" smtClean="0"/>
              <a:t>   * </a:t>
            </a:r>
            <a:r>
              <a:rPr lang="en-US" altLang="zh-CN" dirty="0" smtClean="0"/>
              <a:t>[ ] **</a:t>
            </a:r>
            <a:r>
              <a:rPr lang="sv-SE" dirty="0" smtClean="0"/>
              <a:t>PO available**when team is estimating</a:t>
            </a:r>
          </a:p>
          <a:p>
            <a:r>
              <a:rPr lang="sv-SE" dirty="0" smtClean="0"/>
              <a:t>   * [ ] </a:t>
            </a:r>
            <a:r>
              <a:rPr lang="zh-CN" altLang="en-US" dirty="0" smtClean="0"/>
              <a:t>团队估算时**</a:t>
            </a:r>
            <a:r>
              <a:rPr lang="sv-SE" dirty="0" smtClean="0"/>
              <a:t>PO</a:t>
            </a:r>
            <a:r>
              <a:rPr lang="zh-CN" altLang="en-US" dirty="0" smtClean="0"/>
              <a:t>在场**</a:t>
            </a:r>
          </a:p>
          <a:p>
            <a:r>
              <a:rPr lang="zh-CN" altLang="en-US" dirty="0" smtClean="0"/>
              <a:t>   * </a:t>
            </a:r>
            <a:r>
              <a:rPr lang="en-US" altLang="zh-CN" dirty="0" smtClean="0"/>
              <a:t>[ ] </a:t>
            </a:r>
            <a:r>
              <a:rPr lang="sv-SE" dirty="0" smtClean="0"/>
              <a:t>Estimate **relative size** (story points) rather than time</a:t>
            </a:r>
          </a:p>
          <a:p>
            <a:r>
              <a:rPr lang="sv-SE" dirty="0" smtClean="0"/>
              <a:t>   * [ ] </a:t>
            </a:r>
            <a:r>
              <a:rPr lang="zh-CN" altLang="en-US" dirty="0" smtClean="0"/>
              <a:t>用**相对大小**</a:t>
            </a:r>
            <a:r>
              <a:rPr lang="en-US" altLang="zh-CN" dirty="0" smtClean="0"/>
              <a:t>(</a:t>
            </a:r>
            <a:r>
              <a:rPr lang="zh-CN" altLang="en-US" dirty="0" smtClean="0"/>
              <a:t>故事点</a:t>
            </a:r>
            <a:r>
              <a:rPr lang="en-US" altLang="zh-CN" dirty="0" smtClean="0"/>
              <a:t>)</a:t>
            </a:r>
            <a:r>
              <a:rPr lang="zh-CN" altLang="en-US" dirty="0" smtClean="0"/>
              <a:t>而不是时间来估算</a:t>
            </a:r>
          </a:p>
          <a:p>
            <a:r>
              <a:rPr lang="zh-CN" altLang="en-US" dirty="0" smtClean="0"/>
              <a:t>   * </a:t>
            </a:r>
            <a:r>
              <a:rPr lang="en-US" altLang="zh-CN" dirty="0" smtClean="0"/>
              <a:t>[ ] </a:t>
            </a:r>
            <a:r>
              <a:rPr lang="sv-SE" dirty="0" smtClean="0"/>
              <a:t>Whole team knows top 1-3 **impediments**</a:t>
            </a:r>
          </a:p>
          <a:p>
            <a:r>
              <a:rPr lang="sv-SE" dirty="0" smtClean="0"/>
              <a:t>   * [ ] </a:t>
            </a:r>
            <a:r>
              <a:rPr lang="zh-CN" altLang="en-US" dirty="0" smtClean="0"/>
              <a:t>团队都知道最紧迫的</a:t>
            </a:r>
            <a:r>
              <a:rPr lang="en-US" altLang="zh-CN" dirty="0" smtClean="0"/>
              <a:t>1-3</a:t>
            </a:r>
            <a:r>
              <a:rPr lang="zh-CN" altLang="en-US" dirty="0" smtClean="0"/>
              <a:t>条**障碍**</a:t>
            </a:r>
          </a:p>
          <a:p>
            <a:r>
              <a:rPr lang="zh-CN" altLang="en-US" dirty="0" smtClean="0"/>
              <a:t>     * </a:t>
            </a:r>
            <a:r>
              <a:rPr lang="en-US" altLang="zh-CN" dirty="0" smtClean="0"/>
              <a:t>[ ] **</a:t>
            </a:r>
            <a:r>
              <a:rPr lang="sv-SE" dirty="0" smtClean="0"/>
              <a:t>SM has strategy** for how to fix top impediment</a:t>
            </a:r>
          </a:p>
          <a:p>
            <a:r>
              <a:rPr lang="sv-SE" dirty="0" smtClean="0"/>
              <a:t>     * [ ] **SM</a:t>
            </a:r>
            <a:r>
              <a:rPr lang="zh-CN" altLang="en-US" dirty="0" smtClean="0"/>
              <a:t>具备应对策略**去解决紧迫的障碍</a:t>
            </a:r>
          </a:p>
          <a:p>
            <a:r>
              <a:rPr lang="zh-CN" altLang="en-US" dirty="0" smtClean="0"/>
              <a:t>     * </a:t>
            </a:r>
            <a:r>
              <a:rPr lang="en-US" altLang="zh-CN" dirty="0" smtClean="0"/>
              <a:t>[ ] **</a:t>
            </a:r>
            <a:r>
              <a:rPr lang="sv-SE" dirty="0" smtClean="0"/>
              <a:t>SM forcusing** on removing impediments</a:t>
            </a:r>
          </a:p>
          <a:p>
            <a:r>
              <a:rPr lang="sv-SE" dirty="0" smtClean="0"/>
              <a:t>     * [ ] **SM</a:t>
            </a:r>
            <a:r>
              <a:rPr lang="zh-CN" altLang="en-US" dirty="0" smtClean="0"/>
              <a:t>专注于**移除障碍</a:t>
            </a:r>
          </a:p>
          <a:p>
            <a:r>
              <a:rPr lang="zh-CN" altLang="en-US" dirty="0" smtClean="0"/>
              <a:t>     * </a:t>
            </a:r>
            <a:r>
              <a:rPr lang="en-US" altLang="zh-CN" dirty="0" smtClean="0"/>
              <a:t>[ ] **</a:t>
            </a:r>
            <a:r>
              <a:rPr lang="sv-SE" dirty="0" smtClean="0"/>
              <a:t>Escalated to management** when team can't solve</a:t>
            </a:r>
          </a:p>
          <a:p>
            <a:r>
              <a:rPr lang="sv-SE" dirty="0" smtClean="0"/>
              <a:t>     * [ ] </a:t>
            </a:r>
            <a:r>
              <a:rPr lang="zh-CN" altLang="en-US" dirty="0" smtClean="0"/>
              <a:t>当团队不能解决时提交给**管理层**</a:t>
            </a:r>
          </a:p>
          <a:p>
            <a:r>
              <a:rPr lang="zh-CN" altLang="en-US" dirty="0" smtClean="0"/>
              <a:t>   * </a:t>
            </a:r>
            <a:r>
              <a:rPr lang="en-US" altLang="zh-CN" dirty="0" smtClean="0"/>
              <a:t>[ ] </a:t>
            </a:r>
            <a:r>
              <a:rPr lang="sv-SE" dirty="0" smtClean="0"/>
              <a:t>Team has a **Scrum Master (SM)**</a:t>
            </a:r>
          </a:p>
          <a:p>
            <a:r>
              <a:rPr lang="sv-SE" dirty="0" smtClean="0"/>
              <a:t>   * [ ] </a:t>
            </a:r>
            <a:r>
              <a:rPr lang="zh-CN" altLang="en-US" dirty="0" smtClean="0"/>
              <a:t>团队具有一个**</a:t>
            </a:r>
            <a:r>
              <a:rPr lang="sv-SE" dirty="0" smtClean="0"/>
              <a:t>Scrum Master(SM)**</a:t>
            </a:r>
          </a:p>
          <a:p>
            <a:r>
              <a:rPr lang="sv-SE" dirty="0" smtClean="0"/>
              <a:t>     * [ ] SM **sits with the team**</a:t>
            </a:r>
          </a:p>
          <a:p>
            <a:r>
              <a:rPr lang="sv-SE" dirty="0" smtClean="0"/>
              <a:t>     * [ ] SM **</a:t>
            </a:r>
            <a:r>
              <a:rPr lang="zh-CN" altLang="en-US" dirty="0" smtClean="0"/>
              <a:t>与团队坐在一起**</a:t>
            </a:r>
          </a:p>
          <a:p>
            <a:r>
              <a:rPr lang="zh-CN" altLang="en-US" dirty="0" smtClean="0"/>
              <a:t>   * </a:t>
            </a:r>
            <a:r>
              <a:rPr lang="en-US" altLang="zh-CN" dirty="0" smtClean="0"/>
              <a:t>[ ] </a:t>
            </a:r>
            <a:r>
              <a:rPr lang="sv-SE" dirty="0" smtClean="0"/>
              <a:t>PBL items **are broken into tasks** within a sprint</a:t>
            </a:r>
          </a:p>
          <a:p>
            <a:r>
              <a:rPr lang="sv-SE" dirty="0" smtClean="0"/>
              <a:t>   * [ ] </a:t>
            </a:r>
            <a:r>
              <a:rPr lang="zh-CN" altLang="en-US" dirty="0" smtClean="0"/>
              <a:t>当前迭代内的待办项**拆分成任务</a:t>
            </a:r>
            <a:r>
              <a:rPr lang="en-US" altLang="zh-CN" dirty="0" smtClean="0"/>
              <a:t>(</a:t>
            </a:r>
            <a:r>
              <a:rPr lang="sv-SE" dirty="0" smtClean="0"/>
              <a:t>task)**</a:t>
            </a:r>
          </a:p>
          <a:p>
            <a:r>
              <a:rPr lang="sv-SE" dirty="0" smtClean="0"/>
              <a:t>     * [ ] Sprint tasks are **estimated**</a:t>
            </a:r>
          </a:p>
          <a:p>
            <a:r>
              <a:rPr lang="sv-SE" dirty="0" smtClean="0"/>
              <a:t>     * [ ] </a:t>
            </a:r>
            <a:r>
              <a:rPr lang="zh-CN" altLang="en-US" dirty="0" smtClean="0"/>
              <a:t>迭代的任务是**估算过的**</a:t>
            </a:r>
          </a:p>
          <a:p>
            <a:r>
              <a:rPr lang="zh-CN" altLang="en-US" dirty="0" smtClean="0"/>
              <a:t>     * </a:t>
            </a:r>
            <a:r>
              <a:rPr lang="en-US" altLang="zh-CN" dirty="0" smtClean="0"/>
              <a:t>[ ] </a:t>
            </a:r>
            <a:r>
              <a:rPr lang="sv-SE" dirty="0" smtClean="0"/>
              <a:t>Estimates for ongoing tasks are **updated daily**</a:t>
            </a:r>
          </a:p>
          <a:p>
            <a:r>
              <a:rPr lang="sv-SE" dirty="0" smtClean="0"/>
              <a:t>     * [ ] **</a:t>
            </a:r>
            <a:r>
              <a:rPr lang="zh-CN" altLang="en-US" dirty="0" smtClean="0"/>
              <a:t>毎日重新估算**进行中的任务</a:t>
            </a:r>
          </a:p>
          <a:p>
            <a:r>
              <a:rPr lang="zh-CN" altLang="en-US" dirty="0" smtClean="0"/>
              <a:t>   * </a:t>
            </a:r>
            <a:r>
              <a:rPr lang="en-US" altLang="zh-CN" dirty="0" smtClean="0"/>
              <a:t>[ ] **</a:t>
            </a:r>
            <a:r>
              <a:rPr lang="sv-SE" dirty="0" smtClean="0"/>
              <a:t>Velocity** is measured</a:t>
            </a:r>
          </a:p>
          <a:p>
            <a:r>
              <a:rPr lang="sv-SE" dirty="0" smtClean="0"/>
              <a:t>   * [ ] </a:t>
            </a:r>
            <a:r>
              <a:rPr lang="zh-CN" altLang="en-US" dirty="0" smtClean="0"/>
              <a:t>度量**速率</a:t>
            </a:r>
            <a:r>
              <a:rPr lang="en-US" altLang="zh-CN" dirty="0" smtClean="0"/>
              <a:t>(</a:t>
            </a:r>
            <a:r>
              <a:rPr lang="sv-SE" dirty="0" smtClean="0"/>
              <a:t>velocity)**</a:t>
            </a:r>
          </a:p>
          <a:p>
            <a:r>
              <a:rPr lang="sv-SE" dirty="0" smtClean="0"/>
              <a:t>     * [ ] All Items in sprint plan have an **estimate**</a:t>
            </a:r>
          </a:p>
          <a:p>
            <a:r>
              <a:rPr lang="sv-SE" dirty="0" smtClean="0"/>
              <a:t>     * [ ] </a:t>
            </a:r>
            <a:r>
              <a:rPr lang="zh-CN" altLang="en-US" dirty="0" smtClean="0"/>
              <a:t>迭代计划内的所有待办项都具有**估算值**</a:t>
            </a:r>
          </a:p>
          <a:p>
            <a:r>
              <a:rPr lang="zh-CN" altLang="en-US" dirty="0" smtClean="0"/>
              <a:t>     * </a:t>
            </a:r>
            <a:r>
              <a:rPr lang="en-US" altLang="zh-CN" dirty="0" smtClean="0"/>
              <a:t>[ ] </a:t>
            </a:r>
            <a:r>
              <a:rPr lang="sv-SE" dirty="0" smtClean="0"/>
              <a:t>PO uses velocity for **release planning**</a:t>
            </a:r>
          </a:p>
          <a:p>
            <a:r>
              <a:rPr lang="sv-SE" dirty="0" smtClean="0"/>
              <a:t>     * [ ] PO</a:t>
            </a:r>
            <a:r>
              <a:rPr lang="zh-CN" altLang="en-US" dirty="0" smtClean="0"/>
              <a:t>利用速率来做**发布计划</a:t>
            </a:r>
            <a:r>
              <a:rPr lang="en-US" altLang="zh-CN" dirty="0" smtClean="0"/>
              <a:t>(</a:t>
            </a:r>
            <a:r>
              <a:rPr lang="sv-SE" dirty="0" smtClean="0"/>
              <a:t>release planning)**</a:t>
            </a:r>
          </a:p>
          <a:p>
            <a:r>
              <a:rPr lang="sv-SE" dirty="0" smtClean="0"/>
              <a:t>     * [ ] Velocity only includes items that are **Done**</a:t>
            </a:r>
          </a:p>
          <a:p>
            <a:r>
              <a:rPr lang="sv-SE" dirty="0" smtClean="0"/>
              <a:t>     * [ ] </a:t>
            </a:r>
            <a:r>
              <a:rPr lang="zh-CN" altLang="en-US" dirty="0" smtClean="0"/>
              <a:t>速率仅统计**完成**的待办项</a:t>
            </a:r>
          </a:p>
          <a:p>
            <a:r>
              <a:rPr lang="zh-CN" altLang="en-US" dirty="0" smtClean="0"/>
              <a:t>   * </a:t>
            </a:r>
            <a:r>
              <a:rPr lang="en-US" altLang="zh-CN" dirty="0" smtClean="0"/>
              <a:t>[ ] </a:t>
            </a:r>
            <a:r>
              <a:rPr lang="sv-SE" dirty="0" smtClean="0"/>
              <a:t>Team has a **sprint burndown chart**</a:t>
            </a:r>
          </a:p>
          <a:p>
            <a:r>
              <a:rPr lang="sv-SE" dirty="0" smtClean="0"/>
              <a:t>   * [ ] </a:t>
            </a:r>
            <a:r>
              <a:rPr lang="zh-CN" altLang="en-US" dirty="0" smtClean="0"/>
              <a:t>团队拥有一个**迭代燃尽图**</a:t>
            </a:r>
          </a:p>
          <a:p>
            <a:r>
              <a:rPr lang="zh-CN" altLang="en-US" dirty="0" smtClean="0"/>
              <a:t>     * </a:t>
            </a:r>
            <a:r>
              <a:rPr lang="en-US" altLang="zh-CN" dirty="0" smtClean="0"/>
              <a:t>[ ] </a:t>
            </a:r>
            <a:r>
              <a:rPr lang="sv-SE" dirty="0" smtClean="0"/>
              <a:t>Highly **visible**</a:t>
            </a:r>
          </a:p>
          <a:p>
            <a:r>
              <a:rPr lang="sv-SE" dirty="0" smtClean="0"/>
              <a:t>     * [ ] </a:t>
            </a:r>
            <a:r>
              <a:rPr lang="zh-CN" altLang="en-US" dirty="0" smtClean="0"/>
              <a:t>高度**可视化**</a:t>
            </a:r>
          </a:p>
          <a:p>
            <a:r>
              <a:rPr lang="zh-CN" altLang="en-US" dirty="0" smtClean="0"/>
              <a:t>     * </a:t>
            </a:r>
            <a:r>
              <a:rPr lang="en-US" altLang="zh-CN" dirty="0" smtClean="0"/>
              <a:t>[ ] **</a:t>
            </a:r>
            <a:r>
              <a:rPr lang="sv-SE" dirty="0" smtClean="0"/>
              <a:t>Updated** daily</a:t>
            </a:r>
          </a:p>
          <a:p>
            <a:r>
              <a:rPr lang="sv-SE" dirty="0" smtClean="0"/>
              <a:t>     * [ ] </a:t>
            </a:r>
            <a:r>
              <a:rPr lang="zh-CN" altLang="en-US" dirty="0" smtClean="0"/>
              <a:t>毎日**更新**</a:t>
            </a:r>
          </a:p>
          <a:p>
            <a:r>
              <a:rPr lang="zh-CN" altLang="en-US" dirty="0" smtClean="0"/>
              <a:t>   * </a:t>
            </a:r>
            <a:r>
              <a:rPr lang="en-US" altLang="zh-CN" dirty="0" smtClean="0"/>
              <a:t>[ ] **</a:t>
            </a:r>
            <a:r>
              <a:rPr lang="sv-SE" dirty="0" smtClean="0"/>
              <a:t>Daily Scrum** is every day, same time &amp; place</a:t>
            </a:r>
          </a:p>
          <a:p>
            <a:r>
              <a:rPr lang="sv-SE" dirty="0" smtClean="0"/>
              <a:t>   * [ ] **</a:t>
            </a:r>
            <a:r>
              <a:rPr lang="zh-CN" altLang="en-US" dirty="0" smtClean="0"/>
              <a:t>每日站会</a:t>
            </a:r>
            <a:r>
              <a:rPr lang="en-US" altLang="zh-CN" dirty="0" smtClean="0"/>
              <a:t>(</a:t>
            </a:r>
            <a:r>
              <a:rPr lang="sv-SE" dirty="0" smtClean="0"/>
              <a:t>daily scrum)**</a:t>
            </a:r>
            <a:r>
              <a:rPr lang="zh-CN" altLang="en-US" dirty="0" smtClean="0"/>
              <a:t>每天召开，固定地点和时间</a:t>
            </a:r>
          </a:p>
          <a:p>
            <a:r>
              <a:rPr lang="zh-CN" altLang="en-US" dirty="0" smtClean="0"/>
              <a:t>     * </a:t>
            </a:r>
            <a:r>
              <a:rPr lang="en-US" altLang="zh-CN" dirty="0" smtClean="0"/>
              <a:t>[ ] **</a:t>
            </a:r>
            <a:r>
              <a:rPr lang="sv-SE" dirty="0" smtClean="0"/>
              <a:t>PO participates** at least a few times per week</a:t>
            </a:r>
          </a:p>
          <a:p>
            <a:r>
              <a:rPr lang="sv-SE" dirty="0" smtClean="0"/>
              <a:t>     * [ ] **PO</a:t>
            </a:r>
            <a:r>
              <a:rPr lang="zh-CN" altLang="en-US" dirty="0" smtClean="0"/>
              <a:t>每周至少参加几次**  </a:t>
            </a:r>
          </a:p>
          <a:p>
            <a:r>
              <a:rPr lang="zh-CN" altLang="en-US" dirty="0" smtClean="0"/>
              <a:t>     * </a:t>
            </a:r>
            <a:r>
              <a:rPr lang="en-US" altLang="zh-CN" dirty="0" smtClean="0"/>
              <a:t>[ ] </a:t>
            </a:r>
            <a:r>
              <a:rPr lang="sv-SE" dirty="0" smtClean="0"/>
              <a:t>Max **15 miniutes**</a:t>
            </a:r>
          </a:p>
          <a:p>
            <a:r>
              <a:rPr lang="sv-SE" dirty="0" smtClean="0"/>
              <a:t>     * [ ] </a:t>
            </a:r>
            <a:r>
              <a:rPr lang="zh-CN" altLang="en-US" dirty="0" smtClean="0"/>
              <a:t>最长**</a:t>
            </a:r>
            <a:r>
              <a:rPr lang="en-US" altLang="zh-CN" dirty="0" smtClean="0"/>
              <a:t>15</a:t>
            </a:r>
            <a:r>
              <a:rPr lang="zh-CN" altLang="en-US" dirty="0" smtClean="0"/>
              <a:t>分钟**</a:t>
            </a:r>
          </a:p>
          <a:p>
            <a:r>
              <a:rPr lang="zh-CN" altLang="en-US" dirty="0" smtClean="0"/>
              <a:t>     * </a:t>
            </a:r>
            <a:r>
              <a:rPr lang="en-US" altLang="zh-CN" dirty="0" smtClean="0"/>
              <a:t>[ ] </a:t>
            </a:r>
            <a:r>
              <a:rPr lang="sv-SE" dirty="0" smtClean="0"/>
              <a:t>Each team member **knows what the others are doing**</a:t>
            </a:r>
          </a:p>
          <a:p>
            <a:r>
              <a:rPr lang="sv-SE" dirty="0" smtClean="0"/>
              <a:t>     * [ ] </a:t>
            </a:r>
            <a:r>
              <a:rPr lang="zh-CN" altLang="en-US" dirty="0" smtClean="0"/>
              <a:t>每个团队成员都**知道其他人在做什么**</a:t>
            </a:r>
          </a:p>
          <a:p>
            <a:endParaRPr lang="zh-CN" altLang="en-US" dirty="0" smtClean="0"/>
          </a:p>
          <a:p>
            <a:r>
              <a:rPr lang="zh-CN" altLang="en-US" dirty="0" smtClean="0"/>
              <a:t> </a:t>
            </a:r>
            <a:r>
              <a:rPr lang="en-US" altLang="zh-CN" dirty="0" smtClean="0"/>
              <a:t>== </a:t>
            </a:r>
            <a:r>
              <a:rPr lang="sv-SE" dirty="0" smtClean="0"/>
              <a:t>Scaling / </a:t>
            </a:r>
            <a:r>
              <a:rPr lang="zh-CN" altLang="en-US" dirty="0" smtClean="0"/>
              <a:t>规模扩大 </a:t>
            </a:r>
            <a:r>
              <a:rPr lang="en-US" altLang="zh-CN" dirty="0" smtClean="0"/>
              <a:t>==</a:t>
            </a:r>
          </a:p>
          <a:p>
            <a:r>
              <a:rPr lang="en-US" altLang="zh-CN" dirty="0" smtClean="0"/>
              <a:t> * </a:t>
            </a:r>
            <a:r>
              <a:rPr lang="sv-SE" dirty="0" smtClean="0"/>
              <a:t>These are pretty fundamental to any Scrum scaling effort.</a:t>
            </a:r>
          </a:p>
          <a:p>
            <a:r>
              <a:rPr lang="sv-SE" dirty="0" smtClean="0"/>
              <a:t> * </a:t>
            </a:r>
            <a:r>
              <a:rPr lang="zh-CN" altLang="en-US" dirty="0" smtClean="0"/>
              <a:t>任何扩大</a:t>
            </a:r>
            <a:r>
              <a:rPr lang="sv-SE" dirty="0" smtClean="0"/>
              <a:t>Scrum</a:t>
            </a:r>
            <a:r>
              <a:rPr lang="zh-CN" altLang="en-US" dirty="0" smtClean="0"/>
              <a:t>规模的努力都要具备的最基本条件。</a:t>
            </a:r>
          </a:p>
          <a:p>
            <a:r>
              <a:rPr lang="zh-CN" altLang="en-US" dirty="0" smtClean="0"/>
              <a:t>   * </a:t>
            </a:r>
            <a:r>
              <a:rPr lang="en-US" altLang="zh-CN" dirty="0" smtClean="0"/>
              <a:t>[ ] </a:t>
            </a:r>
            <a:r>
              <a:rPr lang="sv-SE" dirty="0" smtClean="0"/>
              <a:t>You have a **Chief Product Owner** (if many POs)</a:t>
            </a:r>
          </a:p>
          <a:p>
            <a:r>
              <a:rPr lang="sv-SE" dirty="0" smtClean="0"/>
              <a:t>   * [ ] </a:t>
            </a:r>
            <a:r>
              <a:rPr lang="zh-CN" altLang="en-US" dirty="0" smtClean="0"/>
              <a:t>存在一个**首席产品负责人</a:t>
            </a:r>
            <a:r>
              <a:rPr lang="en-US" altLang="zh-CN" dirty="0" smtClean="0"/>
              <a:t>(</a:t>
            </a:r>
            <a:r>
              <a:rPr lang="sv-SE" dirty="0" smtClean="0"/>
              <a:t>chief product owner)**(</a:t>
            </a:r>
            <a:r>
              <a:rPr lang="zh-CN" altLang="en-US" dirty="0" smtClean="0"/>
              <a:t>如果多个</a:t>
            </a:r>
            <a:r>
              <a:rPr lang="sv-SE" dirty="0" smtClean="0"/>
              <a:t>PO</a:t>
            </a:r>
            <a:r>
              <a:rPr lang="zh-CN" altLang="en-US" dirty="0" smtClean="0"/>
              <a:t>的话</a:t>
            </a:r>
            <a:r>
              <a:rPr lang="en-US" altLang="zh-CN" dirty="0" smtClean="0"/>
              <a:t>)</a:t>
            </a:r>
          </a:p>
          <a:p>
            <a:r>
              <a:rPr lang="en-US" altLang="zh-CN" dirty="0" smtClean="0"/>
              <a:t>   * [ ] </a:t>
            </a:r>
            <a:r>
              <a:rPr lang="sv-SE" dirty="0" smtClean="0"/>
              <a:t>Dependent teams do **Scrum of Scrums**</a:t>
            </a:r>
          </a:p>
          <a:p>
            <a:r>
              <a:rPr lang="sv-SE" dirty="0" smtClean="0"/>
              <a:t>   * [ ] </a:t>
            </a:r>
            <a:r>
              <a:rPr lang="zh-CN" altLang="en-US" dirty="0" smtClean="0"/>
              <a:t>相互依赖的团队召开**</a:t>
            </a:r>
            <a:r>
              <a:rPr lang="sv-SE" dirty="0" smtClean="0"/>
              <a:t>Scrum of Scrums**</a:t>
            </a:r>
          </a:p>
          <a:p>
            <a:r>
              <a:rPr lang="sv-SE" dirty="0" smtClean="0"/>
              <a:t>   * [ ] Dependent teams **integrate within each sprint**</a:t>
            </a:r>
          </a:p>
          <a:p>
            <a:r>
              <a:rPr lang="sv-SE" dirty="0" smtClean="0"/>
              <a:t>   * [ ] </a:t>
            </a:r>
            <a:r>
              <a:rPr lang="zh-CN" altLang="en-US" dirty="0" smtClean="0"/>
              <a:t>相互依赖的团队**每个迭代内进行集成**</a:t>
            </a:r>
          </a:p>
          <a:p>
            <a:endParaRPr lang="zh-CN" altLang="en-US" dirty="0" smtClean="0"/>
          </a:p>
          <a:p>
            <a:r>
              <a:rPr lang="zh-CN" altLang="en-US" dirty="0" smtClean="0"/>
              <a:t> </a:t>
            </a:r>
            <a:r>
              <a:rPr lang="en-US" altLang="zh-CN" dirty="0" smtClean="0"/>
              <a:t>== </a:t>
            </a:r>
            <a:r>
              <a:rPr lang="sv-SE" dirty="0" smtClean="0"/>
              <a:t>Positive indicators  / </a:t>
            </a:r>
            <a:r>
              <a:rPr lang="zh-CN" altLang="en-US" dirty="0" smtClean="0"/>
              <a:t>积极信号 </a:t>
            </a:r>
            <a:r>
              <a:rPr lang="en-US" altLang="zh-CN" dirty="0" smtClean="0"/>
              <a:t>==</a:t>
            </a:r>
          </a:p>
          <a:p>
            <a:r>
              <a:rPr lang="en-US" altLang="zh-CN" dirty="0" smtClean="0"/>
              <a:t> * </a:t>
            </a:r>
            <a:r>
              <a:rPr lang="sv-SE" dirty="0" smtClean="0"/>
              <a:t>Leading indicators of a good Scrum implementation.</a:t>
            </a:r>
          </a:p>
          <a:p>
            <a:r>
              <a:rPr lang="sv-SE" dirty="0" smtClean="0"/>
              <a:t> * </a:t>
            </a:r>
            <a:r>
              <a:rPr lang="zh-CN" altLang="en-US" dirty="0" smtClean="0"/>
              <a:t>良好</a:t>
            </a:r>
            <a:r>
              <a:rPr lang="sv-SE" dirty="0" smtClean="0"/>
              <a:t>Scrum</a:t>
            </a:r>
            <a:r>
              <a:rPr lang="zh-CN" altLang="en-US" dirty="0" smtClean="0"/>
              <a:t>实施的主要信号。</a:t>
            </a:r>
          </a:p>
          <a:p>
            <a:r>
              <a:rPr lang="zh-CN" altLang="en-US" dirty="0" smtClean="0"/>
              <a:t>   * </a:t>
            </a:r>
            <a:r>
              <a:rPr lang="en-US" altLang="zh-CN" dirty="0" smtClean="0"/>
              <a:t>[ ] **</a:t>
            </a:r>
            <a:r>
              <a:rPr lang="sv-SE" dirty="0" smtClean="0"/>
              <a:t>Having fun!** High energy level.</a:t>
            </a:r>
          </a:p>
          <a:p>
            <a:r>
              <a:rPr lang="sv-SE" dirty="0" smtClean="0"/>
              <a:t>   * [ ] **</a:t>
            </a:r>
            <a:r>
              <a:rPr lang="zh-CN" altLang="en-US" dirty="0" smtClean="0"/>
              <a:t>快乐</a:t>
            </a:r>
            <a:r>
              <a:rPr lang="en-US" altLang="zh-CN" dirty="0" smtClean="0"/>
              <a:t>!** </a:t>
            </a:r>
            <a:r>
              <a:rPr lang="zh-CN" altLang="en-US" dirty="0" smtClean="0"/>
              <a:t>热情饱满</a:t>
            </a:r>
          </a:p>
          <a:p>
            <a:r>
              <a:rPr lang="zh-CN" altLang="en-US" dirty="0" smtClean="0"/>
              <a:t>   * </a:t>
            </a:r>
            <a:r>
              <a:rPr lang="en-US" altLang="zh-CN" dirty="0" smtClean="0"/>
              <a:t>[ ] **</a:t>
            </a:r>
            <a:r>
              <a:rPr lang="sv-SE" dirty="0" smtClean="0"/>
              <a:t>Overtime work is rare** and happend voluntarily</a:t>
            </a:r>
          </a:p>
          <a:p>
            <a:r>
              <a:rPr lang="sv-SE" dirty="0" smtClean="0"/>
              <a:t>   * [ ] **</a:t>
            </a:r>
            <a:r>
              <a:rPr lang="zh-CN" altLang="en-US" dirty="0" smtClean="0"/>
              <a:t>很少加班**且自愿发生</a:t>
            </a:r>
          </a:p>
          <a:p>
            <a:r>
              <a:rPr lang="zh-CN" altLang="en-US" dirty="0" smtClean="0"/>
              <a:t>   * </a:t>
            </a:r>
            <a:r>
              <a:rPr lang="en-US" altLang="zh-CN" dirty="0" smtClean="0"/>
              <a:t>[ ] </a:t>
            </a:r>
            <a:r>
              <a:rPr lang="sv-SE" dirty="0" smtClean="0"/>
              <a:t>Discussing, criticizing, and **experimenting** with the process</a:t>
            </a:r>
          </a:p>
          <a:p>
            <a:r>
              <a:rPr lang="sv-SE" dirty="0" smtClean="0"/>
              <a:t>   * [ ] </a:t>
            </a:r>
            <a:r>
              <a:rPr lang="zh-CN" altLang="en-US" dirty="0" smtClean="0"/>
              <a:t>对过程进行讨论、批评和**尝试**</a:t>
            </a:r>
          </a:p>
          <a:p>
            <a:r>
              <a:rPr lang="zh-CN" altLang="en-US" dirty="0" smtClean="0"/>
              <a:t> </a:t>
            </a:r>
          </a:p>
          <a:p>
            <a:endParaRPr lang="zh-CN" altLang="en-US" dirty="0" smtClean="0"/>
          </a:p>
          <a:p>
            <a:endParaRPr lang="zh-CN" altLang="en-US" dirty="0" smtClean="0"/>
          </a:p>
          <a:p>
            <a:r>
              <a:rPr lang="sv-SE" dirty="0" smtClean="0"/>
              <a:t>	</a:t>
            </a:r>
            <a:endParaRPr lang="sv-SE" dirty="0"/>
          </a:p>
        </p:txBody>
      </p:sp>
      <p:sp>
        <p:nvSpPr>
          <p:cNvPr id="4" name="Slide Number Placeholder 3"/>
          <p:cNvSpPr>
            <a:spLocks noGrp="1"/>
          </p:cNvSpPr>
          <p:nvPr>
            <p:ph type="sldNum" sz="quarter" idx="10"/>
          </p:nvPr>
        </p:nvSpPr>
        <p:spPr/>
        <p:txBody>
          <a:bodyPr/>
          <a:lstStyle/>
          <a:p>
            <a:pPr>
              <a:defRPr/>
            </a:pPr>
            <a:fld id="{B1FD9FB1-1C21-4495-9D29-4F8DF82422AB}"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EFA1A549-073B-42F9-89DB-6E10FFAD12FA}" type="slidenum">
              <a:rPr lang="sv-SE" smtClean="0">
                <a:solidFill>
                  <a:prstClr val="black"/>
                </a:solidFill>
              </a:rPr>
              <a:pPr/>
              <a:t>3</a:t>
            </a:fld>
            <a:endParaRPr lang="sv-SE">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fontScale="25000" lnSpcReduction="20000"/>
          </a:bodyPr>
          <a:lstStyle/>
          <a:p>
            <a:r>
              <a:rPr lang="sv-SE" dirty="0" smtClean="0"/>
              <a:t>What is this? Who is it for?</a:t>
            </a:r>
          </a:p>
          <a:p>
            <a:endParaRPr lang="sv-SE" dirty="0" smtClean="0"/>
          </a:p>
          <a:p>
            <a:r>
              <a:rPr lang="zh-CN" altLang="en-US" dirty="0" smtClean="0"/>
              <a:t>这是什么？ 给谁用？</a:t>
            </a:r>
          </a:p>
          <a:p>
            <a:endParaRPr lang="zh-CN" altLang="en-US" dirty="0" smtClean="0"/>
          </a:p>
          <a:p>
            <a:r>
              <a:rPr lang="sv-SE" dirty="0" smtClean="0"/>
              <a:t>The Scrum checklist is a simple tool to help you get started with Scrum, or assess your current implementation of Scrum.</a:t>
            </a:r>
          </a:p>
          <a:p>
            <a:endParaRPr lang="sv-SE" dirty="0" smtClean="0"/>
          </a:p>
          <a:p>
            <a:r>
              <a:rPr lang="sv-SE" dirty="0" smtClean="0"/>
              <a:t>Scrum</a:t>
            </a:r>
            <a:r>
              <a:rPr lang="zh-CN" altLang="en-US" dirty="0" smtClean="0"/>
              <a:t>检查清单是一个简单的工具，帮助你启动</a:t>
            </a:r>
            <a:r>
              <a:rPr lang="sv-SE" dirty="0" smtClean="0"/>
              <a:t>Scrum，</a:t>
            </a:r>
            <a:r>
              <a:rPr lang="zh-CN" altLang="en-US" dirty="0" smtClean="0"/>
              <a:t>或评估当前的</a:t>
            </a:r>
            <a:r>
              <a:rPr lang="sv-SE" dirty="0" smtClean="0"/>
              <a:t>Scrum</a:t>
            </a:r>
            <a:r>
              <a:rPr lang="zh-CN" altLang="en-US" dirty="0" smtClean="0"/>
              <a:t>实施状况。</a:t>
            </a:r>
          </a:p>
          <a:p>
            <a:endParaRPr lang="zh-CN" altLang="en-US" dirty="0" smtClean="0"/>
          </a:p>
          <a:p>
            <a:r>
              <a:rPr lang="sv-SE" dirty="0" smtClean="0"/>
              <a:t>Note that these aren't rules. They are guidelines. A team of two might decide to skip the daily Scrum, since they are pair programming all day anyway and might not need a separate meeting to synchronize. Fine. Then they have intentionally skipped a Scrum practice but ensured that the underlying purpose of the scrum practice has been fulfilled in another way. That is what counts!</a:t>
            </a:r>
          </a:p>
          <a:p>
            <a:endParaRPr lang="sv-SE" dirty="0" smtClean="0"/>
          </a:p>
          <a:p>
            <a:r>
              <a:rPr lang="zh-CN" altLang="en-US" dirty="0" smtClean="0"/>
              <a:t>注意这不是规则。它们是指导方针。两个人的团队可能决定不举行每日站会，因为他们整天结对编程而无需一个单独的会议去同步。好吧。他们故意地略过了一项</a:t>
            </a:r>
            <a:r>
              <a:rPr lang="sv-SE" dirty="0" smtClean="0"/>
              <a:t>Scrum</a:t>
            </a:r>
            <a:r>
              <a:rPr lang="zh-CN" altLang="en-US" dirty="0" smtClean="0"/>
              <a:t>实践，但确保了</a:t>
            </a:r>
            <a:r>
              <a:rPr lang="sv-SE" dirty="0" smtClean="0"/>
              <a:t>Scrum</a:t>
            </a:r>
            <a:r>
              <a:rPr lang="zh-CN" altLang="en-US" dirty="0" smtClean="0"/>
              <a:t>实践的根本目的以另一种形式得到了满足。这是最重要的！</a:t>
            </a:r>
          </a:p>
          <a:p>
            <a:endParaRPr lang="zh-CN" altLang="en-US" dirty="0" smtClean="0"/>
          </a:p>
          <a:p>
            <a:r>
              <a:rPr lang="sv-SE" dirty="0" smtClean="0"/>
              <a:t>If you are doing Scrum it might be interesting to have the team go through this list at a retrospective. As a discussion tool, not an evaluation tool.</a:t>
            </a:r>
          </a:p>
          <a:p>
            <a:endParaRPr lang="sv-SE" dirty="0" smtClean="0"/>
          </a:p>
          <a:p>
            <a:r>
              <a:rPr lang="zh-CN" altLang="en-US" dirty="0" smtClean="0"/>
              <a:t>如果你在实施</a:t>
            </a:r>
            <a:r>
              <a:rPr lang="sv-SE" dirty="0" smtClean="0"/>
              <a:t>Scrum，</a:t>
            </a:r>
            <a:r>
              <a:rPr lang="zh-CN" altLang="en-US" dirty="0" smtClean="0"/>
              <a:t>在回顾会议中让团队来逐条检查这份清单可能会很有意思。作为一个讨论工具，而不是评估工具。</a:t>
            </a:r>
          </a:p>
          <a:p>
            <a:endParaRPr lang="zh-CN" altLang="en-US" dirty="0" smtClean="0"/>
          </a:p>
          <a:p>
            <a:r>
              <a:rPr lang="sv-SE" dirty="0" smtClean="0"/>
              <a:t>How do I use it?</a:t>
            </a:r>
          </a:p>
          <a:p>
            <a:endParaRPr lang="sv-SE" dirty="0" smtClean="0"/>
          </a:p>
          <a:p>
            <a:r>
              <a:rPr lang="zh-CN" altLang="en-US" dirty="0" smtClean="0"/>
              <a:t>我该如何使用？</a:t>
            </a:r>
          </a:p>
          <a:p>
            <a:endParaRPr lang="zh-CN" altLang="en-US" dirty="0" smtClean="0"/>
          </a:p>
          <a:p>
            <a:r>
              <a:rPr lang="sv-SE" dirty="0" smtClean="0"/>
              <a:t>Joe: "For this retrospective, I've brought a useful little checklist. Is there any of this stuff that we aren't doing?”</a:t>
            </a:r>
          </a:p>
          <a:p>
            <a:endParaRPr lang="sv-SE" dirty="0" smtClean="0"/>
          </a:p>
          <a:p>
            <a:r>
              <a:rPr lang="zh-CN" altLang="en-US" dirty="0" smtClean="0"/>
              <a:t>小周：“这次回顾会议，我带来一个有用的小清单。有哪些事情我们没做到吗？”</a:t>
            </a:r>
          </a:p>
          <a:p>
            <a:endParaRPr lang="zh-CN" altLang="en-US" dirty="0" smtClean="0"/>
          </a:p>
          <a:p>
            <a:r>
              <a:rPr lang="sv-SE" dirty="0" smtClean="0"/>
              <a:t>Lisa: "Hmmm, let's see. Well, we're certainly missing Definition of Done, and we don't measure Velocity.”</a:t>
            </a:r>
          </a:p>
          <a:p>
            <a:endParaRPr lang="sv-SE" dirty="0" smtClean="0"/>
          </a:p>
          <a:p>
            <a:r>
              <a:rPr lang="zh-CN" altLang="en-US" dirty="0" smtClean="0"/>
              <a:t>小丽：“嗯，咱们来看看。哦，我们肯定漏掉了</a:t>
            </a:r>
            <a:r>
              <a:rPr lang="sv-SE" dirty="0" smtClean="0"/>
              <a:t>DoD，</a:t>
            </a:r>
            <a:r>
              <a:rPr lang="zh-CN" altLang="en-US" dirty="0" smtClean="0"/>
              <a:t>我们也没有度量速率。”</a:t>
            </a:r>
          </a:p>
          <a:p>
            <a:endParaRPr lang="zh-CN" altLang="en-US" dirty="0" smtClean="0"/>
          </a:p>
          <a:p>
            <a:r>
              <a:rPr lang="sv-SE" dirty="0" smtClean="0"/>
              <a:t>Joe: "Well, 'Definition of Done' is listed under 'Core Scrum' so it seems pretty important! Velocity is listed under 'Recommended but not always necessary' so let's wait with that and start with the core stuff.</a:t>
            </a:r>
          </a:p>
          <a:p>
            <a:endParaRPr lang="sv-SE" dirty="0" smtClean="0"/>
          </a:p>
          <a:p>
            <a:r>
              <a:rPr lang="zh-CN" altLang="en-US" dirty="0" smtClean="0"/>
              <a:t>小周：“哦，</a:t>
            </a:r>
            <a:r>
              <a:rPr lang="en-US" altLang="zh-CN" dirty="0" smtClean="0"/>
              <a:t>'</a:t>
            </a:r>
            <a:r>
              <a:rPr lang="sv-SE" dirty="0" smtClean="0"/>
              <a:t>DoD'</a:t>
            </a:r>
            <a:r>
              <a:rPr lang="zh-CN" altLang="en-US" dirty="0" smtClean="0"/>
              <a:t>列在</a:t>
            </a:r>
            <a:r>
              <a:rPr lang="en-US" altLang="zh-CN" dirty="0" smtClean="0"/>
              <a:t>'</a:t>
            </a:r>
            <a:r>
              <a:rPr lang="zh-CN" altLang="en-US" dirty="0" smtClean="0"/>
              <a:t>核心</a:t>
            </a:r>
            <a:r>
              <a:rPr lang="sv-SE" dirty="0" smtClean="0"/>
              <a:t>Scrum'</a:t>
            </a:r>
            <a:r>
              <a:rPr lang="zh-CN" altLang="en-US" dirty="0" smtClean="0"/>
              <a:t>之内，看起来非常重要。</a:t>
            </a:r>
            <a:r>
              <a:rPr lang="en-US" altLang="zh-CN" dirty="0" smtClean="0"/>
              <a:t>'</a:t>
            </a:r>
            <a:r>
              <a:rPr lang="zh-CN" altLang="en-US" dirty="0" smtClean="0"/>
              <a:t>速率</a:t>
            </a:r>
            <a:r>
              <a:rPr lang="en-US" altLang="zh-CN" dirty="0" smtClean="0"/>
              <a:t>'</a:t>
            </a:r>
            <a:r>
              <a:rPr lang="zh-CN" altLang="en-US" dirty="0" smtClean="0"/>
              <a:t>列在</a:t>
            </a:r>
            <a:r>
              <a:rPr lang="en-US" altLang="zh-CN" dirty="0" smtClean="0"/>
              <a:t>'</a:t>
            </a:r>
            <a:r>
              <a:rPr lang="zh-CN" altLang="en-US" dirty="0" smtClean="0"/>
              <a:t>推荐但不完全是必须的</a:t>
            </a:r>
            <a:r>
              <a:rPr lang="en-US" altLang="zh-CN" dirty="0" smtClean="0"/>
              <a:t>'</a:t>
            </a:r>
            <a:r>
              <a:rPr lang="zh-CN" altLang="en-US" dirty="0" smtClean="0"/>
              <a:t>之内，那就让我们等一下，先开始核心的事情。”</a:t>
            </a:r>
          </a:p>
          <a:p>
            <a:endParaRPr lang="zh-CN" altLang="en-US" dirty="0" smtClean="0"/>
          </a:p>
          <a:p>
            <a:r>
              <a:rPr lang="sv-SE" dirty="0" smtClean="0"/>
              <a:t>Lisa: "Look, we're also missing 'Delivering working, tested software every 4 weeks or less'. That's listed under 'The bottom line'! Makes sense, because marketing is always complaining about that!”</a:t>
            </a:r>
          </a:p>
          <a:p>
            <a:endParaRPr lang="sv-SE" dirty="0" smtClean="0"/>
          </a:p>
          <a:p>
            <a:r>
              <a:rPr lang="zh-CN" altLang="en-US" dirty="0" smtClean="0"/>
              <a:t>小丽：“看，我们还漏掉了</a:t>
            </a:r>
            <a:r>
              <a:rPr lang="en-US" altLang="zh-CN" dirty="0" smtClean="0"/>
              <a:t>'</a:t>
            </a:r>
            <a:r>
              <a:rPr lang="zh-CN" altLang="en-US" dirty="0" smtClean="0"/>
              <a:t>每个迭代</a:t>
            </a:r>
            <a:r>
              <a:rPr lang="en-US" altLang="zh-CN" dirty="0" smtClean="0"/>
              <a:t>(4</a:t>
            </a:r>
            <a:r>
              <a:rPr lang="zh-CN" altLang="en-US" dirty="0" smtClean="0"/>
              <a:t>周以内</a:t>
            </a:r>
            <a:r>
              <a:rPr lang="en-US" altLang="zh-CN" dirty="0" smtClean="0"/>
              <a:t>)</a:t>
            </a:r>
            <a:r>
              <a:rPr lang="zh-CN" altLang="en-US" dirty="0" smtClean="0"/>
              <a:t>交付测试过且可工作的软件</a:t>
            </a:r>
            <a:r>
              <a:rPr lang="en-US" altLang="zh-CN" dirty="0" smtClean="0"/>
              <a:t>'</a:t>
            </a:r>
            <a:r>
              <a:rPr lang="zh-CN" altLang="en-US" dirty="0" smtClean="0"/>
              <a:t>。它列在</a:t>
            </a:r>
            <a:r>
              <a:rPr lang="en-US" altLang="zh-CN" dirty="0" smtClean="0"/>
              <a:t>'</a:t>
            </a:r>
            <a:r>
              <a:rPr lang="zh-CN" altLang="en-US" dirty="0" smtClean="0"/>
              <a:t>基本项目</a:t>
            </a:r>
            <a:r>
              <a:rPr lang="en-US" altLang="zh-CN" dirty="0" smtClean="0"/>
              <a:t>'</a:t>
            </a:r>
            <a:r>
              <a:rPr lang="zh-CN" altLang="en-US" dirty="0" smtClean="0"/>
              <a:t>之内！有道理，因为市场部总是在抱怨这件事！”</a:t>
            </a:r>
          </a:p>
          <a:p>
            <a:endParaRPr lang="zh-CN" altLang="en-US" dirty="0" smtClean="0"/>
          </a:p>
          <a:p>
            <a:r>
              <a:rPr lang="sv-SE" dirty="0" smtClean="0"/>
              <a:t>Joe: "Maybe a concept like 'Definition of Done' could help us take on smaller bits per sprint and get stuff releasable more often?’</a:t>
            </a:r>
          </a:p>
          <a:p>
            <a:endParaRPr lang="sv-SE" dirty="0" smtClean="0"/>
          </a:p>
          <a:p>
            <a:r>
              <a:rPr lang="zh-CN" altLang="en-US" dirty="0" smtClean="0"/>
              <a:t>小周：“或许</a:t>
            </a:r>
            <a:r>
              <a:rPr lang="en-US" altLang="zh-CN" dirty="0" smtClean="0"/>
              <a:t>'</a:t>
            </a:r>
            <a:r>
              <a:rPr lang="sv-SE" dirty="0" smtClean="0"/>
              <a:t>DoD'</a:t>
            </a:r>
            <a:r>
              <a:rPr lang="zh-CN" altLang="en-US" dirty="0" smtClean="0"/>
              <a:t>的概念能帮助我们在每个迭代都完成一小部分，并且更频繁地交付？”</a:t>
            </a:r>
          </a:p>
          <a:p>
            <a:endParaRPr lang="zh-CN" altLang="en-US" dirty="0" smtClean="0"/>
          </a:p>
          <a:p>
            <a:r>
              <a:rPr lang="sv-SE" dirty="0" smtClean="0"/>
              <a:t>Lisa: "Good idea, let's give it a shot.”</a:t>
            </a:r>
          </a:p>
          <a:p>
            <a:endParaRPr lang="sv-SE" dirty="0" smtClean="0"/>
          </a:p>
          <a:p>
            <a:r>
              <a:rPr lang="zh-CN" altLang="en-US" dirty="0" smtClean="0"/>
              <a:t>小丽：“好主意，让我们试一试。”</a:t>
            </a:r>
          </a:p>
          <a:p>
            <a:endParaRPr lang="zh-CN" altLang="en-US" dirty="0" smtClean="0"/>
          </a:p>
          <a:p>
            <a:endParaRPr lang="zh-CN" altLang="en-US" dirty="0" smtClean="0"/>
          </a:p>
          <a:p>
            <a:r>
              <a:rPr lang="sv-SE" dirty="0" smtClean="0"/>
              <a:t>How do I NOT use it?</a:t>
            </a:r>
          </a:p>
          <a:p>
            <a:endParaRPr lang="sv-SE" dirty="0" smtClean="0"/>
          </a:p>
          <a:p>
            <a:r>
              <a:rPr lang="zh-CN" altLang="en-US" dirty="0" smtClean="0"/>
              <a:t>什么情况下不该使用？</a:t>
            </a:r>
          </a:p>
          <a:p>
            <a:endParaRPr lang="zh-CN" altLang="en-US" dirty="0" smtClean="0"/>
          </a:p>
          <a:p>
            <a:r>
              <a:rPr lang="sv-SE" dirty="0" smtClean="0"/>
              <a:t>Big Boss: "OK team, time to see how Scrum compliant you are. Fill in this checklist please.”</a:t>
            </a:r>
          </a:p>
          <a:p>
            <a:endParaRPr lang="sv-SE" dirty="0" smtClean="0"/>
          </a:p>
          <a:p>
            <a:r>
              <a:rPr lang="zh-CN" altLang="en-US" dirty="0" smtClean="0"/>
              <a:t>大老板：“好了团队，该看看我们的</a:t>
            </a:r>
            <a:r>
              <a:rPr lang="sv-SE" dirty="0" smtClean="0"/>
              <a:t>Scrum</a:t>
            </a:r>
            <a:r>
              <a:rPr lang="zh-CN" altLang="en-US" dirty="0" smtClean="0"/>
              <a:t>实施得怎么样了？请填一下这份检查清单。”</a:t>
            </a:r>
          </a:p>
          <a:p>
            <a:endParaRPr lang="zh-CN" altLang="en-US" dirty="0" smtClean="0"/>
          </a:p>
          <a:p>
            <a:r>
              <a:rPr lang="sv-SE" dirty="0" smtClean="0"/>
              <a:t>Joe: "Boss, I'm happy to report that we are doing everything. Well, everything except Sprint burndown charts”</a:t>
            </a:r>
          </a:p>
          <a:p>
            <a:endParaRPr lang="sv-SE" dirty="0" smtClean="0"/>
          </a:p>
          <a:p>
            <a:r>
              <a:rPr lang="zh-CN" altLang="en-US" dirty="0" smtClean="0"/>
              <a:t>小周：“老板，我很高兴向你汇报我们所有事情都在做。好吧，除了迭代燃尽图这一项。”</a:t>
            </a:r>
          </a:p>
          <a:p>
            <a:endParaRPr lang="zh-CN" altLang="en-US" dirty="0" smtClean="0"/>
          </a:p>
          <a:p>
            <a:r>
              <a:rPr lang="sv-SE" dirty="0" smtClean="0"/>
              <a:t>Big Boss: "Bad, bad team! It says here that you should be doing those... er...  sprint burning thingies! I want them!" </a:t>
            </a:r>
          </a:p>
          <a:p>
            <a:endParaRPr lang="sv-SE" dirty="0" smtClean="0"/>
          </a:p>
          <a:p>
            <a:r>
              <a:rPr lang="zh-CN" altLang="en-US" dirty="0" smtClean="0"/>
              <a:t>大老板：“烂，烂团队！这上面说你们应该做那些</a:t>
            </a:r>
            <a:r>
              <a:rPr lang="en-US" altLang="zh-CN" dirty="0" smtClean="0"/>
              <a:t>…</a:t>
            </a:r>
            <a:r>
              <a:rPr lang="zh-CN" altLang="en-US" dirty="0" smtClean="0"/>
              <a:t>呃</a:t>
            </a:r>
            <a:r>
              <a:rPr lang="en-US" altLang="zh-CN" dirty="0" smtClean="0"/>
              <a:t>…</a:t>
            </a:r>
            <a:r>
              <a:rPr lang="zh-CN" altLang="en-US" dirty="0" smtClean="0"/>
              <a:t>迭代燃尽什么的！我想要它们！”</a:t>
            </a:r>
          </a:p>
          <a:p>
            <a:endParaRPr lang="zh-CN" altLang="en-US" dirty="0" smtClean="0"/>
          </a:p>
          <a:p>
            <a:r>
              <a:rPr lang="sv-SE" dirty="0" smtClean="0"/>
              <a:t>Lisa: "But we do 2 week sprints and almost always manage to deliver what we commit to, and the customers are happy. Sprint burndown charts wouldn't add value at this stage.”</a:t>
            </a:r>
          </a:p>
          <a:p>
            <a:endParaRPr lang="sv-SE" dirty="0" smtClean="0"/>
          </a:p>
          <a:p>
            <a:r>
              <a:rPr lang="zh-CN" altLang="en-US" dirty="0" smtClean="0"/>
              <a:t>小丽：“但我们运行两周长度的迭代，而且几乎总能交付我们所承诺的，客户也挺满意。迭代燃尽图目前不会增加什么价值。”</a:t>
            </a:r>
          </a:p>
          <a:p>
            <a:endParaRPr lang="zh-CN" altLang="en-US" dirty="0" smtClean="0"/>
          </a:p>
          <a:p>
            <a:r>
              <a:rPr lang="sv-SE" dirty="0" smtClean="0"/>
              <a:t>Big Boss: "Well it says here that you should do it, so don't let me catch you cheating again, or I'll call in the Scrum Police!”</a:t>
            </a:r>
          </a:p>
          <a:p>
            <a:endParaRPr lang="sv-SE" dirty="0" smtClean="0"/>
          </a:p>
          <a:p>
            <a:r>
              <a:rPr lang="zh-CN" altLang="en-US" dirty="0" smtClean="0"/>
              <a:t>大老板：“可这上面说你们应该做，别让我再逮到你们耍花招，否则我会找些</a:t>
            </a:r>
            <a:r>
              <a:rPr lang="sv-SE" dirty="0" smtClean="0"/>
              <a:t>Scrum</a:t>
            </a:r>
            <a:r>
              <a:rPr lang="zh-CN" altLang="en-US" dirty="0" smtClean="0"/>
              <a:t>警察过来。”</a:t>
            </a:r>
          </a:p>
          <a:p>
            <a:endParaRPr lang="zh-CN" altLang="en-US" dirty="0" smtClean="0"/>
          </a:p>
          <a:p>
            <a:r>
              <a:rPr lang="sv-SE" dirty="0" smtClean="0"/>
              <a:t>Is this an official checklist?</a:t>
            </a:r>
          </a:p>
          <a:p>
            <a:endParaRPr lang="sv-SE" dirty="0" smtClean="0"/>
          </a:p>
          <a:p>
            <a:r>
              <a:rPr lang="zh-CN" altLang="en-US" dirty="0" smtClean="0"/>
              <a:t>这是官方的检查清单吗？</a:t>
            </a:r>
          </a:p>
          <a:p>
            <a:endParaRPr lang="zh-CN" altLang="en-US" dirty="0" smtClean="0"/>
          </a:p>
          <a:p>
            <a:r>
              <a:rPr lang="sv-SE" dirty="0" smtClean="0"/>
              <a:t>No. The checklist reflects my personal &amp; subjective opinion about what really matters in Scrum. I've spent years helping companies get started with Scrum and met hundreds of other practitioners, trainers, and coaches; and I've found that checklists like this can be helpful, if used correctly.</a:t>
            </a:r>
          </a:p>
          <a:p>
            <a:endParaRPr lang="sv-SE" dirty="0" smtClean="0"/>
          </a:p>
          <a:p>
            <a:r>
              <a:rPr lang="zh-CN" altLang="en-US" dirty="0" smtClean="0"/>
              <a:t>不是。它反映了我个人对</a:t>
            </a:r>
            <a:r>
              <a:rPr lang="sv-SE" dirty="0" smtClean="0"/>
              <a:t>Scrum</a:t>
            </a:r>
            <a:r>
              <a:rPr lang="zh-CN" altLang="en-US" dirty="0" smtClean="0"/>
              <a:t>重要事物的主观看法。我花了好几年来帮助许多公司启动</a:t>
            </a:r>
            <a:r>
              <a:rPr lang="sv-SE" dirty="0" smtClean="0"/>
              <a:t>Scrum，</a:t>
            </a:r>
            <a:r>
              <a:rPr lang="zh-CN" altLang="en-US" dirty="0" smtClean="0"/>
              <a:t>并会见了数百位实践者、培训师和教练；我发现如果使用得当，像这样的清单是有益的。</a:t>
            </a:r>
            <a:endParaRPr lang="sv-SE" dirty="0"/>
          </a:p>
        </p:txBody>
      </p:sp>
      <p:sp>
        <p:nvSpPr>
          <p:cNvPr id="4" name="Slide Number Placeholder 3"/>
          <p:cNvSpPr>
            <a:spLocks noGrp="1"/>
          </p:cNvSpPr>
          <p:nvPr>
            <p:ph type="sldNum" sz="quarter" idx="10"/>
          </p:nvPr>
        </p:nvSpPr>
        <p:spPr/>
        <p:txBody>
          <a:bodyPr/>
          <a:lstStyle/>
          <a:p>
            <a:fld id="{EFA1A549-073B-42F9-89DB-6E10FFAD12FA}" type="slidenum">
              <a:rPr lang="sv-SE" smtClean="0">
                <a:solidFill>
                  <a:prstClr val="black"/>
                </a:solidFill>
              </a:rPr>
              <a:pPr/>
              <a:t>4</a:t>
            </a:fld>
            <a:endParaRPr lang="sv-S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42950" y="765177"/>
            <a:ext cx="8420100" cy="792163"/>
          </a:xfrm>
        </p:spPr>
        <p:txBody>
          <a:bodyPr/>
          <a:lstStyle>
            <a:lvl1pPr algn="ctr">
              <a:defRPr/>
            </a:lvl1pPr>
          </a:lstStyle>
          <a:p>
            <a:r>
              <a:rPr lang="en-US"/>
              <a:t>Klicka här för att ändra format</a:t>
            </a:r>
          </a:p>
        </p:txBody>
      </p:sp>
      <p:sp>
        <p:nvSpPr>
          <p:cNvPr id="32771" name="Rectangle 3"/>
          <p:cNvSpPr>
            <a:spLocks noGrp="1" noChangeArrowheads="1"/>
          </p:cNvSpPr>
          <p:nvPr>
            <p:ph type="subTitle" idx="1"/>
          </p:nvPr>
        </p:nvSpPr>
        <p:spPr>
          <a:xfrm>
            <a:off x="1485900" y="1700215"/>
            <a:ext cx="6934200" cy="936625"/>
          </a:xfrm>
        </p:spPr>
        <p:txBody>
          <a:bodyPr/>
          <a:lstStyle>
            <a:lvl1pPr marL="0" indent="0" algn="ctr">
              <a:buFontTx/>
              <a:buNone/>
              <a:defRPr/>
            </a:lvl1pPr>
          </a:lstStyle>
          <a:p>
            <a:r>
              <a:rPr lang="en-US"/>
              <a:t>Klicka här för att ändra format på underrubrik i bakgrunden</a:t>
            </a:r>
          </a:p>
        </p:txBody>
      </p:sp>
      <p:sp>
        <p:nvSpPr>
          <p:cNvPr id="4" name="Rectangle 4"/>
          <p:cNvSpPr>
            <a:spLocks noGrp="1" noChangeArrowheads="1"/>
          </p:cNvSpPr>
          <p:nvPr>
            <p:ph type="dt" sz="half" idx="10"/>
          </p:nvPr>
        </p:nvSpPr>
        <p:spPr>
          <a:xfrm>
            <a:off x="3797300" y="3716338"/>
            <a:ext cx="2311400" cy="476250"/>
          </a:xfrm>
          <a:prstGeom prst="rect">
            <a:avLst/>
          </a:prstGeom>
        </p:spPr>
        <p:txBody>
          <a:bodyPr lIns="91429" tIns="45715" rIns="91429" bIns="45715"/>
          <a:lstStyle>
            <a:lvl1pPr algn="ctr">
              <a:defRPr>
                <a:cs typeface="+mn-cs"/>
              </a:defRPr>
            </a:lvl1pPr>
          </a:lstStyle>
          <a:p>
            <a:pPr>
              <a:defRPr/>
            </a:pPr>
            <a:fld id="{1B81A53B-3C54-49D9-A812-879A76D4D85F}" type="datetime1">
              <a:rPr lang="sv-SE"/>
              <a:pPr>
                <a:defRPr/>
              </a:pPr>
              <a:t>2013-08-14</a:t>
            </a:fld>
            <a:endParaRPr lang="sv-SE"/>
          </a:p>
        </p:txBody>
      </p:sp>
      <p:sp>
        <p:nvSpPr>
          <p:cNvPr id="5" name="Rectangle 5"/>
          <p:cNvSpPr>
            <a:spLocks noGrp="1" noChangeArrowheads="1"/>
          </p:cNvSpPr>
          <p:nvPr>
            <p:ph type="ftr" sz="quarter" idx="11"/>
          </p:nvPr>
        </p:nvSpPr>
        <p:spPr>
          <a:xfrm>
            <a:off x="3384550" y="4437063"/>
            <a:ext cx="3136900" cy="476250"/>
          </a:xfrm>
          <a:prstGeom prst="rect">
            <a:avLst/>
          </a:prstGeom>
        </p:spPr>
        <p:txBody>
          <a:bodyPr lIns="65306" tIns="32653" rIns="65306" bIns="32653"/>
          <a:lstStyle>
            <a:lvl1pPr algn="ctr">
              <a:defRPr/>
            </a:lvl1pPr>
          </a:lstStyle>
          <a:p>
            <a:pPr>
              <a:defRPr/>
            </a:pPr>
            <a:r>
              <a:rPr lang="sv-SE"/>
              <a:t>Henrik Kniberg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9D58C46-83BF-4AFA-9613-469906FD75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476250"/>
            <a:ext cx="2228850" cy="5113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95300" y="476250"/>
            <a:ext cx="6521450" cy="5113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8CFC1632-936E-4F91-9E77-FC0534910C3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7"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403E09A8-D89B-4A69-997B-45B1287969C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95300" y="476250"/>
            <a:ext cx="8915400" cy="649288"/>
          </a:xfrm>
        </p:spPr>
        <p:txBody>
          <a:bodyPr/>
          <a:lstStyle/>
          <a:p>
            <a:r>
              <a:rPr lang="en-US" smtClean="0"/>
              <a:t>Click to edit Master title style</a:t>
            </a:r>
            <a:endParaRPr lang="sv-SE"/>
          </a:p>
        </p:txBody>
      </p:sp>
      <p:sp>
        <p:nvSpPr>
          <p:cNvPr id="3" name="Content Placeholder 2"/>
          <p:cNvSpPr>
            <a:spLocks noGrp="1"/>
          </p:cNvSpPr>
          <p:nvPr>
            <p:ph sz="quarter" idx="1"/>
          </p:nvPr>
        </p:nvSpPr>
        <p:spPr>
          <a:xfrm>
            <a:off x="49530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49530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Content Placeholder 5"/>
          <p:cNvSpPr>
            <a:spLocks noGrp="1"/>
          </p:cNvSpPr>
          <p:nvPr>
            <p:ph sz="quarter" idx="4"/>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BB87EE8-4777-478F-A365-53D6F12263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E9896F1-B5FB-439B-9411-83A01C71E01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A35015A-920C-45EA-B5D9-6A2F1B33772C}" type="datetimeFigureOut">
              <a:rPr lang="sv-SE" smtClean="0">
                <a:solidFill>
                  <a:prstClr val="black">
                    <a:tint val="75000"/>
                  </a:prstClr>
                </a:solidFill>
              </a:rPr>
              <a:pPr/>
              <a:t>2013-08-14</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4948C8A8-9EE9-41FB-88BD-E97440F9D4A3}" type="slidenum">
              <a:rPr lang="sv-SE" smtClean="0">
                <a:solidFill>
                  <a:prstClr val="black">
                    <a:tint val="75000"/>
                  </a:prstClr>
                </a:solidFill>
              </a:rPr>
              <a:pPr/>
              <a:t>‹#›</a:t>
            </a:fld>
            <a:endParaRPr lang="sv-SE">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2"/>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82302B7-1045-4A7C-BF17-50E0FF04D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9530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659AE83-8F14-4E9F-91B4-A6533AD5603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258E818B-2F32-4E28-8DDF-5B55C1C744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4"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F19D7B6-BF25-49CD-B912-5D7A8D3CB51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3"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19B94E5E-8B1A-447A-9225-393B2ADAA4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2971"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B1D63D4-39C7-4F35-86C6-26FA1E4F10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endParaRPr lang="sv-SE"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D0E8D602-3EF8-4E9B-AD5E-CA1BC6CA77D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95300" y="476250"/>
            <a:ext cx="8915400" cy="649288"/>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495300" y="1412877"/>
            <a:ext cx="8915400" cy="4176713"/>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iming>
    <p:tnLst>
      <p:par>
        <p:cTn id="1" dur="indefinite" restart="never" nodeType="tmRoot"/>
      </p:par>
    </p:tnLst>
  </p:timing>
  <p:hf hdr="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ahoma" pitchFamily="34" charset="0"/>
        </a:defRPr>
      </a:lvl2pPr>
      <a:lvl3pPr algn="l" rtl="0" eaLnBrk="0" fontAlgn="base" hangingPunct="0">
        <a:spcBef>
          <a:spcPct val="0"/>
        </a:spcBef>
        <a:spcAft>
          <a:spcPct val="0"/>
        </a:spcAft>
        <a:defRPr sz="3000" b="1">
          <a:solidFill>
            <a:schemeClr val="tx2"/>
          </a:solidFill>
          <a:latin typeface="Tahoma" pitchFamily="34" charset="0"/>
        </a:defRPr>
      </a:lvl3pPr>
      <a:lvl4pPr algn="l" rtl="0" eaLnBrk="0" fontAlgn="base" hangingPunct="0">
        <a:spcBef>
          <a:spcPct val="0"/>
        </a:spcBef>
        <a:spcAft>
          <a:spcPct val="0"/>
        </a:spcAft>
        <a:defRPr sz="3000" b="1">
          <a:solidFill>
            <a:schemeClr val="tx2"/>
          </a:solidFill>
          <a:latin typeface="Tahoma" pitchFamily="34" charset="0"/>
        </a:defRPr>
      </a:lvl4pPr>
      <a:lvl5pPr algn="l" rtl="0" eaLnBrk="0" fontAlgn="base" hangingPunct="0">
        <a:spcBef>
          <a:spcPct val="0"/>
        </a:spcBef>
        <a:spcAft>
          <a:spcPct val="0"/>
        </a:spcAft>
        <a:defRPr sz="3000" b="1">
          <a:solidFill>
            <a:schemeClr val="tx2"/>
          </a:solidFill>
          <a:latin typeface="Tahoma" pitchFamily="34" charset="0"/>
        </a:defRPr>
      </a:lvl5pPr>
      <a:lvl6pPr marL="457145" algn="l" rtl="0" fontAlgn="base">
        <a:spcBef>
          <a:spcPct val="0"/>
        </a:spcBef>
        <a:spcAft>
          <a:spcPct val="0"/>
        </a:spcAft>
        <a:defRPr sz="3000" b="1">
          <a:solidFill>
            <a:schemeClr val="tx2"/>
          </a:solidFill>
          <a:latin typeface="Tahoma" pitchFamily="34" charset="0"/>
        </a:defRPr>
      </a:lvl6pPr>
      <a:lvl7pPr marL="914290" algn="l" rtl="0" fontAlgn="base">
        <a:spcBef>
          <a:spcPct val="0"/>
        </a:spcBef>
        <a:spcAft>
          <a:spcPct val="0"/>
        </a:spcAft>
        <a:defRPr sz="3000" b="1">
          <a:solidFill>
            <a:schemeClr val="tx2"/>
          </a:solidFill>
          <a:latin typeface="Tahoma" pitchFamily="34" charset="0"/>
        </a:defRPr>
      </a:lvl7pPr>
      <a:lvl8pPr marL="1371435" algn="l" rtl="0" fontAlgn="base">
        <a:spcBef>
          <a:spcPct val="0"/>
        </a:spcBef>
        <a:spcAft>
          <a:spcPct val="0"/>
        </a:spcAft>
        <a:defRPr sz="3000" b="1">
          <a:solidFill>
            <a:schemeClr val="tx2"/>
          </a:solidFill>
          <a:latin typeface="Tahoma" pitchFamily="34" charset="0"/>
        </a:defRPr>
      </a:lvl8pPr>
      <a:lvl9pPr marL="1828581" algn="l" rtl="0" fontAlgn="base">
        <a:spcBef>
          <a:spcPct val="0"/>
        </a:spcBef>
        <a:spcAft>
          <a:spcPct val="0"/>
        </a:spcAft>
        <a:defRPr sz="3000" b="1">
          <a:solidFill>
            <a:schemeClr val="tx2"/>
          </a:solidFill>
          <a:latin typeface="Tahoma" pitchFamily="34" charset="0"/>
        </a:defRPr>
      </a:lvl9pPr>
    </p:titleStyle>
    <p:bodyStyle>
      <a:lvl1pPr marL="342859" indent="-342859" algn="l" rtl="0" eaLnBrk="0" fontAlgn="base" hangingPunct="0">
        <a:spcBef>
          <a:spcPct val="20000"/>
        </a:spcBef>
        <a:spcAft>
          <a:spcPct val="0"/>
        </a:spcAft>
        <a:buBlip>
          <a:blip r:embed="rId16"/>
        </a:buBlip>
        <a:defRPr sz="2400" b="1">
          <a:solidFill>
            <a:schemeClr val="tx1"/>
          </a:solidFill>
          <a:latin typeface="+mn-lt"/>
          <a:ea typeface="+mn-ea"/>
          <a:cs typeface="+mn-cs"/>
        </a:defRPr>
      </a:lvl1pPr>
      <a:lvl2pPr marL="742861" indent="-285716" algn="l" rtl="0" eaLnBrk="0" fontAlgn="base" hangingPunct="0">
        <a:spcBef>
          <a:spcPct val="20000"/>
        </a:spcBef>
        <a:spcAft>
          <a:spcPct val="0"/>
        </a:spcAft>
        <a:buBlip>
          <a:blip r:embed="rId16"/>
        </a:buBlip>
        <a:defRPr sz="2400">
          <a:solidFill>
            <a:schemeClr val="tx1"/>
          </a:solidFill>
          <a:latin typeface="+mn-lt"/>
        </a:defRPr>
      </a:lvl2pPr>
      <a:lvl3pPr marL="1142863" indent="-228573" algn="l" rtl="0" eaLnBrk="0" fontAlgn="base" hangingPunct="0">
        <a:spcBef>
          <a:spcPct val="20000"/>
        </a:spcBef>
        <a:spcAft>
          <a:spcPct val="0"/>
        </a:spcAft>
        <a:buBlip>
          <a:blip r:embed="rId16"/>
        </a:buBlip>
        <a:defRPr sz="2200">
          <a:solidFill>
            <a:schemeClr val="tx1"/>
          </a:solidFill>
          <a:latin typeface="+mn-lt"/>
        </a:defRPr>
      </a:lvl3pPr>
      <a:lvl4pPr marL="1600008" indent="-228573" algn="l" rtl="0" eaLnBrk="0" fontAlgn="base" hangingPunct="0">
        <a:spcBef>
          <a:spcPct val="20000"/>
        </a:spcBef>
        <a:spcAft>
          <a:spcPct val="0"/>
        </a:spcAft>
        <a:buBlip>
          <a:blip r:embed="rId16"/>
        </a:buBlip>
        <a:defRPr sz="2000">
          <a:solidFill>
            <a:schemeClr val="tx1"/>
          </a:solidFill>
          <a:latin typeface="+mn-lt"/>
        </a:defRPr>
      </a:lvl4pPr>
      <a:lvl5pPr marL="2057153" indent="-228573" algn="l" rtl="0" eaLnBrk="0" fontAlgn="base" hangingPunct="0">
        <a:spcBef>
          <a:spcPct val="20000"/>
        </a:spcBef>
        <a:spcAft>
          <a:spcPct val="0"/>
        </a:spcAft>
        <a:buBlip>
          <a:blip r:embed="rId16"/>
        </a:buBlip>
        <a:defRPr sz="2000">
          <a:solidFill>
            <a:schemeClr val="tx1"/>
          </a:solidFill>
          <a:latin typeface="+mn-lt"/>
        </a:defRPr>
      </a:lvl5pPr>
      <a:lvl6pPr marL="2514298" indent="-228573" algn="l" rtl="0" fontAlgn="base">
        <a:spcBef>
          <a:spcPct val="20000"/>
        </a:spcBef>
        <a:spcAft>
          <a:spcPct val="0"/>
        </a:spcAft>
        <a:buBlip>
          <a:blip r:embed="rId16"/>
        </a:buBlip>
        <a:defRPr sz="2000">
          <a:solidFill>
            <a:schemeClr val="tx1"/>
          </a:solidFill>
          <a:latin typeface="+mn-lt"/>
        </a:defRPr>
      </a:lvl6pPr>
      <a:lvl7pPr marL="2971443" indent="-228573" algn="l" rtl="0" fontAlgn="base">
        <a:spcBef>
          <a:spcPct val="20000"/>
        </a:spcBef>
        <a:spcAft>
          <a:spcPct val="0"/>
        </a:spcAft>
        <a:buBlip>
          <a:blip r:embed="rId16"/>
        </a:buBlip>
        <a:defRPr sz="2000">
          <a:solidFill>
            <a:schemeClr val="tx1"/>
          </a:solidFill>
          <a:latin typeface="+mn-lt"/>
        </a:defRPr>
      </a:lvl7pPr>
      <a:lvl8pPr marL="3428589" indent="-228573" algn="l" rtl="0" fontAlgn="base">
        <a:spcBef>
          <a:spcPct val="20000"/>
        </a:spcBef>
        <a:spcAft>
          <a:spcPct val="0"/>
        </a:spcAft>
        <a:buBlip>
          <a:blip r:embed="rId16"/>
        </a:buBlip>
        <a:defRPr sz="2000">
          <a:solidFill>
            <a:schemeClr val="tx1"/>
          </a:solidFill>
          <a:latin typeface="+mn-lt"/>
        </a:defRPr>
      </a:lvl8pPr>
      <a:lvl9pPr marL="3885734" indent="-228573" algn="l" rtl="0" fontAlgn="base">
        <a:spcBef>
          <a:spcPct val="20000"/>
        </a:spcBef>
        <a:spcAft>
          <a:spcPct val="0"/>
        </a:spcAft>
        <a:buBlip>
          <a:blip r:embed="rId16"/>
        </a:buBlip>
        <a:defRPr sz="2000">
          <a:solidFill>
            <a:schemeClr val="tx1"/>
          </a:solidFill>
          <a:latin typeface="+mn-lt"/>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29" tIns="45715" rIns="91429" bIns="45715"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95300" y="1600202"/>
            <a:ext cx="89154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95300" y="6356352"/>
            <a:ext cx="2311400" cy="365125"/>
          </a:xfrm>
          <a:prstGeom prst="rect">
            <a:avLst/>
          </a:prstGeom>
        </p:spPr>
        <p:txBody>
          <a:bodyPr vert="horz" lIns="91429" tIns="45715" rIns="91429" bIns="45715" rtlCol="0" anchor="ctr"/>
          <a:lstStyle>
            <a:lvl1pPr algn="l" defTabSz="914290" fontAlgn="auto">
              <a:spcBef>
                <a:spcPts val="0"/>
              </a:spcBef>
              <a:spcAft>
                <a:spcPts val="0"/>
              </a:spcAft>
              <a:defRPr sz="1200">
                <a:solidFill>
                  <a:schemeClr val="tx1">
                    <a:tint val="75000"/>
                  </a:schemeClr>
                </a:solidFill>
              </a:defRPr>
            </a:lvl1pPr>
          </a:lstStyle>
          <a:p>
            <a:fld id="{4A35015A-920C-45EA-B5D9-6A2F1B33772C}" type="datetimeFigureOut">
              <a:rPr lang="sv-SE" smtClean="0">
                <a:solidFill>
                  <a:prstClr val="black">
                    <a:tint val="75000"/>
                  </a:prstClr>
                </a:solidFill>
                <a:latin typeface="Calibri"/>
                <a:cs typeface="+mn-cs"/>
              </a:rPr>
              <a:pPr/>
              <a:t>2013-08-14</a:t>
            </a:fld>
            <a:endParaRPr lang="sv-SE">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29" tIns="45715" rIns="91429" bIns="45715" rtlCol="0" anchor="ctr"/>
          <a:lstStyle>
            <a:lvl1pPr algn="ctr" defTabSz="914290" fontAlgn="auto">
              <a:spcBef>
                <a:spcPts val="0"/>
              </a:spcBef>
              <a:spcAft>
                <a:spcPts val="0"/>
              </a:spcAft>
              <a:defRPr sz="1200">
                <a:solidFill>
                  <a:schemeClr val="tx1">
                    <a:tint val="75000"/>
                  </a:schemeClr>
                </a:solidFill>
              </a:defRPr>
            </a:lvl1pPr>
          </a:lstStyle>
          <a:p>
            <a:endParaRPr lang="sv-SE">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1429" tIns="45715" rIns="91429" bIns="45715" rtlCol="0" anchor="ctr"/>
          <a:lstStyle>
            <a:lvl1pPr algn="r" defTabSz="914290" fontAlgn="auto">
              <a:spcBef>
                <a:spcPts val="0"/>
              </a:spcBef>
              <a:spcAft>
                <a:spcPts val="0"/>
              </a:spcAft>
              <a:defRPr sz="1200">
                <a:solidFill>
                  <a:schemeClr val="tx1">
                    <a:tint val="75000"/>
                  </a:schemeClr>
                </a:solidFill>
              </a:defRPr>
            </a:lvl1pPr>
          </a:lstStyle>
          <a:p>
            <a:fld id="{4948C8A8-9EE9-41FB-88BD-E97440F9D4A3}" type="slidenum">
              <a:rPr lang="sv-SE" smtClean="0">
                <a:solidFill>
                  <a:prstClr val="black">
                    <a:tint val="75000"/>
                  </a:prstClr>
                </a:solidFill>
                <a:latin typeface="Calibri"/>
                <a:cs typeface="+mn-cs"/>
              </a:rPr>
              <a:pPr/>
              <a:t>‹#›</a:t>
            </a:fld>
            <a:endParaRPr lang="sv-SE">
              <a:solidFill>
                <a:prstClr val="black">
                  <a:tint val="75000"/>
                </a:prstClr>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ctr" defTabSz="914290" rtl="0" eaLnBrk="1" latinLnBrk="0" hangingPunct="1">
        <a:spcBef>
          <a:spcPct val="0"/>
        </a:spcBef>
        <a:buNone/>
        <a:defRPr sz="4400" kern="1200">
          <a:solidFill>
            <a:schemeClr val="tx1"/>
          </a:solidFill>
          <a:latin typeface="+mj-lt"/>
          <a:ea typeface="+mj-ea"/>
          <a:cs typeface="+mj-cs"/>
        </a:defRPr>
      </a:lvl1pPr>
    </p:titleStyle>
    <p:bodyStyle>
      <a:lvl1pPr marL="342859" indent="-342859" algn="l" defTabSz="91429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1" indent="-285716" algn="l" defTabSz="91429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3" indent="-228573" algn="l" defTabSz="91429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Hanzhi.Dou@CugeSoft.com" TargetMode="External"/><Relationship Id="rId4" Type="http://schemas.openxmlformats.org/officeDocument/2006/relationships/hyperlink" Target="mailto:JackyShen@ScrumChin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hyperlink" Target="mailto:Hanzhi.Dou@CugeSoft.com" TargetMode="External"/><Relationship Id="rId4" Type="http://schemas.openxmlformats.org/officeDocument/2006/relationships/hyperlink" Target="mailto:JackyShen@ScrumChina.com"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5" name="Rounded Rectangle 1034"/>
          <p:cNvSpPr/>
          <p:nvPr/>
        </p:nvSpPr>
        <p:spPr bwMode="auto">
          <a:xfrm>
            <a:off x="44368" y="1"/>
            <a:ext cx="1967912" cy="1489969"/>
          </a:xfrm>
          <a:prstGeom prst="roundRect">
            <a:avLst>
              <a:gd name="adj" fmla="val 6621"/>
            </a:avLst>
          </a:prstGeom>
          <a:gradFill flip="none" rotWithShape="1">
            <a:gsLst>
              <a:gs pos="0">
                <a:srgbClr val="FFE161"/>
              </a:gs>
              <a:gs pos="50000">
                <a:srgbClr val="FFFF99"/>
              </a:gs>
              <a:gs pos="100000">
                <a:srgbClr val="FFFFD5"/>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49" name="Group 348"/>
          <p:cNvGrpSpPr/>
          <p:nvPr/>
        </p:nvGrpSpPr>
        <p:grpSpPr>
          <a:xfrm>
            <a:off x="44368" y="0"/>
            <a:ext cx="4355839" cy="6858000"/>
            <a:chOff x="114256" y="0"/>
            <a:chExt cx="5629083" cy="9601200"/>
          </a:xfrm>
          <a:gradFill flip="none" rotWithShape="1">
            <a:gsLst>
              <a:gs pos="0">
                <a:srgbClr val="FFC081"/>
              </a:gs>
              <a:gs pos="50000">
                <a:srgbClr val="FFD9B3"/>
              </a:gs>
              <a:gs pos="100000">
                <a:srgbClr val="FFFFFF"/>
              </a:gs>
            </a:gsLst>
            <a:lin ang="13500000" scaled="1"/>
            <a:tileRect/>
          </a:gradFill>
          <a:effectLst>
            <a:outerShdw blurRad="50800" dist="38100" dir="2700000" algn="tl" rotWithShape="0">
              <a:prstClr val="black">
                <a:alpha val="40000"/>
              </a:prstClr>
            </a:outerShdw>
          </a:effectLst>
        </p:grpSpPr>
        <p:sp>
          <p:nvSpPr>
            <p:cNvPr id="1034" name="Rounded Rectangle 1033"/>
            <p:cNvSpPr/>
            <p:nvPr/>
          </p:nvSpPr>
          <p:spPr bwMode="auto">
            <a:xfrm>
              <a:off x="114256" y="2157394"/>
              <a:ext cx="3029016" cy="7443806"/>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33" name="Rounded Rectangle 1032"/>
            <p:cNvSpPr/>
            <p:nvPr/>
          </p:nvSpPr>
          <p:spPr bwMode="auto">
            <a:xfrm>
              <a:off x="2828900" y="0"/>
              <a:ext cx="2914439" cy="9601200"/>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grpSp>
      <p:grpSp>
        <p:nvGrpSpPr>
          <p:cNvPr id="203" name="Group 202"/>
          <p:cNvGrpSpPr/>
          <p:nvPr/>
        </p:nvGrpSpPr>
        <p:grpSpPr>
          <a:xfrm>
            <a:off x="99648" y="1132778"/>
            <a:ext cx="1713661" cy="255136"/>
            <a:chOff x="542884" y="371444"/>
            <a:chExt cx="2214578" cy="357190"/>
          </a:xfrm>
        </p:grpSpPr>
        <p:sp>
          <p:nvSpPr>
            <p:cNvPr id="204" name="Rounded Rectangle 20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5" name="Rectangle 20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6" name="TextBox 205"/>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Process is</a:t>
              </a:r>
            </a:p>
            <a:p>
              <a:r>
                <a:rPr lang="sv-SE" sz="700" b="1" smtClean="0">
                  <a:latin typeface="Arial" pitchFamily="34" charset="0"/>
                  <a:cs typeface="Arial" pitchFamily="34" charset="0"/>
                </a:rPr>
                <a:t>continuously improving</a:t>
              </a:r>
            </a:p>
          </p:txBody>
        </p:sp>
      </p:grpSp>
      <p:grpSp>
        <p:nvGrpSpPr>
          <p:cNvPr id="343" name="Group 342"/>
          <p:cNvGrpSpPr/>
          <p:nvPr/>
        </p:nvGrpSpPr>
        <p:grpSpPr>
          <a:xfrm>
            <a:off x="99648" y="6031385"/>
            <a:ext cx="1713661" cy="765407"/>
            <a:chOff x="185694" y="8443938"/>
            <a:chExt cx="2214578" cy="1071570"/>
          </a:xfrm>
        </p:grpSpPr>
        <p:grpSp>
          <p:nvGrpSpPr>
            <p:cNvPr id="746" name="Group 745"/>
            <p:cNvGrpSpPr/>
            <p:nvPr/>
          </p:nvGrpSpPr>
          <p:grpSpPr>
            <a:xfrm>
              <a:off x="185694" y="8443938"/>
              <a:ext cx="2214578" cy="357190"/>
              <a:chOff x="614322" y="5086352"/>
              <a:chExt cx="2214578" cy="357190"/>
            </a:xfrm>
          </p:grpSpPr>
          <p:sp>
            <p:nvSpPr>
              <p:cNvPr id="217" name="Rounded Rectangle 216"/>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8" name="Rectangle 217"/>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9" name="TextBox 218"/>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Definition of Done (DoD)</a:t>
                </a:r>
              </a:p>
            </p:txBody>
          </p:sp>
        </p:grpSp>
        <p:grpSp>
          <p:nvGrpSpPr>
            <p:cNvPr id="220" name="Group 219"/>
            <p:cNvGrpSpPr/>
            <p:nvPr/>
          </p:nvGrpSpPr>
          <p:grpSpPr>
            <a:xfrm>
              <a:off x="471446" y="8801128"/>
              <a:ext cx="1928826" cy="357190"/>
              <a:chOff x="828636" y="800072"/>
              <a:chExt cx="1928826" cy="357190"/>
            </a:xfrm>
          </p:grpSpPr>
          <p:sp>
            <p:nvSpPr>
              <p:cNvPr id="221" name="Rounded Rectangle 2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2" name="Rectangle 2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3" name="TextBox 2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DoD </a:t>
                </a:r>
                <a:r>
                  <a:rPr lang="sv-SE" sz="700" b="1" smtClean="0">
                    <a:latin typeface="Arial" pitchFamily="34" charset="0"/>
                    <a:cs typeface="Arial" pitchFamily="34" charset="0"/>
                  </a:rPr>
                  <a:t>achievable</a:t>
                </a:r>
                <a:r>
                  <a:rPr lang="sv-SE" sz="700" smtClean="0">
                    <a:latin typeface="Arial" pitchFamily="34" charset="0"/>
                    <a:cs typeface="Arial" pitchFamily="34" charset="0"/>
                  </a:rPr>
                  <a:t> within each iteration</a:t>
                </a:r>
              </a:p>
            </p:txBody>
          </p:sp>
        </p:grpSp>
        <p:grpSp>
          <p:nvGrpSpPr>
            <p:cNvPr id="224" name="Group 223"/>
            <p:cNvGrpSpPr/>
            <p:nvPr/>
          </p:nvGrpSpPr>
          <p:grpSpPr>
            <a:xfrm>
              <a:off x="471446" y="9158318"/>
              <a:ext cx="1928826" cy="357190"/>
              <a:chOff x="828636" y="800072"/>
              <a:chExt cx="1928826" cy="357190"/>
            </a:xfrm>
          </p:grpSpPr>
          <p:sp>
            <p:nvSpPr>
              <p:cNvPr id="225" name="Rounded Rectangle 22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6" name="Rectangle 22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7" name="TextBox 22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respects</a:t>
                </a:r>
                <a:r>
                  <a:rPr lang="sv-SE" sz="700" smtClean="0">
                    <a:latin typeface="Arial" pitchFamily="34" charset="0"/>
                    <a:cs typeface="Arial" pitchFamily="34" charset="0"/>
                  </a:rPr>
                  <a:t> DoD</a:t>
                </a:r>
              </a:p>
            </p:txBody>
          </p:sp>
        </p:grpSp>
      </p:grpSp>
      <p:sp>
        <p:nvSpPr>
          <p:cNvPr id="652" name="TextBox 651"/>
          <p:cNvSpPr txBox="1"/>
          <p:nvPr/>
        </p:nvSpPr>
        <p:spPr>
          <a:xfrm>
            <a:off x="44368" y="1"/>
            <a:ext cx="1350746" cy="250610"/>
          </a:xfrm>
          <a:prstGeom prst="rect">
            <a:avLst/>
          </a:prstGeom>
          <a:noFill/>
        </p:spPr>
        <p:txBody>
          <a:bodyPr wrap="none" lIns="65306" tIns="32653" rIns="65306" bIns="32653" rtlCol="0">
            <a:spAutoFit/>
          </a:bodyPr>
          <a:lstStyle/>
          <a:p>
            <a:r>
              <a:rPr lang="sv-SE" b="1" smtClean="0">
                <a:latin typeface="+mj-lt"/>
                <a:cs typeface="Arial" pitchFamily="34" charset="0"/>
              </a:rPr>
              <a:t>The bottom line</a:t>
            </a:r>
            <a:endParaRPr lang="sv-SE" b="1">
              <a:latin typeface="+mj-lt"/>
              <a:cs typeface="Arial" pitchFamily="34" charset="0"/>
            </a:endParaRPr>
          </a:p>
        </p:txBody>
      </p:sp>
      <p:grpSp>
        <p:nvGrpSpPr>
          <p:cNvPr id="653" name="Group 652"/>
          <p:cNvGrpSpPr/>
          <p:nvPr/>
        </p:nvGrpSpPr>
        <p:grpSpPr>
          <a:xfrm>
            <a:off x="99648" y="520453"/>
            <a:ext cx="1713661" cy="255136"/>
            <a:chOff x="542884" y="371444"/>
            <a:chExt cx="2214578" cy="357190"/>
          </a:xfrm>
        </p:grpSpPr>
        <p:sp>
          <p:nvSpPr>
            <p:cNvPr id="654" name="Rounded Rectangle 65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5" name="Rectangle 65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6" name="TextBox 655"/>
            <p:cNvSpPr txBox="1"/>
            <p:nvPr/>
          </p:nvSpPr>
          <p:spPr>
            <a:xfrm>
              <a:off x="900074" y="371444"/>
              <a:ext cx="1857388" cy="357190"/>
            </a:xfrm>
            <a:prstGeom prst="rect">
              <a:avLst/>
            </a:prstGeom>
            <a:noFill/>
          </p:spPr>
          <p:txBody>
            <a:bodyPr wrap="square" lIns="0" tIns="0" rIns="0" bIns="0" rtlCol="0" anchor="ctr" anchorCtr="0">
              <a:noAutofit/>
            </a:bodyPr>
            <a:lstStyle/>
            <a:p>
              <a:r>
                <a:rPr lang="en-US" sz="700" dirty="0" smtClean="0">
                  <a:latin typeface="Arial" pitchFamily="34" charset="0"/>
                  <a:cs typeface="Arial" pitchFamily="34" charset="0"/>
                </a:rPr>
                <a:t>Delivering</a:t>
              </a:r>
              <a:r>
                <a:rPr lang="en-US" sz="700" dirty="0" smtClean="0">
                  <a:latin typeface="Arial" pitchFamily="34" charset="0"/>
                  <a:cs typeface="Arial" pitchFamily="34" charset="0"/>
                </a:rPr>
                <a:t> </a:t>
              </a:r>
              <a:r>
                <a:rPr lang="en-US" sz="700" b="1" dirty="0" smtClean="0">
                  <a:latin typeface="Arial" pitchFamily="34" charset="0"/>
                  <a:cs typeface="Arial" pitchFamily="34" charset="0"/>
                </a:rPr>
                <a:t>working, tested software</a:t>
              </a:r>
              <a:r>
                <a:rPr lang="en-US" sz="700" dirty="0" smtClean="0">
                  <a:latin typeface="Arial" pitchFamily="34" charset="0"/>
                  <a:cs typeface="Arial" pitchFamily="34" charset="0"/>
                </a:rPr>
                <a:t> every 4 weeks or less</a:t>
              </a:r>
              <a:endParaRPr lang="sv-SE" sz="700" dirty="0" smtClean="0">
                <a:latin typeface="Arial" pitchFamily="34" charset="0"/>
                <a:cs typeface="Arial" pitchFamily="34" charset="0"/>
              </a:endParaRPr>
            </a:p>
          </p:txBody>
        </p:sp>
      </p:grpSp>
      <p:grpSp>
        <p:nvGrpSpPr>
          <p:cNvPr id="661" name="Group 660"/>
          <p:cNvGrpSpPr/>
          <p:nvPr/>
        </p:nvGrpSpPr>
        <p:grpSpPr>
          <a:xfrm>
            <a:off x="99648" y="826616"/>
            <a:ext cx="1713661" cy="255136"/>
            <a:chOff x="542884" y="371444"/>
            <a:chExt cx="2214578" cy="357190"/>
          </a:xfrm>
        </p:grpSpPr>
        <p:sp>
          <p:nvSpPr>
            <p:cNvPr id="662" name="Rounded Rectangle 661"/>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3" name="Rectangle 662"/>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4" name="TextBox 663"/>
            <p:cNvSpPr txBox="1"/>
            <p:nvPr/>
          </p:nvSpPr>
          <p:spPr>
            <a:xfrm>
              <a:off x="900074" y="371444"/>
              <a:ext cx="1857388" cy="357190"/>
            </a:xfrm>
            <a:prstGeom prst="rect">
              <a:avLst/>
            </a:prstGeom>
            <a:noFill/>
          </p:spPr>
          <p:txBody>
            <a:bodyPr wrap="square" lIns="0" tIns="0" rIns="0" bIns="0" rtlCol="0" anchor="ctr" anchorCtr="0">
              <a:noAutofit/>
            </a:bodyPr>
            <a:lstStyle/>
            <a:p>
              <a:r>
                <a:rPr lang="sv-SE" sz="700" dirty="0" smtClean="0">
                  <a:latin typeface="Arial" pitchFamily="34" charset="0"/>
                  <a:cs typeface="Arial" pitchFamily="34" charset="0"/>
                </a:rPr>
                <a:t>Delivering what the</a:t>
              </a:r>
            </a:p>
            <a:p>
              <a:r>
                <a:rPr lang="sv-SE" sz="700" b="1" dirty="0" smtClean="0">
                  <a:latin typeface="Arial" pitchFamily="34" charset="0"/>
                  <a:cs typeface="Arial" pitchFamily="34" charset="0"/>
                </a:rPr>
                <a:t>business needs </a:t>
              </a:r>
              <a:r>
                <a:rPr lang="sv-SE" sz="700" dirty="0" smtClean="0">
                  <a:latin typeface="Arial" pitchFamily="34" charset="0"/>
                  <a:cs typeface="Arial" pitchFamily="34" charset="0"/>
                </a:rPr>
                <a:t>most</a:t>
              </a:r>
            </a:p>
          </p:txBody>
        </p:sp>
      </p:grpSp>
      <p:grpSp>
        <p:nvGrpSpPr>
          <p:cNvPr id="342" name="Group 341"/>
          <p:cNvGrpSpPr/>
          <p:nvPr/>
        </p:nvGrpSpPr>
        <p:grpSpPr>
          <a:xfrm>
            <a:off x="99648" y="5163924"/>
            <a:ext cx="1713661" cy="765407"/>
            <a:chOff x="185694" y="7314556"/>
            <a:chExt cx="2214578" cy="1071570"/>
          </a:xfrm>
        </p:grpSpPr>
        <p:grpSp>
          <p:nvGrpSpPr>
            <p:cNvPr id="705" name="Group 704"/>
            <p:cNvGrpSpPr/>
            <p:nvPr/>
          </p:nvGrpSpPr>
          <p:grpSpPr>
            <a:xfrm>
              <a:off x="185694" y="7314556"/>
              <a:ext cx="2214578" cy="357190"/>
              <a:chOff x="542884" y="371444"/>
              <a:chExt cx="2214578" cy="357190"/>
            </a:xfrm>
          </p:grpSpPr>
          <p:sp>
            <p:nvSpPr>
              <p:cNvPr id="706" name="Rounded Rectangle 70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7" name="Rectangle 70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8" name="TextBox 707"/>
              <p:cNvSpPr txBox="1"/>
              <p:nvPr/>
            </p:nvSpPr>
            <p:spPr>
              <a:xfrm>
                <a:off x="900074" y="371444"/>
                <a:ext cx="1785950"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Demo </a:t>
                </a:r>
                <a:r>
                  <a:rPr lang="sv-SE" sz="700" smtClean="0">
                    <a:latin typeface="Arial" pitchFamily="34" charset="0"/>
                    <a:cs typeface="Arial" pitchFamily="34" charset="0"/>
                  </a:rPr>
                  <a:t>happens after every sprint</a:t>
                </a:r>
              </a:p>
            </p:txBody>
          </p:sp>
        </p:grpSp>
        <p:grpSp>
          <p:nvGrpSpPr>
            <p:cNvPr id="713" name="Group 712"/>
            <p:cNvGrpSpPr/>
            <p:nvPr/>
          </p:nvGrpSpPr>
          <p:grpSpPr>
            <a:xfrm>
              <a:off x="471446" y="7671746"/>
              <a:ext cx="1928826" cy="357190"/>
              <a:chOff x="828636" y="800072"/>
              <a:chExt cx="1928826" cy="357190"/>
            </a:xfrm>
          </p:grpSpPr>
          <p:sp>
            <p:nvSpPr>
              <p:cNvPr id="714" name="Rounded Rectangle 71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5" name="Rectangle 71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6" name="TextBox 71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Shows </a:t>
                </a:r>
                <a:r>
                  <a:rPr lang="sv-SE" sz="700" b="1" smtClean="0">
                    <a:latin typeface="Arial" pitchFamily="34" charset="0"/>
                    <a:cs typeface="Arial" pitchFamily="34" charset="0"/>
                  </a:rPr>
                  <a:t>working, tested software</a:t>
                </a:r>
              </a:p>
            </p:txBody>
          </p:sp>
        </p:grpSp>
        <p:grpSp>
          <p:nvGrpSpPr>
            <p:cNvPr id="717" name="Group 716"/>
            <p:cNvGrpSpPr/>
            <p:nvPr/>
          </p:nvGrpSpPr>
          <p:grpSpPr>
            <a:xfrm>
              <a:off x="471446" y="8028936"/>
              <a:ext cx="1928826" cy="357190"/>
              <a:chOff x="828636" y="800072"/>
              <a:chExt cx="1928826" cy="357190"/>
            </a:xfrm>
          </p:grpSpPr>
          <p:sp>
            <p:nvSpPr>
              <p:cNvPr id="718" name="Rounded Rectangle 71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9" name="Rectangle 71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0" name="TextBox 71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Feedback</a:t>
                </a:r>
                <a:r>
                  <a:rPr lang="sv-SE" sz="700" smtClean="0">
                    <a:latin typeface="Arial" pitchFamily="34" charset="0"/>
                    <a:cs typeface="Arial" pitchFamily="34" charset="0"/>
                  </a:rPr>
                  <a:t> received from stakeholders &amp; PO</a:t>
                </a:r>
                <a:endParaRPr lang="sv-SE" sz="700" b="1" smtClean="0">
                  <a:latin typeface="Arial" pitchFamily="34" charset="0"/>
                  <a:cs typeface="Arial" pitchFamily="34" charset="0"/>
                </a:endParaRPr>
              </a:p>
            </p:txBody>
          </p:sp>
        </p:grpSp>
      </p:grpSp>
      <p:grpSp>
        <p:nvGrpSpPr>
          <p:cNvPr id="347" name="Group 346"/>
          <p:cNvGrpSpPr/>
          <p:nvPr/>
        </p:nvGrpSpPr>
        <p:grpSpPr>
          <a:xfrm>
            <a:off x="2476663" y="520453"/>
            <a:ext cx="1713661" cy="1020543"/>
            <a:chOff x="3257528" y="728634"/>
            <a:chExt cx="2214578" cy="1428760"/>
          </a:xfrm>
        </p:grpSpPr>
        <p:grpSp>
          <p:nvGrpSpPr>
            <p:cNvPr id="208" name="Group 207"/>
            <p:cNvGrpSpPr/>
            <p:nvPr/>
          </p:nvGrpSpPr>
          <p:grpSpPr>
            <a:xfrm>
              <a:off x="3257528" y="728634"/>
              <a:ext cx="2214578" cy="357190"/>
              <a:chOff x="542884" y="371444"/>
              <a:chExt cx="2214578" cy="357190"/>
            </a:xfrm>
          </p:grpSpPr>
          <p:sp>
            <p:nvSpPr>
              <p:cNvPr id="209" name="Rounded Rectangle 2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0" name="Rectangle 2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1" name="TextBox 2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dirty="0" smtClean="0">
                    <a:latin typeface="Arial" pitchFamily="34" charset="0"/>
                    <a:cs typeface="Arial" pitchFamily="34" charset="0"/>
                  </a:rPr>
                  <a:t>Retrospective</a:t>
                </a:r>
                <a:r>
                  <a:rPr lang="sv-SE" sz="700" dirty="0" smtClean="0">
                    <a:latin typeface="Arial" pitchFamily="34" charset="0"/>
                    <a:cs typeface="Arial" pitchFamily="34" charset="0"/>
                  </a:rPr>
                  <a:t> happens after every sprint</a:t>
                </a:r>
              </a:p>
            </p:txBody>
          </p:sp>
        </p:grpSp>
        <p:grpSp>
          <p:nvGrpSpPr>
            <p:cNvPr id="666" name="Group 665"/>
            <p:cNvGrpSpPr/>
            <p:nvPr/>
          </p:nvGrpSpPr>
          <p:grpSpPr>
            <a:xfrm>
              <a:off x="3543280" y="1085824"/>
              <a:ext cx="1928826" cy="357190"/>
              <a:chOff x="828636" y="800072"/>
              <a:chExt cx="1928826" cy="357190"/>
            </a:xfrm>
          </p:grpSpPr>
          <p:sp>
            <p:nvSpPr>
              <p:cNvPr id="667" name="Rounded Rectangle 66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8" name="Rectangle 66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9" name="TextBox 66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concrete improvement </a:t>
                </a:r>
                <a:r>
                  <a:rPr lang="sv-SE" sz="700" b="1" smtClean="0">
                    <a:latin typeface="Arial" pitchFamily="34" charset="0"/>
                    <a:cs typeface="Arial" pitchFamily="34" charset="0"/>
                  </a:rPr>
                  <a:t>proposals</a:t>
                </a:r>
              </a:p>
            </p:txBody>
          </p:sp>
        </p:grpSp>
        <p:grpSp>
          <p:nvGrpSpPr>
            <p:cNvPr id="670" name="Group 669"/>
            <p:cNvGrpSpPr/>
            <p:nvPr/>
          </p:nvGrpSpPr>
          <p:grpSpPr>
            <a:xfrm>
              <a:off x="3543280" y="1443014"/>
              <a:ext cx="1928826" cy="357190"/>
              <a:chOff x="828636" y="800072"/>
              <a:chExt cx="1928826" cy="357190"/>
            </a:xfrm>
          </p:grpSpPr>
          <p:sp>
            <p:nvSpPr>
              <p:cNvPr id="671" name="Rounded Rectangle 67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2" name="Rectangle 67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3" name="TextBox 67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Some proposals actually get </a:t>
                </a:r>
                <a:r>
                  <a:rPr lang="sv-SE" sz="700" b="1" smtClean="0">
                    <a:latin typeface="Arial" pitchFamily="34" charset="0"/>
                    <a:cs typeface="Arial" pitchFamily="34" charset="0"/>
                  </a:rPr>
                  <a:t>implemented</a:t>
                </a:r>
              </a:p>
            </p:txBody>
          </p:sp>
        </p:grpSp>
        <p:grpSp>
          <p:nvGrpSpPr>
            <p:cNvPr id="721" name="Group 720"/>
            <p:cNvGrpSpPr/>
            <p:nvPr/>
          </p:nvGrpSpPr>
          <p:grpSpPr>
            <a:xfrm>
              <a:off x="3543280" y="1800204"/>
              <a:ext cx="1928826" cy="357190"/>
              <a:chOff x="828636" y="800072"/>
              <a:chExt cx="1928826" cy="357190"/>
            </a:xfrm>
          </p:grpSpPr>
          <p:sp>
            <p:nvSpPr>
              <p:cNvPr id="722" name="Rounded Rectangle 72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3" name="Rectangle 72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4" name="TextBox 72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 PO </a:t>
                </a:r>
                <a:r>
                  <a:rPr lang="sv-SE" sz="700" smtClean="0">
                    <a:latin typeface="Arial" pitchFamily="34" charset="0"/>
                    <a:cs typeface="Arial" pitchFamily="34" charset="0"/>
                  </a:rPr>
                  <a:t>participates</a:t>
                </a:r>
              </a:p>
            </p:txBody>
          </p:sp>
        </p:grpSp>
      </p:grpSp>
      <p:grpSp>
        <p:nvGrpSpPr>
          <p:cNvPr id="341" name="Group 340"/>
          <p:cNvGrpSpPr/>
          <p:nvPr/>
        </p:nvGrpSpPr>
        <p:grpSpPr>
          <a:xfrm>
            <a:off x="99648" y="3189280"/>
            <a:ext cx="1713661" cy="1020543"/>
            <a:chOff x="185694" y="5830977"/>
            <a:chExt cx="2214578" cy="1428760"/>
          </a:xfrm>
        </p:grpSpPr>
        <p:grpSp>
          <p:nvGrpSpPr>
            <p:cNvPr id="759" name="Group 758"/>
            <p:cNvGrpSpPr/>
            <p:nvPr/>
          </p:nvGrpSpPr>
          <p:grpSpPr>
            <a:xfrm>
              <a:off x="185694" y="5830977"/>
              <a:ext cx="2214578" cy="357190"/>
              <a:chOff x="614322" y="5086352"/>
              <a:chExt cx="2214578" cy="357190"/>
            </a:xfrm>
          </p:grpSpPr>
          <p:sp>
            <p:nvSpPr>
              <p:cNvPr id="760" name="Rounded Rectangle 75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1" name="Rectangle 76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2" name="TextBox 76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backlog</a:t>
                </a:r>
              </a:p>
            </p:txBody>
          </p:sp>
        </p:grpSp>
        <p:grpSp>
          <p:nvGrpSpPr>
            <p:cNvPr id="767" name="Group 766"/>
            <p:cNvGrpSpPr/>
            <p:nvPr/>
          </p:nvGrpSpPr>
          <p:grpSpPr>
            <a:xfrm>
              <a:off x="471446" y="6188167"/>
              <a:ext cx="1928826" cy="357190"/>
              <a:chOff x="828636" y="800072"/>
              <a:chExt cx="1928826" cy="357190"/>
            </a:xfrm>
          </p:grpSpPr>
          <p:sp>
            <p:nvSpPr>
              <p:cNvPr id="768" name="Rounded Rectangle 76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9" name="Rectangle 76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0" name="TextBox 76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771" name="Group 770"/>
            <p:cNvGrpSpPr/>
            <p:nvPr/>
          </p:nvGrpSpPr>
          <p:grpSpPr>
            <a:xfrm>
              <a:off x="471446" y="6545357"/>
              <a:ext cx="1928826" cy="357190"/>
              <a:chOff x="828636" y="800072"/>
              <a:chExt cx="1928826" cy="357190"/>
            </a:xfrm>
          </p:grpSpPr>
          <p:sp>
            <p:nvSpPr>
              <p:cNvPr id="772" name="Rounded Rectangle 7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3" name="Rectangle 7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4" name="TextBox 7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792" name="Group 791"/>
            <p:cNvGrpSpPr/>
            <p:nvPr/>
          </p:nvGrpSpPr>
          <p:grpSpPr>
            <a:xfrm>
              <a:off x="471446" y="6902547"/>
              <a:ext cx="1928826" cy="357190"/>
              <a:chOff x="828636" y="800072"/>
              <a:chExt cx="1928826" cy="357190"/>
            </a:xfrm>
          </p:grpSpPr>
          <p:sp>
            <p:nvSpPr>
              <p:cNvPr id="793" name="Rounded Rectangle 79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4" name="Rectangle 79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5" name="TextBox 79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Owned exclusively by the </a:t>
                </a:r>
                <a:r>
                  <a:rPr lang="sv-SE" sz="700" b="1" smtClean="0">
                    <a:latin typeface="Arial" pitchFamily="34" charset="0"/>
                    <a:cs typeface="Arial" pitchFamily="34" charset="0"/>
                  </a:rPr>
                  <a:t>team</a:t>
                </a:r>
              </a:p>
            </p:txBody>
          </p:sp>
        </p:grpSp>
      </p:grpSp>
      <p:grpSp>
        <p:nvGrpSpPr>
          <p:cNvPr id="345" name="Group 344"/>
          <p:cNvGrpSpPr/>
          <p:nvPr/>
        </p:nvGrpSpPr>
        <p:grpSpPr>
          <a:xfrm>
            <a:off x="2476663" y="3147760"/>
            <a:ext cx="1713661" cy="1785950"/>
            <a:chOff x="3257528" y="4406864"/>
            <a:chExt cx="2214578" cy="2500330"/>
          </a:xfrm>
        </p:grpSpPr>
        <p:grpSp>
          <p:nvGrpSpPr>
            <p:cNvPr id="829" name="Group 828"/>
            <p:cNvGrpSpPr/>
            <p:nvPr/>
          </p:nvGrpSpPr>
          <p:grpSpPr>
            <a:xfrm>
              <a:off x="3257528" y="4406864"/>
              <a:ext cx="2214578" cy="357190"/>
              <a:chOff x="614322" y="5086352"/>
              <a:chExt cx="2214578" cy="357190"/>
            </a:xfrm>
          </p:grpSpPr>
          <p:sp>
            <p:nvSpPr>
              <p:cNvPr id="830" name="Rounded Rectangle 82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1" name="Rectangle 83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2" name="TextBox 83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sprint planning meetings</a:t>
                </a:r>
                <a:endParaRPr lang="sv-SE" sz="700" smtClean="0">
                  <a:latin typeface="Arial" pitchFamily="34" charset="0"/>
                  <a:cs typeface="Arial" pitchFamily="34" charset="0"/>
                </a:endParaRPr>
              </a:p>
            </p:txBody>
          </p:sp>
        </p:grpSp>
        <p:grpSp>
          <p:nvGrpSpPr>
            <p:cNvPr id="833" name="Group 832"/>
            <p:cNvGrpSpPr/>
            <p:nvPr/>
          </p:nvGrpSpPr>
          <p:grpSpPr>
            <a:xfrm>
              <a:off x="3543280" y="4764054"/>
              <a:ext cx="1928826" cy="357190"/>
              <a:chOff x="828636" y="800072"/>
              <a:chExt cx="1928826" cy="357190"/>
            </a:xfrm>
          </p:grpSpPr>
          <p:sp>
            <p:nvSpPr>
              <p:cNvPr id="834" name="Rounded Rectangle 8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5" name="Rectangle 8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6" name="TextBox 8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a:t>
                </a:r>
              </a:p>
            </p:txBody>
          </p:sp>
        </p:grpSp>
        <p:grpSp>
          <p:nvGrpSpPr>
            <p:cNvPr id="837" name="Group 836"/>
            <p:cNvGrpSpPr/>
            <p:nvPr/>
          </p:nvGrpSpPr>
          <p:grpSpPr>
            <a:xfrm>
              <a:off x="3543280" y="5478434"/>
              <a:ext cx="1928826" cy="357190"/>
              <a:chOff x="828636" y="800072"/>
              <a:chExt cx="1928826" cy="357190"/>
            </a:xfrm>
          </p:grpSpPr>
          <p:sp>
            <p:nvSpPr>
              <p:cNvPr id="838" name="Rounded Rectangle 8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9" name="Rectangle 8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0" name="TextBox 8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a:t>
                </a:r>
                <a:r>
                  <a:rPr lang="sv-SE" sz="700" smtClean="0">
                    <a:latin typeface="Arial" pitchFamily="34" charset="0"/>
                    <a:cs typeface="Arial" pitchFamily="34" charset="0"/>
                  </a:rPr>
                  <a:t>participates</a:t>
                </a:r>
              </a:p>
            </p:txBody>
          </p:sp>
        </p:grpSp>
        <p:grpSp>
          <p:nvGrpSpPr>
            <p:cNvPr id="841" name="Group 840"/>
            <p:cNvGrpSpPr/>
            <p:nvPr/>
          </p:nvGrpSpPr>
          <p:grpSpPr>
            <a:xfrm>
              <a:off x="3543280" y="5835624"/>
              <a:ext cx="1928826" cy="357190"/>
              <a:chOff x="828636" y="800072"/>
              <a:chExt cx="1928826" cy="357190"/>
            </a:xfrm>
          </p:grpSpPr>
          <p:sp>
            <p:nvSpPr>
              <p:cNvPr id="842" name="Rounded Rectangle 8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3" name="Rectangle 8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4" name="TextBox 8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a </a:t>
                </a:r>
                <a:r>
                  <a:rPr lang="sv-SE" sz="700" b="1" smtClean="0">
                    <a:latin typeface="Arial" pitchFamily="34" charset="0"/>
                    <a:cs typeface="Arial" pitchFamily="34" charset="0"/>
                  </a:rPr>
                  <a:t>sprint plan</a:t>
                </a:r>
              </a:p>
            </p:txBody>
          </p:sp>
        </p:grpSp>
        <p:grpSp>
          <p:nvGrpSpPr>
            <p:cNvPr id="845" name="Group 844"/>
            <p:cNvGrpSpPr/>
            <p:nvPr/>
          </p:nvGrpSpPr>
          <p:grpSpPr>
            <a:xfrm>
              <a:off x="3543280" y="6192814"/>
              <a:ext cx="1928826" cy="357190"/>
              <a:chOff x="828636" y="800072"/>
              <a:chExt cx="1928826" cy="357190"/>
            </a:xfrm>
          </p:grpSpPr>
          <p:sp>
            <p:nvSpPr>
              <p:cNvPr id="846" name="Rounded Rectangle 84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7" name="Rectangle 84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8" name="TextBox 84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believes plan is </a:t>
                </a:r>
                <a:r>
                  <a:rPr lang="sv-SE" sz="700" b="1" smtClean="0">
                    <a:latin typeface="Arial" pitchFamily="34" charset="0"/>
                    <a:cs typeface="Arial" pitchFamily="34" charset="0"/>
                  </a:rPr>
                  <a:t>achievable</a:t>
                </a:r>
              </a:p>
            </p:txBody>
          </p:sp>
        </p:grpSp>
        <p:grpSp>
          <p:nvGrpSpPr>
            <p:cNvPr id="849" name="Group 848"/>
            <p:cNvGrpSpPr/>
            <p:nvPr/>
          </p:nvGrpSpPr>
          <p:grpSpPr>
            <a:xfrm>
              <a:off x="3543280" y="6550004"/>
              <a:ext cx="1928826" cy="357190"/>
              <a:chOff x="828636" y="800072"/>
              <a:chExt cx="1928826" cy="357190"/>
            </a:xfrm>
          </p:grpSpPr>
          <p:sp>
            <p:nvSpPr>
              <p:cNvPr id="850" name="Rounded Rectangle 84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1" name="Rectangle 85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2" name="TextBox 85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a:t>
                </a:r>
                <a:r>
                  <a:rPr lang="sv-SE" sz="700" b="1" smtClean="0">
                    <a:latin typeface="Arial" pitchFamily="34" charset="0"/>
                    <a:cs typeface="Arial" pitchFamily="34" charset="0"/>
                  </a:rPr>
                  <a:t>satisfied with priorities</a:t>
                </a:r>
              </a:p>
            </p:txBody>
          </p:sp>
        </p:grpSp>
        <p:grpSp>
          <p:nvGrpSpPr>
            <p:cNvPr id="897" name="Group 896"/>
            <p:cNvGrpSpPr/>
            <p:nvPr/>
          </p:nvGrpSpPr>
          <p:grpSpPr>
            <a:xfrm>
              <a:off x="3543280" y="5121244"/>
              <a:ext cx="1928826" cy="357190"/>
              <a:chOff x="828636" y="800072"/>
              <a:chExt cx="1928826" cy="357190"/>
            </a:xfrm>
          </p:grpSpPr>
          <p:sp>
            <p:nvSpPr>
              <p:cNvPr id="898" name="Rounded Rectangle 89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99" name="Rectangle 89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0" name="TextBox 89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brings </a:t>
                </a:r>
                <a:r>
                  <a:rPr lang="sv-SE" sz="700" b="1" smtClean="0">
                    <a:latin typeface="Arial" pitchFamily="34" charset="0"/>
                    <a:cs typeface="Arial" pitchFamily="34" charset="0"/>
                  </a:rPr>
                  <a:t>up-to-date PBL</a:t>
                </a:r>
              </a:p>
            </p:txBody>
          </p:sp>
        </p:grpSp>
      </p:grpSp>
      <p:grpSp>
        <p:nvGrpSpPr>
          <p:cNvPr id="865" name="Group 864"/>
          <p:cNvGrpSpPr/>
          <p:nvPr/>
        </p:nvGrpSpPr>
        <p:grpSpPr>
          <a:xfrm>
            <a:off x="2697780" y="5224683"/>
            <a:ext cx="1492544" cy="255136"/>
            <a:chOff x="828636" y="800072"/>
            <a:chExt cx="1928826" cy="357190"/>
          </a:xfrm>
        </p:grpSpPr>
        <p:sp>
          <p:nvSpPr>
            <p:cNvPr id="866" name="Rounded Rectangle 86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7" name="Rectangle 86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8" name="TextBox 86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 length </a:t>
              </a:r>
              <a:r>
                <a:rPr lang="sv-SE" sz="700" b="1" smtClean="0">
                  <a:latin typeface="Arial" pitchFamily="34" charset="0"/>
                  <a:cs typeface="Arial" pitchFamily="34" charset="0"/>
                </a:rPr>
                <a:t>4 weeks or less</a:t>
              </a:r>
            </a:p>
          </p:txBody>
        </p:sp>
      </p:grpSp>
      <p:grpSp>
        <p:nvGrpSpPr>
          <p:cNvPr id="869" name="Group 868"/>
          <p:cNvGrpSpPr/>
          <p:nvPr/>
        </p:nvGrpSpPr>
        <p:grpSpPr>
          <a:xfrm>
            <a:off x="2697780" y="5479818"/>
            <a:ext cx="1492544" cy="255136"/>
            <a:chOff x="828636" y="800072"/>
            <a:chExt cx="1928826" cy="357190"/>
          </a:xfrm>
        </p:grpSpPr>
        <p:sp>
          <p:nvSpPr>
            <p:cNvPr id="870" name="Rounded Rectangle 86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1" name="Rectangle 87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2" name="TextBox 87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Always </a:t>
              </a:r>
              <a:r>
                <a:rPr lang="sv-SE" sz="700" b="1" smtClean="0">
                  <a:latin typeface="Arial" pitchFamily="34" charset="0"/>
                  <a:cs typeface="Arial" pitchFamily="34" charset="0"/>
                </a:rPr>
                <a:t>end on time</a:t>
              </a:r>
            </a:p>
          </p:txBody>
        </p:sp>
      </p:grpSp>
      <p:grpSp>
        <p:nvGrpSpPr>
          <p:cNvPr id="873" name="Group 872"/>
          <p:cNvGrpSpPr/>
          <p:nvPr/>
        </p:nvGrpSpPr>
        <p:grpSpPr>
          <a:xfrm>
            <a:off x="2697780" y="5734954"/>
            <a:ext cx="1492544" cy="255136"/>
            <a:chOff x="828636" y="800072"/>
            <a:chExt cx="1928826" cy="357190"/>
          </a:xfrm>
        </p:grpSpPr>
        <p:sp>
          <p:nvSpPr>
            <p:cNvPr id="874" name="Rounded Rectangle 8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5" name="Rectangle 87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6" name="TextBox 87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not disrupted or controlled </a:t>
              </a:r>
              <a:r>
                <a:rPr lang="sv-SE" sz="700" smtClean="0">
                  <a:latin typeface="Arial" pitchFamily="34" charset="0"/>
                  <a:cs typeface="Arial" pitchFamily="34" charset="0"/>
                </a:rPr>
                <a:t>by outsiders</a:t>
              </a:r>
            </a:p>
          </p:txBody>
        </p:sp>
      </p:grpSp>
      <p:grpSp>
        <p:nvGrpSpPr>
          <p:cNvPr id="958" name="Group 957"/>
          <p:cNvGrpSpPr/>
          <p:nvPr/>
        </p:nvGrpSpPr>
        <p:grpSpPr>
          <a:xfrm>
            <a:off x="2476663" y="4969547"/>
            <a:ext cx="1713661" cy="255136"/>
            <a:chOff x="614322" y="5086352"/>
            <a:chExt cx="2214578" cy="357190"/>
          </a:xfrm>
        </p:grpSpPr>
        <p:sp>
          <p:nvSpPr>
            <p:cNvPr id="959" name="Rounded Rectangle 958"/>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0" name="Rectangle 959"/>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1" name="TextBox 960"/>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Timeboxed</a:t>
              </a:r>
              <a:r>
                <a:rPr lang="sv-SE" sz="700" b="1" smtClean="0">
                  <a:latin typeface="Arial" pitchFamily="34" charset="0"/>
                  <a:cs typeface="Arial" pitchFamily="34" charset="0"/>
                </a:rPr>
                <a:t> iterations</a:t>
              </a:r>
              <a:endParaRPr lang="sv-SE" sz="700" b="1">
                <a:latin typeface="Arial" pitchFamily="34" charset="0"/>
                <a:cs typeface="Arial" pitchFamily="34" charset="0"/>
              </a:endParaRPr>
            </a:p>
          </p:txBody>
        </p:sp>
      </p:grpSp>
      <p:grpSp>
        <p:nvGrpSpPr>
          <p:cNvPr id="346" name="Group 345"/>
          <p:cNvGrpSpPr/>
          <p:nvPr/>
        </p:nvGrpSpPr>
        <p:grpSpPr>
          <a:xfrm>
            <a:off x="2476663" y="1576100"/>
            <a:ext cx="1713661" cy="1530814"/>
            <a:chOff x="3257528" y="2206540"/>
            <a:chExt cx="2214578" cy="2143140"/>
          </a:xfrm>
        </p:grpSpPr>
        <p:grpSp>
          <p:nvGrpSpPr>
            <p:cNvPr id="560" name="Group 559"/>
            <p:cNvGrpSpPr/>
            <p:nvPr/>
          </p:nvGrpSpPr>
          <p:grpSpPr>
            <a:xfrm>
              <a:off x="3257528" y="2206540"/>
              <a:ext cx="2214578" cy="357190"/>
              <a:chOff x="542884" y="371444"/>
              <a:chExt cx="2214578" cy="357190"/>
            </a:xfrm>
          </p:grpSpPr>
          <p:sp>
            <p:nvSpPr>
              <p:cNvPr id="561" name="Rounded Rectangle 56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2" name="Rectangle 56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3" name="TextBox 56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 </a:t>
                </a:r>
                <a:r>
                  <a:rPr lang="sv-SE" sz="700" b="1" smtClean="0">
                    <a:latin typeface="Arial" pitchFamily="34" charset="0"/>
                    <a:cs typeface="Arial" pitchFamily="34" charset="0"/>
                  </a:rPr>
                  <a:t>product backlog (PBL)</a:t>
                </a:r>
                <a:endParaRPr lang="sv-SE" sz="700" b="1">
                  <a:latin typeface="Arial" pitchFamily="34" charset="0"/>
                  <a:cs typeface="Arial" pitchFamily="34" charset="0"/>
                </a:endParaRPr>
              </a:p>
            </p:txBody>
          </p:sp>
        </p:grpSp>
        <p:grpSp>
          <p:nvGrpSpPr>
            <p:cNvPr id="564" name="Group 563"/>
            <p:cNvGrpSpPr/>
            <p:nvPr/>
          </p:nvGrpSpPr>
          <p:grpSpPr>
            <a:xfrm>
              <a:off x="3543280" y="2563730"/>
              <a:ext cx="1928826" cy="357190"/>
              <a:chOff x="828636" y="800072"/>
              <a:chExt cx="1928826" cy="357190"/>
            </a:xfrm>
          </p:grpSpPr>
          <p:sp>
            <p:nvSpPr>
              <p:cNvPr id="565" name="Rounded Rectangle 56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6" name="Rectangle 56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7" name="TextBox 56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prioritized </a:t>
                </a:r>
                <a:r>
                  <a:rPr lang="sv-SE" sz="700" smtClean="0">
                    <a:latin typeface="Arial" pitchFamily="34" charset="0"/>
                    <a:cs typeface="Arial" pitchFamily="34" charset="0"/>
                  </a:rPr>
                  <a:t>by business value</a:t>
                </a:r>
              </a:p>
            </p:txBody>
          </p:sp>
        </p:grpSp>
        <p:grpSp>
          <p:nvGrpSpPr>
            <p:cNvPr id="568" name="Group 567"/>
            <p:cNvGrpSpPr/>
            <p:nvPr/>
          </p:nvGrpSpPr>
          <p:grpSpPr>
            <a:xfrm>
              <a:off x="3543280" y="2920920"/>
              <a:ext cx="1928826" cy="357190"/>
              <a:chOff x="828636" y="800072"/>
              <a:chExt cx="1928826" cy="357190"/>
            </a:xfrm>
          </p:grpSpPr>
          <p:sp>
            <p:nvSpPr>
              <p:cNvPr id="569" name="Rounded Rectangle 56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0" name="Rectangle 56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1" name="TextBox 57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estimated</a:t>
                </a:r>
                <a:endParaRPr lang="sv-SE" sz="700" smtClean="0">
                  <a:latin typeface="Arial" pitchFamily="34" charset="0"/>
                  <a:cs typeface="Arial" pitchFamily="34" charset="0"/>
                </a:endParaRPr>
              </a:p>
            </p:txBody>
          </p:sp>
        </p:grpSp>
        <p:grpSp>
          <p:nvGrpSpPr>
            <p:cNvPr id="954" name="Group 953"/>
            <p:cNvGrpSpPr/>
            <p:nvPr/>
          </p:nvGrpSpPr>
          <p:grpSpPr>
            <a:xfrm>
              <a:off x="3543280" y="3992490"/>
              <a:ext cx="1928826" cy="357190"/>
              <a:chOff x="828636" y="800072"/>
              <a:chExt cx="1928826" cy="357190"/>
            </a:xfrm>
          </p:grpSpPr>
          <p:sp>
            <p:nvSpPr>
              <p:cNvPr id="955" name="Rounded Rectangle 95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6" name="Rectangle 95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7" name="TextBox 95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understands </a:t>
                </a:r>
                <a:r>
                  <a:rPr lang="sv-SE" sz="700" b="1" smtClean="0">
                    <a:latin typeface="Arial" pitchFamily="34" charset="0"/>
                    <a:cs typeface="Arial" pitchFamily="34" charset="0"/>
                  </a:rPr>
                  <a:t>purpose</a:t>
                </a:r>
                <a:r>
                  <a:rPr lang="sv-SE" sz="700" smtClean="0">
                    <a:latin typeface="Arial" pitchFamily="34" charset="0"/>
                    <a:cs typeface="Arial" pitchFamily="34" charset="0"/>
                  </a:rPr>
                  <a:t> of all backlog items</a:t>
                </a:r>
              </a:p>
            </p:txBody>
          </p:sp>
        </p:grpSp>
        <p:grpSp>
          <p:nvGrpSpPr>
            <p:cNvPr id="977" name="Group 976"/>
            <p:cNvGrpSpPr/>
            <p:nvPr/>
          </p:nvGrpSpPr>
          <p:grpSpPr>
            <a:xfrm>
              <a:off x="3543280" y="3635300"/>
              <a:ext cx="1928826" cy="357190"/>
              <a:chOff x="828636" y="800072"/>
              <a:chExt cx="1928826" cy="357190"/>
            </a:xfrm>
          </p:grpSpPr>
          <p:sp>
            <p:nvSpPr>
              <p:cNvPr id="978" name="Rounded Rectangle 97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9" name="Rectangle 97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0" name="TextBox 97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in </a:t>
                </a:r>
                <a:r>
                  <a:rPr lang="sv-SE" sz="700" b="1" smtClean="0">
                    <a:latin typeface="Arial" pitchFamily="34" charset="0"/>
                    <a:cs typeface="Arial" pitchFamily="34" charset="0"/>
                  </a:rPr>
                  <a:t>PBL small enough to fit </a:t>
                </a:r>
                <a:r>
                  <a:rPr lang="sv-SE" sz="700" smtClean="0">
                    <a:latin typeface="Arial" pitchFamily="34" charset="0"/>
                    <a:cs typeface="Arial" pitchFamily="34" charset="0"/>
                  </a:rPr>
                  <a:t>in a sprint</a:t>
                </a:r>
              </a:p>
            </p:txBody>
          </p:sp>
        </p:grpSp>
        <p:grpSp>
          <p:nvGrpSpPr>
            <p:cNvPr id="981" name="Group 980"/>
            <p:cNvGrpSpPr/>
            <p:nvPr/>
          </p:nvGrpSpPr>
          <p:grpSpPr>
            <a:xfrm>
              <a:off x="3543280" y="3278110"/>
              <a:ext cx="1928826" cy="357190"/>
              <a:chOff x="828636" y="800072"/>
              <a:chExt cx="1928826" cy="357190"/>
            </a:xfrm>
          </p:grpSpPr>
          <p:sp>
            <p:nvSpPr>
              <p:cNvPr id="982" name="Rounded Rectangle 98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3" name="Rectangle 98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4" name="TextBox 98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Estimates written by the team</a:t>
                </a:r>
              </a:p>
            </p:txBody>
          </p:sp>
        </p:grpSp>
      </p:grpSp>
      <p:grpSp>
        <p:nvGrpSpPr>
          <p:cNvPr id="340" name="Group 339"/>
          <p:cNvGrpSpPr/>
          <p:nvPr/>
        </p:nvGrpSpPr>
        <p:grpSpPr>
          <a:xfrm>
            <a:off x="99648" y="1592023"/>
            <a:ext cx="1713661" cy="1530814"/>
            <a:chOff x="185694" y="2850193"/>
            <a:chExt cx="2214578" cy="2143140"/>
          </a:xfrm>
        </p:grpSpPr>
        <p:grpSp>
          <p:nvGrpSpPr>
            <p:cNvPr id="228" name="Group 227"/>
            <p:cNvGrpSpPr/>
            <p:nvPr/>
          </p:nvGrpSpPr>
          <p:grpSpPr>
            <a:xfrm>
              <a:off x="185694" y="2850193"/>
              <a:ext cx="2214578" cy="357190"/>
              <a:chOff x="542884" y="371444"/>
              <a:chExt cx="2214578" cy="357190"/>
            </a:xfrm>
          </p:grpSpPr>
          <p:sp>
            <p:nvSpPr>
              <p:cNvPr id="229" name="Rounded Rectangle 2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0" name="Rectangle 2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1" name="TextBox 2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Clearly defined </a:t>
                </a:r>
                <a:r>
                  <a:rPr lang="sv-SE" sz="700" b="1" smtClean="0">
                    <a:latin typeface="Arial" pitchFamily="34" charset="0"/>
                    <a:cs typeface="Arial" pitchFamily="34" charset="0"/>
                  </a:rPr>
                  <a:t>product owner(PO)</a:t>
                </a:r>
                <a:endParaRPr lang="sv-SE" sz="700" b="1">
                  <a:latin typeface="Arial" pitchFamily="34" charset="0"/>
                  <a:cs typeface="Arial" pitchFamily="34" charset="0"/>
                </a:endParaRPr>
              </a:p>
            </p:txBody>
          </p:sp>
        </p:grpSp>
        <p:grpSp>
          <p:nvGrpSpPr>
            <p:cNvPr id="232" name="Group 231"/>
            <p:cNvGrpSpPr/>
            <p:nvPr/>
          </p:nvGrpSpPr>
          <p:grpSpPr>
            <a:xfrm>
              <a:off x="471446" y="3207383"/>
              <a:ext cx="1928826" cy="357190"/>
              <a:chOff x="828636" y="800072"/>
              <a:chExt cx="1928826" cy="357190"/>
            </a:xfrm>
          </p:grpSpPr>
          <p:sp>
            <p:nvSpPr>
              <p:cNvPr id="233" name="Rounded Rectangle 23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4" name="Rectangle 23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5" name="TextBox 23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dirty="0" smtClean="0">
                    <a:latin typeface="Arial" pitchFamily="34" charset="0"/>
                    <a:cs typeface="Arial" pitchFamily="34" charset="0"/>
                  </a:rPr>
                  <a:t>PO is </a:t>
                </a:r>
                <a:r>
                  <a:rPr lang="sv-SE" sz="700" b="1" dirty="0" smtClean="0">
                    <a:latin typeface="Arial" pitchFamily="34" charset="0"/>
                    <a:cs typeface="Arial" pitchFamily="34" charset="0"/>
                  </a:rPr>
                  <a:t>empowered </a:t>
                </a:r>
                <a:r>
                  <a:rPr lang="sv-SE" sz="700" dirty="0" smtClean="0">
                    <a:latin typeface="Arial" pitchFamily="34" charset="0"/>
                    <a:cs typeface="Arial" pitchFamily="34" charset="0"/>
                  </a:rPr>
                  <a:t>to prioritize</a:t>
                </a:r>
              </a:p>
            </p:txBody>
          </p:sp>
        </p:grpSp>
        <p:grpSp>
          <p:nvGrpSpPr>
            <p:cNvPr id="236" name="Group 235"/>
            <p:cNvGrpSpPr/>
            <p:nvPr/>
          </p:nvGrpSpPr>
          <p:grpSpPr>
            <a:xfrm>
              <a:off x="471446" y="3564573"/>
              <a:ext cx="1928826" cy="357190"/>
              <a:chOff x="828636" y="800072"/>
              <a:chExt cx="1928826" cy="357190"/>
            </a:xfrm>
          </p:grpSpPr>
          <p:sp>
            <p:nvSpPr>
              <p:cNvPr id="237" name="Rounded Rectangle 23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8" name="Rectangle 23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9" name="TextBox 23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knowledge</a:t>
                </a:r>
                <a:r>
                  <a:rPr lang="sv-SE" sz="700" smtClean="0">
                    <a:latin typeface="Arial" pitchFamily="34" charset="0"/>
                    <a:cs typeface="Arial" pitchFamily="34" charset="0"/>
                  </a:rPr>
                  <a:t> to prioritize</a:t>
                </a:r>
              </a:p>
            </p:txBody>
          </p:sp>
        </p:grpSp>
        <p:grpSp>
          <p:nvGrpSpPr>
            <p:cNvPr id="901" name="Group 900"/>
            <p:cNvGrpSpPr/>
            <p:nvPr/>
          </p:nvGrpSpPr>
          <p:grpSpPr>
            <a:xfrm>
              <a:off x="471446" y="3921763"/>
              <a:ext cx="1928826" cy="357190"/>
              <a:chOff x="828636" y="800072"/>
              <a:chExt cx="1928826" cy="357190"/>
            </a:xfrm>
          </p:grpSpPr>
          <p:sp>
            <p:nvSpPr>
              <p:cNvPr id="902" name="Rounded Rectangle 90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3" name="Rectangle 90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4" name="TextBox 90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hasdirect</a:t>
                </a:r>
                <a:r>
                  <a:rPr lang="sv-SE" sz="700" b="1" smtClean="0">
                    <a:latin typeface="Arial" pitchFamily="34" charset="0"/>
                    <a:cs typeface="Arial" pitchFamily="34" charset="0"/>
                  </a:rPr>
                  <a:t> contact with team</a:t>
                </a:r>
              </a:p>
            </p:txBody>
          </p:sp>
        </p:grpSp>
        <p:grpSp>
          <p:nvGrpSpPr>
            <p:cNvPr id="905" name="Group 904"/>
            <p:cNvGrpSpPr/>
            <p:nvPr/>
          </p:nvGrpSpPr>
          <p:grpSpPr>
            <a:xfrm>
              <a:off x="471446" y="4278953"/>
              <a:ext cx="1928826" cy="357190"/>
              <a:chOff x="828636" y="800072"/>
              <a:chExt cx="1928826" cy="357190"/>
            </a:xfrm>
          </p:grpSpPr>
          <p:sp>
            <p:nvSpPr>
              <p:cNvPr id="906" name="Rounded Rectangle 90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7" name="Rectangle 90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8" name="TextBox 90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direct </a:t>
                </a:r>
                <a:r>
                  <a:rPr lang="sv-SE" sz="700" b="1" smtClean="0">
                    <a:latin typeface="Arial" pitchFamily="34" charset="0"/>
                    <a:cs typeface="Arial" pitchFamily="34" charset="0"/>
                  </a:rPr>
                  <a:t>contact with stakeholders</a:t>
                </a:r>
              </a:p>
            </p:txBody>
          </p:sp>
        </p:grpSp>
        <p:grpSp>
          <p:nvGrpSpPr>
            <p:cNvPr id="985" name="Group 984"/>
            <p:cNvGrpSpPr/>
            <p:nvPr/>
          </p:nvGrpSpPr>
          <p:grpSpPr>
            <a:xfrm>
              <a:off x="471446" y="4636143"/>
              <a:ext cx="1928826" cy="357190"/>
              <a:chOff x="828636" y="800072"/>
              <a:chExt cx="1928826" cy="357190"/>
            </a:xfrm>
          </p:grpSpPr>
          <p:sp>
            <p:nvSpPr>
              <p:cNvPr id="986" name="Rounded Rectangle 98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7" name="Rectangle 98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8" name="TextBox 98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speaks </a:t>
                </a:r>
                <a:r>
                  <a:rPr lang="sv-SE" sz="700" b="1" smtClean="0">
                    <a:latin typeface="Arial" pitchFamily="34" charset="0"/>
                    <a:cs typeface="Arial" pitchFamily="34" charset="0"/>
                  </a:rPr>
                  <a:t>with one voice </a:t>
                </a:r>
                <a:r>
                  <a:rPr lang="sv-SE" sz="700" smtClean="0">
                    <a:latin typeface="Arial" pitchFamily="34" charset="0"/>
                    <a:cs typeface="Arial" pitchFamily="34" charset="0"/>
                  </a:rPr>
                  <a:t>(in case PO is a team)</a:t>
                </a:r>
                <a:endParaRPr lang="sv-SE" sz="700" b="1" smtClean="0">
                  <a:latin typeface="Arial" pitchFamily="34" charset="0"/>
                  <a:cs typeface="Arial" pitchFamily="34" charset="0"/>
                </a:endParaRPr>
              </a:p>
            </p:txBody>
          </p:sp>
        </p:grpSp>
      </p:grpSp>
      <p:grpSp>
        <p:nvGrpSpPr>
          <p:cNvPr id="628" name="Group 627"/>
          <p:cNvGrpSpPr/>
          <p:nvPr/>
        </p:nvGrpSpPr>
        <p:grpSpPr>
          <a:xfrm>
            <a:off x="2476663" y="6286520"/>
            <a:ext cx="1713661" cy="255136"/>
            <a:chOff x="542884" y="371444"/>
            <a:chExt cx="2214578" cy="357190"/>
          </a:xfrm>
        </p:grpSpPr>
        <p:sp>
          <p:nvSpPr>
            <p:cNvPr id="629" name="Rounded Rectangle 6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0" name="Rectangle 6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1" name="TextBox 6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sit together</a:t>
              </a:r>
              <a:endParaRPr lang="sv-SE" sz="700" b="1">
                <a:latin typeface="Arial" pitchFamily="34" charset="0"/>
                <a:cs typeface="Arial" pitchFamily="34" charset="0"/>
              </a:endParaRPr>
            </a:p>
          </p:txBody>
        </p:sp>
      </p:grpSp>
      <p:sp>
        <p:nvSpPr>
          <p:cNvPr id="328" name="TextBox 327"/>
          <p:cNvSpPr txBox="1"/>
          <p:nvPr/>
        </p:nvSpPr>
        <p:spPr>
          <a:xfrm>
            <a:off x="33133" y="183634"/>
            <a:ext cx="1934779"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If you achieve these you can ignore the rest of the checklist. Your process is fine.</a:t>
            </a:r>
            <a:endParaRPr lang="sv-SE" sz="700">
              <a:latin typeface="Arial" pitchFamily="34" charset="0"/>
              <a:cs typeface="Arial" pitchFamily="34" charset="0"/>
            </a:endParaRPr>
          </a:p>
        </p:txBody>
      </p:sp>
      <p:sp>
        <p:nvSpPr>
          <p:cNvPr id="329" name="TextBox 328"/>
          <p:cNvSpPr txBox="1"/>
          <p:nvPr/>
        </p:nvSpPr>
        <p:spPr>
          <a:xfrm>
            <a:off x="2200265" y="183634"/>
            <a:ext cx="2089383"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central to Scrum. Without these you probably shouldn’t call it Scrum.</a:t>
            </a:r>
          </a:p>
        </p:txBody>
      </p:sp>
      <p:sp>
        <p:nvSpPr>
          <p:cNvPr id="330" name="TextBox 329"/>
          <p:cNvSpPr txBox="1"/>
          <p:nvPr/>
        </p:nvSpPr>
        <p:spPr>
          <a:xfrm>
            <a:off x="2200266" y="1"/>
            <a:ext cx="1023358" cy="250610"/>
          </a:xfrm>
          <a:prstGeom prst="rect">
            <a:avLst/>
          </a:prstGeom>
          <a:noFill/>
        </p:spPr>
        <p:txBody>
          <a:bodyPr wrap="none" lIns="65306" tIns="32653" rIns="65306" bIns="32653" rtlCol="0">
            <a:spAutoFit/>
          </a:bodyPr>
          <a:lstStyle/>
          <a:p>
            <a:r>
              <a:rPr lang="sv-SE" b="1" smtClean="0">
                <a:latin typeface="+mj-lt"/>
                <a:cs typeface="Arial" pitchFamily="34" charset="0"/>
              </a:rPr>
              <a:t>Core Scrum</a:t>
            </a:r>
            <a:endParaRPr lang="sv-SE" b="1">
              <a:latin typeface="+mj-lt"/>
              <a:cs typeface="Arial" pitchFamily="34" charset="0"/>
            </a:endParaRPr>
          </a:p>
        </p:txBody>
      </p:sp>
      <p:sp>
        <p:nvSpPr>
          <p:cNvPr id="1036" name="Rounded Rectangle 1035"/>
          <p:cNvSpPr/>
          <p:nvPr/>
        </p:nvSpPr>
        <p:spPr bwMode="auto">
          <a:xfrm>
            <a:off x="5339956" y="928671"/>
            <a:ext cx="4035396" cy="4194407"/>
          </a:xfrm>
          <a:prstGeom prst="roundRect">
            <a:avLst>
              <a:gd name="adj" fmla="val 5027"/>
            </a:avLst>
          </a:prstGeom>
          <a:gradFill flip="none" rotWithShape="1">
            <a:gsLst>
              <a:gs pos="0">
                <a:schemeClr val="tx1">
                  <a:lumMod val="60000"/>
                  <a:lumOff val="40000"/>
                </a:schemeClr>
              </a:gs>
              <a:gs pos="50000">
                <a:srgbClr val="98D3E8"/>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406" name="Group 405"/>
          <p:cNvGrpSpPr/>
          <p:nvPr/>
        </p:nvGrpSpPr>
        <p:grpSpPr>
          <a:xfrm>
            <a:off x="5450516" y="2166904"/>
            <a:ext cx="1713661" cy="255136"/>
            <a:chOff x="542884" y="371444"/>
            <a:chExt cx="2214578" cy="357190"/>
          </a:xfrm>
        </p:grpSpPr>
        <p:sp>
          <p:nvSpPr>
            <p:cNvPr id="407" name="Rounded Rectangle 40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8" name="Rectangle 40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9" name="TextBox 40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product vision</a:t>
              </a:r>
              <a:r>
                <a:rPr lang="sv-SE" sz="700" smtClean="0">
                  <a:latin typeface="Arial" pitchFamily="34" charset="0"/>
                  <a:cs typeface="Arial" pitchFamily="34" charset="0"/>
                </a:rPr>
                <a:t> that is in sync with PBL</a:t>
              </a:r>
              <a:endParaRPr lang="sv-SE" sz="700">
                <a:latin typeface="Arial" pitchFamily="34" charset="0"/>
                <a:cs typeface="Arial" pitchFamily="34" charset="0"/>
              </a:endParaRPr>
            </a:p>
          </p:txBody>
        </p:sp>
      </p:grpSp>
      <p:grpSp>
        <p:nvGrpSpPr>
          <p:cNvPr id="596" name="Group 595"/>
          <p:cNvGrpSpPr/>
          <p:nvPr/>
        </p:nvGrpSpPr>
        <p:grpSpPr>
          <a:xfrm>
            <a:off x="5450516" y="2422040"/>
            <a:ext cx="1713661" cy="255136"/>
            <a:chOff x="542884" y="371444"/>
            <a:chExt cx="2214578" cy="357190"/>
          </a:xfrm>
        </p:grpSpPr>
        <p:sp>
          <p:nvSpPr>
            <p:cNvPr id="597" name="Rounded Rectangle 59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8" name="Rectangle 59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9" name="TextBox 59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and product vision is </a:t>
              </a:r>
              <a:r>
                <a:rPr lang="sv-SE" sz="700" b="1" smtClean="0">
                  <a:latin typeface="Arial" pitchFamily="34" charset="0"/>
                  <a:cs typeface="Arial" pitchFamily="34" charset="0"/>
                </a:rPr>
                <a:t>highly visible</a:t>
              </a:r>
            </a:p>
          </p:txBody>
        </p:sp>
      </p:grpSp>
      <p:grpSp>
        <p:nvGrpSpPr>
          <p:cNvPr id="608" name="Group 607"/>
          <p:cNvGrpSpPr/>
          <p:nvPr/>
        </p:nvGrpSpPr>
        <p:grpSpPr>
          <a:xfrm>
            <a:off x="5450516" y="2714620"/>
            <a:ext cx="1713661" cy="255136"/>
            <a:chOff x="542884" y="371444"/>
            <a:chExt cx="2214578" cy="357190"/>
          </a:xfrm>
        </p:grpSpPr>
        <p:sp>
          <p:nvSpPr>
            <p:cNvPr id="609" name="Rounded Rectangle 6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0" name="Rectangle 6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1" name="TextBox 6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Everyone on the </a:t>
              </a:r>
              <a:r>
                <a:rPr lang="sv-SE" sz="700" b="1" smtClean="0">
                  <a:latin typeface="Arial" pitchFamily="34" charset="0"/>
                  <a:cs typeface="Arial" pitchFamily="34" charset="0"/>
                </a:rPr>
                <a:t>teamparticipates in estimating</a:t>
              </a:r>
            </a:p>
          </p:txBody>
        </p:sp>
      </p:grpSp>
      <p:grpSp>
        <p:nvGrpSpPr>
          <p:cNvPr id="620" name="Group 619"/>
          <p:cNvGrpSpPr/>
          <p:nvPr/>
        </p:nvGrpSpPr>
        <p:grpSpPr>
          <a:xfrm>
            <a:off x="5450516" y="2969756"/>
            <a:ext cx="1713661" cy="255136"/>
            <a:chOff x="542884" y="371444"/>
            <a:chExt cx="2214578" cy="357190"/>
          </a:xfrm>
        </p:grpSpPr>
        <p:sp>
          <p:nvSpPr>
            <p:cNvPr id="621" name="Rounded Rectangle 62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2" name="Rectangle 62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3" name="TextBox 62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available </a:t>
              </a:r>
              <a:r>
                <a:rPr lang="sv-SE" sz="700" smtClean="0">
                  <a:latin typeface="Arial" pitchFamily="34" charset="0"/>
                  <a:cs typeface="Arial" pitchFamily="34" charset="0"/>
                </a:rPr>
                <a:t>when team is estimating</a:t>
              </a:r>
              <a:endParaRPr lang="sv-SE" sz="700" b="1">
                <a:latin typeface="Arial" pitchFamily="34" charset="0"/>
                <a:cs typeface="Arial" pitchFamily="34" charset="0"/>
              </a:endParaRPr>
            </a:p>
          </p:txBody>
        </p:sp>
      </p:grpSp>
      <p:grpSp>
        <p:nvGrpSpPr>
          <p:cNvPr id="632" name="Group 631"/>
          <p:cNvGrpSpPr/>
          <p:nvPr/>
        </p:nvGrpSpPr>
        <p:grpSpPr>
          <a:xfrm>
            <a:off x="5450516" y="1602204"/>
            <a:ext cx="1713661" cy="255136"/>
            <a:chOff x="542884" y="371444"/>
            <a:chExt cx="2214578" cy="357190"/>
          </a:xfrm>
        </p:grpSpPr>
        <p:sp>
          <p:nvSpPr>
            <p:cNvPr id="633" name="Rounded Rectangle 632"/>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4" name="Rectangle 633"/>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5" name="TextBox 634"/>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not locked into specific roles</a:t>
              </a:r>
              <a:endParaRPr lang="sv-SE" sz="700" b="1">
                <a:latin typeface="Arial" pitchFamily="34" charset="0"/>
                <a:cs typeface="Arial" pitchFamily="34" charset="0"/>
              </a:endParaRPr>
            </a:p>
          </p:txBody>
        </p:sp>
      </p:grpSp>
      <p:grpSp>
        <p:nvGrpSpPr>
          <p:cNvPr id="636" name="Group 635"/>
          <p:cNvGrpSpPr/>
          <p:nvPr/>
        </p:nvGrpSpPr>
        <p:grpSpPr>
          <a:xfrm>
            <a:off x="5450516" y="1347068"/>
            <a:ext cx="1713661" cy="255136"/>
            <a:chOff x="542884" y="371444"/>
            <a:chExt cx="2214578" cy="357190"/>
          </a:xfrm>
        </p:grpSpPr>
        <p:sp>
          <p:nvSpPr>
            <p:cNvPr id="637" name="Rounded Rectangle 63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8" name="Rectangle 63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9" name="TextBox 63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has all skills </a:t>
              </a:r>
              <a:r>
                <a:rPr lang="sv-SE" sz="700" smtClean="0">
                  <a:latin typeface="Arial" pitchFamily="34" charset="0"/>
                  <a:cs typeface="Arial" pitchFamily="34" charset="0"/>
                </a:rPr>
                <a:t>needed to bring backlog items to Done</a:t>
              </a:r>
              <a:endParaRPr lang="sv-SE" sz="700" b="1">
                <a:latin typeface="Arial" pitchFamily="34" charset="0"/>
                <a:cs typeface="Arial" pitchFamily="34" charset="0"/>
              </a:endParaRPr>
            </a:p>
          </p:txBody>
        </p:sp>
      </p:grpSp>
      <p:grpSp>
        <p:nvGrpSpPr>
          <p:cNvPr id="640" name="Group 639"/>
          <p:cNvGrpSpPr/>
          <p:nvPr/>
        </p:nvGrpSpPr>
        <p:grpSpPr>
          <a:xfrm>
            <a:off x="5450516" y="4578811"/>
            <a:ext cx="1713661" cy="255136"/>
            <a:chOff x="542884" y="371444"/>
            <a:chExt cx="2214578" cy="357190"/>
          </a:xfrm>
        </p:grpSpPr>
        <p:sp>
          <p:nvSpPr>
            <p:cNvPr id="641" name="Rounded Rectangle 64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2" name="Rectangle 64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3" name="TextBox 64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Scrum Master (SM)</a:t>
              </a:r>
              <a:endParaRPr lang="sv-SE" sz="700" b="1">
                <a:latin typeface="Arial" pitchFamily="34" charset="0"/>
                <a:cs typeface="Arial" pitchFamily="34" charset="0"/>
              </a:endParaRPr>
            </a:p>
          </p:txBody>
        </p:sp>
      </p:grpSp>
      <p:grpSp>
        <p:nvGrpSpPr>
          <p:cNvPr id="725" name="Group 724"/>
          <p:cNvGrpSpPr/>
          <p:nvPr/>
        </p:nvGrpSpPr>
        <p:grpSpPr>
          <a:xfrm>
            <a:off x="5450516" y="3524298"/>
            <a:ext cx="1713661" cy="255136"/>
            <a:chOff x="542884" y="371444"/>
            <a:chExt cx="2214578" cy="357190"/>
          </a:xfrm>
        </p:grpSpPr>
        <p:sp>
          <p:nvSpPr>
            <p:cNvPr id="726" name="Rounded Rectangle 72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7" name="Rectangle 72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8" name="TextBox 727"/>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knows top 1-3 </a:t>
              </a:r>
              <a:r>
                <a:rPr lang="sv-SE" sz="700" b="1" smtClean="0">
                  <a:latin typeface="Arial" pitchFamily="34" charset="0"/>
                  <a:cs typeface="Arial" pitchFamily="34" charset="0"/>
                </a:rPr>
                <a:t>impediments</a:t>
              </a:r>
              <a:endParaRPr lang="sv-SE" sz="700" smtClean="0">
                <a:latin typeface="Arial" pitchFamily="34" charset="0"/>
                <a:cs typeface="Arial" pitchFamily="34" charset="0"/>
              </a:endParaRPr>
            </a:p>
          </p:txBody>
        </p:sp>
      </p:grpSp>
      <p:grpSp>
        <p:nvGrpSpPr>
          <p:cNvPr id="733" name="Group 732"/>
          <p:cNvGrpSpPr/>
          <p:nvPr/>
        </p:nvGrpSpPr>
        <p:grpSpPr>
          <a:xfrm>
            <a:off x="5671633" y="3779433"/>
            <a:ext cx="1492544" cy="255136"/>
            <a:chOff x="828636" y="800072"/>
            <a:chExt cx="1928826" cy="357190"/>
          </a:xfrm>
        </p:grpSpPr>
        <p:sp>
          <p:nvSpPr>
            <p:cNvPr id="734" name="Rounded Rectangle 7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5" name="Rectangle 7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6" name="TextBox 7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has strategy </a:t>
              </a:r>
              <a:r>
                <a:rPr lang="sv-SE" sz="700" smtClean="0">
                  <a:latin typeface="Arial" pitchFamily="34" charset="0"/>
                  <a:cs typeface="Arial" pitchFamily="34" charset="0"/>
                </a:rPr>
                <a:t>for how to fix top impediment</a:t>
              </a:r>
            </a:p>
          </p:txBody>
        </p:sp>
      </p:grpSp>
      <p:grpSp>
        <p:nvGrpSpPr>
          <p:cNvPr id="737" name="Group 736"/>
          <p:cNvGrpSpPr/>
          <p:nvPr/>
        </p:nvGrpSpPr>
        <p:grpSpPr>
          <a:xfrm>
            <a:off x="5671633" y="4034569"/>
            <a:ext cx="1492544" cy="255136"/>
            <a:chOff x="828636" y="800072"/>
            <a:chExt cx="1928826" cy="357190"/>
          </a:xfrm>
        </p:grpSpPr>
        <p:sp>
          <p:nvSpPr>
            <p:cNvPr id="738" name="Rounded Rectangle 7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9" name="Rectangle 7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0" name="TextBox 7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focusing </a:t>
              </a:r>
              <a:r>
                <a:rPr lang="sv-SE" sz="700" smtClean="0">
                  <a:latin typeface="Arial" pitchFamily="34" charset="0"/>
                  <a:cs typeface="Arial" pitchFamily="34" charset="0"/>
                </a:rPr>
                <a:t>on removing impediments</a:t>
              </a:r>
            </a:p>
          </p:txBody>
        </p:sp>
      </p:grpSp>
      <p:grpSp>
        <p:nvGrpSpPr>
          <p:cNvPr id="741" name="Group 740"/>
          <p:cNvGrpSpPr/>
          <p:nvPr/>
        </p:nvGrpSpPr>
        <p:grpSpPr>
          <a:xfrm>
            <a:off x="5671633" y="4289705"/>
            <a:ext cx="1492544" cy="255136"/>
            <a:chOff x="828636" y="800072"/>
            <a:chExt cx="1928826" cy="357190"/>
          </a:xfrm>
        </p:grpSpPr>
        <p:sp>
          <p:nvSpPr>
            <p:cNvPr id="742" name="Rounded Rectangle 7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3" name="Rectangle 7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4" name="TextBox 7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Escalated to management </a:t>
              </a:r>
              <a:r>
                <a:rPr lang="sv-SE" sz="700" smtClean="0">
                  <a:latin typeface="Arial" pitchFamily="34" charset="0"/>
                  <a:cs typeface="Arial" pitchFamily="34" charset="0"/>
                </a:rPr>
                <a:t>when team can’t solve</a:t>
              </a:r>
            </a:p>
          </p:txBody>
        </p:sp>
      </p:grpSp>
      <p:grpSp>
        <p:nvGrpSpPr>
          <p:cNvPr id="747" name="Group 746"/>
          <p:cNvGrpSpPr/>
          <p:nvPr/>
        </p:nvGrpSpPr>
        <p:grpSpPr>
          <a:xfrm>
            <a:off x="7495854" y="2173684"/>
            <a:ext cx="1713661" cy="255136"/>
            <a:chOff x="614322" y="5086352"/>
            <a:chExt cx="2214578" cy="357190"/>
          </a:xfrm>
        </p:grpSpPr>
        <p:sp>
          <p:nvSpPr>
            <p:cNvPr id="748" name="Rounded Rectangle 74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9" name="Rectangle 74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0" name="TextBox 74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Velocity</a:t>
              </a:r>
              <a:r>
                <a:rPr lang="sv-SE" sz="700" smtClean="0">
                  <a:latin typeface="Arial" pitchFamily="34" charset="0"/>
                  <a:cs typeface="Arial" pitchFamily="34" charset="0"/>
                </a:rPr>
                <a:t> is measured</a:t>
              </a:r>
            </a:p>
          </p:txBody>
        </p:sp>
      </p:grpSp>
      <p:grpSp>
        <p:nvGrpSpPr>
          <p:cNvPr id="751" name="Group 750"/>
          <p:cNvGrpSpPr/>
          <p:nvPr/>
        </p:nvGrpSpPr>
        <p:grpSpPr>
          <a:xfrm>
            <a:off x="7716971" y="2939091"/>
            <a:ext cx="1492544" cy="255136"/>
            <a:chOff x="828636" y="800072"/>
            <a:chExt cx="1928826" cy="357190"/>
          </a:xfrm>
        </p:grpSpPr>
        <p:sp>
          <p:nvSpPr>
            <p:cNvPr id="752" name="Rounded Rectangle 75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3" name="Rectangle 75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4" name="TextBox 75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Velocity only includes</a:t>
              </a:r>
              <a:br>
                <a:rPr lang="sv-SE" sz="700" smtClean="0">
                  <a:latin typeface="Arial" pitchFamily="34" charset="0"/>
                  <a:cs typeface="Arial" pitchFamily="34" charset="0"/>
                </a:rPr>
              </a:br>
              <a:r>
                <a:rPr lang="sv-SE" sz="700" smtClean="0">
                  <a:latin typeface="Arial" pitchFamily="34" charset="0"/>
                  <a:cs typeface="Arial" pitchFamily="34" charset="0"/>
                </a:rPr>
                <a:t>items that are </a:t>
              </a:r>
              <a:r>
                <a:rPr lang="sv-SE" sz="700" b="1" smtClean="0">
                  <a:latin typeface="Arial" pitchFamily="34" charset="0"/>
                  <a:cs typeface="Arial" pitchFamily="34" charset="0"/>
                </a:rPr>
                <a:t>Done</a:t>
              </a:r>
            </a:p>
          </p:txBody>
        </p:sp>
      </p:grpSp>
      <p:grpSp>
        <p:nvGrpSpPr>
          <p:cNvPr id="755" name="Group 754"/>
          <p:cNvGrpSpPr/>
          <p:nvPr/>
        </p:nvGrpSpPr>
        <p:grpSpPr>
          <a:xfrm>
            <a:off x="7716971" y="2683956"/>
            <a:ext cx="1492544" cy="255136"/>
            <a:chOff x="828636" y="800072"/>
            <a:chExt cx="1928826" cy="357190"/>
          </a:xfrm>
        </p:grpSpPr>
        <p:sp>
          <p:nvSpPr>
            <p:cNvPr id="756" name="Rounded Rectangle 75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7" name="Rectangle 75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8" name="TextBox 75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uses velocity for </a:t>
              </a:r>
              <a:r>
                <a:rPr lang="sv-SE" sz="700" b="1" smtClean="0">
                  <a:latin typeface="Arial" pitchFamily="34" charset="0"/>
                  <a:cs typeface="Arial" pitchFamily="34" charset="0"/>
                </a:rPr>
                <a:t>release planning</a:t>
              </a:r>
            </a:p>
          </p:txBody>
        </p:sp>
      </p:grpSp>
      <p:grpSp>
        <p:nvGrpSpPr>
          <p:cNvPr id="763" name="Group 762"/>
          <p:cNvGrpSpPr/>
          <p:nvPr/>
        </p:nvGrpSpPr>
        <p:grpSpPr>
          <a:xfrm>
            <a:off x="7495854" y="3245254"/>
            <a:ext cx="1713661" cy="255136"/>
            <a:chOff x="614322" y="5086352"/>
            <a:chExt cx="2214578" cy="357190"/>
          </a:xfrm>
        </p:grpSpPr>
        <p:sp>
          <p:nvSpPr>
            <p:cNvPr id="764" name="Rounded Rectangle 7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5" name="Rectangle 7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6" name="TextBox 7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burndown chart</a:t>
              </a:r>
            </a:p>
          </p:txBody>
        </p:sp>
      </p:grpSp>
      <p:grpSp>
        <p:nvGrpSpPr>
          <p:cNvPr id="776" name="Group 775"/>
          <p:cNvGrpSpPr/>
          <p:nvPr/>
        </p:nvGrpSpPr>
        <p:grpSpPr>
          <a:xfrm>
            <a:off x="7495854" y="1347068"/>
            <a:ext cx="1713661" cy="255136"/>
            <a:chOff x="542884" y="371444"/>
            <a:chExt cx="2214578" cy="357190"/>
          </a:xfrm>
        </p:grpSpPr>
        <p:sp>
          <p:nvSpPr>
            <p:cNvPr id="777" name="Rounded Rectangle 77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8" name="Rectangle 77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9" name="TextBox 77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items </a:t>
              </a:r>
              <a:r>
                <a:rPr lang="sv-SE" sz="700" b="1" smtClean="0">
                  <a:latin typeface="Arial" pitchFamily="34" charset="0"/>
                  <a:cs typeface="Arial" pitchFamily="34" charset="0"/>
                </a:rPr>
                <a:t>are broken into tasks </a:t>
              </a:r>
              <a:r>
                <a:rPr lang="sv-SE" sz="700" smtClean="0">
                  <a:latin typeface="Arial" pitchFamily="34" charset="0"/>
                  <a:cs typeface="Arial" pitchFamily="34" charset="0"/>
                </a:rPr>
                <a:t>within a sprint</a:t>
              </a:r>
            </a:p>
          </p:txBody>
        </p:sp>
      </p:grpSp>
      <p:grpSp>
        <p:nvGrpSpPr>
          <p:cNvPr id="784" name="Group 783"/>
          <p:cNvGrpSpPr/>
          <p:nvPr/>
        </p:nvGrpSpPr>
        <p:grpSpPr>
          <a:xfrm>
            <a:off x="7716971" y="1857340"/>
            <a:ext cx="1492544" cy="255136"/>
            <a:chOff x="828636" y="800072"/>
            <a:chExt cx="1928826" cy="357190"/>
          </a:xfrm>
        </p:grpSpPr>
        <p:sp>
          <p:nvSpPr>
            <p:cNvPr id="785" name="Rounded Rectangle 7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6" name="Rectangle 7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7" name="TextBox 7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Estimates for ongoing tasks are </a:t>
              </a:r>
              <a:r>
                <a:rPr lang="sv-SE" sz="700" b="1" smtClean="0">
                  <a:latin typeface="Arial" pitchFamily="34" charset="0"/>
                  <a:cs typeface="Arial" pitchFamily="34" charset="0"/>
                </a:rPr>
                <a:t>updated daily</a:t>
              </a:r>
            </a:p>
          </p:txBody>
        </p:sp>
      </p:grpSp>
      <p:grpSp>
        <p:nvGrpSpPr>
          <p:cNvPr id="788" name="Group 787"/>
          <p:cNvGrpSpPr/>
          <p:nvPr/>
        </p:nvGrpSpPr>
        <p:grpSpPr>
          <a:xfrm>
            <a:off x="7716971" y="3500390"/>
            <a:ext cx="1492544" cy="255136"/>
            <a:chOff x="828636" y="800072"/>
            <a:chExt cx="1928826" cy="357190"/>
          </a:xfrm>
        </p:grpSpPr>
        <p:sp>
          <p:nvSpPr>
            <p:cNvPr id="789" name="Rounded Rectangle 78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0" name="Rectangle 78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1" name="TextBox 79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804" name="Group 803"/>
          <p:cNvGrpSpPr/>
          <p:nvPr/>
        </p:nvGrpSpPr>
        <p:grpSpPr>
          <a:xfrm>
            <a:off x="7716971" y="3755526"/>
            <a:ext cx="1492544" cy="255136"/>
            <a:chOff x="828636" y="800072"/>
            <a:chExt cx="1928826" cy="357190"/>
          </a:xfrm>
        </p:grpSpPr>
        <p:sp>
          <p:nvSpPr>
            <p:cNvPr id="805" name="Rounded Rectangle 80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6" name="Rectangle 80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7" name="TextBox 80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820" name="Group 819"/>
          <p:cNvGrpSpPr/>
          <p:nvPr/>
        </p:nvGrpSpPr>
        <p:grpSpPr>
          <a:xfrm>
            <a:off x="7716971" y="4327006"/>
            <a:ext cx="1492544" cy="255136"/>
            <a:chOff x="828636" y="800072"/>
            <a:chExt cx="1928826" cy="357190"/>
          </a:xfrm>
        </p:grpSpPr>
        <p:sp>
          <p:nvSpPr>
            <p:cNvPr id="821" name="Rounded Rectangle 8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2" name="Rectangle 8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3" name="TextBox 8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 </a:t>
              </a:r>
              <a:r>
                <a:rPr lang="sv-SE" sz="700" smtClean="0">
                  <a:latin typeface="Arial" pitchFamily="34" charset="0"/>
                  <a:cs typeface="Arial" pitchFamily="34" charset="0"/>
                </a:rPr>
                <a:t>at least a  few times per week</a:t>
              </a:r>
            </a:p>
          </p:txBody>
        </p:sp>
      </p:grpSp>
      <p:grpSp>
        <p:nvGrpSpPr>
          <p:cNvPr id="853" name="Group 852"/>
          <p:cNvGrpSpPr/>
          <p:nvPr/>
        </p:nvGrpSpPr>
        <p:grpSpPr>
          <a:xfrm>
            <a:off x="7716971" y="2428820"/>
            <a:ext cx="1492544" cy="255136"/>
            <a:chOff x="828636" y="800072"/>
            <a:chExt cx="1928826" cy="357190"/>
          </a:xfrm>
        </p:grpSpPr>
        <p:sp>
          <p:nvSpPr>
            <p:cNvPr id="854" name="Rounded Rectangle 85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5" name="Rectangle 85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6" name="TextBox 85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All items in sprint plan have an </a:t>
              </a:r>
              <a:r>
                <a:rPr lang="sv-SE" sz="700" b="1" smtClean="0">
                  <a:latin typeface="Arial" pitchFamily="34" charset="0"/>
                  <a:cs typeface="Arial" pitchFamily="34" charset="0"/>
                </a:rPr>
                <a:t>estimate</a:t>
              </a:r>
            </a:p>
          </p:txBody>
        </p:sp>
      </p:grpSp>
      <p:grpSp>
        <p:nvGrpSpPr>
          <p:cNvPr id="971" name="Group 970"/>
          <p:cNvGrpSpPr/>
          <p:nvPr/>
        </p:nvGrpSpPr>
        <p:grpSpPr>
          <a:xfrm>
            <a:off x="5671633" y="4833947"/>
            <a:ext cx="1492544" cy="255136"/>
            <a:chOff x="828636" y="800072"/>
            <a:chExt cx="1928826" cy="357190"/>
          </a:xfrm>
        </p:grpSpPr>
        <p:sp>
          <p:nvSpPr>
            <p:cNvPr id="972" name="Rounded Rectangle 9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3" name="Rectangle 9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4" name="TextBox 9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SM </a:t>
              </a:r>
              <a:r>
                <a:rPr lang="sv-SE" sz="700" b="1" smtClean="0">
                  <a:latin typeface="Arial" pitchFamily="34" charset="0"/>
                  <a:cs typeface="Arial" pitchFamily="34" charset="0"/>
                </a:rPr>
                <a:t>sits with the team</a:t>
              </a:r>
              <a:endParaRPr lang="sv-SE" sz="700" b="1">
                <a:latin typeface="Arial" pitchFamily="34" charset="0"/>
                <a:cs typeface="Arial" pitchFamily="34" charset="0"/>
              </a:endParaRPr>
            </a:p>
          </p:txBody>
        </p:sp>
      </p:grpSp>
      <p:grpSp>
        <p:nvGrpSpPr>
          <p:cNvPr id="1004" name="Group 1003"/>
          <p:cNvGrpSpPr/>
          <p:nvPr/>
        </p:nvGrpSpPr>
        <p:grpSpPr>
          <a:xfrm>
            <a:off x="7495854" y="4071870"/>
            <a:ext cx="1713661" cy="255136"/>
            <a:chOff x="542884" y="371444"/>
            <a:chExt cx="2214578" cy="357190"/>
          </a:xfrm>
        </p:grpSpPr>
        <p:sp>
          <p:nvSpPr>
            <p:cNvPr id="1005" name="Rounded Rectangle 1004"/>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6" name="Rectangle 1005"/>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7" name="TextBox 1006"/>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 </a:t>
              </a:r>
              <a:r>
                <a:rPr lang="sv-SE" sz="700" smtClean="0">
                  <a:latin typeface="Arial" pitchFamily="34" charset="0"/>
                  <a:cs typeface="Arial" pitchFamily="34" charset="0"/>
                </a:rPr>
                <a:t>is every day, same time &amp; place</a:t>
              </a:r>
            </a:p>
          </p:txBody>
        </p:sp>
      </p:grpSp>
      <p:grpSp>
        <p:nvGrpSpPr>
          <p:cNvPr id="1008" name="Group 1007"/>
          <p:cNvGrpSpPr/>
          <p:nvPr/>
        </p:nvGrpSpPr>
        <p:grpSpPr>
          <a:xfrm>
            <a:off x="7716971" y="1602204"/>
            <a:ext cx="1492544" cy="255136"/>
            <a:chOff x="828636" y="800072"/>
            <a:chExt cx="1928826" cy="357190"/>
          </a:xfrm>
        </p:grpSpPr>
        <p:sp>
          <p:nvSpPr>
            <p:cNvPr id="1009" name="Rounded Rectangle 100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0" name="Rectangle 100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1" name="TextBox 101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Sprint tasks are </a:t>
              </a:r>
              <a:r>
                <a:rPr lang="sv-SE" sz="700" b="1" smtClean="0">
                  <a:latin typeface="Arial" pitchFamily="34" charset="0"/>
                  <a:cs typeface="Arial" pitchFamily="34" charset="0"/>
                </a:rPr>
                <a:t>estimated</a:t>
              </a:r>
            </a:p>
          </p:txBody>
        </p:sp>
      </p:grpSp>
      <p:grpSp>
        <p:nvGrpSpPr>
          <p:cNvPr id="1016" name="Group 1015"/>
          <p:cNvGrpSpPr/>
          <p:nvPr/>
        </p:nvGrpSpPr>
        <p:grpSpPr>
          <a:xfrm>
            <a:off x="5450516" y="3224891"/>
            <a:ext cx="1713661" cy="255136"/>
            <a:chOff x="542884" y="371444"/>
            <a:chExt cx="2214578" cy="357190"/>
          </a:xfrm>
        </p:grpSpPr>
        <p:sp>
          <p:nvSpPr>
            <p:cNvPr id="1017" name="Rounded Rectangle 101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8" name="Rectangle 101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9" name="TextBox 101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 </a:t>
              </a:r>
              <a:r>
                <a:rPr lang="sv-SE" sz="700" b="1" smtClean="0">
                  <a:latin typeface="Arial" pitchFamily="34" charset="0"/>
                  <a:cs typeface="Arial" pitchFamily="34" charset="0"/>
                </a:rPr>
                <a:t>relative size </a:t>
              </a:r>
              <a:r>
                <a:rPr lang="sv-SE" sz="700" smtClean="0">
                  <a:latin typeface="Arial" pitchFamily="34" charset="0"/>
                  <a:cs typeface="Arial" pitchFamily="34" charset="0"/>
                </a:rPr>
                <a:t>(story points) rather than time</a:t>
              </a:r>
            </a:p>
          </p:txBody>
        </p:sp>
      </p:grpSp>
      <p:grpSp>
        <p:nvGrpSpPr>
          <p:cNvPr id="1025" name="Group 1024"/>
          <p:cNvGrpSpPr/>
          <p:nvPr/>
        </p:nvGrpSpPr>
        <p:grpSpPr>
          <a:xfrm>
            <a:off x="7716971" y="4582141"/>
            <a:ext cx="1492544" cy="255136"/>
            <a:chOff x="828636" y="800072"/>
            <a:chExt cx="1928826" cy="357190"/>
          </a:xfrm>
        </p:grpSpPr>
        <p:sp>
          <p:nvSpPr>
            <p:cNvPr id="1026" name="Rounded Rectangle 102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7" name="Rectangle 102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8" name="TextBox 102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Max </a:t>
              </a:r>
              <a:r>
                <a:rPr lang="sv-SE" sz="700" b="1" smtClean="0">
                  <a:latin typeface="Arial" pitchFamily="34" charset="0"/>
                  <a:cs typeface="Arial" pitchFamily="34" charset="0"/>
                </a:rPr>
                <a:t>15 minutes</a:t>
              </a:r>
            </a:p>
          </p:txBody>
        </p:sp>
      </p:grpSp>
      <p:sp>
        <p:nvSpPr>
          <p:cNvPr id="1030" name="Rounded Rectangle 1029"/>
          <p:cNvSpPr/>
          <p:nvPr/>
        </p:nvSpPr>
        <p:spPr bwMode="auto">
          <a:xfrm>
            <a:off x="7716971" y="4837277"/>
            <a:ext cx="1492544" cy="25513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1" name="Rectangle 1030"/>
          <p:cNvSpPr/>
          <p:nvPr/>
        </p:nvSpPr>
        <p:spPr bwMode="auto">
          <a:xfrm>
            <a:off x="7772251" y="4888306"/>
            <a:ext cx="165838" cy="1530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2" name="TextBox 1031"/>
          <p:cNvSpPr txBox="1"/>
          <p:nvPr/>
        </p:nvSpPr>
        <p:spPr>
          <a:xfrm>
            <a:off x="7993368" y="4837277"/>
            <a:ext cx="1216147" cy="255136"/>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Each team member </a:t>
            </a:r>
            <a:r>
              <a:rPr lang="sv-SE" sz="700" b="1" smtClean="0">
                <a:latin typeface="Arial" pitchFamily="34" charset="0"/>
                <a:cs typeface="Arial" pitchFamily="34" charset="0"/>
              </a:rPr>
              <a:t>knows what the others are doing</a:t>
            </a:r>
          </a:p>
        </p:txBody>
      </p:sp>
      <p:sp>
        <p:nvSpPr>
          <p:cNvPr id="332" name="TextBox 331"/>
          <p:cNvSpPr txBox="1"/>
          <p:nvPr/>
        </p:nvSpPr>
        <p:spPr>
          <a:xfrm>
            <a:off x="5450515" y="1153142"/>
            <a:ext cx="3703721" cy="175872"/>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Most of these will usually be needed, but not always all of them. Experiment!</a:t>
            </a:r>
            <a:endParaRPr lang="sv-SE" sz="700">
              <a:latin typeface="Arial" pitchFamily="34" charset="0"/>
              <a:cs typeface="Arial" pitchFamily="34" charset="0"/>
            </a:endParaRPr>
          </a:p>
        </p:txBody>
      </p:sp>
      <p:sp>
        <p:nvSpPr>
          <p:cNvPr id="333" name="TextBox 332"/>
          <p:cNvSpPr txBox="1"/>
          <p:nvPr/>
        </p:nvSpPr>
        <p:spPr>
          <a:xfrm>
            <a:off x="5450515" y="938852"/>
            <a:ext cx="3286597" cy="250610"/>
          </a:xfrm>
          <a:prstGeom prst="rect">
            <a:avLst/>
          </a:prstGeom>
          <a:noFill/>
        </p:spPr>
        <p:txBody>
          <a:bodyPr wrap="none" lIns="65306" tIns="32653" rIns="65306" bIns="32653" rtlCol="0">
            <a:spAutoFit/>
          </a:bodyPr>
          <a:lstStyle/>
          <a:p>
            <a:r>
              <a:rPr lang="sv-SE" b="1" smtClean="0">
                <a:latin typeface="+mj-lt"/>
                <a:cs typeface="Arial" pitchFamily="34" charset="0"/>
              </a:rPr>
              <a:t>Recommended but not always necessary</a:t>
            </a:r>
            <a:endParaRPr lang="sv-SE" b="1">
              <a:latin typeface="+mj-lt"/>
              <a:cs typeface="Arial" pitchFamily="34" charset="0"/>
            </a:endParaRPr>
          </a:p>
        </p:txBody>
      </p:sp>
      <p:grpSp>
        <p:nvGrpSpPr>
          <p:cNvPr id="339" name="Group 338"/>
          <p:cNvGrpSpPr/>
          <p:nvPr/>
        </p:nvGrpSpPr>
        <p:grpSpPr>
          <a:xfrm>
            <a:off x="99648" y="4296463"/>
            <a:ext cx="1713661" cy="765407"/>
            <a:chOff x="3257528" y="8801128"/>
            <a:chExt cx="2214578" cy="1071570"/>
          </a:xfrm>
        </p:grpSpPr>
        <p:grpSp>
          <p:nvGrpSpPr>
            <p:cNvPr id="808" name="Group 807"/>
            <p:cNvGrpSpPr/>
            <p:nvPr/>
          </p:nvGrpSpPr>
          <p:grpSpPr>
            <a:xfrm>
              <a:off x="3257528" y="8801128"/>
              <a:ext cx="2214578" cy="357190"/>
              <a:chOff x="542884" y="371444"/>
              <a:chExt cx="2214578" cy="357190"/>
            </a:xfrm>
          </p:grpSpPr>
          <p:sp>
            <p:nvSpPr>
              <p:cNvPr id="809" name="Rounded Rectangle 8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0" name="Rectangle 8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1" name="TextBox 8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a:t>
                </a:r>
                <a:r>
                  <a:rPr lang="sv-SE" sz="700" smtClean="0">
                    <a:latin typeface="Arial" pitchFamily="34" charset="0"/>
                    <a:cs typeface="Arial" pitchFamily="34" charset="0"/>
                  </a:rPr>
                  <a:t> happens</a:t>
                </a:r>
              </a:p>
            </p:txBody>
          </p:sp>
        </p:grpSp>
        <p:grpSp>
          <p:nvGrpSpPr>
            <p:cNvPr id="812" name="Group 811"/>
            <p:cNvGrpSpPr/>
            <p:nvPr/>
          </p:nvGrpSpPr>
          <p:grpSpPr>
            <a:xfrm>
              <a:off x="3543280" y="9158318"/>
              <a:ext cx="1928826" cy="357190"/>
              <a:chOff x="828636" y="800072"/>
              <a:chExt cx="1928826" cy="357190"/>
            </a:xfrm>
          </p:grpSpPr>
          <p:sp>
            <p:nvSpPr>
              <p:cNvPr id="813" name="Rounded Rectangle 81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4" name="Rectangle 81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5" name="TextBox 81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participates</a:t>
                </a:r>
              </a:p>
            </p:txBody>
          </p:sp>
        </p:grpSp>
        <p:grpSp>
          <p:nvGrpSpPr>
            <p:cNvPr id="334" name="Group 333"/>
            <p:cNvGrpSpPr/>
            <p:nvPr/>
          </p:nvGrpSpPr>
          <p:grpSpPr>
            <a:xfrm>
              <a:off x="3543280" y="9515508"/>
              <a:ext cx="1928826" cy="357190"/>
              <a:chOff x="828636" y="800072"/>
              <a:chExt cx="1928826" cy="357190"/>
            </a:xfrm>
          </p:grpSpPr>
          <p:sp>
            <p:nvSpPr>
              <p:cNvPr id="335" name="Rounded Rectangle 33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6" name="Rectangle 33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7" name="TextBox 33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Problems &amp; impediments are surfaced</a:t>
                </a:r>
              </a:p>
            </p:txBody>
          </p:sp>
        </p:grpSp>
      </p:grpSp>
      <p:sp>
        <p:nvSpPr>
          <p:cNvPr id="368" name="Rounded Rectangle 367"/>
          <p:cNvSpPr/>
          <p:nvPr/>
        </p:nvSpPr>
        <p:spPr bwMode="auto">
          <a:xfrm>
            <a:off x="5339956" y="5163923"/>
            <a:ext cx="1934779" cy="1326706"/>
          </a:xfrm>
          <a:prstGeom prst="roundRect">
            <a:avLst>
              <a:gd name="adj" fmla="val 9378"/>
            </a:avLst>
          </a:prstGeom>
          <a:gradFill flip="none" rotWithShape="1">
            <a:gsLst>
              <a:gs pos="0">
                <a:srgbClr val="AB8ECE"/>
              </a:gs>
              <a:gs pos="50000">
                <a:srgbClr val="7030A0">
                  <a:tint val="44500"/>
                  <a:satMod val="160000"/>
                </a:srgbClr>
              </a:gs>
              <a:gs pos="100000">
                <a:srgbClr val="F2EFF7"/>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51" name="Group 350"/>
          <p:cNvGrpSpPr/>
          <p:nvPr/>
        </p:nvGrpSpPr>
        <p:grpSpPr>
          <a:xfrm>
            <a:off x="5450516" y="5673084"/>
            <a:ext cx="1713661" cy="255136"/>
            <a:chOff x="614322" y="5086352"/>
            <a:chExt cx="2214578" cy="357190"/>
          </a:xfrm>
        </p:grpSpPr>
        <p:sp>
          <p:nvSpPr>
            <p:cNvPr id="352" name="Rounded Rectangle 35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3" name="Rectangle 35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4" name="TextBox 35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You have a </a:t>
              </a:r>
              <a:r>
                <a:rPr lang="sv-SE" sz="700" b="1" smtClean="0">
                  <a:latin typeface="Arial" pitchFamily="34" charset="0"/>
                  <a:cs typeface="Arial" pitchFamily="34" charset="0"/>
                </a:rPr>
                <a:t>Chief Product Owner</a:t>
              </a:r>
              <a:r>
                <a:rPr lang="sv-SE" sz="700" smtClean="0">
                  <a:latin typeface="Arial" pitchFamily="34" charset="0"/>
                  <a:cs typeface="Arial" pitchFamily="34" charset="0"/>
                </a:rPr>
                <a:t> (if many POs)</a:t>
              </a:r>
            </a:p>
          </p:txBody>
        </p:sp>
      </p:grpSp>
      <p:grpSp>
        <p:nvGrpSpPr>
          <p:cNvPr id="355" name="Group 354"/>
          <p:cNvGrpSpPr/>
          <p:nvPr/>
        </p:nvGrpSpPr>
        <p:grpSpPr>
          <a:xfrm>
            <a:off x="5450516" y="5928220"/>
            <a:ext cx="1713661" cy="255136"/>
            <a:chOff x="614322" y="5086352"/>
            <a:chExt cx="2214578" cy="357190"/>
          </a:xfrm>
        </p:grpSpPr>
        <p:sp>
          <p:nvSpPr>
            <p:cNvPr id="356" name="Rounded Rectangle 355"/>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7" name="Rectangle 356"/>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8" name="TextBox 357"/>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 do </a:t>
              </a:r>
              <a:r>
                <a:rPr lang="sv-SE" sz="700" b="1" smtClean="0">
                  <a:latin typeface="Arial" pitchFamily="34" charset="0"/>
                  <a:cs typeface="Arial" pitchFamily="34" charset="0"/>
                </a:rPr>
                <a:t>Scrum of Scrums</a:t>
              </a:r>
              <a:endParaRPr lang="sv-SE" sz="700" smtClean="0">
                <a:latin typeface="Arial" pitchFamily="34" charset="0"/>
                <a:cs typeface="Arial" pitchFamily="34" charset="0"/>
              </a:endParaRPr>
            </a:p>
          </p:txBody>
        </p:sp>
      </p:grpSp>
      <p:grpSp>
        <p:nvGrpSpPr>
          <p:cNvPr id="363" name="Group 362"/>
          <p:cNvGrpSpPr/>
          <p:nvPr/>
        </p:nvGrpSpPr>
        <p:grpSpPr>
          <a:xfrm>
            <a:off x="5450516" y="6184466"/>
            <a:ext cx="1713661" cy="255136"/>
            <a:chOff x="614322" y="5086352"/>
            <a:chExt cx="2214578" cy="357190"/>
          </a:xfrm>
        </p:grpSpPr>
        <p:sp>
          <p:nvSpPr>
            <p:cNvPr id="364" name="Rounded Rectangle 3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5" name="Rectangle 3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6" name="TextBox 3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a:t>
              </a:r>
              <a:r>
                <a:rPr lang="sv-SE" sz="700" b="1" smtClean="0">
                  <a:latin typeface="Arial" pitchFamily="34" charset="0"/>
                  <a:cs typeface="Arial" pitchFamily="34" charset="0"/>
                </a:rPr>
                <a:t> integrate within each sprint</a:t>
              </a:r>
            </a:p>
          </p:txBody>
        </p:sp>
      </p:grpSp>
      <p:sp>
        <p:nvSpPr>
          <p:cNvPr id="369" name="TextBox 368"/>
          <p:cNvSpPr txBox="1"/>
          <p:nvPr/>
        </p:nvSpPr>
        <p:spPr>
          <a:xfrm>
            <a:off x="5395237" y="5174105"/>
            <a:ext cx="690860" cy="250610"/>
          </a:xfrm>
          <a:prstGeom prst="rect">
            <a:avLst/>
          </a:prstGeom>
          <a:noFill/>
        </p:spPr>
        <p:txBody>
          <a:bodyPr wrap="none" lIns="65306" tIns="32653" rIns="65306" bIns="32653" rtlCol="0">
            <a:spAutoFit/>
          </a:bodyPr>
          <a:lstStyle/>
          <a:p>
            <a:r>
              <a:rPr lang="sv-SE" b="1" smtClean="0">
                <a:latin typeface="+mj-lt"/>
                <a:cs typeface="Arial" pitchFamily="34" charset="0"/>
              </a:rPr>
              <a:t>Scaling</a:t>
            </a:r>
            <a:endParaRPr lang="sv-SE" b="1">
              <a:latin typeface="+mj-lt"/>
              <a:cs typeface="Arial" pitchFamily="34" charset="0"/>
            </a:endParaRPr>
          </a:p>
        </p:txBody>
      </p:sp>
      <p:sp>
        <p:nvSpPr>
          <p:cNvPr id="370" name="Rounded Rectangle 369"/>
          <p:cNvSpPr/>
          <p:nvPr/>
        </p:nvSpPr>
        <p:spPr bwMode="auto">
          <a:xfrm>
            <a:off x="7385294" y="5163923"/>
            <a:ext cx="1990058" cy="1326706"/>
          </a:xfrm>
          <a:prstGeom prst="roundRect">
            <a:avLst>
              <a:gd name="adj" fmla="val 10166"/>
            </a:avLst>
          </a:prstGeom>
          <a:gradFill flip="none" rotWithShape="1">
            <a:gsLst>
              <a:gs pos="0">
                <a:srgbClr val="8FCE4A"/>
              </a:gs>
              <a:gs pos="50000">
                <a:srgbClr val="BCE292"/>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81" name="Group 880"/>
          <p:cNvGrpSpPr/>
          <p:nvPr/>
        </p:nvGrpSpPr>
        <p:grpSpPr>
          <a:xfrm>
            <a:off x="7495854" y="5684376"/>
            <a:ext cx="1713661" cy="255136"/>
            <a:chOff x="614322" y="5086352"/>
            <a:chExt cx="2214578" cy="357190"/>
          </a:xfrm>
        </p:grpSpPr>
        <p:sp>
          <p:nvSpPr>
            <p:cNvPr id="882" name="Rounded Rectangle 88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3" name="Rectangle 88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4" name="TextBox 88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Having fun! </a:t>
              </a:r>
              <a:r>
                <a:rPr lang="sv-SE" sz="700" smtClean="0">
                  <a:latin typeface="Arial" pitchFamily="34" charset="0"/>
                  <a:cs typeface="Arial" pitchFamily="34" charset="0"/>
                </a:rPr>
                <a:t>High energy level. </a:t>
              </a:r>
              <a:endParaRPr lang="sv-SE" sz="700" b="1" smtClean="0">
                <a:latin typeface="Arial" pitchFamily="34" charset="0"/>
                <a:cs typeface="Arial" pitchFamily="34" charset="0"/>
              </a:endParaRPr>
            </a:p>
          </p:txBody>
        </p:sp>
      </p:grpSp>
      <p:grpSp>
        <p:nvGrpSpPr>
          <p:cNvPr id="937" name="Group 936"/>
          <p:cNvGrpSpPr/>
          <p:nvPr/>
        </p:nvGrpSpPr>
        <p:grpSpPr>
          <a:xfrm>
            <a:off x="7495854" y="5939511"/>
            <a:ext cx="1713661" cy="255136"/>
            <a:chOff x="614322" y="5086352"/>
            <a:chExt cx="2214578" cy="357190"/>
          </a:xfrm>
        </p:grpSpPr>
        <p:sp>
          <p:nvSpPr>
            <p:cNvPr id="938" name="Rounded Rectangle 93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39" name="Rectangle 93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0" name="TextBox 93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Overtime work is rare</a:t>
              </a:r>
              <a:r>
                <a:rPr lang="sv-SE" sz="700" smtClean="0">
                  <a:latin typeface="Arial" pitchFamily="34" charset="0"/>
                  <a:cs typeface="Arial" pitchFamily="34" charset="0"/>
                </a:rPr>
                <a:t> and happens voluntarily</a:t>
              </a:r>
            </a:p>
          </p:txBody>
        </p:sp>
      </p:grpSp>
      <p:grpSp>
        <p:nvGrpSpPr>
          <p:cNvPr id="942" name="Group 941"/>
          <p:cNvGrpSpPr/>
          <p:nvPr/>
        </p:nvGrpSpPr>
        <p:grpSpPr>
          <a:xfrm>
            <a:off x="7495854" y="6194647"/>
            <a:ext cx="1713661" cy="255136"/>
            <a:chOff x="614322" y="5086352"/>
            <a:chExt cx="2214578" cy="357190"/>
          </a:xfrm>
        </p:grpSpPr>
        <p:sp>
          <p:nvSpPr>
            <p:cNvPr id="943" name="Rounded Rectangle 942"/>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4" name="Rectangle 943"/>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5" name="TextBox 944"/>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Discussing, criticizing, and </a:t>
              </a:r>
              <a:r>
                <a:rPr lang="sv-SE" sz="700" b="1" smtClean="0">
                  <a:latin typeface="Arial" pitchFamily="34" charset="0"/>
                  <a:cs typeface="Arial" pitchFamily="34" charset="0"/>
                </a:rPr>
                <a:t>experimenting</a:t>
              </a:r>
              <a:r>
                <a:rPr lang="sv-SE" sz="700" smtClean="0">
                  <a:latin typeface="Arial" pitchFamily="34" charset="0"/>
                  <a:cs typeface="Arial" pitchFamily="34" charset="0"/>
                </a:rPr>
                <a:t> with the process</a:t>
              </a:r>
            </a:p>
          </p:txBody>
        </p:sp>
      </p:grpSp>
      <p:sp>
        <p:nvSpPr>
          <p:cNvPr id="371" name="TextBox 370"/>
          <p:cNvSpPr txBox="1"/>
          <p:nvPr/>
        </p:nvSpPr>
        <p:spPr>
          <a:xfrm>
            <a:off x="7440575" y="5163923"/>
            <a:ext cx="1555880" cy="250610"/>
          </a:xfrm>
          <a:prstGeom prst="rect">
            <a:avLst/>
          </a:prstGeom>
          <a:noFill/>
        </p:spPr>
        <p:txBody>
          <a:bodyPr wrap="none" lIns="65306" tIns="32653" rIns="65306" bIns="32653" rtlCol="0">
            <a:spAutoFit/>
          </a:bodyPr>
          <a:lstStyle/>
          <a:p>
            <a:r>
              <a:rPr lang="sv-SE" b="1" smtClean="0">
                <a:latin typeface="+mj-lt"/>
                <a:cs typeface="Arial" pitchFamily="34" charset="0"/>
              </a:rPr>
              <a:t>Positive indicators</a:t>
            </a:r>
            <a:endParaRPr lang="sv-SE" b="1">
              <a:latin typeface="+mj-lt"/>
              <a:cs typeface="Arial" pitchFamily="34" charset="0"/>
            </a:endParaRPr>
          </a:p>
        </p:txBody>
      </p:sp>
      <p:sp>
        <p:nvSpPr>
          <p:cNvPr id="375" name="TextBox 374"/>
          <p:cNvSpPr txBox="1"/>
          <p:nvPr/>
        </p:nvSpPr>
        <p:spPr>
          <a:xfrm>
            <a:off x="5616353" y="1"/>
            <a:ext cx="4053790" cy="549601"/>
          </a:xfrm>
          <a:prstGeom prst="rect">
            <a:avLst/>
          </a:prstGeom>
          <a:noFill/>
        </p:spPr>
        <p:txBody>
          <a:bodyPr wrap="square" lIns="65306" tIns="32653" rIns="65306" bIns="32653" rtlCol="0">
            <a:spAutoFit/>
          </a:bodyPr>
          <a:lstStyle/>
          <a:p>
            <a:pPr>
              <a:tabLst>
                <a:tab pos="387757" algn="l"/>
              </a:tabLst>
            </a:pPr>
            <a:r>
              <a:rPr lang="sv-SE" sz="3100" b="1" dirty="0" smtClean="0">
                <a:solidFill>
                  <a:schemeClr val="tx1">
                    <a:lumMod val="75000"/>
                  </a:schemeClr>
                </a:solidFill>
                <a:latin typeface="Bradley Hand ITC TT-Bold"/>
                <a:cs typeface="Bradley Hand ITC TT-Bold"/>
              </a:rPr>
              <a:t>Scrum Checklist</a:t>
            </a:r>
          </a:p>
        </p:txBody>
      </p:sp>
      <p:pic>
        <p:nvPicPr>
          <p:cNvPr id="2" name="Picture 2" descr="D:\files\Crisp\svn\trunk\Grafisk Profil\Logotyp\RGB-färg\crisp_logo_mot_vitt_rgb-small.jpg"/>
          <p:cNvPicPr>
            <a:picLocks noChangeAspect="1" noChangeArrowheads="1"/>
          </p:cNvPicPr>
          <p:nvPr/>
        </p:nvPicPr>
        <p:blipFill>
          <a:blip r:embed="rId3" cstate="print"/>
          <a:srcRect/>
          <a:stretch>
            <a:fillRect/>
          </a:stretch>
        </p:blipFill>
        <p:spPr bwMode="auto">
          <a:xfrm>
            <a:off x="7075715" y="435428"/>
            <a:ext cx="386956" cy="362186"/>
          </a:xfrm>
          <a:prstGeom prst="rect">
            <a:avLst/>
          </a:prstGeom>
          <a:noFill/>
        </p:spPr>
      </p:pic>
      <p:sp>
        <p:nvSpPr>
          <p:cNvPr id="376" name="Rectangle 375"/>
          <p:cNvSpPr/>
          <p:nvPr/>
        </p:nvSpPr>
        <p:spPr>
          <a:xfrm>
            <a:off x="5174118" y="6643710"/>
            <a:ext cx="3980117" cy="189054"/>
          </a:xfrm>
          <a:prstGeom prst="rect">
            <a:avLst/>
          </a:prstGeom>
        </p:spPr>
        <p:txBody>
          <a:bodyPr wrap="square" lIns="65306" tIns="32653" rIns="65306" bIns="32653">
            <a:spAutoFit/>
          </a:bodyPr>
          <a:lstStyle/>
          <a:p>
            <a:pPr marL="129252" algn="ctr">
              <a:tabLst>
                <a:tab pos="258505" algn="l"/>
              </a:tabLst>
            </a:pPr>
            <a:r>
              <a:rPr lang="sv-SE" sz="800" smtClean="0">
                <a:solidFill>
                  <a:schemeClr val="bg2"/>
                </a:solidFill>
                <a:latin typeface="Arial" pitchFamily="34" charset="0"/>
                <a:cs typeface="Arial" pitchFamily="34" charset="0"/>
              </a:rPr>
              <a:t>http://www.crisp.se/scrum/checklist     |    Version 2.2 (2010-10-04)</a:t>
            </a:r>
          </a:p>
        </p:txBody>
      </p:sp>
      <p:sp>
        <p:nvSpPr>
          <p:cNvPr id="377" name="TextBox 376"/>
          <p:cNvSpPr txBox="1"/>
          <p:nvPr/>
        </p:nvSpPr>
        <p:spPr>
          <a:xfrm>
            <a:off x="6611382" y="-40845"/>
            <a:ext cx="1052911" cy="250610"/>
          </a:xfrm>
          <a:prstGeom prst="rect">
            <a:avLst/>
          </a:prstGeom>
          <a:noFill/>
        </p:spPr>
        <p:txBody>
          <a:bodyPr wrap="none" lIns="65306" tIns="32653" rIns="65306" bIns="32653" rtlCol="0">
            <a:spAutoFit/>
          </a:bodyPr>
          <a:lstStyle/>
          <a:p>
            <a:r>
              <a:rPr lang="sv-SE" smtClean="0">
                <a:solidFill>
                  <a:schemeClr val="tx1">
                    <a:lumMod val="75000"/>
                  </a:schemeClr>
                </a:solidFill>
                <a:latin typeface="Bradley Hand ITC TT-Bold"/>
                <a:cs typeface="Bradley Hand ITC TT-Bold"/>
              </a:rPr>
              <a:t>the unofficial</a:t>
            </a:r>
            <a:endParaRPr lang="sv-SE">
              <a:solidFill>
                <a:schemeClr val="tx1">
                  <a:lumMod val="75000"/>
                </a:schemeClr>
              </a:solidFill>
              <a:latin typeface="Bradley Hand ITC TT-Bold"/>
              <a:cs typeface="Bradley Hand ITC TT-Bold"/>
            </a:endParaRPr>
          </a:p>
        </p:txBody>
      </p:sp>
      <p:sp>
        <p:nvSpPr>
          <p:cNvPr id="381" name="Rectangle 380"/>
          <p:cNvSpPr/>
          <p:nvPr/>
        </p:nvSpPr>
        <p:spPr>
          <a:xfrm>
            <a:off x="6811269" y="732158"/>
            <a:ext cx="931742" cy="204443"/>
          </a:xfrm>
          <a:prstGeom prst="rect">
            <a:avLst/>
          </a:prstGeom>
        </p:spPr>
        <p:txBody>
          <a:bodyPr wrap="none" lIns="65306" tIns="32653" rIns="65306" bIns="32653">
            <a:spAutoFit/>
          </a:bodyPr>
          <a:lstStyle/>
          <a:p>
            <a:pPr marL="129252" algn="ctr">
              <a:tabLst>
                <a:tab pos="258505" algn="l"/>
              </a:tabLst>
            </a:pPr>
            <a:r>
              <a:rPr lang="sv-SE" sz="900" smtClean="0">
                <a:solidFill>
                  <a:schemeClr val="tx1">
                    <a:lumMod val="75000"/>
                  </a:schemeClr>
                </a:solidFill>
                <a:latin typeface="Century Gothic" pitchFamily="34" charset="0"/>
                <a:cs typeface="Arial" pitchFamily="34" charset="0"/>
              </a:rPr>
              <a:t>Henrik Kniberg</a:t>
            </a:r>
          </a:p>
        </p:txBody>
      </p:sp>
      <p:sp>
        <p:nvSpPr>
          <p:cNvPr id="383" name="TextBox 382"/>
          <p:cNvSpPr txBox="1"/>
          <p:nvPr/>
        </p:nvSpPr>
        <p:spPr>
          <a:xfrm>
            <a:off x="5008280" y="6512895"/>
            <a:ext cx="4975147" cy="189054"/>
          </a:xfrm>
          <a:prstGeom prst="rect">
            <a:avLst/>
          </a:prstGeom>
          <a:noFill/>
          <a:ln w="3175">
            <a:noFill/>
            <a:prstDash val="sysDot"/>
          </a:ln>
        </p:spPr>
        <p:txBody>
          <a:bodyPr wrap="square" lIns="65306" tIns="32653" rIns="65306" bIns="32653" rtlCol="0">
            <a:spAutoFit/>
          </a:bodyPr>
          <a:lstStyle/>
          <a:p>
            <a:pPr>
              <a:tabLst>
                <a:tab pos="258505" algn="l"/>
              </a:tabLst>
            </a:pPr>
            <a:r>
              <a:rPr lang="sv-SE" sz="800" b="1" smtClean="0">
                <a:solidFill>
                  <a:schemeClr val="bg2"/>
                </a:solidFill>
                <a:latin typeface="Arial" pitchFamily="34" charset="0"/>
                <a:cs typeface="Arial" pitchFamily="34" charset="0"/>
              </a:rPr>
              <a:t>PO </a:t>
            </a:r>
            <a:r>
              <a:rPr lang="sv-SE" sz="800" smtClean="0">
                <a:solidFill>
                  <a:schemeClr val="bg2"/>
                </a:solidFill>
                <a:latin typeface="Arial" pitchFamily="34" charset="0"/>
                <a:cs typeface="Arial" pitchFamily="34" charset="0"/>
              </a:rPr>
              <a:t>= Product owner   </a:t>
            </a:r>
            <a:r>
              <a:rPr lang="sv-SE" sz="800" b="1" smtClean="0">
                <a:solidFill>
                  <a:schemeClr val="bg2"/>
                </a:solidFill>
                <a:latin typeface="Arial" pitchFamily="34" charset="0"/>
                <a:cs typeface="Arial" pitchFamily="34" charset="0"/>
              </a:rPr>
              <a:t>SM </a:t>
            </a:r>
            <a:r>
              <a:rPr lang="sv-SE" sz="800" smtClean="0">
                <a:solidFill>
                  <a:schemeClr val="bg2"/>
                </a:solidFill>
                <a:latin typeface="Arial" pitchFamily="34" charset="0"/>
                <a:cs typeface="Arial" pitchFamily="34" charset="0"/>
              </a:rPr>
              <a:t>= Scrum Master    </a:t>
            </a:r>
            <a:r>
              <a:rPr lang="sv-SE" sz="800" b="1" smtClean="0">
                <a:solidFill>
                  <a:schemeClr val="bg2"/>
                </a:solidFill>
                <a:latin typeface="Arial" pitchFamily="34" charset="0"/>
                <a:cs typeface="Arial" pitchFamily="34" charset="0"/>
              </a:rPr>
              <a:t>PBL </a:t>
            </a:r>
            <a:r>
              <a:rPr lang="sv-SE" sz="800" smtClean="0">
                <a:solidFill>
                  <a:schemeClr val="bg2"/>
                </a:solidFill>
                <a:latin typeface="Arial" pitchFamily="34" charset="0"/>
                <a:cs typeface="Arial" pitchFamily="34" charset="0"/>
              </a:rPr>
              <a:t>= Product Backlog   </a:t>
            </a:r>
            <a:r>
              <a:rPr lang="sv-SE" sz="800" b="1" smtClean="0">
                <a:solidFill>
                  <a:schemeClr val="bg2"/>
                </a:solidFill>
                <a:latin typeface="Arial" pitchFamily="34" charset="0"/>
                <a:cs typeface="Arial" pitchFamily="34" charset="0"/>
              </a:rPr>
              <a:t>DoD </a:t>
            </a:r>
            <a:r>
              <a:rPr lang="sv-SE" sz="800" smtClean="0">
                <a:solidFill>
                  <a:schemeClr val="bg2"/>
                </a:solidFill>
                <a:latin typeface="Arial" pitchFamily="34" charset="0"/>
                <a:cs typeface="Arial" pitchFamily="34" charset="0"/>
              </a:rPr>
              <a:t>= Definition of Done</a:t>
            </a:r>
            <a:endParaRPr lang="sv-SE" sz="800">
              <a:solidFill>
                <a:schemeClr val="bg2"/>
              </a:solidFill>
              <a:latin typeface="Arial" pitchFamily="34" charset="0"/>
              <a:cs typeface="Arial" pitchFamily="34" charset="0"/>
            </a:endParaRPr>
          </a:p>
        </p:txBody>
      </p:sp>
      <p:grpSp>
        <p:nvGrpSpPr>
          <p:cNvPr id="367" name="Group 366"/>
          <p:cNvGrpSpPr/>
          <p:nvPr/>
        </p:nvGrpSpPr>
        <p:grpSpPr>
          <a:xfrm>
            <a:off x="2697780" y="5989428"/>
            <a:ext cx="1492544" cy="255136"/>
            <a:chOff x="828636" y="800072"/>
            <a:chExt cx="1928826" cy="357190"/>
          </a:xfrm>
        </p:grpSpPr>
        <p:sp>
          <p:nvSpPr>
            <p:cNvPr id="374" name="Rounded Rectangle 3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8" name="Rectangle 37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9" name="TextBox 37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usually </a:t>
              </a:r>
              <a:r>
                <a:rPr lang="sv-SE" sz="700" b="1" smtClean="0">
                  <a:latin typeface="Arial" pitchFamily="34" charset="0"/>
                  <a:cs typeface="Arial" pitchFamily="34" charset="0"/>
                </a:rPr>
                <a:t>delivers what they committed to</a:t>
              </a:r>
            </a:p>
          </p:txBody>
        </p:sp>
      </p:grpSp>
      <p:sp>
        <p:nvSpPr>
          <p:cNvPr id="380" name="TextBox 379"/>
          <p:cNvSpPr txBox="1"/>
          <p:nvPr/>
        </p:nvSpPr>
        <p:spPr>
          <a:xfrm>
            <a:off x="7440573" y="5378214"/>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Leading indicators of a</a:t>
            </a:r>
            <a:br>
              <a:rPr lang="sv-SE" sz="700" smtClean="0">
                <a:latin typeface="Arial" pitchFamily="34" charset="0"/>
                <a:cs typeface="Arial" pitchFamily="34" charset="0"/>
              </a:rPr>
            </a:br>
            <a:r>
              <a:rPr lang="sv-SE" sz="700" smtClean="0">
                <a:latin typeface="Arial" pitchFamily="34" charset="0"/>
                <a:cs typeface="Arial" pitchFamily="34" charset="0"/>
              </a:rPr>
              <a:t>good Scrum implementation.</a:t>
            </a:r>
            <a:endParaRPr lang="sv-SE" sz="700">
              <a:latin typeface="Arial" pitchFamily="34" charset="0"/>
              <a:cs typeface="Arial" pitchFamily="34" charset="0"/>
            </a:endParaRPr>
          </a:p>
        </p:txBody>
      </p:sp>
      <p:sp>
        <p:nvSpPr>
          <p:cNvPr id="382" name="TextBox 381"/>
          <p:cNvSpPr txBox="1"/>
          <p:nvPr/>
        </p:nvSpPr>
        <p:spPr>
          <a:xfrm>
            <a:off x="5395236" y="5388402"/>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pretty fundamental to any Scrum scaling effort.</a:t>
            </a:r>
            <a:endParaRPr lang="sv-SE" sz="700">
              <a:latin typeface="Arial" pitchFamily="34" charset="0"/>
              <a:cs typeface="Arial" pitchFamily="34" charset="0"/>
            </a:endParaRPr>
          </a:p>
        </p:txBody>
      </p:sp>
      <p:grpSp>
        <p:nvGrpSpPr>
          <p:cNvPr id="384" name="Group 383"/>
          <p:cNvGrpSpPr/>
          <p:nvPr/>
        </p:nvGrpSpPr>
        <p:grpSpPr>
          <a:xfrm>
            <a:off x="2686545" y="6541656"/>
            <a:ext cx="1492544" cy="255136"/>
            <a:chOff x="828636" y="800072"/>
            <a:chExt cx="1928826" cy="357190"/>
          </a:xfrm>
        </p:grpSpPr>
        <p:sp>
          <p:nvSpPr>
            <p:cNvPr id="385" name="Rounded Rectangle 3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6" name="Rectangle 3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7" name="TextBox 3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Max 9 people </a:t>
              </a:r>
              <a:r>
                <a:rPr lang="sv-SE" sz="700" smtClean="0">
                  <a:latin typeface="Arial" pitchFamily="34" charset="0"/>
                  <a:cs typeface="Arial" pitchFamily="34" charset="0"/>
                </a:rPr>
                <a:t>per team</a:t>
              </a:r>
              <a:endParaRPr lang="sv-SE" sz="700" b="1" smtClean="0">
                <a:latin typeface="Arial" pitchFamily="34" charset="0"/>
                <a:cs typeface="Arial" pitchFamily="34" charset="0"/>
              </a:endParaRPr>
            </a:p>
          </p:txBody>
        </p:sp>
      </p:grpSp>
      <p:grpSp>
        <p:nvGrpSpPr>
          <p:cNvPr id="388" name="Group 387"/>
          <p:cNvGrpSpPr/>
          <p:nvPr/>
        </p:nvGrpSpPr>
        <p:grpSpPr>
          <a:xfrm>
            <a:off x="5450516" y="1860766"/>
            <a:ext cx="1713661" cy="255136"/>
            <a:chOff x="542884" y="371444"/>
            <a:chExt cx="2214578" cy="357190"/>
          </a:xfrm>
        </p:grpSpPr>
        <p:sp>
          <p:nvSpPr>
            <p:cNvPr id="389" name="Rounded Rectangle 38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0" name="Rectangle 38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1" name="TextBox 39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Iterations that are </a:t>
              </a:r>
              <a:r>
                <a:rPr lang="sv-SE" sz="700" b="1" smtClean="0">
                  <a:latin typeface="Arial" pitchFamily="34" charset="0"/>
                  <a:cs typeface="Arial" pitchFamily="34" charset="0"/>
                </a:rPr>
                <a:t>doomed to fail </a:t>
              </a:r>
              <a:r>
                <a:rPr lang="sv-SE" sz="700" smtClean="0">
                  <a:latin typeface="Arial" pitchFamily="34" charset="0"/>
                  <a:cs typeface="Arial" pitchFamily="34" charset="0"/>
                </a:rPr>
                <a:t>are terminated early</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ounded Rectangle 1034"/>
          <p:cNvSpPr/>
          <p:nvPr/>
        </p:nvSpPr>
        <p:spPr bwMode="auto">
          <a:xfrm>
            <a:off x="44368" y="1"/>
            <a:ext cx="1967912" cy="1489969"/>
          </a:xfrm>
          <a:prstGeom prst="roundRect">
            <a:avLst>
              <a:gd name="adj" fmla="val 6621"/>
            </a:avLst>
          </a:prstGeom>
          <a:gradFill flip="none" rotWithShape="1">
            <a:gsLst>
              <a:gs pos="0">
                <a:srgbClr val="FFE161"/>
              </a:gs>
              <a:gs pos="50000">
                <a:srgbClr val="FFFF99"/>
              </a:gs>
              <a:gs pos="100000">
                <a:srgbClr val="FFFFD5"/>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 name="Group 348"/>
          <p:cNvGrpSpPr/>
          <p:nvPr/>
        </p:nvGrpSpPr>
        <p:grpSpPr>
          <a:xfrm>
            <a:off x="44368" y="0"/>
            <a:ext cx="4355839" cy="6858000"/>
            <a:chOff x="114256" y="0"/>
            <a:chExt cx="5629083" cy="9601200"/>
          </a:xfrm>
          <a:gradFill flip="none" rotWithShape="1">
            <a:gsLst>
              <a:gs pos="0">
                <a:srgbClr val="FFC081"/>
              </a:gs>
              <a:gs pos="50000">
                <a:srgbClr val="FFD9B3"/>
              </a:gs>
              <a:gs pos="100000">
                <a:srgbClr val="FFFFFF"/>
              </a:gs>
            </a:gsLst>
            <a:lin ang="13500000" scaled="1"/>
            <a:tileRect/>
          </a:gradFill>
          <a:effectLst>
            <a:outerShdw blurRad="50800" dist="38100" dir="2700000" algn="tl" rotWithShape="0">
              <a:prstClr val="black">
                <a:alpha val="40000"/>
              </a:prstClr>
            </a:outerShdw>
          </a:effectLst>
        </p:grpSpPr>
        <p:sp>
          <p:nvSpPr>
            <p:cNvPr id="1034" name="Rounded Rectangle 1033"/>
            <p:cNvSpPr/>
            <p:nvPr/>
          </p:nvSpPr>
          <p:spPr bwMode="auto">
            <a:xfrm>
              <a:off x="114256" y="2157394"/>
              <a:ext cx="3029016" cy="7443806"/>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33" name="Rounded Rectangle 1032"/>
            <p:cNvSpPr/>
            <p:nvPr/>
          </p:nvSpPr>
          <p:spPr bwMode="auto">
            <a:xfrm>
              <a:off x="2828900" y="0"/>
              <a:ext cx="2914439" cy="9601200"/>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grpSp>
      <p:grpSp>
        <p:nvGrpSpPr>
          <p:cNvPr id="4" name="Group 202"/>
          <p:cNvGrpSpPr/>
          <p:nvPr/>
        </p:nvGrpSpPr>
        <p:grpSpPr>
          <a:xfrm>
            <a:off x="99648" y="1132778"/>
            <a:ext cx="1713661" cy="255136"/>
            <a:chOff x="542884" y="371444"/>
            <a:chExt cx="2214578" cy="357190"/>
          </a:xfrm>
        </p:grpSpPr>
        <p:sp>
          <p:nvSpPr>
            <p:cNvPr id="204" name="Rounded Rectangle 20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5" name="Rectangle 20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6" name="TextBox 205"/>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持续地改进</a:t>
              </a:r>
              <a:r>
                <a:rPr lang="zh-CN" altLang="en-US" sz="800" dirty="0" smtClean="0"/>
                <a:t>过程</a:t>
              </a:r>
              <a:endParaRPr lang="sv-SE" sz="700" b="1" dirty="0" smtClean="0">
                <a:latin typeface="Arial" pitchFamily="34" charset="0"/>
                <a:cs typeface="Arial" pitchFamily="34" charset="0"/>
              </a:endParaRPr>
            </a:p>
          </p:txBody>
        </p:sp>
      </p:grpSp>
      <p:grpSp>
        <p:nvGrpSpPr>
          <p:cNvPr id="5" name="Group 342"/>
          <p:cNvGrpSpPr/>
          <p:nvPr/>
        </p:nvGrpSpPr>
        <p:grpSpPr>
          <a:xfrm>
            <a:off x="99648" y="6031385"/>
            <a:ext cx="1713661" cy="765407"/>
            <a:chOff x="185694" y="8443938"/>
            <a:chExt cx="2214578" cy="1071570"/>
          </a:xfrm>
        </p:grpSpPr>
        <p:grpSp>
          <p:nvGrpSpPr>
            <p:cNvPr id="6" name="Group 745"/>
            <p:cNvGrpSpPr/>
            <p:nvPr/>
          </p:nvGrpSpPr>
          <p:grpSpPr>
            <a:xfrm>
              <a:off x="185694" y="8443938"/>
              <a:ext cx="2214578" cy="357190"/>
              <a:chOff x="614322" y="5086352"/>
              <a:chExt cx="2214578" cy="357190"/>
            </a:xfrm>
          </p:grpSpPr>
          <p:sp>
            <p:nvSpPr>
              <p:cNvPr id="217" name="Rounded Rectangle 216"/>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8" name="Rectangle 217"/>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9" name="TextBox 218"/>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具</a:t>
                </a:r>
                <a:r>
                  <a:rPr lang="zh-CN" altLang="en-US" sz="800" dirty="0" smtClean="0"/>
                  <a:t>有</a:t>
                </a:r>
                <a:r>
                  <a:rPr lang="zh-CN" altLang="en-US" sz="800" b="1" dirty="0" smtClean="0"/>
                  <a:t>完</a:t>
                </a:r>
                <a:r>
                  <a:rPr lang="zh-CN" altLang="en-US" sz="800" b="1" dirty="0" smtClean="0"/>
                  <a:t>成的定义</a:t>
                </a:r>
                <a:r>
                  <a:rPr lang="en-US" altLang="zh-CN" sz="800" b="1" dirty="0" smtClean="0"/>
                  <a:t>(</a:t>
                </a:r>
                <a:r>
                  <a:rPr lang="en-US" sz="800" b="1" dirty="0" err="1" smtClean="0"/>
                  <a:t>DoD</a:t>
                </a:r>
                <a:r>
                  <a:rPr lang="en-US" sz="800" b="1" dirty="0" smtClean="0"/>
                  <a:t>)</a:t>
                </a:r>
                <a:endParaRPr lang="sv-SE" sz="700" b="1" dirty="0" smtClean="0">
                  <a:latin typeface="Arial" pitchFamily="34" charset="0"/>
                  <a:cs typeface="Arial" pitchFamily="34" charset="0"/>
                </a:endParaRPr>
              </a:p>
            </p:txBody>
          </p:sp>
        </p:grpSp>
        <p:grpSp>
          <p:nvGrpSpPr>
            <p:cNvPr id="7" name="Group 219"/>
            <p:cNvGrpSpPr/>
            <p:nvPr/>
          </p:nvGrpSpPr>
          <p:grpSpPr>
            <a:xfrm>
              <a:off x="471446" y="8801128"/>
              <a:ext cx="1928826" cy="357190"/>
              <a:chOff x="828636" y="800072"/>
              <a:chExt cx="1928826" cy="357190"/>
            </a:xfrm>
          </p:grpSpPr>
          <p:sp>
            <p:nvSpPr>
              <p:cNvPr id="221" name="Rounded Rectangle 2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2" name="Rectangle 2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3" name="TextBox 222"/>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err="1" smtClean="0"/>
                  <a:t>DoD</a:t>
                </a:r>
                <a:r>
                  <a:rPr lang="zh-CN" altLang="en-US" sz="800" dirty="0" smtClean="0"/>
                  <a:t>在每个迭代内都是</a:t>
                </a:r>
                <a:r>
                  <a:rPr lang="zh-CN" altLang="en-US" sz="800" b="1" dirty="0" smtClean="0"/>
                  <a:t>切实可行的</a:t>
                </a:r>
                <a:endParaRPr lang="sv-SE" sz="700" dirty="0" smtClean="0">
                  <a:latin typeface="Arial" pitchFamily="34" charset="0"/>
                  <a:cs typeface="Arial" pitchFamily="34" charset="0"/>
                </a:endParaRPr>
              </a:p>
            </p:txBody>
          </p:sp>
        </p:grpSp>
        <p:grpSp>
          <p:nvGrpSpPr>
            <p:cNvPr id="8" name="Group 223"/>
            <p:cNvGrpSpPr/>
            <p:nvPr/>
          </p:nvGrpSpPr>
          <p:grpSpPr>
            <a:xfrm>
              <a:off x="471446" y="9158318"/>
              <a:ext cx="1928826" cy="357190"/>
              <a:chOff x="828636" y="800072"/>
              <a:chExt cx="1928826" cy="357190"/>
            </a:xfrm>
          </p:grpSpPr>
          <p:sp>
            <p:nvSpPr>
              <p:cNvPr id="225" name="Rounded Rectangle 22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6" name="Rectangle 22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7" name="TextBox 22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a:t>
                </a:r>
                <a:r>
                  <a:rPr lang="zh-CN" altLang="en-US" sz="800" b="1" dirty="0" smtClean="0"/>
                  <a:t>尊重</a:t>
                </a:r>
                <a:r>
                  <a:rPr lang="en-US" sz="800" dirty="0" err="1" smtClean="0"/>
                  <a:t>DoD</a:t>
                </a:r>
                <a:endParaRPr lang="sv-SE" sz="700" dirty="0" smtClean="0">
                  <a:latin typeface="Arial" pitchFamily="34" charset="0"/>
                  <a:cs typeface="Arial" pitchFamily="34" charset="0"/>
                </a:endParaRPr>
              </a:p>
            </p:txBody>
          </p:sp>
        </p:grpSp>
      </p:grpSp>
      <p:sp>
        <p:nvSpPr>
          <p:cNvPr id="652" name="TextBox 651"/>
          <p:cNvSpPr txBox="1"/>
          <p:nvPr/>
        </p:nvSpPr>
        <p:spPr>
          <a:xfrm>
            <a:off x="44368" y="1"/>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基本条目</a:t>
            </a:r>
            <a:endParaRPr lang="sv-SE" b="1" dirty="0">
              <a:latin typeface="+mj-lt"/>
              <a:cs typeface="Arial" pitchFamily="34" charset="0"/>
            </a:endParaRPr>
          </a:p>
        </p:txBody>
      </p:sp>
      <p:grpSp>
        <p:nvGrpSpPr>
          <p:cNvPr id="9" name="Group 652"/>
          <p:cNvGrpSpPr/>
          <p:nvPr/>
        </p:nvGrpSpPr>
        <p:grpSpPr>
          <a:xfrm>
            <a:off x="99648" y="520453"/>
            <a:ext cx="1713661" cy="255136"/>
            <a:chOff x="542884" y="371444"/>
            <a:chExt cx="2214578" cy="357190"/>
          </a:xfrm>
        </p:grpSpPr>
        <p:sp>
          <p:nvSpPr>
            <p:cNvPr id="654" name="Rounded Rectangle 65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5" name="Rectangle 65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6" name="TextBox 655"/>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每个迭代</a:t>
              </a:r>
              <a:r>
                <a:rPr lang="en-US" altLang="zh-CN" sz="800" dirty="0" smtClean="0"/>
                <a:t>(4</a:t>
              </a:r>
              <a:r>
                <a:rPr lang="zh-CN" altLang="en-US" sz="800" dirty="0" smtClean="0"/>
                <a:t>周以内</a:t>
              </a:r>
              <a:r>
                <a:rPr lang="en-US" altLang="zh-CN" sz="800" dirty="0" smtClean="0"/>
                <a:t>)</a:t>
              </a:r>
              <a:r>
                <a:rPr lang="zh-CN" altLang="en-US" sz="800" dirty="0" smtClean="0"/>
                <a:t>交付</a:t>
              </a:r>
              <a:r>
                <a:rPr lang="zh-CN" altLang="en-US" sz="800" b="1" dirty="0" smtClean="0"/>
                <a:t>测试过且可工作的软件</a:t>
              </a:r>
              <a:endParaRPr lang="sv-SE" sz="700" b="1" dirty="0" smtClean="0">
                <a:latin typeface="Arial" pitchFamily="34" charset="0"/>
                <a:cs typeface="Arial" pitchFamily="34" charset="0"/>
              </a:endParaRPr>
            </a:p>
          </p:txBody>
        </p:sp>
      </p:grpSp>
      <p:grpSp>
        <p:nvGrpSpPr>
          <p:cNvPr id="10" name="Group 660"/>
          <p:cNvGrpSpPr/>
          <p:nvPr/>
        </p:nvGrpSpPr>
        <p:grpSpPr>
          <a:xfrm>
            <a:off x="99648" y="826616"/>
            <a:ext cx="1713661" cy="255136"/>
            <a:chOff x="542884" y="371444"/>
            <a:chExt cx="2214578" cy="357190"/>
          </a:xfrm>
        </p:grpSpPr>
        <p:sp>
          <p:nvSpPr>
            <p:cNvPr id="662" name="Rounded Rectangle 661"/>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3" name="Rectangle 662"/>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4" name="TextBox 663"/>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交付</a:t>
              </a:r>
              <a:r>
                <a:rPr lang="zh-CN" altLang="en-US" sz="800" b="1" dirty="0" smtClean="0"/>
                <a:t>业务最需要的</a:t>
              </a:r>
              <a:r>
                <a:rPr lang="zh-CN" altLang="en-US" sz="800" dirty="0" smtClean="0"/>
                <a:t>内容</a:t>
              </a:r>
              <a:endParaRPr lang="sv-SE" sz="700" dirty="0" smtClean="0">
                <a:latin typeface="Arial" pitchFamily="34" charset="0"/>
                <a:cs typeface="Arial" pitchFamily="34" charset="0"/>
              </a:endParaRPr>
            </a:p>
          </p:txBody>
        </p:sp>
      </p:grpSp>
      <p:grpSp>
        <p:nvGrpSpPr>
          <p:cNvPr id="11" name="Group 341"/>
          <p:cNvGrpSpPr/>
          <p:nvPr/>
        </p:nvGrpSpPr>
        <p:grpSpPr>
          <a:xfrm>
            <a:off x="99648" y="5163924"/>
            <a:ext cx="1713661" cy="765407"/>
            <a:chOff x="185694" y="7314556"/>
            <a:chExt cx="2214578" cy="1071570"/>
          </a:xfrm>
        </p:grpSpPr>
        <p:grpSp>
          <p:nvGrpSpPr>
            <p:cNvPr id="12" name="Group 704"/>
            <p:cNvGrpSpPr/>
            <p:nvPr/>
          </p:nvGrpSpPr>
          <p:grpSpPr>
            <a:xfrm>
              <a:off x="185694" y="7314556"/>
              <a:ext cx="2214578" cy="357190"/>
              <a:chOff x="542884" y="371444"/>
              <a:chExt cx="2214578" cy="357190"/>
            </a:xfrm>
          </p:grpSpPr>
          <p:sp>
            <p:nvSpPr>
              <p:cNvPr id="706" name="Rounded Rectangle 70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7" name="Rectangle 70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8" name="TextBox 707"/>
              <p:cNvSpPr txBox="1"/>
              <p:nvPr/>
            </p:nvSpPr>
            <p:spPr>
              <a:xfrm>
                <a:off x="900074" y="371444"/>
                <a:ext cx="1785950" cy="357190"/>
              </a:xfrm>
              <a:prstGeom prst="rect">
                <a:avLst/>
              </a:prstGeom>
              <a:noFill/>
            </p:spPr>
            <p:txBody>
              <a:bodyPr wrap="square" lIns="0" tIns="0" rIns="0" bIns="0" rtlCol="0" anchor="ctr" anchorCtr="0">
                <a:noAutofit/>
              </a:bodyPr>
              <a:lstStyle/>
              <a:p>
                <a:r>
                  <a:rPr lang="zh-CN" altLang="en-US" sz="800" dirty="0" smtClean="0"/>
                  <a:t>每个迭代后举行</a:t>
                </a:r>
                <a:r>
                  <a:rPr lang="zh-CN" altLang="en-US" sz="800" b="1" dirty="0" smtClean="0"/>
                  <a:t>演示</a:t>
                </a:r>
                <a:r>
                  <a:rPr lang="en-US" altLang="zh-CN" sz="800" b="1" dirty="0" smtClean="0"/>
                  <a:t>(</a:t>
                </a:r>
                <a:r>
                  <a:rPr lang="en-US" sz="800" b="1" dirty="0" smtClean="0"/>
                  <a:t>demo)</a:t>
                </a:r>
                <a:endParaRPr lang="sv-SE" sz="700" dirty="0" smtClean="0">
                  <a:latin typeface="Arial" pitchFamily="34" charset="0"/>
                  <a:cs typeface="Arial" pitchFamily="34" charset="0"/>
                </a:endParaRPr>
              </a:p>
            </p:txBody>
          </p:sp>
        </p:grpSp>
        <p:grpSp>
          <p:nvGrpSpPr>
            <p:cNvPr id="13" name="Group 712"/>
            <p:cNvGrpSpPr/>
            <p:nvPr/>
          </p:nvGrpSpPr>
          <p:grpSpPr>
            <a:xfrm>
              <a:off x="471446" y="7671746"/>
              <a:ext cx="1928826" cy="357190"/>
              <a:chOff x="828636" y="800072"/>
              <a:chExt cx="1928826" cy="357190"/>
            </a:xfrm>
          </p:grpSpPr>
          <p:sp>
            <p:nvSpPr>
              <p:cNvPr id="714" name="Rounded Rectangle 71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5" name="Rectangle 71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6" name="TextBox 71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展示</a:t>
                </a:r>
                <a:r>
                  <a:rPr lang="zh-CN" altLang="en-US" sz="800" b="1" dirty="0" smtClean="0"/>
                  <a:t>测试过且可工作的软件</a:t>
                </a:r>
                <a:endParaRPr lang="sv-SE" sz="700" b="1" dirty="0" smtClean="0">
                  <a:latin typeface="Arial" pitchFamily="34" charset="0"/>
                  <a:cs typeface="Arial" pitchFamily="34" charset="0"/>
                </a:endParaRPr>
              </a:p>
            </p:txBody>
          </p:sp>
        </p:grpSp>
        <p:grpSp>
          <p:nvGrpSpPr>
            <p:cNvPr id="14" name="Group 716"/>
            <p:cNvGrpSpPr/>
            <p:nvPr/>
          </p:nvGrpSpPr>
          <p:grpSpPr>
            <a:xfrm>
              <a:off x="471446" y="8028936"/>
              <a:ext cx="1928826" cy="357190"/>
              <a:chOff x="828636" y="800072"/>
              <a:chExt cx="1928826" cy="357190"/>
            </a:xfrm>
          </p:grpSpPr>
          <p:sp>
            <p:nvSpPr>
              <p:cNvPr id="718" name="Rounded Rectangle 71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9" name="Rectangle 71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0" name="TextBox 71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收到来自利益相关者和</a:t>
                </a:r>
                <a:r>
                  <a:rPr lang="en-US" altLang="zh-CN" sz="800" dirty="0" smtClean="0"/>
                  <a:t>PO</a:t>
                </a:r>
                <a:r>
                  <a:rPr lang="zh-CN" altLang="en-US" sz="800" dirty="0" smtClean="0"/>
                  <a:t>的</a:t>
                </a:r>
                <a:r>
                  <a:rPr lang="zh-CN" altLang="en-US" sz="800" b="1" dirty="0" smtClean="0"/>
                  <a:t>反馈</a:t>
                </a:r>
                <a:endParaRPr lang="sv-SE" sz="700" b="1" dirty="0" smtClean="0">
                  <a:latin typeface="Arial" pitchFamily="34" charset="0"/>
                  <a:cs typeface="Arial" pitchFamily="34" charset="0"/>
                </a:endParaRPr>
              </a:p>
            </p:txBody>
          </p:sp>
        </p:grpSp>
      </p:grpSp>
      <p:grpSp>
        <p:nvGrpSpPr>
          <p:cNvPr id="15" name="Group 346"/>
          <p:cNvGrpSpPr/>
          <p:nvPr/>
        </p:nvGrpSpPr>
        <p:grpSpPr>
          <a:xfrm>
            <a:off x="2476663" y="520453"/>
            <a:ext cx="1713661" cy="1020543"/>
            <a:chOff x="3257528" y="728634"/>
            <a:chExt cx="2214578" cy="1428760"/>
          </a:xfrm>
        </p:grpSpPr>
        <p:grpSp>
          <p:nvGrpSpPr>
            <p:cNvPr id="16" name="Group 207"/>
            <p:cNvGrpSpPr/>
            <p:nvPr/>
          </p:nvGrpSpPr>
          <p:grpSpPr>
            <a:xfrm>
              <a:off x="3257528" y="728634"/>
              <a:ext cx="2214578" cy="357190"/>
              <a:chOff x="542884" y="371444"/>
              <a:chExt cx="2214578" cy="357190"/>
            </a:xfrm>
          </p:grpSpPr>
          <p:sp>
            <p:nvSpPr>
              <p:cNvPr id="209" name="Rounded Rectangle 2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0" name="Rectangle 2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1" name="TextBox 2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每个迭代结束后都举行</a:t>
                </a:r>
                <a:r>
                  <a:rPr lang="zh-CN" altLang="en-US" sz="800" b="1" dirty="0" smtClean="0"/>
                  <a:t>回顾</a:t>
                </a:r>
                <a:r>
                  <a:rPr lang="en-US" altLang="zh-CN" sz="800" b="1" dirty="0" smtClean="0"/>
                  <a:t>(</a:t>
                </a:r>
                <a:r>
                  <a:rPr lang="en-US" sz="800" b="1" dirty="0" smtClean="0"/>
                  <a:t>retrospective)</a:t>
                </a:r>
                <a:endParaRPr lang="sv-SE" sz="700" dirty="0" smtClean="0">
                  <a:latin typeface="Arial" pitchFamily="34" charset="0"/>
                  <a:cs typeface="Arial" pitchFamily="34" charset="0"/>
                </a:endParaRPr>
              </a:p>
            </p:txBody>
          </p:sp>
        </p:grpSp>
        <p:grpSp>
          <p:nvGrpSpPr>
            <p:cNvPr id="17" name="Group 665"/>
            <p:cNvGrpSpPr/>
            <p:nvPr/>
          </p:nvGrpSpPr>
          <p:grpSpPr>
            <a:xfrm>
              <a:off x="3543280" y="1085824"/>
              <a:ext cx="1928826" cy="357190"/>
              <a:chOff x="828636" y="800072"/>
              <a:chExt cx="1928826" cy="357190"/>
            </a:xfrm>
          </p:grpSpPr>
          <p:sp>
            <p:nvSpPr>
              <p:cNvPr id="667" name="Rounded Rectangle 66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8" name="Rectangle 66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9" name="TextBox 668"/>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产出具体的改进</a:t>
                </a:r>
                <a:r>
                  <a:rPr lang="zh-CN" altLang="en-US" sz="800" b="1" dirty="0" smtClean="0"/>
                  <a:t>提案</a:t>
                </a:r>
                <a:endParaRPr lang="sv-SE" sz="700" b="1" dirty="0" smtClean="0">
                  <a:latin typeface="Arial" pitchFamily="34" charset="0"/>
                  <a:cs typeface="Arial" pitchFamily="34" charset="0"/>
                </a:endParaRPr>
              </a:p>
            </p:txBody>
          </p:sp>
        </p:grpSp>
        <p:grpSp>
          <p:nvGrpSpPr>
            <p:cNvPr id="18" name="Group 669"/>
            <p:cNvGrpSpPr/>
            <p:nvPr/>
          </p:nvGrpSpPr>
          <p:grpSpPr>
            <a:xfrm>
              <a:off x="3543280" y="1443014"/>
              <a:ext cx="1928826" cy="357190"/>
              <a:chOff x="828636" y="800072"/>
              <a:chExt cx="1928826" cy="357190"/>
            </a:xfrm>
          </p:grpSpPr>
          <p:sp>
            <p:nvSpPr>
              <p:cNvPr id="671" name="Rounded Rectangle 67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2" name="Rectangle 67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3" name="TextBox 672"/>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一些提案真正得到</a:t>
                </a:r>
                <a:r>
                  <a:rPr lang="zh-CN" altLang="en-US" sz="800" b="1" dirty="0" smtClean="0"/>
                  <a:t>实现</a:t>
                </a:r>
                <a:endParaRPr lang="sv-SE" sz="700" b="1" dirty="0" smtClean="0">
                  <a:latin typeface="Arial" pitchFamily="34" charset="0"/>
                  <a:cs typeface="Arial" pitchFamily="34" charset="0"/>
                </a:endParaRPr>
              </a:p>
            </p:txBody>
          </p:sp>
        </p:grpSp>
        <p:grpSp>
          <p:nvGrpSpPr>
            <p:cNvPr id="19" name="Group 720"/>
            <p:cNvGrpSpPr/>
            <p:nvPr/>
          </p:nvGrpSpPr>
          <p:grpSpPr>
            <a:xfrm>
              <a:off x="3543280" y="1800204"/>
              <a:ext cx="1928826" cy="357190"/>
              <a:chOff x="828636" y="800072"/>
              <a:chExt cx="1928826" cy="357190"/>
            </a:xfrm>
          </p:grpSpPr>
          <p:sp>
            <p:nvSpPr>
              <p:cNvPr id="722" name="Rounded Rectangle 72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3" name="Rectangle 72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4" name="TextBox 72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团队全员和</a:t>
                </a:r>
                <a:r>
                  <a:rPr lang="en-US" altLang="zh-CN" sz="800" b="1" dirty="0" smtClean="0"/>
                  <a:t>PO</a:t>
                </a:r>
                <a:r>
                  <a:rPr lang="zh-CN" altLang="en-US" sz="800" dirty="0" smtClean="0"/>
                  <a:t>参加</a:t>
                </a:r>
                <a:endParaRPr lang="sv-SE" sz="700" dirty="0" smtClean="0">
                  <a:latin typeface="Arial" pitchFamily="34" charset="0"/>
                  <a:cs typeface="Arial" pitchFamily="34" charset="0"/>
                </a:endParaRPr>
              </a:p>
            </p:txBody>
          </p:sp>
        </p:grpSp>
      </p:grpSp>
      <p:grpSp>
        <p:nvGrpSpPr>
          <p:cNvPr id="20" name="Group 340"/>
          <p:cNvGrpSpPr/>
          <p:nvPr/>
        </p:nvGrpSpPr>
        <p:grpSpPr>
          <a:xfrm>
            <a:off x="99648" y="3189280"/>
            <a:ext cx="1713661" cy="1020543"/>
            <a:chOff x="185694" y="5830977"/>
            <a:chExt cx="2214578" cy="1428760"/>
          </a:xfrm>
        </p:grpSpPr>
        <p:grpSp>
          <p:nvGrpSpPr>
            <p:cNvPr id="21" name="Group 758"/>
            <p:cNvGrpSpPr/>
            <p:nvPr/>
          </p:nvGrpSpPr>
          <p:grpSpPr>
            <a:xfrm>
              <a:off x="185694" y="5830977"/>
              <a:ext cx="2214578" cy="357190"/>
              <a:chOff x="614322" y="5086352"/>
              <a:chExt cx="2214578" cy="357190"/>
            </a:xfrm>
          </p:grpSpPr>
          <p:sp>
            <p:nvSpPr>
              <p:cNvPr id="760" name="Rounded Rectangle 75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1" name="Rectangle 76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2" name="TextBox 761"/>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团队拥有一个</a:t>
                </a:r>
                <a:r>
                  <a:rPr lang="zh-CN" altLang="en-US" sz="800" b="1" dirty="0" smtClean="0"/>
                  <a:t>迭代待办项列表</a:t>
                </a:r>
                <a:r>
                  <a:rPr lang="en-US" altLang="zh-CN" sz="800" b="1" dirty="0" smtClean="0"/>
                  <a:t>(</a:t>
                </a:r>
                <a:r>
                  <a:rPr lang="en-US" sz="800" b="1" dirty="0" smtClean="0"/>
                  <a:t>sprint backlog)</a:t>
                </a:r>
                <a:endParaRPr lang="sv-SE" sz="700" b="1" dirty="0" smtClean="0">
                  <a:latin typeface="Arial" pitchFamily="34" charset="0"/>
                  <a:cs typeface="Arial" pitchFamily="34" charset="0"/>
                </a:endParaRPr>
              </a:p>
            </p:txBody>
          </p:sp>
        </p:grpSp>
        <p:grpSp>
          <p:nvGrpSpPr>
            <p:cNvPr id="22" name="Group 766"/>
            <p:cNvGrpSpPr/>
            <p:nvPr/>
          </p:nvGrpSpPr>
          <p:grpSpPr>
            <a:xfrm>
              <a:off x="471446" y="6188167"/>
              <a:ext cx="1928826" cy="357190"/>
              <a:chOff x="828636" y="800072"/>
              <a:chExt cx="1928826" cy="357190"/>
            </a:xfrm>
          </p:grpSpPr>
          <p:sp>
            <p:nvSpPr>
              <p:cNvPr id="768" name="Rounded Rectangle 76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9" name="Rectangle 76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0" name="TextBox 76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高度</a:t>
                </a:r>
                <a:r>
                  <a:rPr lang="zh-CN" altLang="en-US" sz="800" b="1" dirty="0" smtClean="0"/>
                  <a:t>可视化</a:t>
                </a:r>
                <a:endParaRPr lang="sv-SE" sz="700" b="1" dirty="0" smtClean="0">
                  <a:latin typeface="Arial" pitchFamily="34" charset="0"/>
                  <a:cs typeface="Arial" pitchFamily="34" charset="0"/>
                </a:endParaRPr>
              </a:p>
            </p:txBody>
          </p:sp>
        </p:grpSp>
        <p:grpSp>
          <p:nvGrpSpPr>
            <p:cNvPr id="23" name="Group 770"/>
            <p:cNvGrpSpPr/>
            <p:nvPr/>
          </p:nvGrpSpPr>
          <p:grpSpPr>
            <a:xfrm>
              <a:off x="471446" y="6545357"/>
              <a:ext cx="1928826" cy="357190"/>
              <a:chOff x="828636" y="800072"/>
              <a:chExt cx="1928826" cy="357190"/>
            </a:xfrm>
          </p:grpSpPr>
          <p:sp>
            <p:nvSpPr>
              <p:cNvPr id="772" name="Rounded Rectangle 7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3" name="Rectangle 7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4" name="TextBox 77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毎日</a:t>
                </a:r>
                <a:r>
                  <a:rPr lang="zh-CN" altLang="en-US" sz="800" b="1" dirty="0" smtClean="0"/>
                  <a:t>更新</a:t>
                </a:r>
                <a:endParaRPr lang="sv-SE" sz="700" dirty="0" smtClean="0">
                  <a:latin typeface="Arial" pitchFamily="34" charset="0"/>
                  <a:cs typeface="Arial" pitchFamily="34" charset="0"/>
                </a:endParaRPr>
              </a:p>
            </p:txBody>
          </p:sp>
        </p:grpSp>
        <p:grpSp>
          <p:nvGrpSpPr>
            <p:cNvPr id="24" name="Group 791"/>
            <p:cNvGrpSpPr/>
            <p:nvPr/>
          </p:nvGrpSpPr>
          <p:grpSpPr>
            <a:xfrm>
              <a:off x="471446" y="6902547"/>
              <a:ext cx="1928826" cy="357190"/>
              <a:chOff x="828636" y="800072"/>
              <a:chExt cx="1928826" cy="357190"/>
            </a:xfrm>
          </p:grpSpPr>
          <p:sp>
            <p:nvSpPr>
              <p:cNvPr id="793" name="Rounded Rectangle 79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4" name="Rectangle 79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5" name="TextBox 794"/>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完全地由</a:t>
                </a:r>
                <a:r>
                  <a:rPr lang="zh-CN" altLang="en-US" sz="800" b="1" dirty="0" smtClean="0"/>
                  <a:t>团队</a:t>
                </a:r>
                <a:r>
                  <a:rPr lang="zh-CN" altLang="en-US" sz="800" dirty="0" smtClean="0"/>
                  <a:t>拥有</a:t>
                </a:r>
                <a:endParaRPr lang="sv-SE" sz="700" b="1" dirty="0" smtClean="0">
                  <a:latin typeface="Arial" pitchFamily="34" charset="0"/>
                  <a:cs typeface="Arial" pitchFamily="34" charset="0"/>
                </a:endParaRPr>
              </a:p>
            </p:txBody>
          </p:sp>
        </p:grpSp>
      </p:grpSp>
      <p:grpSp>
        <p:nvGrpSpPr>
          <p:cNvPr id="25" name="Group 344"/>
          <p:cNvGrpSpPr/>
          <p:nvPr/>
        </p:nvGrpSpPr>
        <p:grpSpPr>
          <a:xfrm>
            <a:off x="2476663" y="3147760"/>
            <a:ext cx="1713661" cy="1785950"/>
            <a:chOff x="3257528" y="4406864"/>
            <a:chExt cx="2214578" cy="2500330"/>
          </a:xfrm>
        </p:grpSpPr>
        <p:grpSp>
          <p:nvGrpSpPr>
            <p:cNvPr id="26" name="Group 828"/>
            <p:cNvGrpSpPr/>
            <p:nvPr/>
          </p:nvGrpSpPr>
          <p:grpSpPr>
            <a:xfrm>
              <a:off x="3257528" y="4406864"/>
              <a:ext cx="2214578" cy="357190"/>
              <a:chOff x="614322" y="5086352"/>
              <a:chExt cx="2214578" cy="357190"/>
            </a:xfrm>
          </p:grpSpPr>
          <p:sp>
            <p:nvSpPr>
              <p:cNvPr id="830" name="Rounded Rectangle 82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1" name="Rectangle 83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2" name="TextBox 831"/>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举行</a:t>
                </a:r>
                <a:r>
                  <a:rPr lang="zh-CN" altLang="en-US" sz="800" b="1" dirty="0" smtClean="0"/>
                  <a:t>迭代计划会议</a:t>
                </a:r>
                <a:r>
                  <a:rPr lang="en-US" altLang="zh-CN" sz="800" b="1" dirty="0" smtClean="0"/>
                  <a:t>(</a:t>
                </a:r>
                <a:r>
                  <a:rPr lang="en-US" sz="800" b="1" dirty="0" smtClean="0"/>
                  <a:t>sprint planning meetings)</a:t>
                </a:r>
                <a:endParaRPr lang="sv-SE" sz="700" dirty="0" smtClean="0">
                  <a:latin typeface="Arial" pitchFamily="34" charset="0"/>
                  <a:cs typeface="Arial" pitchFamily="34" charset="0"/>
                </a:endParaRPr>
              </a:p>
            </p:txBody>
          </p:sp>
        </p:grpSp>
        <p:grpSp>
          <p:nvGrpSpPr>
            <p:cNvPr id="27" name="Group 832"/>
            <p:cNvGrpSpPr/>
            <p:nvPr/>
          </p:nvGrpSpPr>
          <p:grpSpPr>
            <a:xfrm>
              <a:off x="3543280" y="4764054"/>
              <a:ext cx="1928826" cy="357190"/>
              <a:chOff x="828636" y="800072"/>
              <a:chExt cx="1928826" cy="357190"/>
            </a:xfrm>
          </p:grpSpPr>
          <p:sp>
            <p:nvSpPr>
              <p:cNvPr id="834" name="Rounded Rectangle 8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5" name="Rectangle 8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6" name="TextBox 835"/>
              <p:cNvSpPr txBox="1"/>
              <p:nvPr/>
            </p:nvSpPr>
            <p:spPr>
              <a:xfrm>
                <a:off x="1185826" y="800072"/>
                <a:ext cx="1571636" cy="357190"/>
              </a:xfrm>
              <a:prstGeom prst="rect">
                <a:avLst/>
              </a:prstGeom>
              <a:noFill/>
            </p:spPr>
            <p:txBody>
              <a:bodyPr wrap="square" lIns="0" tIns="0" rIns="0" bIns="0" rtlCol="0" anchor="ctr" anchorCtr="0">
                <a:noAutofit/>
              </a:bodyPr>
              <a:lstStyle/>
              <a:p>
                <a:r>
                  <a:rPr lang="en-US" sz="800" b="1" dirty="0" smtClean="0"/>
                  <a:t>PO</a:t>
                </a:r>
                <a:r>
                  <a:rPr lang="zh-CN" altLang="en-US" sz="800" b="1" dirty="0" smtClean="0"/>
                  <a:t>参加</a:t>
                </a:r>
                <a:endParaRPr lang="sv-SE" sz="700" b="1" dirty="0" smtClean="0">
                  <a:latin typeface="Arial" pitchFamily="34" charset="0"/>
                  <a:cs typeface="Arial" pitchFamily="34" charset="0"/>
                </a:endParaRPr>
              </a:p>
            </p:txBody>
          </p:sp>
        </p:grpSp>
        <p:grpSp>
          <p:nvGrpSpPr>
            <p:cNvPr id="28" name="Group 836"/>
            <p:cNvGrpSpPr/>
            <p:nvPr/>
          </p:nvGrpSpPr>
          <p:grpSpPr>
            <a:xfrm>
              <a:off x="3543280" y="5478434"/>
              <a:ext cx="1928826" cy="357190"/>
              <a:chOff x="828636" y="800072"/>
              <a:chExt cx="1928826" cy="357190"/>
            </a:xfrm>
          </p:grpSpPr>
          <p:sp>
            <p:nvSpPr>
              <p:cNvPr id="838" name="Rounded Rectangle 8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9" name="Rectangle 8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0" name="TextBox 83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团队全员</a:t>
                </a:r>
                <a:r>
                  <a:rPr lang="zh-CN" altLang="en-US" sz="800" dirty="0" smtClean="0"/>
                  <a:t>参加</a:t>
                </a:r>
                <a:endParaRPr lang="sv-SE" sz="700" dirty="0" smtClean="0">
                  <a:latin typeface="Arial" pitchFamily="34" charset="0"/>
                  <a:cs typeface="Arial" pitchFamily="34" charset="0"/>
                </a:endParaRPr>
              </a:p>
            </p:txBody>
          </p:sp>
        </p:grpSp>
        <p:grpSp>
          <p:nvGrpSpPr>
            <p:cNvPr id="29" name="Group 840"/>
            <p:cNvGrpSpPr/>
            <p:nvPr/>
          </p:nvGrpSpPr>
          <p:grpSpPr>
            <a:xfrm>
              <a:off x="3543280" y="5835624"/>
              <a:ext cx="1928826" cy="357190"/>
              <a:chOff x="828636" y="800072"/>
              <a:chExt cx="1928826" cy="357190"/>
            </a:xfrm>
          </p:grpSpPr>
          <p:sp>
            <p:nvSpPr>
              <p:cNvPr id="842" name="Rounded Rectangle 8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3" name="Rectangle 8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4" name="TextBox 84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产出</a:t>
                </a:r>
                <a:r>
                  <a:rPr lang="zh-CN" altLang="en-US" sz="800" b="1" dirty="0" smtClean="0"/>
                  <a:t>迭代计划</a:t>
                </a:r>
                <a:r>
                  <a:rPr lang="en-US" altLang="zh-CN" sz="800" b="1" dirty="0" smtClean="0"/>
                  <a:t>(</a:t>
                </a:r>
                <a:r>
                  <a:rPr lang="en-US" sz="800" b="1" dirty="0" smtClean="0"/>
                  <a:t>sprint plan)</a:t>
                </a:r>
                <a:endParaRPr lang="sv-SE" sz="700" b="1" dirty="0" smtClean="0">
                  <a:latin typeface="Arial" pitchFamily="34" charset="0"/>
                  <a:cs typeface="Arial" pitchFamily="34" charset="0"/>
                </a:endParaRPr>
              </a:p>
            </p:txBody>
          </p:sp>
        </p:grpSp>
        <p:grpSp>
          <p:nvGrpSpPr>
            <p:cNvPr id="30" name="Group 844"/>
            <p:cNvGrpSpPr/>
            <p:nvPr/>
          </p:nvGrpSpPr>
          <p:grpSpPr>
            <a:xfrm>
              <a:off x="3543280" y="6192814"/>
              <a:ext cx="1928826" cy="357190"/>
              <a:chOff x="828636" y="800072"/>
              <a:chExt cx="1928826" cy="357190"/>
            </a:xfrm>
          </p:grpSpPr>
          <p:sp>
            <p:nvSpPr>
              <p:cNvPr id="846" name="Rounded Rectangle 84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7" name="Rectangle 84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8" name="TextBox 84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团队全员相信计划是</a:t>
                </a:r>
                <a:r>
                  <a:rPr lang="zh-CN" altLang="en-US" sz="800" b="1" dirty="0" smtClean="0"/>
                  <a:t>切实可行的</a:t>
                </a:r>
                <a:endParaRPr lang="sv-SE" sz="700" b="1" dirty="0" smtClean="0">
                  <a:latin typeface="Arial" pitchFamily="34" charset="0"/>
                  <a:cs typeface="Arial" pitchFamily="34" charset="0"/>
                </a:endParaRPr>
              </a:p>
            </p:txBody>
          </p:sp>
        </p:grpSp>
        <p:grpSp>
          <p:nvGrpSpPr>
            <p:cNvPr id="31" name="Group 848"/>
            <p:cNvGrpSpPr/>
            <p:nvPr/>
          </p:nvGrpSpPr>
          <p:grpSpPr>
            <a:xfrm>
              <a:off x="3543280" y="6550004"/>
              <a:ext cx="1928826" cy="357190"/>
              <a:chOff x="828636" y="800072"/>
              <a:chExt cx="1928826" cy="357190"/>
            </a:xfrm>
          </p:grpSpPr>
          <p:sp>
            <p:nvSpPr>
              <p:cNvPr id="850" name="Rounded Rectangle 84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1" name="Rectangle 85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2" name="TextBox 851"/>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对待办项的优先级满意</a:t>
                </a:r>
                <a:endParaRPr lang="sv-SE" sz="700" b="1" dirty="0" smtClean="0">
                  <a:latin typeface="Arial" pitchFamily="34" charset="0"/>
                  <a:cs typeface="Arial" pitchFamily="34" charset="0"/>
                </a:endParaRPr>
              </a:p>
            </p:txBody>
          </p:sp>
        </p:grpSp>
        <p:grpSp>
          <p:nvGrpSpPr>
            <p:cNvPr id="737" name="Group 896"/>
            <p:cNvGrpSpPr/>
            <p:nvPr/>
          </p:nvGrpSpPr>
          <p:grpSpPr>
            <a:xfrm>
              <a:off x="3543280" y="5121244"/>
              <a:ext cx="1928826" cy="357190"/>
              <a:chOff x="828636" y="800072"/>
              <a:chExt cx="1928826" cy="357190"/>
            </a:xfrm>
          </p:grpSpPr>
          <p:sp>
            <p:nvSpPr>
              <p:cNvPr id="898" name="Rounded Rectangle 89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99" name="Rectangle 89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0" name="TextBox 899"/>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展示</a:t>
                </a:r>
                <a:r>
                  <a:rPr lang="zh-CN" altLang="en-US" sz="800" b="1" dirty="0" smtClean="0"/>
                  <a:t>最新的产品待办项列表</a:t>
                </a:r>
                <a:endParaRPr lang="sv-SE" sz="700" b="1" dirty="0" smtClean="0">
                  <a:latin typeface="Arial" pitchFamily="34" charset="0"/>
                  <a:cs typeface="Arial" pitchFamily="34" charset="0"/>
                </a:endParaRPr>
              </a:p>
            </p:txBody>
          </p:sp>
        </p:grpSp>
      </p:grpSp>
      <p:grpSp>
        <p:nvGrpSpPr>
          <p:cNvPr id="741" name="Group 864"/>
          <p:cNvGrpSpPr/>
          <p:nvPr/>
        </p:nvGrpSpPr>
        <p:grpSpPr>
          <a:xfrm>
            <a:off x="2697780" y="5224683"/>
            <a:ext cx="1492544" cy="255136"/>
            <a:chOff x="828636" y="800072"/>
            <a:chExt cx="1928826" cy="357190"/>
          </a:xfrm>
        </p:grpSpPr>
        <p:sp>
          <p:nvSpPr>
            <p:cNvPr id="866" name="Rounded Rectangle 86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7" name="Rectangle 86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8" name="TextBox 86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迭代长度</a:t>
              </a:r>
              <a:r>
                <a:rPr lang="zh-CN" altLang="en-US" sz="800" b="1" dirty="0" smtClean="0"/>
                <a:t>小于等于</a:t>
              </a:r>
              <a:r>
                <a:rPr lang="en-US" altLang="zh-CN" sz="800" b="1" dirty="0" smtClean="0"/>
                <a:t>4</a:t>
              </a:r>
              <a:r>
                <a:rPr lang="zh-CN" altLang="en-US" sz="800" b="1" dirty="0" smtClean="0"/>
                <a:t>周</a:t>
              </a:r>
              <a:endParaRPr lang="sv-SE" sz="700" b="1" dirty="0" smtClean="0">
                <a:latin typeface="Arial" pitchFamily="34" charset="0"/>
                <a:cs typeface="Arial" pitchFamily="34" charset="0"/>
              </a:endParaRPr>
            </a:p>
          </p:txBody>
        </p:sp>
      </p:grpSp>
      <p:grpSp>
        <p:nvGrpSpPr>
          <p:cNvPr id="745" name="Group 868"/>
          <p:cNvGrpSpPr/>
          <p:nvPr/>
        </p:nvGrpSpPr>
        <p:grpSpPr>
          <a:xfrm>
            <a:off x="2697780" y="5479818"/>
            <a:ext cx="1492544" cy="255136"/>
            <a:chOff x="828636" y="800072"/>
            <a:chExt cx="1928826" cy="357190"/>
          </a:xfrm>
        </p:grpSpPr>
        <p:sp>
          <p:nvSpPr>
            <p:cNvPr id="870" name="Rounded Rectangle 86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1" name="Rectangle 87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2" name="TextBox 871"/>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总是</a:t>
              </a:r>
              <a:r>
                <a:rPr lang="zh-CN" altLang="en-US" sz="800" b="1" dirty="0" smtClean="0"/>
                <a:t>按时结束</a:t>
              </a:r>
              <a:endParaRPr lang="sv-SE" sz="700" b="1" dirty="0" smtClean="0">
                <a:latin typeface="Arial" pitchFamily="34" charset="0"/>
                <a:cs typeface="Arial" pitchFamily="34" charset="0"/>
              </a:endParaRPr>
            </a:p>
          </p:txBody>
        </p:sp>
      </p:grpSp>
      <p:grpSp>
        <p:nvGrpSpPr>
          <p:cNvPr id="746" name="Group 872"/>
          <p:cNvGrpSpPr/>
          <p:nvPr/>
        </p:nvGrpSpPr>
        <p:grpSpPr>
          <a:xfrm>
            <a:off x="2697780" y="5734954"/>
            <a:ext cx="1492544" cy="255136"/>
            <a:chOff x="828636" y="800072"/>
            <a:chExt cx="1928826" cy="357190"/>
          </a:xfrm>
        </p:grpSpPr>
        <p:sp>
          <p:nvSpPr>
            <p:cNvPr id="874" name="Rounded Rectangle 8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5" name="Rectangle 87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6" name="TextBox 87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a:t>
              </a:r>
              <a:r>
                <a:rPr lang="zh-CN" altLang="en-US" sz="800" b="1" dirty="0" smtClean="0"/>
                <a:t>不被外部打扰或控制</a:t>
              </a:r>
              <a:endParaRPr lang="sv-SE" sz="700" dirty="0" smtClean="0">
                <a:latin typeface="Arial" pitchFamily="34" charset="0"/>
                <a:cs typeface="Arial" pitchFamily="34" charset="0"/>
              </a:endParaRPr>
            </a:p>
          </p:txBody>
        </p:sp>
      </p:grpSp>
      <p:grpSp>
        <p:nvGrpSpPr>
          <p:cNvPr id="747" name="Group 957"/>
          <p:cNvGrpSpPr/>
          <p:nvPr/>
        </p:nvGrpSpPr>
        <p:grpSpPr>
          <a:xfrm>
            <a:off x="2476663" y="4969547"/>
            <a:ext cx="1713661" cy="255136"/>
            <a:chOff x="614322" y="5086352"/>
            <a:chExt cx="2214578" cy="357190"/>
          </a:xfrm>
        </p:grpSpPr>
        <p:sp>
          <p:nvSpPr>
            <p:cNvPr id="959" name="Rounded Rectangle 958"/>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0" name="Rectangle 959"/>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1" name="TextBox 960"/>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基于时间盒的</a:t>
              </a:r>
              <a:r>
                <a:rPr lang="zh-CN" altLang="en-US" sz="800" b="1" dirty="0" smtClean="0"/>
                <a:t>迭代</a:t>
              </a:r>
              <a:endParaRPr lang="sv-SE" sz="700" b="1" dirty="0">
                <a:latin typeface="Arial" pitchFamily="34" charset="0"/>
                <a:cs typeface="Arial" pitchFamily="34" charset="0"/>
              </a:endParaRPr>
            </a:p>
          </p:txBody>
        </p:sp>
      </p:grpSp>
      <p:grpSp>
        <p:nvGrpSpPr>
          <p:cNvPr id="751" name="Group 345"/>
          <p:cNvGrpSpPr/>
          <p:nvPr/>
        </p:nvGrpSpPr>
        <p:grpSpPr>
          <a:xfrm>
            <a:off x="2476663" y="1576100"/>
            <a:ext cx="1713661" cy="1530814"/>
            <a:chOff x="3257528" y="2206540"/>
            <a:chExt cx="2214578" cy="2143140"/>
          </a:xfrm>
        </p:grpSpPr>
        <p:grpSp>
          <p:nvGrpSpPr>
            <p:cNvPr id="755" name="Group 559"/>
            <p:cNvGrpSpPr/>
            <p:nvPr/>
          </p:nvGrpSpPr>
          <p:grpSpPr>
            <a:xfrm>
              <a:off x="3257528" y="2206540"/>
              <a:ext cx="2214578" cy="357190"/>
              <a:chOff x="542884" y="371444"/>
              <a:chExt cx="2214578" cy="357190"/>
            </a:xfrm>
          </p:grpSpPr>
          <p:sp>
            <p:nvSpPr>
              <p:cNvPr id="561" name="Rounded Rectangle 56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2" name="Rectangle 56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3" name="TextBox 562"/>
              <p:cNvSpPr txBox="1"/>
              <p:nvPr/>
            </p:nvSpPr>
            <p:spPr>
              <a:xfrm>
                <a:off x="900074" y="371444"/>
                <a:ext cx="1857388" cy="357190"/>
              </a:xfrm>
              <a:prstGeom prst="rect">
                <a:avLst/>
              </a:prstGeom>
              <a:noFill/>
            </p:spPr>
            <p:txBody>
              <a:bodyPr wrap="square" lIns="0" tIns="0" rIns="0" bIns="0" rtlCol="0" anchor="ctr" anchorCtr="0">
                <a:noAutofit/>
              </a:bodyPr>
              <a:lstStyle/>
              <a:p>
                <a:r>
                  <a:rPr lang="en-US" sz="800" dirty="0" smtClean="0"/>
                  <a:t>PO </a:t>
                </a:r>
                <a:r>
                  <a:rPr lang="zh-CN" altLang="en-US" sz="800" dirty="0" smtClean="0"/>
                  <a:t>拥有一个 </a:t>
                </a:r>
                <a:r>
                  <a:rPr lang="zh-CN" altLang="en-US" sz="800" b="1" dirty="0" smtClean="0"/>
                  <a:t>产品待办项列表（</a:t>
                </a:r>
                <a:r>
                  <a:rPr lang="en-US" sz="800" b="1" dirty="0" smtClean="0"/>
                  <a:t>product backlog)</a:t>
                </a:r>
                <a:endParaRPr lang="sv-SE" sz="700" b="1" dirty="0">
                  <a:latin typeface="Arial" pitchFamily="34" charset="0"/>
                  <a:cs typeface="Arial" pitchFamily="34" charset="0"/>
                </a:endParaRPr>
              </a:p>
            </p:txBody>
          </p:sp>
        </p:grpSp>
        <p:grpSp>
          <p:nvGrpSpPr>
            <p:cNvPr id="759" name="Group 563"/>
            <p:cNvGrpSpPr/>
            <p:nvPr/>
          </p:nvGrpSpPr>
          <p:grpSpPr>
            <a:xfrm>
              <a:off x="3543280" y="2563730"/>
              <a:ext cx="1928826" cy="357190"/>
              <a:chOff x="828636" y="800072"/>
              <a:chExt cx="1928826" cy="357190"/>
            </a:xfrm>
          </p:grpSpPr>
          <p:sp>
            <p:nvSpPr>
              <p:cNvPr id="565" name="Rounded Rectangle 56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6" name="Rectangle 56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7" name="TextBox 56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高优先级待办项是按业务价值</a:t>
                </a:r>
                <a:r>
                  <a:rPr lang="zh-CN" altLang="en-US" sz="800" b="1" dirty="0" smtClean="0"/>
                  <a:t>排序过的</a:t>
                </a:r>
                <a:endParaRPr lang="sv-SE" sz="700" dirty="0" smtClean="0">
                  <a:latin typeface="Arial" pitchFamily="34" charset="0"/>
                  <a:cs typeface="Arial" pitchFamily="34" charset="0"/>
                </a:endParaRPr>
              </a:p>
            </p:txBody>
          </p:sp>
        </p:grpSp>
        <p:grpSp>
          <p:nvGrpSpPr>
            <p:cNvPr id="763" name="Group 567"/>
            <p:cNvGrpSpPr/>
            <p:nvPr/>
          </p:nvGrpSpPr>
          <p:grpSpPr>
            <a:xfrm>
              <a:off x="3543280" y="2920920"/>
              <a:ext cx="1928826" cy="357190"/>
              <a:chOff x="828636" y="800072"/>
              <a:chExt cx="1928826" cy="357190"/>
            </a:xfrm>
          </p:grpSpPr>
          <p:sp>
            <p:nvSpPr>
              <p:cNvPr id="569" name="Rounded Rectangle 56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0" name="Rectangle 56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1" name="TextBox 57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高优先级待办项是</a:t>
                </a:r>
                <a:r>
                  <a:rPr lang="zh-CN" altLang="en-US" sz="800" b="1" dirty="0" smtClean="0"/>
                  <a:t>估算过的</a:t>
                </a:r>
                <a:endParaRPr lang="sv-SE" sz="700" dirty="0" smtClean="0">
                  <a:latin typeface="Arial" pitchFamily="34" charset="0"/>
                  <a:cs typeface="Arial" pitchFamily="34" charset="0"/>
                </a:endParaRPr>
              </a:p>
            </p:txBody>
          </p:sp>
        </p:grpSp>
        <p:grpSp>
          <p:nvGrpSpPr>
            <p:cNvPr id="767" name="Group 953"/>
            <p:cNvGrpSpPr/>
            <p:nvPr/>
          </p:nvGrpSpPr>
          <p:grpSpPr>
            <a:xfrm>
              <a:off x="3543280" y="3992490"/>
              <a:ext cx="1928826" cy="357190"/>
              <a:chOff x="828636" y="800072"/>
              <a:chExt cx="1928826" cy="357190"/>
            </a:xfrm>
          </p:grpSpPr>
          <p:sp>
            <p:nvSpPr>
              <p:cNvPr id="955" name="Rounded Rectangle 95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6" name="Rectangle 95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7" name="TextBox 956"/>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理解所有待办项的</a:t>
                </a:r>
                <a:r>
                  <a:rPr lang="zh-CN" altLang="en-US" sz="800" b="1" dirty="0" smtClean="0"/>
                  <a:t>目的</a:t>
                </a:r>
                <a:endParaRPr lang="sv-SE" sz="700" dirty="0" smtClean="0">
                  <a:latin typeface="Arial" pitchFamily="34" charset="0"/>
                  <a:cs typeface="Arial" pitchFamily="34" charset="0"/>
                </a:endParaRPr>
              </a:p>
            </p:txBody>
          </p:sp>
        </p:grpSp>
        <p:grpSp>
          <p:nvGrpSpPr>
            <p:cNvPr id="771" name="Group 976"/>
            <p:cNvGrpSpPr/>
            <p:nvPr/>
          </p:nvGrpSpPr>
          <p:grpSpPr>
            <a:xfrm>
              <a:off x="3543280" y="3635300"/>
              <a:ext cx="1928826" cy="357190"/>
              <a:chOff x="828636" y="800072"/>
              <a:chExt cx="1928826" cy="357190"/>
            </a:xfrm>
          </p:grpSpPr>
          <p:sp>
            <p:nvSpPr>
              <p:cNvPr id="978" name="Rounded Rectangle 97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9" name="Rectangle 97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0" name="TextBox 97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a:t>
                </a:r>
                <a:r>
                  <a:rPr lang="zh-CN" altLang="en-US" sz="800" b="1" dirty="0" smtClean="0"/>
                  <a:t>粒度足够细，可以放入一个迭代内</a:t>
                </a:r>
                <a:endParaRPr lang="sv-SE" sz="700" dirty="0" smtClean="0">
                  <a:latin typeface="Arial" pitchFamily="34" charset="0"/>
                  <a:cs typeface="Arial" pitchFamily="34" charset="0"/>
                </a:endParaRPr>
              </a:p>
            </p:txBody>
          </p:sp>
        </p:grpSp>
        <p:grpSp>
          <p:nvGrpSpPr>
            <p:cNvPr id="775" name="Group 980"/>
            <p:cNvGrpSpPr/>
            <p:nvPr/>
          </p:nvGrpSpPr>
          <p:grpSpPr>
            <a:xfrm>
              <a:off x="3543280" y="3278110"/>
              <a:ext cx="1928826" cy="357190"/>
              <a:chOff x="828636" y="800072"/>
              <a:chExt cx="1928826" cy="357190"/>
            </a:xfrm>
          </p:grpSpPr>
          <p:sp>
            <p:nvSpPr>
              <p:cNvPr id="982" name="Rounded Rectangle 98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3" name="Rectangle 98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4" name="TextBox 98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由团队进行估算</a:t>
                </a:r>
                <a:endParaRPr lang="sv-SE" sz="700" b="1" dirty="0" smtClean="0">
                  <a:latin typeface="Arial" pitchFamily="34" charset="0"/>
                  <a:cs typeface="Arial" pitchFamily="34" charset="0"/>
                </a:endParaRPr>
              </a:p>
            </p:txBody>
          </p:sp>
        </p:grpSp>
      </p:grpSp>
      <p:grpSp>
        <p:nvGrpSpPr>
          <p:cNvPr id="776" name="Group 339"/>
          <p:cNvGrpSpPr/>
          <p:nvPr/>
        </p:nvGrpSpPr>
        <p:grpSpPr>
          <a:xfrm>
            <a:off x="99648" y="1592023"/>
            <a:ext cx="1713661" cy="1530814"/>
            <a:chOff x="185694" y="2850193"/>
            <a:chExt cx="2214578" cy="2143140"/>
          </a:xfrm>
        </p:grpSpPr>
        <p:grpSp>
          <p:nvGrpSpPr>
            <p:cNvPr id="780" name="Group 227"/>
            <p:cNvGrpSpPr/>
            <p:nvPr/>
          </p:nvGrpSpPr>
          <p:grpSpPr>
            <a:xfrm>
              <a:off x="185694" y="2850193"/>
              <a:ext cx="2214578" cy="357190"/>
              <a:chOff x="542884" y="371444"/>
              <a:chExt cx="2214578" cy="357190"/>
            </a:xfrm>
          </p:grpSpPr>
          <p:sp>
            <p:nvSpPr>
              <p:cNvPr id="229" name="Rounded Rectangle 2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0" name="Rectangle 2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1" name="TextBox 23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明确</a:t>
                </a:r>
                <a:r>
                  <a:rPr lang="zh-CN" altLang="en-US" sz="800" b="1" dirty="0" smtClean="0"/>
                  <a:t>产品负责人</a:t>
                </a:r>
                <a:r>
                  <a:rPr lang="en-US" altLang="zh-CN" sz="800" b="1" dirty="0" smtClean="0"/>
                  <a:t>(</a:t>
                </a:r>
                <a:r>
                  <a:rPr lang="en-US" sz="800" b="1" dirty="0" smtClean="0"/>
                  <a:t>PO)</a:t>
                </a:r>
                <a:endParaRPr lang="sv-SE" sz="700" b="1" dirty="0">
                  <a:latin typeface="Arial" pitchFamily="34" charset="0"/>
                  <a:cs typeface="Arial" pitchFamily="34" charset="0"/>
                </a:endParaRPr>
              </a:p>
            </p:txBody>
          </p:sp>
        </p:grpSp>
        <p:grpSp>
          <p:nvGrpSpPr>
            <p:cNvPr id="781" name="Group 231"/>
            <p:cNvGrpSpPr/>
            <p:nvPr/>
          </p:nvGrpSpPr>
          <p:grpSpPr>
            <a:xfrm>
              <a:off x="471446" y="3207383"/>
              <a:ext cx="1928826" cy="357190"/>
              <a:chOff x="828636" y="800072"/>
              <a:chExt cx="1928826" cy="357190"/>
            </a:xfrm>
          </p:grpSpPr>
          <p:sp>
            <p:nvSpPr>
              <p:cNvPr id="233" name="Rounded Rectangle 23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4" name="Rectangle 23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5" name="TextBox 234"/>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有权</a:t>
                </a:r>
                <a:r>
                  <a:rPr lang="zh-CN" altLang="en-US" sz="800" dirty="0" smtClean="0"/>
                  <a:t>进行优先级排序</a:t>
                </a:r>
                <a:endParaRPr lang="sv-SE" sz="700" dirty="0" smtClean="0">
                  <a:latin typeface="Arial" pitchFamily="34" charset="0"/>
                  <a:cs typeface="Arial" pitchFamily="34" charset="0"/>
                </a:endParaRPr>
              </a:p>
            </p:txBody>
          </p:sp>
        </p:grpSp>
        <p:grpSp>
          <p:nvGrpSpPr>
            <p:cNvPr id="782" name="Group 235"/>
            <p:cNvGrpSpPr/>
            <p:nvPr/>
          </p:nvGrpSpPr>
          <p:grpSpPr>
            <a:xfrm>
              <a:off x="471446" y="3564573"/>
              <a:ext cx="1928826" cy="357190"/>
              <a:chOff x="828636" y="800072"/>
              <a:chExt cx="1928826" cy="357190"/>
            </a:xfrm>
          </p:grpSpPr>
          <p:sp>
            <p:nvSpPr>
              <p:cNvPr id="237" name="Rounded Rectangle 23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8" name="Rectangle 23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9" name="TextBox 238"/>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有知识</a:t>
                </a:r>
                <a:r>
                  <a:rPr lang="zh-CN" altLang="en-US" sz="800" dirty="0" smtClean="0"/>
                  <a:t>进行优先级排序</a:t>
                </a:r>
                <a:endParaRPr lang="sv-SE" sz="700" dirty="0" smtClean="0">
                  <a:latin typeface="Arial" pitchFamily="34" charset="0"/>
                  <a:cs typeface="Arial" pitchFamily="34" charset="0"/>
                </a:endParaRPr>
              </a:p>
            </p:txBody>
          </p:sp>
        </p:grpSp>
        <p:grpSp>
          <p:nvGrpSpPr>
            <p:cNvPr id="783" name="Group 900"/>
            <p:cNvGrpSpPr/>
            <p:nvPr/>
          </p:nvGrpSpPr>
          <p:grpSpPr>
            <a:xfrm>
              <a:off x="471446" y="3921763"/>
              <a:ext cx="1928826" cy="357190"/>
              <a:chOff x="828636" y="800072"/>
              <a:chExt cx="1928826" cy="357190"/>
            </a:xfrm>
          </p:grpSpPr>
          <p:sp>
            <p:nvSpPr>
              <p:cNvPr id="902" name="Rounded Rectangle 90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3" name="Rectangle 90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4" name="TextBox 903"/>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直接</a:t>
                </a:r>
                <a:r>
                  <a:rPr lang="zh-CN" altLang="en-US" sz="800" b="1" dirty="0" smtClean="0"/>
                  <a:t>与团队接触</a:t>
                </a:r>
                <a:endParaRPr lang="sv-SE" sz="700" b="1" dirty="0" smtClean="0">
                  <a:latin typeface="Arial" pitchFamily="34" charset="0"/>
                  <a:cs typeface="Arial" pitchFamily="34" charset="0"/>
                </a:endParaRPr>
              </a:p>
            </p:txBody>
          </p:sp>
        </p:grpSp>
        <p:grpSp>
          <p:nvGrpSpPr>
            <p:cNvPr id="784" name="Group 904"/>
            <p:cNvGrpSpPr/>
            <p:nvPr/>
          </p:nvGrpSpPr>
          <p:grpSpPr>
            <a:xfrm>
              <a:off x="471446" y="4278953"/>
              <a:ext cx="1928826" cy="357190"/>
              <a:chOff x="828636" y="800072"/>
              <a:chExt cx="1928826" cy="357190"/>
            </a:xfrm>
          </p:grpSpPr>
          <p:sp>
            <p:nvSpPr>
              <p:cNvPr id="906" name="Rounded Rectangle 90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7" name="Rectangle 90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8" name="TextBox 907"/>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直接</a:t>
                </a:r>
                <a:r>
                  <a:rPr lang="zh-CN" altLang="en-US" sz="800" b="1" dirty="0" smtClean="0"/>
                  <a:t>与利益相关者接触</a:t>
                </a:r>
                <a:endParaRPr lang="sv-SE" sz="700" b="1" dirty="0" smtClean="0">
                  <a:latin typeface="Arial" pitchFamily="34" charset="0"/>
                  <a:cs typeface="Arial" pitchFamily="34" charset="0"/>
                </a:endParaRPr>
              </a:p>
            </p:txBody>
          </p:sp>
        </p:grpSp>
        <p:grpSp>
          <p:nvGrpSpPr>
            <p:cNvPr id="788" name="Group 984"/>
            <p:cNvGrpSpPr/>
            <p:nvPr/>
          </p:nvGrpSpPr>
          <p:grpSpPr>
            <a:xfrm>
              <a:off x="471446" y="4636143"/>
              <a:ext cx="1928826" cy="357190"/>
              <a:chOff x="828636" y="800072"/>
              <a:chExt cx="1928826" cy="357190"/>
            </a:xfrm>
          </p:grpSpPr>
          <p:sp>
            <p:nvSpPr>
              <p:cNvPr id="986" name="Rounded Rectangle 98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7" name="Rectangle 98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8" name="TextBox 98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当</a:t>
                </a:r>
                <a:r>
                  <a:rPr lang="en-US" altLang="zh-CN" sz="800" dirty="0" smtClean="0"/>
                  <a:t>PO</a:t>
                </a:r>
                <a:r>
                  <a:rPr lang="zh-CN" altLang="en-US" sz="800" dirty="0" smtClean="0"/>
                  <a:t>是一个团队时， </a:t>
                </a:r>
                <a:r>
                  <a:rPr lang="en-US" altLang="zh-CN" sz="800" dirty="0" smtClean="0"/>
                  <a:t>PO</a:t>
                </a:r>
                <a:r>
                  <a:rPr lang="zh-CN" altLang="en-US" sz="800" dirty="0" smtClean="0"/>
                  <a:t>们</a:t>
                </a:r>
                <a:r>
                  <a:rPr lang="zh-CN" altLang="en-US" sz="800" b="1" dirty="0" smtClean="0"/>
                  <a:t>统一口径</a:t>
                </a:r>
                <a:endParaRPr lang="sv-SE" sz="700" b="1" dirty="0" smtClean="0">
                  <a:latin typeface="Arial" pitchFamily="34" charset="0"/>
                  <a:cs typeface="Arial" pitchFamily="34" charset="0"/>
                </a:endParaRPr>
              </a:p>
            </p:txBody>
          </p:sp>
        </p:grpSp>
      </p:grpSp>
      <p:grpSp>
        <p:nvGrpSpPr>
          <p:cNvPr id="792" name="Group 627"/>
          <p:cNvGrpSpPr/>
          <p:nvPr/>
        </p:nvGrpSpPr>
        <p:grpSpPr>
          <a:xfrm>
            <a:off x="2476663" y="6286520"/>
            <a:ext cx="1713661" cy="255136"/>
            <a:chOff x="542884" y="371444"/>
            <a:chExt cx="2214578" cy="357190"/>
          </a:xfrm>
        </p:grpSpPr>
        <p:sp>
          <p:nvSpPr>
            <p:cNvPr id="629" name="Rounded Rectangle 6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0" name="Rectangle 6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1" name="TextBox 63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团队成员</a:t>
              </a:r>
              <a:r>
                <a:rPr lang="zh-CN" altLang="en-US" sz="800" b="1" dirty="0" smtClean="0"/>
                <a:t>坐在一起</a:t>
              </a:r>
              <a:endParaRPr lang="sv-SE" sz="700" b="1" dirty="0">
                <a:latin typeface="Arial" pitchFamily="34" charset="0"/>
                <a:cs typeface="Arial" pitchFamily="34" charset="0"/>
              </a:endParaRPr>
            </a:p>
          </p:txBody>
        </p:sp>
      </p:grpSp>
      <p:sp>
        <p:nvSpPr>
          <p:cNvPr id="328" name="TextBox 327"/>
          <p:cNvSpPr txBox="1"/>
          <p:nvPr/>
        </p:nvSpPr>
        <p:spPr>
          <a:xfrm>
            <a:off x="33133" y="183634"/>
            <a:ext cx="1934779" cy="285793"/>
          </a:xfrm>
          <a:prstGeom prst="rect">
            <a:avLst/>
          </a:prstGeom>
          <a:noFill/>
        </p:spPr>
        <p:txBody>
          <a:bodyPr wrap="square" lIns="65306" tIns="32653" rIns="65306" bIns="32653" rtlCol="0">
            <a:spAutoFit/>
          </a:bodyPr>
          <a:lstStyle/>
          <a:p>
            <a:pPr>
              <a:tabLst>
                <a:tab pos="387757" algn="l"/>
              </a:tabLst>
            </a:pPr>
            <a:r>
              <a:rPr lang="zh-CN" altLang="en-US" sz="700" dirty="0" smtClean="0">
                <a:latin typeface="Arial" pitchFamily="34" charset="0"/>
                <a:cs typeface="Arial" pitchFamily="34" charset="0"/>
              </a:rPr>
              <a:t>如果你做到了这些，就可以忽略检查清单的其他部分。你的过程还不</a:t>
            </a:r>
            <a:r>
              <a:rPr lang="zh-CN" altLang="en-US" sz="700" dirty="0" smtClean="0">
                <a:latin typeface="Arial" pitchFamily="34" charset="0"/>
                <a:cs typeface="Arial" pitchFamily="34" charset="0"/>
              </a:rPr>
              <a:t>错</a:t>
            </a:r>
            <a:endParaRPr lang="sv-SE" sz="700" dirty="0">
              <a:latin typeface="Arial" pitchFamily="34" charset="0"/>
              <a:cs typeface="Arial" pitchFamily="34" charset="0"/>
            </a:endParaRPr>
          </a:p>
        </p:txBody>
      </p:sp>
      <p:sp>
        <p:nvSpPr>
          <p:cNvPr id="329" name="TextBox 328"/>
          <p:cNvSpPr txBox="1"/>
          <p:nvPr/>
        </p:nvSpPr>
        <p:spPr>
          <a:xfrm>
            <a:off x="2200265" y="183634"/>
            <a:ext cx="2089383" cy="312165"/>
          </a:xfrm>
          <a:prstGeom prst="rect">
            <a:avLst/>
          </a:prstGeom>
          <a:noFill/>
        </p:spPr>
        <p:txBody>
          <a:bodyPr wrap="square" lIns="65306" tIns="32653" rIns="65306" bIns="32653" rtlCol="0">
            <a:spAutoFit/>
          </a:bodyPr>
          <a:lstStyle/>
          <a:p>
            <a:pPr>
              <a:tabLst>
                <a:tab pos="387757" algn="l"/>
              </a:tabLst>
            </a:pPr>
            <a:r>
              <a:rPr lang="zh-CN" altLang="en-US" sz="800" dirty="0" smtClean="0"/>
              <a:t>这些条目是</a:t>
            </a:r>
            <a:r>
              <a:rPr lang="en-US" altLang="zh-CN" sz="800" dirty="0" smtClean="0"/>
              <a:t>Scrum</a:t>
            </a:r>
            <a:r>
              <a:rPr lang="zh-CN" altLang="en-US" sz="800" dirty="0" smtClean="0"/>
              <a:t>的主要元素。没有它们，你就不能称之为</a:t>
            </a:r>
            <a:r>
              <a:rPr lang="en-US" altLang="zh-CN" sz="800" dirty="0" smtClean="0"/>
              <a:t>Scrum</a:t>
            </a:r>
            <a:endParaRPr lang="sv-SE" sz="700" dirty="0" smtClean="0">
              <a:latin typeface="Arial" pitchFamily="34" charset="0"/>
              <a:cs typeface="Arial" pitchFamily="34" charset="0"/>
            </a:endParaRPr>
          </a:p>
        </p:txBody>
      </p:sp>
      <p:sp>
        <p:nvSpPr>
          <p:cNvPr id="330" name="TextBox 329"/>
          <p:cNvSpPr txBox="1"/>
          <p:nvPr/>
        </p:nvSpPr>
        <p:spPr>
          <a:xfrm>
            <a:off x="2200266" y="1"/>
            <a:ext cx="931786" cy="250610"/>
          </a:xfrm>
          <a:prstGeom prst="rect">
            <a:avLst/>
          </a:prstGeom>
          <a:noFill/>
        </p:spPr>
        <p:txBody>
          <a:bodyPr wrap="none" lIns="65306" tIns="32653" rIns="65306" bIns="32653" rtlCol="0">
            <a:spAutoFit/>
          </a:bodyPr>
          <a:lstStyle/>
          <a:p>
            <a:r>
              <a:rPr lang="sv-SE" b="1" dirty="0" smtClean="0">
                <a:latin typeface="+mj-lt"/>
                <a:cs typeface="Arial" pitchFamily="34" charset="0"/>
              </a:rPr>
              <a:t>Scrum</a:t>
            </a:r>
            <a:r>
              <a:rPr lang="zh-CN" altLang="en-US" b="1" dirty="0" smtClean="0">
                <a:latin typeface="+mj-lt"/>
                <a:cs typeface="Arial" pitchFamily="34" charset="0"/>
              </a:rPr>
              <a:t>核心</a:t>
            </a:r>
            <a:endParaRPr lang="sv-SE" b="1" dirty="0">
              <a:latin typeface="+mj-lt"/>
              <a:cs typeface="Arial" pitchFamily="34" charset="0"/>
            </a:endParaRPr>
          </a:p>
        </p:txBody>
      </p:sp>
      <p:sp>
        <p:nvSpPr>
          <p:cNvPr id="1036" name="Rounded Rectangle 1035"/>
          <p:cNvSpPr/>
          <p:nvPr/>
        </p:nvSpPr>
        <p:spPr bwMode="auto">
          <a:xfrm>
            <a:off x="5339956" y="928671"/>
            <a:ext cx="4035396" cy="4194407"/>
          </a:xfrm>
          <a:prstGeom prst="roundRect">
            <a:avLst>
              <a:gd name="adj" fmla="val 5027"/>
            </a:avLst>
          </a:prstGeom>
          <a:gradFill flip="none" rotWithShape="1">
            <a:gsLst>
              <a:gs pos="0">
                <a:schemeClr val="tx1">
                  <a:lumMod val="60000"/>
                  <a:lumOff val="40000"/>
                </a:schemeClr>
              </a:gs>
              <a:gs pos="50000">
                <a:srgbClr val="98D3E8"/>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796" name="Group 405"/>
          <p:cNvGrpSpPr/>
          <p:nvPr/>
        </p:nvGrpSpPr>
        <p:grpSpPr>
          <a:xfrm>
            <a:off x="5450516" y="2166904"/>
            <a:ext cx="1713661" cy="255136"/>
            <a:chOff x="542884" y="371444"/>
            <a:chExt cx="2214578" cy="357190"/>
          </a:xfrm>
        </p:grpSpPr>
        <p:sp>
          <p:nvSpPr>
            <p:cNvPr id="407" name="Rounded Rectangle 40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8" name="Rectangle 40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9" name="TextBox 408"/>
            <p:cNvSpPr txBox="1"/>
            <p:nvPr/>
          </p:nvSpPr>
          <p:spPr>
            <a:xfrm>
              <a:off x="900074" y="371444"/>
              <a:ext cx="1857388"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的</a:t>
              </a:r>
              <a:r>
                <a:rPr lang="zh-CN" altLang="en-US" sz="800" b="1" dirty="0" smtClean="0"/>
                <a:t>产品愿景</a:t>
              </a:r>
              <a:r>
                <a:rPr lang="zh-CN" altLang="en-US" sz="800" dirty="0" smtClean="0"/>
                <a:t>体现在产品待办项列表中</a:t>
              </a:r>
              <a:endParaRPr lang="sv-SE" sz="700" dirty="0">
                <a:latin typeface="Arial" pitchFamily="34" charset="0"/>
                <a:cs typeface="Arial" pitchFamily="34" charset="0"/>
              </a:endParaRPr>
            </a:p>
          </p:txBody>
        </p:sp>
      </p:grpSp>
      <p:grpSp>
        <p:nvGrpSpPr>
          <p:cNvPr id="797" name="Group 595"/>
          <p:cNvGrpSpPr/>
          <p:nvPr/>
        </p:nvGrpSpPr>
        <p:grpSpPr>
          <a:xfrm>
            <a:off x="5450516" y="2422040"/>
            <a:ext cx="1713661" cy="255136"/>
            <a:chOff x="542884" y="371444"/>
            <a:chExt cx="2214578" cy="357190"/>
          </a:xfrm>
        </p:grpSpPr>
        <p:sp>
          <p:nvSpPr>
            <p:cNvPr id="597" name="Rounded Rectangle 59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8" name="Rectangle 59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9" name="TextBox 59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产品待办项列表和产品愿景</a:t>
              </a:r>
              <a:r>
                <a:rPr lang="zh-CN" altLang="en-US" sz="800" b="1" dirty="0" smtClean="0"/>
                <a:t>高度可视化</a:t>
              </a:r>
              <a:endParaRPr lang="sv-SE" sz="700" b="1" dirty="0" smtClean="0">
                <a:latin typeface="Arial" pitchFamily="34" charset="0"/>
                <a:cs typeface="Arial" pitchFamily="34" charset="0"/>
              </a:endParaRPr>
            </a:p>
          </p:txBody>
        </p:sp>
      </p:grpSp>
      <p:grpSp>
        <p:nvGrpSpPr>
          <p:cNvPr id="798" name="Group 607"/>
          <p:cNvGrpSpPr/>
          <p:nvPr/>
        </p:nvGrpSpPr>
        <p:grpSpPr>
          <a:xfrm>
            <a:off x="5450516" y="2714620"/>
            <a:ext cx="1713661" cy="255136"/>
            <a:chOff x="542884" y="371444"/>
            <a:chExt cx="2214578" cy="357190"/>
          </a:xfrm>
        </p:grpSpPr>
        <p:sp>
          <p:nvSpPr>
            <p:cNvPr id="609" name="Rounded Rectangle 6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0" name="Rectangle 6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1" name="TextBox 6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团队全员参与估算</a:t>
              </a:r>
              <a:endParaRPr lang="sv-SE" sz="700" b="1" dirty="0" smtClean="0">
                <a:latin typeface="Arial" pitchFamily="34" charset="0"/>
                <a:cs typeface="Arial" pitchFamily="34" charset="0"/>
              </a:endParaRPr>
            </a:p>
          </p:txBody>
        </p:sp>
      </p:grpSp>
      <p:grpSp>
        <p:nvGrpSpPr>
          <p:cNvPr id="799" name="Group 619"/>
          <p:cNvGrpSpPr/>
          <p:nvPr/>
        </p:nvGrpSpPr>
        <p:grpSpPr>
          <a:xfrm>
            <a:off x="5450516" y="2969756"/>
            <a:ext cx="1713661" cy="255136"/>
            <a:chOff x="542884" y="371444"/>
            <a:chExt cx="2214578" cy="357190"/>
          </a:xfrm>
        </p:grpSpPr>
        <p:sp>
          <p:nvSpPr>
            <p:cNvPr id="621" name="Rounded Rectangle 62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2" name="Rectangle 62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3" name="TextBox 622"/>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团队估算时</a:t>
              </a:r>
              <a:r>
                <a:rPr lang="en-US" altLang="zh-CN" sz="800" b="1" dirty="0" smtClean="0"/>
                <a:t>PO</a:t>
              </a:r>
              <a:r>
                <a:rPr lang="zh-CN" altLang="en-US" sz="800" b="1" dirty="0" smtClean="0"/>
                <a:t>在场</a:t>
              </a:r>
              <a:endParaRPr lang="sv-SE" sz="700" b="1" dirty="0">
                <a:latin typeface="Arial" pitchFamily="34" charset="0"/>
                <a:cs typeface="Arial" pitchFamily="34" charset="0"/>
              </a:endParaRPr>
            </a:p>
          </p:txBody>
        </p:sp>
      </p:grpSp>
      <p:grpSp>
        <p:nvGrpSpPr>
          <p:cNvPr id="800" name="Group 631"/>
          <p:cNvGrpSpPr/>
          <p:nvPr/>
        </p:nvGrpSpPr>
        <p:grpSpPr>
          <a:xfrm>
            <a:off x="5450516" y="1602204"/>
            <a:ext cx="1713661" cy="255136"/>
            <a:chOff x="542884" y="371444"/>
            <a:chExt cx="2214578" cy="357190"/>
          </a:xfrm>
        </p:grpSpPr>
        <p:sp>
          <p:nvSpPr>
            <p:cNvPr id="633" name="Rounded Rectangle 632"/>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4" name="Rectangle 633"/>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5" name="TextBox 634"/>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团队成员</a:t>
              </a:r>
              <a:r>
                <a:rPr lang="zh-CN" altLang="en-US" sz="800" b="1" dirty="0" smtClean="0"/>
                <a:t>不会局限于特定角色</a:t>
              </a:r>
              <a:endParaRPr lang="sv-SE" sz="700" b="1" dirty="0">
                <a:latin typeface="Arial" pitchFamily="34" charset="0"/>
                <a:cs typeface="Arial" pitchFamily="34" charset="0"/>
              </a:endParaRPr>
            </a:p>
          </p:txBody>
        </p:sp>
      </p:grpSp>
      <p:grpSp>
        <p:nvGrpSpPr>
          <p:cNvPr id="801" name="Group 635"/>
          <p:cNvGrpSpPr/>
          <p:nvPr/>
        </p:nvGrpSpPr>
        <p:grpSpPr>
          <a:xfrm>
            <a:off x="5450516" y="1347068"/>
            <a:ext cx="1713661" cy="255136"/>
            <a:chOff x="542884" y="371444"/>
            <a:chExt cx="2214578" cy="357190"/>
          </a:xfrm>
        </p:grpSpPr>
        <p:sp>
          <p:nvSpPr>
            <p:cNvPr id="637" name="Rounded Rectangle 63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8" name="Rectangle 63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9" name="TextBox 63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a:t>
              </a:r>
              <a:r>
                <a:rPr lang="zh-CN" altLang="en-US" sz="800" dirty="0" smtClean="0"/>
                <a:t>队具备完成待办项的</a:t>
              </a:r>
              <a:r>
                <a:rPr lang="zh-CN" altLang="en-US" sz="800" b="1" dirty="0" smtClean="0"/>
                <a:t>所有技能</a:t>
              </a:r>
              <a:endParaRPr lang="sv-SE" sz="700" b="1" dirty="0">
                <a:latin typeface="Arial" pitchFamily="34" charset="0"/>
                <a:cs typeface="Arial" pitchFamily="34" charset="0"/>
              </a:endParaRPr>
            </a:p>
          </p:txBody>
        </p:sp>
      </p:grpSp>
      <p:grpSp>
        <p:nvGrpSpPr>
          <p:cNvPr id="802" name="Group 639"/>
          <p:cNvGrpSpPr/>
          <p:nvPr/>
        </p:nvGrpSpPr>
        <p:grpSpPr>
          <a:xfrm>
            <a:off x="5450516" y="4578811"/>
            <a:ext cx="1713661" cy="255136"/>
            <a:chOff x="542884" y="371444"/>
            <a:chExt cx="2214578" cy="357190"/>
          </a:xfrm>
        </p:grpSpPr>
        <p:sp>
          <p:nvSpPr>
            <p:cNvPr id="641" name="Rounded Rectangle 64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2" name="Rectangle 64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3" name="TextBox 642"/>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团队具有一个</a:t>
              </a:r>
              <a:r>
                <a:rPr lang="en-US" sz="800" b="1" dirty="0" smtClean="0"/>
                <a:t>Scrum Master(SM)</a:t>
              </a:r>
              <a:endParaRPr lang="sv-SE" sz="700" b="1" dirty="0">
                <a:latin typeface="Arial" pitchFamily="34" charset="0"/>
                <a:cs typeface="Arial" pitchFamily="34" charset="0"/>
              </a:endParaRPr>
            </a:p>
          </p:txBody>
        </p:sp>
      </p:grpSp>
      <p:grpSp>
        <p:nvGrpSpPr>
          <p:cNvPr id="803" name="Group 724"/>
          <p:cNvGrpSpPr/>
          <p:nvPr/>
        </p:nvGrpSpPr>
        <p:grpSpPr>
          <a:xfrm>
            <a:off x="5450516" y="3524298"/>
            <a:ext cx="1713661" cy="255136"/>
            <a:chOff x="542884" y="371444"/>
            <a:chExt cx="2214578" cy="357190"/>
          </a:xfrm>
        </p:grpSpPr>
        <p:sp>
          <p:nvSpPr>
            <p:cNvPr id="726" name="Rounded Rectangle 72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7" name="Rectangle 72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8" name="TextBox 727"/>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团队都知道最紧迫的</a:t>
              </a:r>
              <a:r>
                <a:rPr lang="en-US" altLang="zh-CN" sz="800" dirty="0" smtClean="0"/>
                <a:t>1-3</a:t>
              </a:r>
              <a:r>
                <a:rPr lang="zh-CN" altLang="en-US" sz="800" dirty="0" smtClean="0"/>
                <a:t>条</a:t>
              </a:r>
              <a:r>
                <a:rPr lang="zh-CN" altLang="en-US" sz="800" b="1" dirty="0" smtClean="0"/>
                <a:t>障碍</a:t>
              </a:r>
              <a:endParaRPr lang="sv-SE" sz="700" dirty="0" smtClean="0">
                <a:latin typeface="Arial" pitchFamily="34" charset="0"/>
                <a:cs typeface="Arial" pitchFamily="34" charset="0"/>
              </a:endParaRPr>
            </a:p>
          </p:txBody>
        </p:sp>
      </p:grpSp>
      <p:grpSp>
        <p:nvGrpSpPr>
          <p:cNvPr id="804" name="Group 732"/>
          <p:cNvGrpSpPr/>
          <p:nvPr/>
        </p:nvGrpSpPr>
        <p:grpSpPr>
          <a:xfrm>
            <a:off x="5671633" y="3779433"/>
            <a:ext cx="1492544" cy="255136"/>
            <a:chOff x="828636" y="800072"/>
            <a:chExt cx="1928826" cy="357190"/>
          </a:xfrm>
        </p:grpSpPr>
        <p:sp>
          <p:nvSpPr>
            <p:cNvPr id="734" name="Rounded Rectangle 7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5" name="Rectangle 7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6" name="TextBox 735"/>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SM</a:t>
              </a:r>
              <a:r>
                <a:rPr lang="zh-CN" altLang="en-US" sz="800" b="1" dirty="0" smtClean="0"/>
                <a:t>具备应对策略</a:t>
              </a:r>
              <a:r>
                <a:rPr lang="zh-CN" altLang="en-US" sz="800" dirty="0" smtClean="0"/>
                <a:t>去解决紧迫的障碍</a:t>
              </a:r>
              <a:endParaRPr lang="sv-SE" sz="700" dirty="0" smtClean="0">
                <a:latin typeface="Arial" pitchFamily="34" charset="0"/>
                <a:cs typeface="Arial" pitchFamily="34" charset="0"/>
              </a:endParaRPr>
            </a:p>
          </p:txBody>
        </p:sp>
      </p:grpSp>
      <p:grpSp>
        <p:nvGrpSpPr>
          <p:cNvPr id="808" name="Group 736"/>
          <p:cNvGrpSpPr/>
          <p:nvPr/>
        </p:nvGrpSpPr>
        <p:grpSpPr>
          <a:xfrm>
            <a:off x="5671633" y="4034569"/>
            <a:ext cx="1492544" cy="255136"/>
            <a:chOff x="828636" y="800072"/>
            <a:chExt cx="1928826" cy="357190"/>
          </a:xfrm>
        </p:grpSpPr>
        <p:sp>
          <p:nvSpPr>
            <p:cNvPr id="738" name="Rounded Rectangle 7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9" name="Rectangle 7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0" name="TextBox 739"/>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SM</a:t>
              </a:r>
              <a:r>
                <a:rPr lang="zh-CN" altLang="en-US" sz="800" b="1" dirty="0" smtClean="0"/>
                <a:t>专注于</a:t>
              </a:r>
              <a:r>
                <a:rPr lang="zh-CN" altLang="en-US" sz="800" dirty="0" smtClean="0"/>
                <a:t>移除障碍</a:t>
              </a:r>
              <a:endParaRPr lang="sv-SE" sz="700" dirty="0" smtClean="0">
                <a:latin typeface="Arial" pitchFamily="34" charset="0"/>
                <a:cs typeface="Arial" pitchFamily="34" charset="0"/>
              </a:endParaRPr>
            </a:p>
          </p:txBody>
        </p:sp>
      </p:grpSp>
      <p:grpSp>
        <p:nvGrpSpPr>
          <p:cNvPr id="812" name="Group 740"/>
          <p:cNvGrpSpPr/>
          <p:nvPr/>
        </p:nvGrpSpPr>
        <p:grpSpPr>
          <a:xfrm>
            <a:off x="5671633" y="4289705"/>
            <a:ext cx="1492544" cy="255136"/>
            <a:chOff x="828636" y="800072"/>
            <a:chExt cx="1928826" cy="357190"/>
          </a:xfrm>
        </p:grpSpPr>
        <p:sp>
          <p:nvSpPr>
            <p:cNvPr id="742" name="Rounded Rectangle 7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3" name="Rectangle 7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4" name="TextBox 74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当团队不能解决时提交给</a:t>
              </a:r>
              <a:r>
                <a:rPr lang="zh-CN" altLang="en-US" sz="800" b="1" dirty="0" smtClean="0"/>
                <a:t>管理层</a:t>
              </a:r>
              <a:endParaRPr lang="sv-SE" sz="700" dirty="0" smtClean="0">
                <a:latin typeface="Arial" pitchFamily="34" charset="0"/>
                <a:cs typeface="Arial" pitchFamily="34" charset="0"/>
              </a:endParaRPr>
            </a:p>
          </p:txBody>
        </p:sp>
      </p:grpSp>
      <p:grpSp>
        <p:nvGrpSpPr>
          <p:cNvPr id="816" name="Group 746"/>
          <p:cNvGrpSpPr/>
          <p:nvPr/>
        </p:nvGrpSpPr>
        <p:grpSpPr>
          <a:xfrm>
            <a:off x="7495854" y="2173684"/>
            <a:ext cx="1713661" cy="255136"/>
            <a:chOff x="614322" y="5086352"/>
            <a:chExt cx="2214578" cy="357190"/>
          </a:xfrm>
        </p:grpSpPr>
        <p:sp>
          <p:nvSpPr>
            <p:cNvPr id="748" name="Rounded Rectangle 74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9" name="Rectangle 74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0" name="TextBox 749"/>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度量</a:t>
              </a:r>
              <a:r>
                <a:rPr lang="zh-CN" altLang="en-US" sz="800" b="1" dirty="0" smtClean="0"/>
                <a:t>速率</a:t>
              </a:r>
              <a:r>
                <a:rPr lang="en-US" altLang="zh-CN" sz="800" b="1" dirty="0" smtClean="0"/>
                <a:t>(</a:t>
              </a:r>
              <a:r>
                <a:rPr lang="en-US" sz="800" b="1" dirty="0" smtClean="0"/>
                <a:t>velocity)</a:t>
              </a:r>
              <a:endParaRPr lang="sv-SE" sz="700" dirty="0" smtClean="0">
                <a:latin typeface="Arial" pitchFamily="34" charset="0"/>
                <a:cs typeface="Arial" pitchFamily="34" charset="0"/>
              </a:endParaRPr>
            </a:p>
          </p:txBody>
        </p:sp>
      </p:grpSp>
      <p:grpSp>
        <p:nvGrpSpPr>
          <p:cNvPr id="817" name="Group 750"/>
          <p:cNvGrpSpPr/>
          <p:nvPr/>
        </p:nvGrpSpPr>
        <p:grpSpPr>
          <a:xfrm>
            <a:off x="7716971" y="2939091"/>
            <a:ext cx="1492544" cy="255136"/>
            <a:chOff x="828636" y="800072"/>
            <a:chExt cx="1928826" cy="357190"/>
          </a:xfrm>
        </p:grpSpPr>
        <p:sp>
          <p:nvSpPr>
            <p:cNvPr id="752" name="Rounded Rectangle 75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3" name="Rectangle 75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4" name="TextBox 75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速率仅统计</a:t>
              </a:r>
              <a:r>
                <a:rPr lang="zh-CN" altLang="en-US" sz="800" b="1" dirty="0" smtClean="0"/>
                <a:t>完成</a:t>
              </a:r>
              <a:r>
                <a:rPr lang="zh-CN" altLang="en-US" sz="800" dirty="0" smtClean="0"/>
                <a:t>的待办项</a:t>
              </a:r>
              <a:endParaRPr lang="sv-SE" sz="700" b="1" dirty="0" smtClean="0">
                <a:latin typeface="Arial" pitchFamily="34" charset="0"/>
                <a:cs typeface="Arial" pitchFamily="34" charset="0"/>
              </a:endParaRPr>
            </a:p>
          </p:txBody>
        </p:sp>
      </p:grpSp>
      <p:grpSp>
        <p:nvGrpSpPr>
          <p:cNvPr id="818" name="Group 754"/>
          <p:cNvGrpSpPr/>
          <p:nvPr/>
        </p:nvGrpSpPr>
        <p:grpSpPr>
          <a:xfrm>
            <a:off x="7716971" y="2683956"/>
            <a:ext cx="1492544" cy="255136"/>
            <a:chOff x="828636" y="800072"/>
            <a:chExt cx="1928826" cy="357190"/>
          </a:xfrm>
        </p:grpSpPr>
        <p:sp>
          <p:nvSpPr>
            <p:cNvPr id="756" name="Rounded Rectangle 75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7" name="Rectangle 75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8" name="TextBox 757"/>
            <p:cNvSpPr txBox="1"/>
            <p:nvPr/>
          </p:nvSpPr>
          <p:spPr>
            <a:xfrm>
              <a:off x="1185826" y="800072"/>
              <a:ext cx="1571636" cy="357190"/>
            </a:xfrm>
            <a:prstGeom prst="rect">
              <a:avLst/>
            </a:prstGeom>
            <a:noFill/>
          </p:spPr>
          <p:txBody>
            <a:bodyPr wrap="square" lIns="0" tIns="0" rIns="0" bIns="0" rtlCol="0" anchor="ctr" anchorCtr="0">
              <a:noAutofit/>
            </a:bodyPr>
            <a:lstStyle/>
            <a:p>
              <a:r>
                <a:rPr lang="en-US" sz="800" dirty="0" smtClean="0"/>
                <a:t>PO</a:t>
              </a:r>
              <a:r>
                <a:rPr lang="zh-CN" altLang="en-US" sz="800" dirty="0" smtClean="0"/>
                <a:t>利用速率来做</a:t>
              </a:r>
              <a:r>
                <a:rPr lang="zh-CN" altLang="en-US" sz="800" b="1" dirty="0" smtClean="0"/>
                <a:t>发布计划</a:t>
              </a:r>
              <a:r>
                <a:rPr lang="en-US" altLang="zh-CN" sz="800" b="1" dirty="0" smtClean="0"/>
                <a:t>(</a:t>
              </a:r>
              <a:r>
                <a:rPr lang="en-US" sz="800" b="1" dirty="0" smtClean="0"/>
                <a:t>release planning)</a:t>
              </a:r>
              <a:endParaRPr lang="sv-SE" sz="700" b="1" dirty="0" smtClean="0">
                <a:latin typeface="Arial" pitchFamily="34" charset="0"/>
                <a:cs typeface="Arial" pitchFamily="34" charset="0"/>
              </a:endParaRPr>
            </a:p>
          </p:txBody>
        </p:sp>
      </p:grpSp>
      <p:grpSp>
        <p:nvGrpSpPr>
          <p:cNvPr id="819" name="Group 762"/>
          <p:cNvGrpSpPr/>
          <p:nvPr/>
        </p:nvGrpSpPr>
        <p:grpSpPr>
          <a:xfrm>
            <a:off x="7495854" y="3245254"/>
            <a:ext cx="1713661" cy="255136"/>
            <a:chOff x="614322" y="5086352"/>
            <a:chExt cx="2214578" cy="357190"/>
          </a:xfrm>
        </p:grpSpPr>
        <p:sp>
          <p:nvSpPr>
            <p:cNvPr id="764" name="Rounded Rectangle 7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5" name="Rectangle 7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6" name="TextBox 765"/>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团队拥有一个</a:t>
              </a:r>
              <a:r>
                <a:rPr lang="zh-CN" altLang="en-US" sz="800" b="1" dirty="0" smtClean="0"/>
                <a:t>迭代燃尽图</a:t>
              </a:r>
              <a:endParaRPr lang="sv-SE" sz="700" b="1" dirty="0" smtClean="0">
                <a:latin typeface="Arial" pitchFamily="34" charset="0"/>
                <a:cs typeface="Arial" pitchFamily="34" charset="0"/>
              </a:endParaRPr>
            </a:p>
          </p:txBody>
        </p:sp>
      </p:grpSp>
      <p:grpSp>
        <p:nvGrpSpPr>
          <p:cNvPr id="820" name="Group 775"/>
          <p:cNvGrpSpPr/>
          <p:nvPr/>
        </p:nvGrpSpPr>
        <p:grpSpPr>
          <a:xfrm>
            <a:off x="7495854" y="1347068"/>
            <a:ext cx="1713661" cy="255136"/>
            <a:chOff x="542884" y="371444"/>
            <a:chExt cx="2214578" cy="357190"/>
          </a:xfrm>
        </p:grpSpPr>
        <p:sp>
          <p:nvSpPr>
            <p:cNvPr id="777" name="Rounded Rectangle 77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8" name="Rectangle 77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9" name="TextBox 77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当前迭代内的待办项</a:t>
              </a:r>
              <a:r>
                <a:rPr lang="zh-CN" altLang="en-US" sz="800" b="1" dirty="0" smtClean="0"/>
                <a:t>拆分成任务</a:t>
              </a:r>
              <a:r>
                <a:rPr lang="en-US" altLang="zh-CN" sz="800" b="1" dirty="0" smtClean="0"/>
                <a:t>(task)</a:t>
              </a:r>
              <a:endParaRPr lang="sv-SE" sz="700" dirty="0" smtClean="0">
                <a:latin typeface="Arial" pitchFamily="34" charset="0"/>
                <a:cs typeface="Arial" pitchFamily="34" charset="0"/>
              </a:endParaRPr>
            </a:p>
          </p:txBody>
        </p:sp>
      </p:grpSp>
      <p:grpSp>
        <p:nvGrpSpPr>
          <p:cNvPr id="824" name="Group 783"/>
          <p:cNvGrpSpPr/>
          <p:nvPr/>
        </p:nvGrpSpPr>
        <p:grpSpPr>
          <a:xfrm>
            <a:off x="7716971" y="1857340"/>
            <a:ext cx="1492544" cy="255136"/>
            <a:chOff x="828636" y="800072"/>
            <a:chExt cx="1928826" cy="357190"/>
          </a:xfrm>
        </p:grpSpPr>
        <p:sp>
          <p:nvSpPr>
            <p:cNvPr id="785" name="Rounded Rectangle 7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6" name="Rectangle 7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7" name="TextBox 78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毎日重新估算</a:t>
              </a:r>
              <a:r>
                <a:rPr lang="zh-CN" altLang="en-US" sz="800" dirty="0" smtClean="0"/>
                <a:t>进行中的任务</a:t>
              </a:r>
              <a:endParaRPr lang="sv-SE" sz="700" b="1" dirty="0" smtClean="0">
                <a:latin typeface="Arial" pitchFamily="34" charset="0"/>
                <a:cs typeface="Arial" pitchFamily="34" charset="0"/>
              </a:endParaRPr>
            </a:p>
          </p:txBody>
        </p:sp>
      </p:grpSp>
      <p:grpSp>
        <p:nvGrpSpPr>
          <p:cNvPr id="825" name="Group 787"/>
          <p:cNvGrpSpPr/>
          <p:nvPr/>
        </p:nvGrpSpPr>
        <p:grpSpPr>
          <a:xfrm>
            <a:off x="7716971" y="3500390"/>
            <a:ext cx="1492544" cy="255136"/>
            <a:chOff x="828636" y="800072"/>
            <a:chExt cx="1928826" cy="357190"/>
          </a:xfrm>
        </p:grpSpPr>
        <p:sp>
          <p:nvSpPr>
            <p:cNvPr id="789" name="Rounded Rectangle 78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0" name="Rectangle 78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1" name="TextBox 79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高度</a:t>
              </a:r>
              <a:r>
                <a:rPr lang="zh-CN" altLang="en-US" sz="800" b="1" dirty="0" smtClean="0"/>
                <a:t>可视化</a:t>
              </a:r>
              <a:endParaRPr lang="sv-SE" sz="700" b="1" dirty="0" smtClean="0">
                <a:latin typeface="Arial" pitchFamily="34" charset="0"/>
                <a:cs typeface="Arial" pitchFamily="34" charset="0"/>
              </a:endParaRPr>
            </a:p>
          </p:txBody>
        </p:sp>
      </p:grpSp>
      <p:grpSp>
        <p:nvGrpSpPr>
          <p:cNvPr id="826" name="Group 803"/>
          <p:cNvGrpSpPr/>
          <p:nvPr/>
        </p:nvGrpSpPr>
        <p:grpSpPr>
          <a:xfrm>
            <a:off x="7716971" y="3755526"/>
            <a:ext cx="1492544" cy="255136"/>
            <a:chOff x="828636" y="800072"/>
            <a:chExt cx="1928826" cy="357190"/>
          </a:xfrm>
        </p:grpSpPr>
        <p:sp>
          <p:nvSpPr>
            <p:cNvPr id="805" name="Rounded Rectangle 80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6" name="Rectangle 80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7" name="TextBox 80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毎日</a:t>
              </a:r>
              <a:r>
                <a:rPr lang="zh-CN" altLang="en-US" sz="800" b="1" dirty="0" smtClean="0"/>
                <a:t>更新</a:t>
              </a:r>
              <a:endParaRPr lang="sv-SE" sz="700" dirty="0" smtClean="0">
                <a:latin typeface="Arial" pitchFamily="34" charset="0"/>
                <a:cs typeface="Arial" pitchFamily="34" charset="0"/>
              </a:endParaRPr>
            </a:p>
          </p:txBody>
        </p:sp>
      </p:grpSp>
      <p:grpSp>
        <p:nvGrpSpPr>
          <p:cNvPr id="827" name="Group 819"/>
          <p:cNvGrpSpPr/>
          <p:nvPr/>
        </p:nvGrpSpPr>
        <p:grpSpPr>
          <a:xfrm>
            <a:off x="7716971" y="4327006"/>
            <a:ext cx="1492544" cy="255136"/>
            <a:chOff x="828636" y="800072"/>
            <a:chExt cx="1928826" cy="357190"/>
          </a:xfrm>
        </p:grpSpPr>
        <p:sp>
          <p:nvSpPr>
            <p:cNvPr id="821" name="Rounded Rectangle 8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2" name="Rectangle 8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3" name="TextBox 822"/>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PO</a:t>
              </a:r>
              <a:r>
                <a:rPr lang="zh-CN" altLang="en-US" sz="800" b="1" dirty="0" smtClean="0"/>
                <a:t>每周至少参加几次</a:t>
              </a:r>
              <a:endParaRPr lang="sv-SE" sz="700" dirty="0" smtClean="0">
                <a:latin typeface="Arial" pitchFamily="34" charset="0"/>
                <a:cs typeface="Arial" pitchFamily="34" charset="0"/>
              </a:endParaRPr>
            </a:p>
          </p:txBody>
        </p:sp>
      </p:grpSp>
      <p:grpSp>
        <p:nvGrpSpPr>
          <p:cNvPr id="828" name="Group 852"/>
          <p:cNvGrpSpPr/>
          <p:nvPr/>
        </p:nvGrpSpPr>
        <p:grpSpPr>
          <a:xfrm>
            <a:off x="7716971" y="2428820"/>
            <a:ext cx="1492544" cy="255136"/>
            <a:chOff x="828636" y="800072"/>
            <a:chExt cx="1928826" cy="357190"/>
          </a:xfrm>
        </p:grpSpPr>
        <p:sp>
          <p:nvSpPr>
            <p:cNvPr id="854" name="Rounded Rectangle 85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5" name="Rectangle 85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6" name="TextBox 85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迭代计划内的所有待办项都具有</a:t>
              </a:r>
              <a:r>
                <a:rPr lang="zh-CN" altLang="en-US" sz="800" b="1" dirty="0" smtClean="0"/>
                <a:t>估算值</a:t>
              </a:r>
              <a:endParaRPr lang="sv-SE" sz="700" b="1" dirty="0" smtClean="0">
                <a:latin typeface="Arial" pitchFamily="34" charset="0"/>
                <a:cs typeface="Arial" pitchFamily="34" charset="0"/>
              </a:endParaRPr>
            </a:p>
          </p:txBody>
        </p:sp>
      </p:grpSp>
      <p:grpSp>
        <p:nvGrpSpPr>
          <p:cNvPr id="829" name="Group 970"/>
          <p:cNvGrpSpPr/>
          <p:nvPr/>
        </p:nvGrpSpPr>
        <p:grpSpPr>
          <a:xfrm>
            <a:off x="5671633" y="4833947"/>
            <a:ext cx="1492544" cy="255136"/>
            <a:chOff x="828636" y="800072"/>
            <a:chExt cx="1928826" cy="357190"/>
          </a:xfrm>
        </p:grpSpPr>
        <p:sp>
          <p:nvSpPr>
            <p:cNvPr id="972" name="Rounded Rectangle 9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3" name="Rectangle 9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4" name="TextBox 973"/>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SM </a:t>
              </a:r>
              <a:r>
                <a:rPr lang="zh-CN" altLang="en-US" sz="800" b="1" dirty="0" smtClean="0"/>
                <a:t>与团队坐在一起</a:t>
              </a:r>
              <a:endParaRPr lang="sv-SE" sz="700" b="1" dirty="0">
                <a:latin typeface="Arial" pitchFamily="34" charset="0"/>
                <a:cs typeface="Arial" pitchFamily="34" charset="0"/>
              </a:endParaRPr>
            </a:p>
          </p:txBody>
        </p:sp>
      </p:grpSp>
      <p:grpSp>
        <p:nvGrpSpPr>
          <p:cNvPr id="833" name="Group 1003"/>
          <p:cNvGrpSpPr/>
          <p:nvPr/>
        </p:nvGrpSpPr>
        <p:grpSpPr>
          <a:xfrm>
            <a:off x="7495854" y="4071870"/>
            <a:ext cx="1713661" cy="255136"/>
            <a:chOff x="542884" y="371444"/>
            <a:chExt cx="2214578" cy="357190"/>
          </a:xfrm>
        </p:grpSpPr>
        <p:sp>
          <p:nvSpPr>
            <p:cNvPr id="1005" name="Rounded Rectangle 1004"/>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6" name="Rectangle 1005"/>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7" name="TextBox 1006"/>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每日站会</a:t>
              </a:r>
              <a:r>
                <a:rPr lang="en-US" altLang="zh-CN" sz="800" b="1" dirty="0" smtClean="0"/>
                <a:t>(</a:t>
              </a:r>
              <a:r>
                <a:rPr lang="en-US" sz="800" b="1" dirty="0" smtClean="0"/>
                <a:t>daily scrum)</a:t>
              </a:r>
              <a:r>
                <a:rPr lang="zh-CN" altLang="en-US" sz="800" dirty="0" smtClean="0"/>
                <a:t>每天举行，固定地点和时间</a:t>
              </a:r>
              <a:endParaRPr lang="sv-SE" sz="700" dirty="0" smtClean="0">
                <a:latin typeface="Arial" pitchFamily="34" charset="0"/>
                <a:cs typeface="Arial" pitchFamily="34" charset="0"/>
              </a:endParaRPr>
            </a:p>
          </p:txBody>
        </p:sp>
      </p:grpSp>
      <p:grpSp>
        <p:nvGrpSpPr>
          <p:cNvPr id="837" name="Group 1007"/>
          <p:cNvGrpSpPr/>
          <p:nvPr/>
        </p:nvGrpSpPr>
        <p:grpSpPr>
          <a:xfrm>
            <a:off x="7716971" y="1602204"/>
            <a:ext cx="1492544" cy="255136"/>
            <a:chOff x="828636" y="800072"/>
            <a:chExt cx="1928826" cy="357190"/>
          </a:xfrm>
        </p:grpSpPr>
        <p:sp>
          <p:nvSpPr>
            <p:cNvPr id="1009" name="Rounded Rectangle 100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0" name="Rectangle 100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1" name="TextBox 101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迭代的任务是</a:t>
              </a:r>
              <a:r>
                <a:rPr lang="zh-CN" altLang="en-US" sz="800" b="1" dirty="0" smtClean="0"/>
                <a:t>估算过的</a:t>
              </a:r>
              <a:endParaRPr lang="sv-SE" sz="700" b="1" dirty="0" smtClean="0">
                <a:latin typeface="Arial" pitchFamily="34" charset="0"/>
                <a:cs typeface="Arial" pitchFamily="34" charset="0"/>
              </a:endParaRPr>
            </a:p>
          </p:txBody>
        </p:sp>
      </p:grpSp>
      <p:grpSp>
        <p:nvGrpSpPr>
          <p:cNvPr id="841" name="Group 1015"/>
          <p:cNvGrpSpPr/>
          <p:nvPr/>
        </p:nvGrpSpPr>
        <p:grpSpPr>
          <a:xfrm>
            <a:off x="5450516" y="3224891"/>
            <a:ext cx="1713661" cy="255136"/>
            <a:chOff x="542884" y="371444"/>
            <a:chExt cx="2214578" cy="357190"/>
          </a:xfrm>
        </p:grpSpPr>
        <p:sp>
          <p:nvSpPr>
            <p:cNvPr id="1017" name="Rounded Rectangle 101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8" name="Rectangle 101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9" name="TextBox 101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用</a:t>
              </a:r>
              <a:r>
                <a:rPr lang="zh-CN" altLang="en-US" sz="800" b="1" dirty="0" smtClean="0"/>
                <a:t>相对大小</a:t>
              </a:r>
              <a:r>
                <a:rPr lang="en-US" altLang="zh-CN" sz="800" dirty="0" smtClean="0"/>
                <a:t>(</a:t>
              </a:r>
              <a:r>
                <a:rPr lang="zh-CN" altLang="en-US" sz="800" dirty="0" smtClean="0"/>
                <a:t>故事点</a:t>
              </a:r>
              <a:r>
                <a:rPr lang="en-US" altLang="zh-CN" sz="800" dirty="0" smtClean="0"/>
                <a:t>)</a:t>
              </a:r>
              <a:r>
                <a:rPr lang="zh-CN" altLang="en-US" sz="800" dirty="0" smtClean="0"/>
                <a:t>而不是时间来估算</a:t>
              </a:r>
              <a:endParaRPr lang="sv-SE" sz="700" dirty="0" smtClean="0">
                <a:latin typeface="Arial" pitchFamily="34" charset="0"/>
                <a:cs typeface="Arial" pitchFamily="34" charset="0"/>
              </a:endParaRPr>
            </a:p>
          </p:txBody>
        </p:sp>
      </p:grpSp>
      <p:grpSp>
        <p:nvGrpSpPr>
          <p:cNvPr id="845" name="Group 1024"/>
          <p:cNvGrpSpPr/>
          <p:nvPr/>
        </p:nvGrpSpPr>
        <p:grpSpPr>
          <a:xfrm>
            <a:off x="7716971" y="4582141"/>
            <a:ext cx="1492544" cy="255136"/>
            <a:chOff x="828636" y="800072"/>
            <a:chExt cx="1928826" cy="357190"/>
          </a:xfrm>
        </p:grpSpPr>
        <p:sp>
          <p:nvSpPr>
            <p:cNvPr id="1026" name="Rounded Rectangle 102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7" name="Rectangle 102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8" name="TextBox 102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最长</a:t>
              </a:r>
              <a:r>
                <a:rPr lang="en-US" altLang="zh-CN" sz="800" b="1" dirty="0" smtClean="0"/>
                <a:t>15</a:t>
              </a:r>
              <a:r>
                <a:rPr lang="zh-CN" altLang="en-US" sz="800" b="1" dirty="0" smtClean="0"/>
                <a:t>分钟</a:t>
              </a:r>
              <a:endParaRPr lang="sv-SE" sz="700" b="1" dirty="0" smtClean="0">
                <a:latin typeface="Arial" pitchFamily="34" charset="0"/>
                <a:cs typeface="Arial" pitchFamily="34" charset="0"/>
              </a:endParaRPr>
            </a:p>
          </p:txBody>
        </p:sp>
      </p:grpSp>
      <p:sp>
        <p:nvSpPr>
          <p:cNvPr id="1030" name="Rounded Rectangle 1029"/>
          <p:cNvSpPr/>
          <p:nvPr/>
        </p:nvSpPr>
        <p:spPr bwMode="auto">
          <a:xfrm>
            <a:off x="7716971" y="4837277"/>
            <a:ext cx="1492544" cy="25513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1" name="Rectangle 1030"/>
          <p:cNvSpPr/>
          <p:nvPr/>
        </p:nvSpPr>
        <p:spPr bwMode="auto">
          <a:xfrm>
            <a:off x="7772251" y="4888306"/>
            <a:ext cx="165838" cy="1530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2" name="TextBox 1031"/>
          <p:cNvSpPr txBox="1"/>
          <p:nvPr/>
        </p:nvSpPr>
        <p:spPr>
          <a:xfrm>
            <a:off x="7993368" y="4837277"/>
            <a:ext cx="1216147" cy="255136"/>
          </a:xfrm>
          <a:prstGeom prst="rect">
            <a:avLst/>
          </a:prstGeom>
          <a:noFill/>
        </p:spPr>
        <p:txBody>
          <a:bodyPr wrap="square" lIns="0" tIns="0" rIns="0" bIns="0" rtlCol="0" anchor="ctr" anchorCtr="0">
            <a:noAutofit/>
          </a:bodyPr>
          <a:lstStyle/>
          <a:p>
            <a:r>
              <a:rPr lang="zh-CN" altLang="en-US" sz="800" dirty="0" smtClean="0"/>
              <a:t>每个团队成员都</a:t>
            </a:r>
            <a:r>
              <a:rPr lang="zh-CN" altLang="en-US" sz="800" b="1" dirty="0" smtClean="0"/>
              <a:t>知道其他人在做什么</a:t>
            </a:r>
            <a:endParaRPr lang="sv-SE" sz="700" b="1" dirty="0" smtClean="0">
              <a:latin typeface="Arial" pitchFamily="34" charset="0"/>
              <a:cs typeface="Arial" pitchFamily="34" charset="0"/>
            </a:endParaRPr>
          </a:p>
        </p:txBody>
      </p:sp>
      <p:sp>
        <p:nvSpPr>
          <p:cNvPr id="332" name="TextBox 331"/>
          <p:cNvSpPr txBox="1"/>
          <p:nvPr/>
        </p:nvSpPr>
        <p:spPr>
          <a:xfrm>
            <a:off x="5450515" y="1153142"/>
            <a:ext cx="3703721" cy="189054"/>
          </a:xfrm>
          <a:prstGeom prst="rect">
            <a:avLst/>
          </a:prstGeom>
          <a:noFill/>
        </p:spPr>
        <p:txBody>
          <a:bodyPr wrap="square" lIns="65306" tIns="32653" rIns="65306" bIns="32653" rtlCol="0">
            <a:spAutoFit/>
          </a:bodyPr>
          <a:lstStyle/>
          <a:p>
            <a:pPr>
              <a:tabLst>
                <a:tab pos="387757" algn="l"/>
              </a:tabLst>
            </a:pPr>
            <a:r>
              <a:rPr lang="zh-CN" altLang="en-US" sz="800" dirty="0" smtClean="0"/>
              <a:t>大多数通常是需要的，但不是所有。尝试</a:t>
            </a:r>
            <a:r>
              <a:rPr lang="en-US" altLang="zh-CN" sz="800" dirty="0" smtClean="0"/>
              <a:t>!</a:t>
            </a:r>
            <a:endParaRPr lang="sv-SE" sz="700" dirty="0">
              <a:latin typeface="Arial" pitchFamily="34" charset="0"/>
              <a:cs typeface="Arial" pitchFamily="34" charset="0"/>
            </a:endParaRPr>
          </a:p>
        </p:txBody>
      </p:sp>
      <p:sp>
        <p:nvSpPr>
          <p:cNvPr id="333" name="TextBox 332"/>
          <p:cNvSpPr txBox="1"/>
          <p:nvPr/>
        </p:nvSpPr>
        <p:spPr>
          <a:xfrm>
            <a:off x="5450515" y="938852"/>
            <a:ext cx="1670770"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推荐但不完全是必须的</a:t>
            </a:r>
            <a:endParaRPr lang="sv-SE" b="1" dirty="0">
              <a:latin typeface="+mj-lt"/>
              <a:cs typeface="Arial" pitchFamily="34" charset="0"/>
            </a:endParaRPr>
          </a:p>
        </p:txBody>
      </p:sp>
      <p:grpSp>
        <p:nvGrpSpPr>
          <p:cNvPr id="849" name="Group 338"/>
          <p:cNvGrpSpPr/>
          <p:nvPr/>
        </p:nvGrpSpPr>
        <p:grpSpPr>
          <a:xfrm>
            <a:off x="99648" y="4296463"/>
            <a:ext cx="1713661" cy="765407"/>
            <a:chOff x="3257528" y="8801128"/>
            <a:chExt cx="2214578" cy="1071570"/>
          </a:xfrm>
        </p:grpSpPr>
        <p:grpSp>
          <p:nvGrpSpPr>
            <p:cNvPr id="853" name="Group 807"/>
            <p:cNvGrpSpPr/>
            <p:nvPr/>
          </p:nvGrpSpPr>
          <p:grpSpPr>
            <a:xfrm>
              <a:off x="3257528" y="8801128"/>
              <a:ext cx="2214578" cy="357190"/>
              <a:chOff x="542884" y="371444"/>
              <a:chExt cx="2214578" cy="357190"/>
            </a:xfrm>
          </p:grpSpPr>
          <p:sp>
            <p:nvSpPr>
              <p:cNvPr id="809" name="Rounded Rectangle 8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0" name="Rectangle 8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1" name="TextBox 8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举行</a:t>
                </a:r>
                <a:r>
                  <a:rPr lang="zh-CN" altLang="en-US" sz="800" b="1" dirty="0" smtClean="0"/>
                  <a:t>每日站会</a:t>
                </a:r>
                <a:r>
                  <a:rPr lang="en-US" altLang="zh-CN" sz="800" b="1" dirty="0" smtClean="0"/>
                  <a:t>(</a:t>
                </a:r>
                <a:r>
                  <a:rPr lang="en-US" sz="800" b="1" dirty="0" smtClean="0"/>
                  <a:t>daily scrum)</a:t>
                </a:r>
                <a:endParaRPr lang="sv-SE" sz="700" dirty="0" smtClean="0">
                  <a:latin typeface="Arial" pitchFamily="34" charset="0"/>
                  <a:cs typeface="Arial" pitchFamily="34" charset="0"/>
                </a:endParaRPr>
              </a:p>
            </p:txBody>
          </p:sp>
        </p:grpSp>
        <p:grpSp>
          <p:nvGrpSpPr>
            <p:cNvPr id="857" name="Group 811"/>
            <p:cNvGrpSpPr/>
            <p:nvPr/>
          </p:nvGrpSpPr>
          <p:grpSpPr>
            <a:xfrm>
              <a:off x="3543280" y="9158318"/>
              <a:ext cx="1928826" cy="357190"/>
              <a:chOff x="828636" y="800072"/>
              <a:chExt cx="1928826" cy="357190"/>
            </a:xfrm>
          </p:grpSpPr>
          <p:sp>
            <p:nvSpPr>
              <p:cNvPr id="813" name="Rounded Rectangle 81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4" name="Rectangle 81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5" name="TextBox 814"/>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团队全员参加</a:t>
                </a:r>
                <a:endParaRPr lang="sv-SE" sz="700" dirty="0" smtClean="0">
                  <a:latin typeface="Arial" pitchFamily="34" charset="0"/>
                  <a:cs typeface="Arial" pitchFamily="34" charset="0"/>
                </a:endParaRPr>
              </a:p>
            </p:txBody>
          </p:sp>
        </p:grpSp>
        <p:grpSp>
          <p:nvGrpSpPr>
            <p:cNvPr id="858" name="Group 333"/>
            <p:cNvGrpSpPr/>
            <p:nvPr/>
          </p:nvGrpSpPr>
          <p:grpSpPr>
            <a:xfrm>
              <a:off x="3543280" y="9515508"/>
              <a:ext cx="1928826" cy="357190"/>
              <a:chOff x="828636" y="800072"/>
              <a:chExt cx="1928826" cy="357190"/>
            </a:xfrm>
          </p:grpSpPr>
          <p:sp>
            <p:nvSpPr>
              <p:cNvPr id="335" name="Rounded Rectangle 33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6" name="Rectangle 33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7" name="TextBox 33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暴露出问题和障碍</a:t>
                </a:r>
                <a:endParaRPr lang="sv-SE" sz="700" dirty="0" smtClean="0">
                  <a:latin typeface="Arial" pitchFamily="34" charset="0"/>
                  <a:cs typeface="Arial" pitchFamily="34" charset="0"/>
                </a:endParaRPr>
              </a:p>
            </p:txBody>
          </p:sp>
        </p:grpSp>
      </p:grpSp>
      <p:sp>
        <p:nvSpPr>
          <p:cNvPr id="368" name="Rounded Rectangle 367"/>
          <p:cNvSpPr/>
          <p:nvPr/>
        </p:nvSpPr>
        <p:spPr bwMode="auto">
          <a:xfrm>
            <a:off x="5339956" y="5163923"/>
            <a:ext cx="1934779" cy="1326706"/>
          </a:xfrm>
          <a:prstGeom prst="roundRect">
            <a:avLst>
              <a:gd name="adj" fmla="val 9378"/>
            </a:avLst>
          </a:prstGeom>
          <a:gradFill flip="none" rotWithShape="1">
            <a:gsLst>
              <a:gs pos="0">
                <a:srgbClr val="AB8ECE"/>
              </a:gs>
              <a:gs pos="50000">
                <a:srgbClr val="7030A0">
                  <a:tint val="44500"/>
                  <a:satMod val="160000"/>
                </a:srgbClr>
              </a:gs>
              <a:gs pos="100000">
                <a:srgbClr val="F2EFF7"/>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59" name="Group 350"/>
          <p:cNvGrpSpPr/>
          <p:nvPr/>
        </p:nvGrpSpPr>
        <p:grpSpPr>
          <a:xfrm>
            <a:off x="5450516" y="5673084"/>
            <a:ext cx="1713661" cy="255136"/>
            <a:chOff x="614322" y="5086352"/>
            <a:chExt cx="2214578" cy="357190"/>
          </a:xfrm>
        </p:grpSpPr>
        <p:sp>
          <p:nvSpPr>
            <p:cNvPr id="352" name="Rounded Rectangle 35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3" name="Rectangle 35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4" name="TextBox 353"/>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存在一个</a:t>
              </a:r>
              <a:r>
                <a:rPr lang="zh-CN" altLang="en-US" sz="800" b="1" dirty="0" smtClean="0"/>
                <a:t>首席产品负责人</a:t>
              </a:r>
              <a:r>
                <a:rPr lang="en-US" altLang="zh-CN" sz="800" b="1" dirty="0" smtClean="0"/>
                <a:t>(chief PO)</a:t>
              </a:r>
              <a:r>
                <a:rPr lang="en-US" altLang="zh-CN" sz="800" dirty="0" smtClean="0"/>
                <a:t>(</a:t>
              </a:r>
              <a:r>
                <a:rPr lang="zh-CN" altLang="en-US" sz="800" dirty="0" smtClean="0"/>
                <a:t>如果多个</a:t>
              </a:r>
              <a:r>
                <a:rPr lang="en-US" altLang="zh-CN" sz="800" dirty="0" smtClean="0"/>
                <a:t>PO</a:t>
              </a:r>
              <a:r>
                <a:rPr lang="zh-CN" altLang="en-US" sz="800" dirty="0" smtClean="0"/>
                <a:t>的话</a:t>
              </a:r>
              <a:r>
                <a:rPr lang="en-US" altLang="zh-CN" sz="800" dirty="0" smtClean="0"/>
                <a:t>)</a:t>
              </a:r>
              <a:endParaRPr lang="sv-SE" sz="700" dirty="0" smtClean="0">
                <a:latin typeface="Arial" pitchFamily="34" charset="0"/>
                <a:cs typeface="Arial" pitchFamily="34" charset="0"/>
              </a:endParaRPr>
            </a:p>
          </p:txBody>
        </p:sp>
      </p:grpSp>
      <p:grpSp>
        <p:nvGrpSpPr>
          <p:cNvPr id="860" name="Group 354"/>
          <p:cNvGrpSpPr/>
          <p:nvPr/>
        </p:nvGrpSpPr>
        <p:grpSpPr>
          <a:xfrm>
            <a:off x="5450516" y="5928220"/>
            <a:ext cx="1713661" cy="255136"/>
            <a:chOff x="614322" y="5086352"/>
            <a:chExt cx="2214578" cy="357190"/>
          </a:xfrm>
        </p:grpSpPr>
        <p:sp>
          <p:nvSpPr>
            <p:cNvPr id="356" name="Rounded Rectangle 355"/>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7" name="Rectangle 356"/>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8" name="TextBox 357"/>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相互依赖的团队举行</a:t>
              </a:r>
              <a:r>
                <a:rPr lang="en-US" sz="800" b="1" dirty="0" smtClean="0"/>
                <a:t>Scrum of Scrums</a:t>
              </a:r>
              <a:endParaRPr lang="sv-SE" sz="700" dirty="0" smtClean="0">
                <a:latin typeface="Arial" pitchFamily="34" charset="0"/>
                <a:cs typeface="Arial" pitchFamily="34" charset="0"/>
              </a:endParaRPr>
            </a:p>
          </p:txBody>
        </p:sp>
      </p:grpSp>
      <p:grpSp>
        <p:nvGrpSpPr>
          <p:cNvPr id="861" name="Group 362"/>
          <p:cNvGrpSpPr/>
          <p:nvPr/>
        </p:nvGrpSpPr>
        <p:grpSpPr>
          <a:xfrm>
            <a:off x="5450516" y="6184466"/>
            <a:ext cx="1713661" cy="255136"/>
            <a:chOff x="614322" y="5086352"/>
            <a:chExt cx="2214578" cy="357190"/>
          </a:xfrm>
        </p:grpSpPr>
        <p:sp>
          <p:nvSpPr>
            <p:cNvPr id="364" name="Rounded Rectangle 3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5" name="Rectangle 3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6" name="TextBox 365"/>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相互依赖的团队</a:t>
              </a:r>
              <a:r>
                <a:rPr lang="zh-CN" altLang="en-US" sz="800" b="1" dirty="0" smtClean="0"/>
                <a:t>每个迭代内进行集成</a:t>
              </a:r>
              <a:endParaRPr lang="sv-SE" sz="700" b="1" dirty="0" smtClean="0">
                <a:latin typeface="Arial" pitchFamily="34" charset="0"/>
                <a:cs typeface="Arial" pitchFamily="34" charset="0"/>
              </a:endParaRPr>
            </a:p>
          </p:txBody>
        </p:sp>
      </p:grpSp>
      <p:sp>
        <p:nvSpPr>
          <p:cNvPr id="369" name="TextBox 368"/>
          <p:cNvSpPr txBox="1"/>
          <p:nvPr/>
        </p:nvSpPr>
        <p:spPr>
          <a:xfrm>
            <a:off x="5395237" y="5174105"/>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扩大规模</a:t>
            </a:r>
            <a:endParaRPr lang="sv-SE" b="1" dirty="0">
              <a:latin typeface="+mj-lt"/>
              <a:cs typeface="Arial" pitchFamily="34" charset="0"/>
            </a:endParaRPr>
          </a:p>
        </p:txBody>
      </p:sp>
      <p:sp>
        <p:nvSpPr>
          <p:cNvPr id="370" name="Rounded Rectangle 369"/>
          <p:cNvSpPr/>
          <p:nvPr/>
        </p:nvSpPr>
        <p:spPr bwMode="auto">
          <a:xfrm>
            <a:off x="7385294" y="5163923"/>
            <a:ext cx="1990058" cy="1326706"/>
          </a:xfrm>
          <a:prstGeom prst="roundRect">
            <a:avLst>
              <a:gd name="adj" fmla="val 10166"/>
            </a:avLst>
          </a:prstGeom>
          <a:gradFill flip="none" rotWithShape="1">
            <a:gsLst>
              <a:gs pos="0">
                <a:srgbClr val="8FCE4A"/>
              </a:gs>
              <a:gs pos="50000">
                <a:srgbClr val="BCE292"/>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62" name="Group 880"/>
          <p:cNvGrpSpPr/>
          <p:nvPr/>
        </p:nvGrpSpPr>
        <p:grpSpPr>
          <a:xfrm>
            <a:off x="7495854" y="5684376"/>
            <a:ext cx="1713661" cy="255136"/>
            <a:chOff x="614322" y="5086352"/>
            <a:chExt cx="2214578" cy="357190"/>
          </a:xfrm>
        </p:grpSpPr>
        <p:sp>
          <p:nvSpPr>
            <p:cNvPr id="882" name="Rounded Rectangle 88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3" name="Rectangle 88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4" name="TextBox 883"/>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b="1" dirty="0" smtClean="0"/>
                <a:t>快乐</a:t>
              </a:r>
              <a:r>
                <a:rPr lang="en-US" altLang="zh-CN" sz="800" b="1" dirty="0" smtClean="0"/>
                <a:t>!</a:t>
              </a:r>
              <a:r>
                <a:rPr lang="zh-CN" altLang="en-US" sz="800" dirty="0" smtClean="0"/>
                <a:t> 热情饱满</a:t>
              </a:r>
              <a:endParaRPr lang="sv-SE" sz="700" b="1" dirty="0" smtClean="0">
                <a:latin typeface="Arial" pitchFamily="34" charset="0"/>
                <a:cs typeface="Arial" pitchFamily="34" charset="0"/>
              </a:endParaRPr>
            </a:p>
          </p:txBody>
        </p:sp>
      </p:grpSp>
      <p:grpSp>
        <p:nvGrpSpPr>
          <p:cNvPr id="863" name="Group 936"/>
          <p:cNvGrpSpPr/>
          <p:nvPr/>
        </p:nvGrpSpPr>
        <p:grpSpPr>
          <a:xfrm>
            <a:off x="7495854" y="5939511"/>
            <a:ext cx="1713661" cy="255136"/>
            <a:chOff x="614322" y="5086352"/>
            <a:chExt cx="2214578" cy="357190"/>
          </a:xfrm>
        </p:grpSpPr>
        <p:sp>
          <p:nvSpPr>
            <p:cNvPr id="938" name="Rounded Rectangle 93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39" name="Rectangle 93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0" name="TextBox 939"/>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b="1" dirty="0" smtClean="0"/>
                <a:t>很少加班</a:t>
              </a:r>
              <a:r>
                <a:rPr lang="zh-CN" altLang="en-US" sz="800" dirty="0" smtClean="0"/>
                <a:t>且自愿发生</a:t>
              </a:r>
              <a:endParaRPr lang="sv-SE" sz="700" dirty="0" smtClean="0">
                <a:latin typeface="Arial" pitchFamily="34" charset="0"/>
                <a:cs typeface="Arial" pitchFamily="34" charset="0"/>
              </a:endParaRPr>
            </a:p>
          </p:txBody>
        </p:sp>
      </p:grpSp>
      <p:grpSp>
        <p:nvGrpSpPr>
          <p:cNvPr id="864" name="Group 941"/>
          <p:cNvGrpSpPr/>
          <p:nvPr/>
        </p:nvGrpSpPr>
        <p:grpSpPr>
          <a:xfrm>
            <a:off x="7495854" y="6194647"/>
            <a:ext cx="1713661" cy="255136"/>
            <a:chOff x="614322" y="5086352"/>
            <a:chExt cx="2214578" cy="357190"/>
          </a:xfrm>
        </p:grpSpPr>
        <p:sp>
          <p:nvSpPr>
            <p:cNvPr id="943" name="Rounded Rectangle 942"/>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4" name="Rectangle 943"/>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5" name="TextBox 944"/>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对过程进行讨论、批评和</a:t>
              </a:r>
              <a:r>
                <a:rPr lang="zh-CN" altLang="en-US" sz="800" b="1" dirty="0" smtClean="0"/>
                <a:t>尝试</a:t>
              </a:r>
              <a:endParaRPr lang="sv-SE" sz="700" dirty="0" smtClean="0">
                <a:latin typeface="Arial" pitchFamily="34" charset="0"/>
                <a:cs typeface="Arial" pitchFamily="34" charset="0"/>
              </a:endParaRPr>
            </a:p>
          </p:txBody>
        </p:sp>
      </p:grpSp>
      <p:sp>
        <p:nvSpPr>
          <p:cNvPr id="371" name="TextBox 370"/>
          <p:cNvSpPr txBox="1"/>
          <p:nvPr/>
        </p:nvSpPr>
        <p:spPr>
          <a:xfrm>
            <a:off x="7440575" y="5163923"/>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积极信号</a:t>
            </a:r>
            <a:endParaRPr lang="sv-SE" b="1" dirty="0">
              <a:latin typeface="+mj-lt"/>
              <a:cs typeface="Arial" pitchFamily="34" charset="0"/>
            </a:endParaRPr>
          </a:p>
        </p:txBody>
      </p:sp>
      <p:sp>
        <p:nvSpPr>
          <p:cNvPr id="375" name="TextBox 374"/>
          <p:cNvSpPr txBox="1"/>
          <p:nvPr/>
        </p:nvSpPr>
        <p:spPr>
          <a:xfrm>
            <a:off x="5616353" y="1"/>
            <a:ext cx="4053790" cy="549601"/>
          </a:xfrm>
          <a:prstGeom prst="rect">
            <a:avLst/>
          </a:prstGeom>
          <a:noFill/>
        </p:spPr>
        <p:txBody>
          <a:bodyPr wrap="square" lIns="65306" tIns="32653" rIns="65306" bIns="32653" rtlCol="0">
            <a:spAutoFit/>
          </a:bodyPr>
          <a:lstStyle/>
          <a:p>
            <a:pPr>
              <a:tabLst>
                <a:tab pos="387757" algn="l"/>
              </a:tabLst>
            </a:pPr>
            <a:r>
              <a:rPr lang="sv-SE" sz="3100" b="1" dirty="0" smtClean="0">
                <a:solidFill>
                  <a:schemeClr val="tx1">
                    <a:lumMod val="75000"/>
                  </a:schemeClr>
                </a:solidFill>
                <a:latin typeface="Bradley Hand ITC TT-Bold"/>
                <a:cs typeface="Bradley Hand ITC TT-Bold"/>
              </a:rPr>
              <a:t>Scrum</a:t>
            </a:r>
            <a:r>
              <a:rPr lang="zh-CN" altLang="en-US" sz="3100" b="1" dirty="0" smtClean="0">
                <a:solidFill>
                  <a:schemeClr val="tx1">
                    <a:lumMod val="75000"/>
                  </a:schemeClr>
                </a:solidFill>
                <a:latin typeface="Bradley Hand ITC TT-Bold"/>
                <a:cs typeface="Bradley Hand ITC TT-Bold"/>
              </a:rPr>
              <a:t>检查清单</a:t>
            </a:r>
            <a:endParaRPr lang="sv-SE" sz="3100" b="1" dirty="0" smtClean="0">
              <a:solidFill>
                <a:schemeClr val="tx1">
                  <a:lumMod val="75000"/>
                </a:schemeClr>
              </a:solidFill>
              <a:latin typeface="Bradley Hand ITC TT-Bold"/>
              <a:cs typeface="Bradley Hand ITC TT-Bold"/>
            </a:endParaRPr>
          </a:p>
        </p:txBody>
      </p:sp>
      <p:pic>
        <p:nvPicPr>
          <p:cNvPr id="2" name="Picture 2" descr="D:\files\Crisp\svn\trunk\Grafisk Profil\Logotyp\RGB-färg\crisp_logo_mot_vitt_rgb-small.jpg"/>
          <p:cNvPicPr>
            <a:picLocks noChangeAspect="1" noChangeArrowheads="1"/>
          </p:cNvPicPr>
          <p:nvPr/>
        </p:nvPicPr>
        <p:blipFill>
          <a:blip r:embed="rId3" cstate="print"/>
          <a:srcRect/>
          <a:stretch>
            <a:fillRect/>
          </a:stretch>
        </p:blipFill>
        <p:spPr bwMode="auto">
          <a:xfrm>
            <a:off x="6524636" y="500042"/>
            <a:ext cx="386956" cy="362186"/>
          </a:xfrm>
          <a:prstGeom prst="rect">
            <a:avLst/>
          </a:prstGeom>
          <a:noFill/>
        </p:spPr>
      </p:pic>
      <p:sp>
        <p:nvSpPr>
          <p:cNvPr id="376" name="Rectangle 375"/>
          <p:cNvSpPr/>
          <p:nvPr/>
        </p:nvSpPr>
        <p:spPr>
          <a:xfrm>
            <a:off x="5174118" y="6643710"/>
            <a:ext cx="3980117" cy="189054"/>
          </a:xfrm>
          <a:prstGeom prst="rect">
            <a:avLst/>
          </a:prstGeom>
        </p:spPr>
        <p:txBody>
          <a:bodyPr wrap="square" lIns="65306" tIns="32653" rIns="65306" bIns="32653">
            <a:spAutoFit/>
          </a:bodyPr>
          <a:lstStyle/>
          <a:p>
            <a:pPr marL="129252" algn="ctr">
              <a:tabLst>
                <a:tab pos="258505" algn="l"/>
              </a:tabLst>
            </a:pPr>
            <a:r>
              <a:rPr lang="sv-SE" sz="800" smtClean="0">
                <a:solidFill>
                  <a:schemeClr val="bg2"/>
                </a:solidFill>
                <a:latin typeface="Arial" pitchFamily="34" charset="0"/>
                <a:cs typeface="Arial" pitchFamily="34" charset="0"/>
              </a:rPr>
              <a:t>http://www.crisp.se/scrum/checklist     |    Version 2.2 (2010-10-04)</a:t>
            </a:r>
          </a:p>
        </p:txBody>
      </p:sp>
      <p:sp>
        <p:nvSpPr>
          <p:cNvPr id="377" name="TextBox 376"/>
          <p:cNvSpPr txBox="1"/>
          <p:nvPr/>
        </p:nvSpPr>
        <p:spPr>
          <a:xfrm>
            <a:off x="6738950" y="-40845"/>
            <a:ext cx="984824" cy="250610"/>
          </a:xfrm>
          <a:prstGeom prst="rect">
            <a:avLst/>
          </a:prstGeom>
          <a:noFill/>
        </p:spPr>
        <p:txBody>
          <a:bodyPr wrap="square" lIns="65306" tIns="32653" rIns="65306" bIns="32653" rtlCol="0">
            <a:spAutoFit/>
          </a:bodyPr>
          <a:lstStyle/>
          <a:p>
            <a:r>
              <a:rPr lang="zh-CN" altLang="en-US" dirty="0" smtClean="0">
                <a:solidFill>
                  <a:schemeClr val="tx1">
                    <a:lumMod val="75000"/>
                  </a:schemeClr>
                </a:solidFill>
                <a:latin typeface="Bradley Hand ITC TT-Bold"/>
                <a:cs typeface="Bradley Hand ITC TT-Bold"/>
              </a:rPr>
              <a:t>非官方</a:t>
            </a:r>
            <a:endParaRPr lang="sv-SE" dirty="0">
              <a:solidFill>
                <a:schemeClr val="tx1">
                  <a:lumMod val="75000"/>
                </a:schemeClr>
              </a:solidFill>
              <a:latin typeface="Bradley Hand ITC TT-Bold"/>
              <a:cs typeface="Bradley Hand ITC TT-Bold"/>
            </a:endParaRPr>
          </a:p>
        </p:txBody>
      </p:sp>
      <p:sp>
        <p:nvSpPr>
          <p:cNvPr id="381" name="Rectangle 380"/>
          <p:cNvSpPr/>
          <p:nvPr/>
        </p:nvSpPr>
        <p:spPr>
          <a:xfrm>
            <a:off x="5453066" y="642918"/>
            <a:ext cx="931742" cy="204443"/>
          </a:xfrm>
          <a:prstGeom prst="rect">
            <a:avLst/>
          </a:prstGeom>
        </p:spPr>
        <p:txBody>
          <a:bodyPr wrap="none" lIns="65306" tIns="32653" rIns="65306" bIns="32653">
            <a:spAutoFit/>
          </a:bodyPr>
          <a:lstStyle/>
          <a:p>
            <a:pPr marL="129252" algn="ctr">
              <a:tabLst>
                <a:tab pos="258505" algn="l"/>
              </a:tabLst>
            </a:pPr>
            <a:r>
              <a:rPr lang="sv-SE" sz="900" dirty="0" smtClean="0">
                <a:solidFill>
                  <a:schemeClr val="tx1">
                    <a:lumMod val="75000"/>
                  </a:schemeClr>
                </a:solidFill>
                <a:latin typeface="Century Gothic" pitchFamily="34" charset="0"/>
                <a:cs typeface="Arial" pitchFamily="34" charset="0"/>
              </a:rPr>
              <a:t>Henrik Kniberg</a:t>
            </a:r>
          </a:p>
        </p:txBody>
      </p:sp>
      <p:sp>
        <p:nvSpPr>
          <p:cNvPr id="383" name="TextBox 382"/>
          <p:cNvSpPr txBox="1"/>
          <p:nvPr/>
        </p:nvSpPr>
        <p:spPr>
          <a:xfrm>
            <a:off x="5008280" y="6512895"/>
            <a:ext cx="4975147" cy="189054"/>
          </a:xfrm>
          <a:prstGeom prst="rect">
            <a:avLst/>
          </a:prstGeom>
          <a:noFill/>
          <a:ln w="3175">
            <a:noFill/>
            <a:prstDash val="sysDot"/>
          </a:ln>
        </p:spPr>
        <p:txBody>
          <a:bodyPr wrap="square" lIns="65306" tIns="32653" rIns="65306" bIns="32653" rtlCol="0">
            <a:spAutoFit/>
          </a:bodyPr>
          <a:lstStyle/>
          <a:p>
            <a:pPr>
              <a:tabLst>
                <a:tab pos="258505" algn="l"/>
              </a:tabLst>
            </a:pPr>
            <a:r>
              <a:rPr lang="sv-SE" sz="800" b="1" smtClean="0">
                <a:solidFill>
                  <a:schemeClr val="bg2"/>
                </a:solidFill>
                <a:latin typeface="Arial" pitchFamily="34" charset="0"/>
                <a:cs typeface="Arial" pitchFamily="34" charset="0"/>
              </a:rPr>
              <a:t>PO </a:t>
            </a:r>
            <a:r>
              <a:rPr lang="sv-SE" sz="800" smtClean="0">
                <a:solidFill>
                  <a:schemeClr val="bg2"/>
                </a:solidFill>
                <a:latin typeface="Arial" pitchFamily="34" charset="0"/>
                <a:cs typeface="Arial" pitchFamily="34" charset="0"/>
              </a:rPr>
              <a:t>= Product owner   </a:t>
            </a:r>
            <a:r>
              <a:rPr lang="sv-SE" sz="800" b="1" smtClean="0">
                <a:solidFill>
                  <a:schemeClr val="bg2"/>
                </a:solidFill>
                <a:latin typeface="Arial" pitchFamily="34" charset="0"/>
                <a:cs typeface="Arial" pitchFamily="34" charset="0"/>
              </a:rPr>
              <a:t>SM </a:t>
            </a:r>
            <a:r>
              <a:rPr lang="sv-SE" sz="800" smtClean="0">
                <a:solidFill>
                  <a:schemeClr val="bg2"/>
                </a:solidFill>
                <a:latin typeface="Arial" pitchFamily="34" charset="0"/>
                <a:cs typeface="Arial" pitchFamily="34" charset="0"/>
              </a:rPr>
              <a:t>= Scrum Master    </a:t>
            </a:r>
            <a:r>
              <a:rPr lang="sv-SE" sz="800" b="1" smtClean="0">
                <a:solidFill>
                  <a:schemeClr val="bg2"/>
                </a:solidFill>
                <a:latin typeface="Arial" pitchFamily="34" charset="0"/>
                <a:cs typeface="Arial" pitchFamily="34" charset="0"/>
              </a:rPr>
              <a:t>PBL </a:t>
            </a:r>
            <a:r>
              <a:rPr lang="sv-SE" sz="800" smtClean="0">
                <a:solidFill>
                  <a:schemeClr val="bg2"/>
                </a:solidFill>
                <a:latin typeface="Arial" pitchFamily="34" charset="0"/>
                <a:cs typeface="Arial" pitchFamily="34" charset="0"/>
              </a:rPr>
              <a:t>= Product Backlog   </a:t>
            </a:r>
            <a:r>
              <a:rPr lang="sv-SE" sz="800" b="1" smtClean="0">
                <a:solidFill>
                  <a:schemeClr val="bg2"/>
                </a:solidFill>
                <a:latin typeface="Arial" pitchFamily="34" charset="0"/>
                <a:cs typeface="Arial" pitchFamily="34" charset="0"/>
              </a:rPr>
              <a:t>DoD </a:t>
            </a:r>
            <a:r>
              <a:rPr lang="sv-SE" sz="800" smtClean="0">
                <a:solidFill>
                  <a:schemeClr val="bg2"/>
                </a:solidFill>
                <a:latin typeface="Arial" pitchFamily="34" charset="0"/>
                <a:cs typeface="Arial" pitchFamily="34" charset="0"/>
              </a:rPr>
              <a:t>= Definition of Done</a:t>
            </a:r>
            <a:endParaRPr lang="sv-SE" sz="800">
              <a:solidFill>
                <a:schemeClr val="bg2"/>
              </a:solidFill>
              <a:latin typeface="Arial" pitchFamily="34" charset="0"/>
              <a:cs typeface="Arial" pitchFamily="34" charset="0"/>
            </a:endParaRPr>
          </a:p>
        </p:txBody>
      </p:sp>
      <p:grpSp>
        <p:nvGrpSpPr>
          <p:cNvPr id="865" name="Group 366"/>
          <p:cNvGrpSpPr/>
          <p:nvPr/>
        </p:nvGrpSpPr>
        <p:grpSpPr>
          <a:xfrm>
            <a:off x="2697780" y="5989428"/>
            <a:ext cx="1492544" cy="255136"/>
            <a:chOff x="828636" y="800072"/>
            <a:chExt cx="1928826" cy="357190"/>
          </a:xfrm>
        </p:grpSpPr>
        <p:sp>
          <p:nvSpPr>
            <p:cNvPr id="374" name="Rounded Rectangle 3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8" name="Rectangle 37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9" name="TextBox 378"/>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队通常能够</a:t>
              </a:r>
              <a:r>
                <a:rPr lang="zh-CN" altLang="en-US" sz="800" b="1" dirty="0" smtClean="0"/>
                <a:t>交付他们承诺的内容</a:t>
              </a:r>
              <a:endParaRPr lang="sv-SE" sz="700" b="1" dirty="0" smtClean="0">
                <a:latin typeface="Arial" pitchFamily="34" charset="0"/>
                <a:cs typeface="Arial" pitchFamily="34" charset="0"/>
              </a:endParaRPr>
            </a:p>
          </p:txBody>
        </p:sp>
      </p:grpSp>
      <p:sp>
        <p:nvSpPr>
          <p:cNvPr id="380" name="TextBox 379"/>
          <p:cNvSpPr txBox="1"/>
          <p:nvPr/>
        </p:nvSpPr>
        <p:spPr>
          <a:xfrm>
            <a:off x="7440573" y="5378214"/>
            <a:ext cx="1879500" cy="189054"/>
          </a:xfrm>
          <a:prstGeom prst="rect">
            <a:avLst/>
          </a:prstGeom>
          <a:noFill/>
        </p:spPr>
        <p:txBody>
          <a:bodyPr wrap="square" lIns="65306" tIns="32653" rIns="65306" bIns="32653" rtlCol="0">
            <a:spAutoFit/>
          </a:bodyPr>
          <a:lstStyle/>
          <a:p>
            <a:pPr>
              <a:tabLst>
                <a:tab pos="387757" algn="l"/>
              </a:tabLst>
            </a:pPr>
            <a:r>
              <a:rPr lang="zh-CN" altLang="en-US" sz="800" dirty="0" smtClean="0"/>
              <a:t>良好</a:t>
            </a:r>
            <a:r>
              <a:rPr lang="en-US" altLang="zh-CN" sz="800" dirty="0" smtClean="0"/>
              <a:t>Scrum</a:t>
            </a:r>
            <a:r>
              <a:rPr lang="zh-CN" altLang="en-US" sz="800" dirty="0" smtClean="0"/>
              <a:t>实施的主要信号。</a:t>
            </a:r>
            <a:endParaRPr lang="sv-SE" sz="700" dirty="0">
              <a:latin typeface="Arial" pitchFamily="34" charset="0"/>
              <a:cs typeface="Arial" pitchFamily="34" charset="0"/>
            </a:endParaRPr>
          </a:p>
        </p:txBody>
      </p:sp>
      <p:sp>
        <p:nvSpPr>
          <p:cNvPr id="382" name="TextBox 381"/>
          <p:cNvSpPr txBox="1"/>
          <p:nvPr/>
        </p:nvSpPr>
        <p:spPr>
          <a:xfrm>
            <a:off x="5395236" y="5388402"/>
            <a:ext cx="1879500" cy="312165"/>
          </a:xfrm>
          <a:prstGeom prst="rect">
            <a:avLst/>
          </a:prstGeom>
          <a:noFill/>
        </p:spPr>
        <p:txBody>
          <a:bodyPr wrap="square" lIns="65306" tIns="32653" rIns="65306" bIns="32653" rtlCol="0">
            <a:spAutoFit/>
          </a:bodyPr>
          <a:lstStyle/>
          <a:p>
            <a:pPr>
              <a:tabLst>
                <a:tab pos="387757" algn="l"/>
              </a:tabLst>
            </a:pPr>
            <a:r>
              <a:rPr lang="zh-CN" altLang="en-US" sz="800" dirty="0" smtClean="0"/>
              <a:t>任何扩大</a:t>
            </a:r>
            <a:r>
              <a:rPr lang="en-US" altLang="zh-CN" sz="800" dirty="0" smtClean="0"/>
              <a:t>Scrum</a:t>
            </a:r>
            <a:r>
              <a:rPr lang="zh-CN" altLang="en-US" sz="800" dirty="0" smtClean="0"/>
              <a:t>规模的努力都要具备的最基本条件。</a:t>
            </a:r>
            <a:endParaRPr lang="sv-SE" sz="700" dirty="0">
              <a:latin typeface="Arial" pitchFamily="34" charset="0"/>
              <a:cs typeface="Arial" pitchFamily="34" charset="0"/>
            </a:endParaRPr>
          </a:p>
        </p:txBody>
      </p:sp>
      <p:grpSp>
        <p:nvGrpSpPr>
          <p:cNvPr id="869" name="Group 383"/>
          <p:cNvGrpSpPr/>
          <p:nvPr/>
        </p:nvGrpSpPr>
        <p:grpSpPr>
          <a:xfrm>
            <a:off x="2686545" y="6541656"/>
            <a:ext cx="1492544" cy="255136"/>
            <a:chOff x="828636" y="800072"/>
            <a:chExt cx="1928826" cy="357190"/>
          </a:xfrm>
        </p:grpSpPr>
        <p:sp>
          <p:nvSpPr>
            <p:cNvPr id="385" name="Rounded Rectangle 3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6" name="Rectangle 3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7" name="TextBox 38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每个团队</a:t>
              </a:r>
              <a:r>
                <a:rPr lang="zh-CN" altLang="en-US" sz="800" b="1" dirty="0" smtClean="0"/>
                <a:t>最多</a:t>
              </a:r>
              <a:r>
                <a:rPr lang="en-US" altLang="zh-CN" sz="800" b="1" dirty="0" smtClean="0"/>
                <a:t>9</a:t>
              </a:r>
              <a:r>
                <a:rPr lang="zh-CN" altLang="en-US" sz="800" b="1" dirty="0" smtClean="0"/>
                <a:t>人</a:t>
              </a:r>
              <a:endParaRPr lang="sv-SE" sz="700" b="1" dirty="0" smtClean="0">
                <a:latin typeface="Arial" pitchFamily="34" charset="0"/>
                <a:cs typeface="Arial" pitchFamily="34" charset="0"/>
              </a:endParaRPr>
            </a:p>
          </p:txBody>
        </p:sp>
      </p:grpSp>
      <p:grpSp>
        <p:nvGrpSpPr>
          <p:cNvPr id="873" name="Group 387"/>
          <p:cNvGrpSpPr/>
          <p:nvPr/>
        </p:nvGrpSpPr>
        <p:grpSpPr>
          <a:xfrm>
            <a:off x="5450516" y="1860766"/>
            <a:ext cx="1713661" cy="255136"/>
            <a:chOff x="542884" y="371444"/>
            <a:chExt cx="2214578" cy="357190"/>
          </a:xfrm>
        </p:grpSpPr>
        <p:sp>
          <p:nvSpPr>
            <p:cNvPr id="389" name="Rounded Rectangle 38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0" name="Rectangle 38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1" name="TextBox 39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注定失败</a:t>
              </a:r>
              <a:r>
                <a:rPr lang="zh-CN" altLang="en-US" sz="800" dirty="0" smtClean="0"/>
                <a:t>的迭代趁早结束</a:t>
              </a:r>
              <a:endParaRPr lang="sv-SE" sz="700" dirty="0" smtClean="0">
                <a:latin typeface="Arial" pitchFamily="34" charset="0"/>
                <a:cs typeface="Arial" pitchFamily="34" charset="0"/>
              </a:endParaRPr>
            </a:p>
          </p:txBody>
        </p:sp>
      </p:grpSp>
      <p:sp>
        <p:nvSpPr>
          <p:cNvPr id="359" name="TextBox 358"/>
          <p:cNvSpPr txBox="1"/>
          <p:nvPr/>
        </p:nvSpPr>
        <p:spPr>
          <a:xfrm>
            <a:off x="7000924" y="428604"/>
            <a:ext cx="2595546" cy="507811"/>
          </a:xfrm>
          <a:prstGeom prst="rect">
            <a:avLst/>
          </a:prstGeom>
          <a:noFill/>
        </p:spPr>
        <p:txBody>
          <a:bodyPr wrap="square" lIns="91418" tIns="45710" rIns="91418" bIns="45710" rtlCol="0">
            <a:spAutoFit/>
          </a:bodyPr>
          <a:lstStyle/>
          <a:p>
            <a:pPr marL="129252" algn="ctr">
              <a:tabLst>
                <a:tab pos="258505" algn="l"/>
              </a:tabLst>
            </a:pPr>
            <a:r>
              <a:rPr lang="zh-CN" altLang="en-US" sz="900" dirty="0" smtClean="0"/>
              <a:t>                简</a:t>
            </a:r>
            <a:r>
              <a:rPr lang="zh-CN" altLang="en-US" sz="900" dirty="0" smtClean="0"/>
              <a:t>体中文翻译</a:t>
            </a:r>
            <a:r>
              <a:rPr lang="zh-CN" altLang="en-US" sz="900" dirty="0" smtClean="0"/>
              <a:t>：</a:t>
            </a:r>
            <a:endParaRPr lang="en-US" altLang="zh-CN" sz="900" dirty="0" smtClean="0"/>
          </a:p>
          <a:p>
            <a:pPr marL="129252" algn="ctr">
              <a:tabLst>
                <a:tab pos="258505" algn="l"/>
              </a:tabLst>
            </a:pPr>
            <a:r>
              <a:rPr lang="zh-CN" altLang="en-US" sz="900" dirty="0" smtClean="0"/>
              <a:t>申健    </a:t>
            </a:r>
            <a:r>
              <a:rPr lang="en-US" altLang="zh-CN" sz="900" dirty="0" smtClean="0">
                <a:hlinkClick r:id="rId4"/>
              </a:rPr>
              <a:t>JackyShen@ScrumChina.com</a:t>
            </a:r>
            <a:endParaRPr lang="en-US" altLang="zh-CN" sz="900" dirty="0" smtClean="0"/>
          </a:p>
          <a:p>
            <a:pPr marL="129252" algn="ctr">
              <a:tabLst>
                <a:tab pos="258505" algn="l"/>
              </a:tabLst>
            </a:pPr>
            <a:r>
              <a:rPr lang="zh-CN" altLang="en-US" sz="900" dirty="0" smtClean="0"/>
              <a:t>窦</a:t>
            </a:r>
            <a:r>
              <a:rPr lang="zh-CN" altLang="en-US" sz="900" dirty="0" smtClean="0"/>
              <a:t>涵</a:t>
            </a:r>
            <a:r>
              <a:rPr lang="zh-CN" altLang="en-US" sz="900" dirty="0" smtClean="0"/>
              <a:t>之   </a:t>
            </a:r>
            <a:r>
              <a:rPr lang="en-US" altLang="zh-CN" sz="900" dirty="0" smtClean="0">
                <a:hlinkClick r:id="rId5"/>
              </a:rPr>
              <a:t>Hanzhi.Dou@CugeSoft.com</a:t>
            </a:r>
            <a:endParaRPr lang="sv-SE" sz="900" dirty="0" smtClean="0">
              <a:solidFill>
                <a:schemeClr val="tx1">
                  <a:lumMod val="75000"/>
                </a:schemeClr>
              </a:solidFill>
              <a:latin typeface="Century Gothic"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042"/>
            <a:ext cx="9906000" cy="6357958"/>
          </a:xfrm>
          <a:ln>
            <a:solidFill>
              <a:schemeClr val="accent3">
                <a:lumMod val="20000"/>
                <a:lumOff val="80000"/>
              </a:schemeClr>
            </a:solidFill>
          </a:ln>
        </p:spPr>
        <p:txBody>
          <a:bodyPr numCol="2" spcCol="90000">
            <a:noAutofit/>
          </a:bodyPr>
          <a:lstStyle/>
          <a:p>
            <a:pPr marL="0" indent="0">
              <a:buNone/>
            </a:pPr>
            <a:r>
              <a:rPr lang="sv-SE" sz="1600" b="1" dirty="0" smtClean="0"/>
              <a:t>What is this? Who is it for?</a:t>
            </a:r>
          </a:p>
          <a:p>
            <a:pPr marL="0" indent="0">
              <a:buNone/>
            </a:pPr>
            <a:r>
              <a:rPr lang="sv-SE" sz="1400" dirty="0" smtClean="0"/>
              <a:t>The Scrum checklist is a simple tool to help you get started with Scrum, or assess your current implementation of Scrum.</a:t>
            </a:r>
          </a:p>
          <a:p>
            <a:pPr marL="0" indent="0">
              <a:buNone/>
            </a:pPr>
            <a:r>
              <a:rPr lang="sv-SE" sz="1400" dirty="0" smtClean="0"/>
              <a:t>Note that these aren't </a:t>
            </a:r>
            <a:r>
              <a:rPr lang="sv-SE" sz="1400" i="1" dirty="0" smtClean="0"/>
              <a:t>rules</a:t>
            </a:r>
            <a:r>
              <a:rPr lang="sv-SE" sz="1400" dirty="0" smtClean="0"/>
              <a:t>. They are </a:t>
            </a:r>
            <a:r>
              <a:rPr lang="sv-SE" sz="1400" i="1" dirty="0" smtClean="0"/>
              <a:t>guidelines</a:t>
            </a:r>
            <a:r>
              <a:rPr lang="sv-SE" sz="1400" dirty="0" smtClean="0"/>
              <a:t>. A team of two might decide to skip the daily Scrum, since they are pair programming all day anyway and might not need a separate meeting to synchronize. Fine. Then they have intentionally skipped a Scrum practice but ensured that the underlying purpose of the scrum practice has been fulfilled in another way. That is what counts!</a:t>
            </a:r>
          </a:p>
          <a:p>
            <a:pPr marL="0" indent="0">
              <a:buNone/>
            </a:pPr>
            <a:r>
              <a:rPr lang="sv-SE" sz="1400" dirty="0" smtClean="0"/>
              <a:t>If you are doing Scrum it might be interesting to have the team go through this list at a retrospective. As a discussion tool, not an evaluation tool.</a:t>
            </a:r>
          </a:p>
          <a:p>
            <a:pPr marL="0" indent="0">
              <a:buNone/>
            </a:pPr>
            <a:r>
              <a:rPr lang="sv-SE" sz="1600" b="1" dirty="0" smtClean="0"/>
              <a:t>How do I use it?</a:t>
            </a:r>
          </a:p>
          <a:p>
            <a:pPr marL="131520" indent="-131520"/>
            <a:r>
              <a:rPr lang="sv-SE" sz="1400" b="1" smtClean="0"/>
              <a:t>Joe: </a:t>
            </a:r>
            <a:r>
              <a:rPr lang="sv-SE" sz="1400" dirty="0" smtClean="0"/>
              <a:t>"For this retrospective, I've brought a useful little checklist. Is there any of this stuff that we aren't doing?”</a:t>
            </a:r>
          </a:p>
          <a:p>
            <a:pPr marL="131520" indent="-131520"/>
            <a:r>
              <a:rPr lang="sv-SE" sz="1400" b="1" dirty="0" smtClean="0"/>
              <a:t>Lisa: </a:t>
            </a:r>
            <a:r>
              <a:rPr lang="sv-SE" sz="1400" dirty="0" smtClean="0"/>
              <a:t>"Hmmm, let's see. Well, we're certainly missing Definition of Done, and we don't measure Velocity.”</a:t>
            </a:r>
          </a:p>
          <a:p>
            <a:pPr marL="131520" indent="-131520"/>
            <a:r>
              <a:rPr lang="sv-SE" sz="1400" b="1" smtClean="0"/>
              <a:t>Joe: </a:t>
            </a:r>
            <a:r>
              <a:rPr lang="sv-SE" sz="1400" dirty="0" smtClean="0"/>
              <a:t>"Well, 'Definition of Done' is listed under 'Core Scrum' so it seems pretty important! Velocity is listed under 'Recommended but not always necessary' so let's wait with that and start with the core stuff.</a:t>
            </a:r>
          </a:p>
          <a:p>
            <a:pPr marL="131520" indent="-131520"/>
            <a:r>
              <a:rPr lang="sv-SE" sz="1400" b="1" dirty="0" smtClean="0"/>
              <a:t>Lisa: </a:t>
            </a:r>
            <a:r>
              <a:rPr lang="sv-SE" sz="1400" dirty="0" smtClean="0"/>
              <a:t>"Look, we're also missing 'Delivering working, tested software every 4 weeks or less'. That's listed under 'The bottom line'! Makes sense, because marketing is always complaining about that!”</a:t>
            </a:r>
          </a:p>
          <a:p>
            <a:pPr marL="131520" indent="-131520"/>
            <a:endParaRPr lang="sv-SE" sz="1400" dirty="0" smtClean="0"/>
          </a:p>
          <a:p>
            <a:pPr marL="131520" indent="-131520"/>
            <a:r>
              <a:rPr lang="sv-SE" sz="1400" b="1" smtClean="0"/>
              <a:t>Joe: </a:t>
            </a:r>
            <a:r>
              <a:rPr lang="sv-SE" sz="1400" dirty="0" smtClean="0"/>
              <a:t>"Maybe a concept like 'Definition of Done' could help us take on smaller bits per sprint and get stuff releasable more often?’</a:t>
            </a:r>
          </a:p>
          <a:p>
            <a:pPr marL="131520" indent="-131520"/>
            <a:r>
              <a:rPr lang="sv-SE" sz="1400" b="1" dirty="0" smtClean="0"/>
              <a:t>Lisa: </a:t>
            </a:r>
            <a:r>
              <a:rPr lang="sv-SE" sz="1400" dirty="0" smtClean="0"/>
              <a:t>"Good idea, let's give it a shot.”</a:t>
            </a:r>
          </a:p>
          <a:p>
            <a:pPr marL="0" indent="0">
              <a:buNone/>
            </a:pPr>
            <a:r>
              <a:rPr lang="sv-SE" sz="1600" b="1" dirty="0" smtClean="0"/>
              <a:t>How do I NOT use it?</a:t>
            </a:r>
          </a:p>
          <a:p>
            <a:pPr marL="131520" indent="-131520"/>
            <a:r>
              <a:rPr lang="sv-SE" sz="1400" b="1" dirty="0" smtClean="0"/>
              <a:t>Big Boss: </a:t>
            </a:r>
            <a:r>
              <a:rPr lang="sv-SE" sz="1400" dirty="0" smtClean="0"/>
              <a:t>"OK team, time to see how Scrum compliant you are. Fill in this checklist please.”</a:t>
            </a:r>
          </a:p>
          <a:p>
            <a:pPr marL="131520" indent="-131520"/>
            <a:r>
              <a:rPr lang="sv-SE" sz="1400" b="1" smtClean="0"/>
              <a:t>Joe: </a:t>
            </a:r>
            <a:r>
              <a:rPr lang="sv-SE" sz="1400" dirty="0" smtClean="0"/>
              <a:t>"Boss, I'm happy to report that we are doing everything. Well, everything except Sprint burndown charts”</a:t>
            </a:r>
          </a:p>
          <a:p>
            <a:pPr marL="131520" indent="-131520"/>
            <a:r>
              <a:rPr lang="sv-SE" sz="1400" b="1" dirty="0" smtClean="0"/>
              <a:t>Big Boss: </a:t>
            </a:r>
            <a:r>
              <a:rPr lang="sv-SE" sz="1400" dirty="0" smtClean="0"/>
              <a:t>"Bad, bad team! It says here that you should be doing those... er...  sprint burning thingies! I want them!" </a:t>
            </a:r>
          </a:p>
          <a:p>
            <a:pPr marL="131520" indent="-131520"/>
            <a:r>
              <a:rPr lang="sv-SE" sz="1400" b="1" dirty="0" smtClean="0"/>
              <a:t>Lisa: </a:t>
            </a:r>
            <a:r>
              <a:rPr lang="sv-SE" sz="1400" dirty="0" smtClean="0"/>
              <a:t>"But we do 2 week sprints and almost always manage to deliver what we commit to, and the customers are happy. Sprint burndown charts wouldn't add value at this stage.”</a:t>
            </a:r>
          </a:p>
          <a:p>
            <a:pPr marL="131520" indent="-131520"/>
            <a:r>
              <a:rPr lang="sv-SE" sz="1400" b="1" dirty="0" smtClean="0"/>
              <a:t>Big Boss: </a:t>
            </a:r>
            <a:r>
              <a:rPr lang="sv-SE" sz="1400" dirty="0" smtClean="0"/>
              <a:t>"Well it says here that you should do it, so don't let me catch you cheating again, or I'll call in the Scrum Police!”</a:t>
            </a:r>
          </a:p>
          <a:p>
            <a:pPr marL="0" indent="0">
              <a:buNone/>
            </a:pPr>
            <a:r>
              <a:rPr lang="sv-SE" sz="1600" b="1" dirty="0" smtClean="0"/>
              <a:t>Is this an official checklist?</a:t>
            </a:r>
          </a:p>
          <a:p>
            <a:pPr marL="0" indent="0">
              <a:buNone/>
            </a:pPr>
            <a:r>
              <a:rPr lang="sv-SE" sz="1400" dirty="0" smtClean="0"/>
              <a:t>No. The checklist reflects my personal &amp; subjective opinion about what really matters in Scrum. I've spent years helping companies get started with Scrum and met hundreds of other practitioners, trainers, and coaches; and I've found that checklists like this can be helpful, if used correctly.</a:t>
            </a:r>
            <a:endParaRPr lang="sv-SE" sz="1400" b="1" dirty="0" smtClean="0"/>
          </a:p>
        </p:txBody>
      </p:sp>
      <p:sp>
        <p:nvSpPr>
          <p:cNvPr id="8" name="Rectangle 7"/>
          <p:cNvSpPr/>
          <p:nvPr/>
        </p:nvSpPr>
        <p:spPr>
          <a:xfrm>
            <a:off x="0" y="0"/>
            <a:ext cx="9906000" cy="50004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defTabSz="914180" fontAlgn="auto">
              <a:spcBef>
                <a:spcPts val="0"/>
              </a:spcBef>
              <a:spcAft>
                <a:spcPts val="0"/>
              </a:spcAft>
            </a:pPr>
            <a:endParaRPr lang="sv-SE" sz="1800">
              <a:solidFill>
                <a:prstClr val="white"/>
              </a:solidFill>
            </a:endParaRPr>
          </a:p>
        </p:txBody>
      </p:sp>
      <p:sp>
        <p:nvSpPr>
          <p:cNvPr id="9" name="TextBox 8"/>
          <p:cNvSpPr txBox="1"/>
          <p:nvPr/>
        </p:nvSpPr>
        <p:spPr>
          <a:xfrm>
            <a:off x="0" y="-71462"/>
            <a:ext cx="9906000" cy="538589"/>
          </a:xfrm>
          <a:prstGeom prst="rect">
            <a:avLst/>
          </a:prstGeom>
          <a:noFill/>
        </p:spPr>
        <p:txBody>
          <a:bodyPr wrap="square" lIns="91418" tIns="45710" rIns="91418" bIns="45710" rtlCol="0">
            <a:spAutoFit/>
          </a:bodyPr>
          <a:lstStyle/>
          <a:p>
            <a:pPr algn="ctr">
              <a:tabLst>
                <a:tab pos="387757" algn="l"/>
              </a:tabLst>
            </a:pPr>
            <a:r>
              <a:rPr lang="sv-SE" sz="2900" b="1" smtClean="0">
                <a:solidFill>
                  <a:schemeClr val="tx1">
                    <a:lumMod val="75000"/>
                  </a:schemeClr>
                </a:solidFill>
                <a:latin typeface="Bradley Hand ITC TT-Bold"/>
                <a:cs typeface="Bradley Hand ITC TT-Bold"/>
              </a:rPr>
              <a:t>Scrum Checklist</a:t>
            </a:r>
          </a:p>
        </p:txBody>
      </p:sp>
      <p:pic>
        <p:nvPicPr>
          <p:cNvPr id="10" name="Picture 20" descr="Creative Commons License"/>
          <p:cNvPicPr>
            <a:picLocks noChangeAspect="1" noChangeArrowheads="1"/>
          </p:cNvPicPr>
          <p:nvPr/>
        </p:nvPicPr>
        <p:blipFill>
          <a:blip r:embed="rId3" cstate="print"/>
          <a:srcRect/>
          <a:stretch>
            <a:fillRect/>
          </a:stretch>
        </p:blipFill>
        <p:spPr bwMode="auto">
          <a:xfrm>
            <a:off x="-35" y="3"/>
            <a:ext cx="908050" cy="295275"/>
          </a:xfrm>
          <a:prstGeom prst="rect">
            <a:avLst/>
          </a:prstGeom>
          <a:noFill/>
        </p:spPr>
      </p:pic>
      <p:sp>
        <p:nvSpPr>
          <p:cNvPr id="11" name="TextBox 10"/>
          <p:cNvSpPr txBox="1"/>
          <p:nvPr/>
        </p:nvSpPr>
        <p:spPr>
          <a:xfrm>
            <a:off x="-77424" y="255235"/>
            <a:ext cx="11067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Henrik Kniberg</a:t>
            </a:r>
          </a:p>
        </p:txBody>
      </p:sp>
      <p:sp>
        <p:nvSpPr>
          <p:cNvPr id="12" name="TextBox 11"/>
          <p:cNvSpPr txBox="1"/>
          <p:nvPr/>
        </p:nvSpPr>
        <p:spPr>
          <a:xfrm>
            <a:off x="3707813" y="268883"/>
            <a:ext cx="2049540"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www.crisp.se/scrum/checklist</a:t>
            </a:r>
            <a:endParaRPr lang="sv-SE">
              <a:solidFill>
                <a:schemeClr val="tx1"/>
              </a:solidFill>
              <a:latin typeface="Calibri"/>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042"/>
            <a:ext cx="9906000" cy="6357958"/>
          </a:xfrm>
          <a:ln>
            <a:solidFill>
              <a:schemeClr val="accent3">
                <a:lumMod val="20000"/>
                <a:lumOff val="80000"/>
              </a:schemeClr>
            </a:solidFill>
          </a:ln>
        </p:spPr>
        <p:txBody>
          <a:bodyPr numCol="2" spcCol="90000">
            <a:noAutofit/>
          </a:bodyPr>
          <a:lstStyle/>
          <a:p>
            <a:pPr marL="0" indent="0">
              <a:buNone/>
            </a:pPr>
            <a:r>
              <a:rPr lang="zh-CN" altLang="en-US" sz="1600" b="1" dirty="0" smtClean="0"/>
              <a:t>这</a:t>
            </a:r>
            <a:r>
              <a:rPr lang="zh-CN" altLang="en-US" sz="1600" b="1" dirty="0" smtClean="0"/>
              <a:t>是什么？ 给谁用</a:t>
            </a:r>
            <a:r>
              <a:rPr lang="zh-CN" altLang="en-US" sz="1600" b="1" dirty="0" smtClean="0"/>
              <a:t>？</a:t>
            </a:r>
            <a:endParaRPr lang="en-US" altLang="zh-CN" sz="1600" b="1" dirty="0" smtClean="0"/>
          </a:p>
          <a:p>
            <a:pPr marL="0" indent="0">
              <a:buNone/>
            </a:pPr>
            <a:r>
              <a:rPr lang="en-US" altLang="zh-CN" sz="1400" dirty="0" smtClean="0"/>
              <a:t>Scrum</a:t>
            </a:r>
            <a:r>
              <a:rPr lang="zh-CN" altLang="en-US" sz="1400" dirty="0" smtClean="0"/>
              <a:t>检查清单是一个简单的工具，帮助你启动</a:t>
            </a:r>
            <a:r>
              <a:rPr lang="en-US" altLang="zh-CN" sz="1400" dirty="0" smtClean="0"/>
              <a:t>Scrum</a:t>
            </a:r>
            <a:r>
              <a:rPr lang="zh-CN" altLang="en-US" sz="1400" dirty="0" smtClean="0"/>
              <a:t>，或评估当前的</a:t>
            </a:r>
            <a:r>
              <a:rPr lang="en-US" altLang="zh-CN" sz="1400" dirty="0" smtClean="0"/>
              <a:t>Scrum</a:t>
            </a:r>
            <a:r>
              <a:rPr lang="zh-CN" altLang="en-US" sz="1400" dirty="0" smtClean="0"/>
              <a:t>实施状况</a:t>
            </a:r>
            <a:r>
              <a:rPr lang="zh-CN" altLang="en-US" sz="1400" dirty="0" smtClean="0"/>
              <a:t>。</a:t>
            </a:r>
            <a:endParaRPr lang="en-US" altLang="zh-CN" sz="1400" dirty="0" smtClean="0"/>
          </a:p>
          <a:p>
            <a:pPr marL="0" indent="0">
              <a:buNone/>
            </a:pPr>
            <a:r>
              <a:rPr lang="zh-CN" altLang="en-US" sz="1400" dirty="0" smtClean="0"/>
              <a:t>注意这不是规则。它们是指导方针。两个人的团队可能决定不举行每日站会，因为他们整天结对编程而无需一个单独的会议去同步。好吧。他们故意地略过了一项</a:t>
            </a:r>
            <a:r>
              <a:rPr lang="en-US" altLang="zh-CN" sz="1400" dirty="0" smtClean="0"/>
              <a:t>Scrum</a:t>
            </a:r>
            <a:r>
              <a:rPr lang="zh-CN" altLang="en-US" sz="1400" dirty="0" smtClean="0"/>
              <a:t>实践，但确保了</a:t>
            </a:r>
            <a:r>
              <a:rPr lang="en-US" altLang="zh-CN" sz="1400" dirty="0" smtClean="0"/>
              <a:t>Scrum</a:t>
            </a:r>
            <a:r>
              <a:rPr lang="zh-CN" altLang="en-US" sz="1400" dirty="0" smtClean="0"/>
              <a:t>实践的根本目的以另一种形式得到了满足。这是最重要的！</a:t>
            </a:r>
          </a:p>
          <a:p>
            <a:pPr marL="0" indent="0">
              <a:buNone/>
            </a:pPr>
            <a:r>
              <a:rPr lang="zh-CN" altLang="en-US" sz="1400" dirty="0" smtClean="0"/>
              <a:t>如果你在实施</a:t>
            </a:r>
            <a:r>
              <a:rPr lang="en-US" altLang="zh-CN" sz="1400" dirty="0" smtClean="0"/>
              <a:t>Scrum</a:t>
            </a:r>
            <a:r>
              <a:rPr lang="zh-CN" altLang="en-US" sz="1400" dirty="0" smtClean="0"/>
              <a:t>，在回顾会议中让团队来逐条检查这份清单可能会很有意思。作为一个讨论工具，而不是评估工具。</a:t>
            </a:r>
          </a:p>
          <a:p>
            <a:pPr marL="0" indent="0">
              <a:buNone/>
            </a:pPr>
            <a:endParaRPr lang="en-US" altLang="zh-CN" sz="1400" dirty="0" smtClean="0"/>
          </a:p>
          <a:p>
            <a:pPr marL="0" indent="0">
              <a:buNone/>
            </a:pPr>
            <a:endParaRPr lang="zh-CN" altLang="en-US" sz="1400" dirty="0" smtClean="0"/>
          </a:p>
          <a:p>
            <a:pPr marL="0" indent="0">
              <a:buNone/>
            </a:pPr>
            <a:r>
              <a:rPr lang="zh-CN" altLang="en-US" sz="1600" b="1" dirty="0" smtClean="0"/>
              <a:t>我该如何使用？</a:t>
            </a:r>
          </a:p>
          <a:p>
            <a:pPr marL="131520" indent="-131520"/>
            <a:r>
              <a:rPr lang="zh-CN" altLang="en-US" sz="1400" b="1" dirty="0" smtClean="0"/>
              <a:t>小周</a:t>
            </a:r>
            <a:r>
              <a:rPr lang="sv-SE" sz="1400" b="1" dirty="0" smtClean="0"/>
              <a:t>: </a:t>
            </a:r>
            <a:r>
              <a:rPr lang="zh-CN" altLang="en-US" sz="1400" dirty="0" smtClean="0"/>
              <a:t>“这次回顾会议，我带来一个有用的小清单。有哪些事情我们没做到吗？”</a:t>
            </a:r>
            <a:endParaRPr lang="sv-SE" sz="1400" dirty="0" smtClean="0"/>
          </a:p>
          <a:p>
            <a:pPr marL="131520" indent="-131520"/>
            <a:r>
              <a:rPr lang="zh-CN" altLang="en-US" sz="1400" b="1" dirty="0" smtClean="0"/>
              <a:t>小丽</a:t>
            </a:r>
            <a:r>
              <a:rPr lang="sv-SE" sz="1400" b="1" dirty="0" smtClean="0"/>
              <a:t>: </a:t>
            </a:r>
            <a:r>
              <a:rPr lang="zh-CN" altLang="en-US" sz="1400" dirty="0" smtClean="0"/>
              <a:t>“嗯，咱们来看看。哦，我们肯定漏掉了</a:t>
            </a:r>
            <a:r>
              <a:rPr lang="en-US" altLang="zh-CN" sz="1400" dirty="0" err="1" smtClean="0"/>
              <a:t>DoD</a:t>
            </a:r>
            <a:r>
              <a:rPr lang="zh-CN" altLang="en-US" sz="1400" dirty="0" smtClean="0"/>
              <a:t>，我们也没有度量速率。”</a:t>
            </a:r>
            <a:endParaRPr lang="sv-SE" sz="1400" dirty="0" smtClean="0"/>
          </a:p>
          <a:p>
            <a:pPr marL="131520" indent="-131520"/>
            <a:r>
              <a:rPr lang="zh-CN" altLang="en-US" sz="1400" b="1" dirty="0" smtClean="0"/>
              <a:t>小周</a:t>
            </a:r>
            <a:r>
              <a:rPr lang="sv-SE" sz="1400" b="1" dirty="0" smtClean="0"/>
              <a:t>: </a:t>
            </a:r>
            <a:r>
              <a:rPr lang="zh-CN" altLang="en-US" sz="1400" dirty="0" smtClean="0"/>
              <a:t>“哦，</a:t>
            </a:r>
            <a:r>
              <a:rPr lang="en-US" altLang="zh-CN" sz="1400" dirty="0" smtClean="0"/>
              <a:t>'</a:t>
            </a:r>
            <a:r>
              <a:rPr lang="en-US" altLang="zh-CN" sz="1400" dirty="0" err="1" smtClean="0"/>
              <a:t>DoD</a:t>
            </a:r>
            <a:r>
              <a:rPr lang="en-US" altLang="zh-CN" sz="1400" dirty="0" smtClean="0"/>
              <a:t>'</a:t>
            </a:r>
            <a:r>
              <a:rPr lang="zh-CN" altLang="en-US" sz="1400" dirty="0" smtClean="0"/>
              <a:t>列在</a:t>
            </a:r>
            <a:r>
              <a:rPr lang="en-US" altLang="zh-CN" sz="1400" dirty="0" smtClean="0"/>
              <a:t>'Scrum</a:t>
            </a:r>
            <a:r>
              <a:rPr lang="zh-CN" altLang="en-US" sz="1400" dirty="0" smtClean="0"/>
              <a:t>核心</a:t>
            </a:r>
            <a:r>
              <a:rPr lang="en-US" altLang="zh-CN" sz="1400" dirty="0" smtClean="0"/>
              <a:t>'</a:t>
            </a:r>
            <a:r>
              <a:rPr lang="zh-CN" altLang="en-US" sz="1400" dirty="0" smtClean="0"/>
              <a:t>之内，看起来非常重要。</a:t>
            </a:r>
            <a:r>
              <a:rPr lang="en-US" altLang="zh-CN" sz="1400" dirty="0" smtClean="0"/>
              <a:t>'</a:t>
            </a:r>
            <a:r>
              <a:rPr lang="zh-CN" altLang="en-US" sz="1400" dirty="0" smtClean="0"/>
              <a:t>速率</a:t>
            </a:r>
            <a:r>
              <a:rPr lang="en-US" altLang="zh-CN" sz="1400" dirty="0" smtClean="0"/>
              <a:t>'</a:t>
            </a:r>
            <a:r>
              <a:rPr lang="zh-CN" altLang="en-US" sz="1400" dirty="0" smtClean="0"/>
              <a:t>列在</a:t>
            </a:r>
            <a:r>
              <a:rPr lang="en-US" altLang="zh-CN" sz="1400" dirty="0" smtClean="0"/>
              <a:t>'</a:t>
            </a:r>
            <a:r>
              <a:rPr lang="zh-CN" altLang="en-US" sz="1400" dirty="0" smtClean="0"/>
              <a:t>推荐但不完全是必须的</a:t>
            </a:r>
            <a:r>
              <a:rPr lang="en-US" altLang="zh-CN" sz="1400" dirty="0" smtClean="0"/>
              <a:t>'</a:t>
            </a:r>
            <a:r>
              <a:rPr lang="zh-CN" altLang="en-US" sz="1400" dirty="0" smtClean="0"/>
              <a:t>之内，那就让我们等一下，先开始核心的事情。”</a:t>
            </a:r>
            <a:endParaRPr lang="sv-SE" sz="1400" dirty="0" smtClean="0"/>
          </a:p>
          <a:p>
            <a:pPr marL="131520" indent="-131520"/>
            <a:r>
              <a:rPr lang="zh-CN" altLang="en-US" sz="1400" b="1" dirty="0" smtClean="0"/>
              <a:t>小丽</a:t>
            </a:r>
            <a:r>
              <a:rPr lang="sv-SE" sz="1400" b="1" dirty="0" smtClean="0"/>
              <a:t>: </a:t>
            </a:r>
            <a:r>
              <a:rPr lang="zh-CN" altLang="en-US" sz="1400" dirty="0" smtClean="0"/>
              <a:t>“看，我们还漏掉了</a:t>
            </a:r>
            <a:r>
              <a:rPr lang="en-US" altLang="zh-CN" sz="1400" dirty="0" smtClean="0"/>
              <a:t>'</a:t>
            </a:r>
            <a:r>
              <a:rPr lang="zh-CN" altLang="en-US" sz="1400" dirty="0" smtClean="0"/>
              <a:t>每个迭代</a:t>
            </a:r>
            <a:r>
              <a:rPr lang="en-US" altLang="zh-CN" sz="1400" dirty="0" smtClean="0"/>
              <a:t>(4</a:t>
            </a:r>
            <a:r>
              <a:rPr lang="zh-CN" altLang="en-US" sz="1400" dirty="0" smtClean="0"/>
              <a:t>周以内</a:t>
            </a:r>
            <a:r>
              <a:rPr lang="en-US" altLang="zh-CN" sz="1400" dirty="0" smtClean="0"/>
              <a:t>)</a:t>
            </a:r>
            <a:r>
              <a:rPr lang="zh-CN" altLang="en-US" sz="1400" dirty="0" smtClean="0"/>
              <a:t>交付测试过且可工作的软件</a:t>
            </a:r>
            <a:r>
              <a:rPr lang="en-US" altLang="zh-CN" sz="1400" dirty="0" smtClean="0"/>
              <a:t>'</a:t>
            </a:r>
            <a:r>
              <a:rPr lang="zh-CN" altLang="en-US" sz="1400" dirty="0" smtClean="0"/>
              <a:t>。它列在</a:t>
            </a:r>
            <a:r>
              <a:rPr lang="en-US" altLang="zh-CN" sz="1400" dirty="0" smtClean="0"/>
              <a:t>'</a:t>
            </a:r>
            <a:r>
              <a:rPr lang="zh-CN" altLang="en-US" sz="1400" dirty="0" smtClean="0"/>
              <a:t>基本项目</a:t>
            </a:r>
            <a:r>
              <a:rPr lang="en-US" altLang="zh-CN" sz="1400" dirty="0" smtClean="0"/>
              <a:t>'</a:t>
            </a:r>
            <a:r>
              <a:rPr lang="zh-CN" altLang="en-US" sz="1400" dirty="0" smtClean="0"/>
              <a:t>之内！有道理，因为市场部总是在抱怨这件事！”</a:t>
            </a:r>
            <a:endParaRPr lang="sv-SE" sz="1400" dirty="0" smtClean="0"/>
          </a:p>
          <a:p>
            <a:pPr marL="131520" indent="-131520"/>
            <a:r>
              <a:rPr lang="zh-CN" altLang="en-US" sz="1400" b="1" dirty="0" smtClean="0"/>
              <a:t>小周</a:t>
            </a:r>
            <a:r>
              <a:rPr lang="sv-SE" sz="1400" b="1" dirty="0" smtClean="0"/>
              <a:t>: </a:t>
            </a:r>
            <a:r>
              <a:rPr lang="zh-CN" altLang="en-US" sz="1400" dirty="0" smtClean="0"/>
              <a:t>“或许</a:t>
            </a:r>
            <a:r>
              <a:rPr lang="en-US" altLang="zh-CN" sz="1400" dirty="0" smtClean="0"/>
              <a:t>'</a:t>
            </a:r>
            <a:r>
              <a:rPr lang="en-US" altLang="zh-CN" sz="1400" dirty="0" err="1" smtClean="0"/>
              <a:t>DoD</a:t>
            </a:r>
            <a:r>
              <a:rPr lang="en-US" altLang="zh-CN" sz="1400" dirty="0" smtClean="0"/>
              <a:t>'</a:t>
            </a:r>
            <a:r>
              <a:rPr lang="zh-CN" altLang="en-US" sz="1400" dirty="0" smtClean="0"/>
              <a:t>的概念能帮助我们在每个迭代都完成一小部分，并且更频繁地交付？”</a:t>
            </a:r>
            <a:endParaRPr lang="sv-SE" sz="1400" dirty="0" smtClean="0"/>
          </a:p>
          <a:p>
            <a:pPr marL="131520" indent="-131520"/>
            <a:r>
              <a:rPr lang="zh-CN" altLang="en-US" sz="1400" b="1" dirty="0" smtClean="0"/>
              <a:t>小丽</a:t>
            </a:r>
            <a:r>
              <a:rPr lang="sv-SE" sz="1400" b="1" dirty="0" smtClean="0"/>
              <a:t>: </a:t>
            </a:r>
            <a:r>
              <a:rPr lang="zh-CN" altLang="en-US" sz="1400" dirty="0" smtClean="0"/>
              <a:t>“好主意，让我们试一试。”</a:t>
            </a:r>
            <a:endParaRPr lang="sv-SE" sz="1400" dirty="0" smtClean="0"/>
          </a:p>
          <a:p>
            <a:pPr marL="0" indent="0">
              <a:buNone/>
            </a:pPr>
            <a:endParaRPr lang="en-US" altLang="zh-CN" sz="1600" b="1" dirty="0" smtClean="0"/>
          </a:p>
          <a:p>
            <a:pPr marL="0" indent="0">
              <a:buNone/>
            </a:pPr>
            <a:endParaRPr lang="en-US" altLang="zh-CN" sz="1600" b="1" dirty="0" smtClean="0"/>
          </a:p>
          <a:p>
            <a:pPr marL="0" indent="0">
              <a:buNone/>
            </a:pPr>
            <a:r>
              <a:rPr lang="zh-CN" altLang="en-US" sz="1600" b="1" dirty="0" smtClean="0"/>
              <a:t>什</a:t>
            </a:r>
            <a:r>
              <a:rPr lang="zh-CN" altLang="en-US" sz="1600" b="1" dirty="0" smtClean="0"/>
              <a:t>么情况下不该使用</a:t>
            </a:r>
            <a:r>
              <a:rPr lang="zh-CN" altLang="en-US" sz="1600" b="1" dirty="0" smtClean="0"/>
              <a:t>？</a:t>
            </a:r>
            <a:endParaRPr lang="sv-SE" sz="1600" b="1" dirty="0" smtClean="0"/>
          </a:p>
          <a:p>
            <a:pPr marL="131520" indent="-131520"/>
            <a:r>
              <a:rPr lang="zh-CN" altLang="en-US" sz="1400" b="1" dirty="0" smtClean="0"/>
              <a:t>大老板</a:t>
            </a:r>
            <a:r>
              <a:rPr lang="sv-SE" sz="1400" b="1" dirty="0" smtClean="0"/>
              <a:t>: </a:t>
            </a:r>
            <a:r>
              <a:rPr lang="zh-CN" altLang="en-US" sz="1400" dirty="0" smtClean="0"/>
              <a:t>“好了团队，该看看我们的</a:t>
            </a:r>
            <a:r>
              <a:rPr lang="en-US" altLang="zh-CN" sz="1400" dirty="0" smtClean="0"/>
              <a:t>Scrum</a:t>
            </a:r>
            <a:r>
              <a:rPr lang="zh-CN" altLang="en-US" sz="1400" dirty="0" smtClean="0"/>
              <a:t>实施得怎么样了？请填一下这份检查清单。”</a:t>
            </a:r>
            <a:endParaRPr lang="sv-SE" sz="1400" dirty="0" smtClean="0"/>
          </a:p>
          <a:p>
            <a:pPr marL="131520" indent="-131520"/>
            <a:r>
              <a:rPr lang="zh-CN" altLang="en-US" sz="1400" b="1" dirty="0" smtClean="0"/>
              <a:t>小周</a:t>
            </a:r>
            <a:r>
              <a:rPr lang="sv-SE" sz="1400" b="1" dirty="0" smtClean="0"/>
              <a:t>: </a:t>
            </a:r>
            <a:r>
              <a:rPr lang="zh-CN" altLang="en-US" sz="1400" dirty="0" smtClean="0"/>
              <a:t>“老板，我很高兴向你汇报我们所有事情都在做。好吧，除了迭代燃尽图这一项。”</a:t>
            </a:r>
            <a:endParaRPr lang="sv-SE" sz="1400" dirty="0" smtClean="0"/>
          </a:p>
          <a:p>
            <a:pPr marL="131520" indent="-131520"/>
            <a:r>
              <a:rPr lang="zh-CN" altLang="en-US" sz="1400" b="1" dirty="0" smtClean="0"/>
              <a:t>大老板</a:t>
            </a:r>
            <a:r>
              <a:rPr lang="sv-SE" sz="1400" b="1" dirty="0" smtClean="0"/>
              <a:t>: </a:t>
            </a:r>
            <a:r>
              <a:rPr lang="zh-CN" altLang="en-US" sz="1400" dirty="0" smtClean="0"/>
              <a:t>“烂，烂团队！这上面说你们应该做那些</a:t>
            </a:r>
            <a:r>
              <a:rPr lang="en-US" altLang="zh-CN" sz="1400" dirty="0" smtClean="0"/>
              <a:t>…</a:t>
            </a:r>
            <a:r>
              <a:rPr lang="zh-CN" altLang="en-US" sz="1400" dirty="0" smtClean="0"/>
              <a:t>呃</a:t>
            </a:r>
            <a:r>
              <a:rPr lang="en-US" altLang="zh-CN" sz="1400" dirty="0" smtClean="0"/>
              <a:t>…</a:t>
            </a:r>
            <a:r>
              <a:rPr lang="zh-CN" altLang="en-US" sz="1400" dirty="0" smtClean="0"/>
              <a:t>迭代燃尽什么的！我想要它们！”</a:t>
            </a:r>
            <a:endParaRPr lang="sv-SE" sz="1400" dirty="0" smtClean="0"/>
          </a:p>
          <a:p>
            <a:pPr marL="131520" indent="-131520"/>
            <a:r>
              <a:rPr lang="zh-CN" altLang="en-US" sz="1400" b="1" dirty="0" smtClean="0"/>
              <a:t>小丽</a:t>
            </a:r>
            <a:r>
              <a:rPr lang="sv-SE" sz="1400" b="1" dirty="0" smtClean="0"/>
              <a:t>: </a:t>
            </a:r>
            <a:r>
              <a:rPr lang="zh-CN" altLang="en-US" sz="1400" dirty="0" smtClean="0"/>
              <a:t>“但我们运行两周长度的迭代，而且几乎总能交付我们所承诺的，客户也挺满意。迭代燃尽图目前不会增加什么价值。”</a:t>
            </a:r>
            <a:endParaRPr lang="sv-SE" sz="1400" dirty="0" smtClean="0"/>
          </a:p>
          <a:p>
            <a:pPr marL="131520" indent="-131520"/>
            <a:r>
              <a:rPr lang="zh-CN" altLang="en-US" sz="1400" b="1" dirty="0" smtClean="0"/>
              <a:t>大老板</a:t>
            </a:r>
            <a:r>
              <a:rPr lang="sv-SE" sz="1400" b="1" dirty="0" smtClean="0"/>
              <a:t>: </a:t>
            </a:r>
            <a:r>
              <a:rPr lang="zh-CN" altLang="en-US" sz="1400" dirty="0" smtClean="0"/>
              <a:t>“可这上面说你们应该做，别让我再逮到你们耍花招，否则我会找些</a:t>
            </a:r>
            <a:r>
              <a:rPr lang="en-US" altLang="zh-CN" sz="1400" dirty="0" smtClean="0"/>
              <a:t>Scrum</a:t>
            </a:r>
            <a:r>
              <a:rPr lang="zh-CN" altLang="en-US" sz="1400" dirty="0" smtClean="0"/>
              <a:t>警察过来</a:t>
            </a:r>
            <a:r>
              <a:rPr lang="zh-CN" altLang="en-US" sz="1400" dirty="0" smtClean="0"/>
              <a:t>。”</a:t>
            </a:r>
            <a:endParaRPr lang="en-US" altLang="zh-CN" sz="1400" dirty="0" smtClean="0"/>
          </a:p>
          <a:p>
            <a:pPr marL="131520" indent="-131520"/>
            <a:endParaRPr lang="en-US" sz="1400" dirty="0" smtClean="0"/>
          </a:p>
          <a:p>
            <a:pPr marL="131520" indent="-131520"/>
            <a:endParaRPr lang="sv-SE" sz="1400" dirty="0" smtClean="0"/>
          </a:p>
          <a:p>
            <a:pPr marL="0" indent="0">
              <a:buNone/>
            </a:pPr>
            <a:r>
              <a:rPr lang="zh-CN" altLang="en-US" sz="1600" b="1" dirty="0" smtClean="0"/>
              <a:t>这是官方的检查清单吗</a:t>
            </a:r>
            <a:r>
              <a:rPr lang="zh-CN" altLang="en-US" sz="1600" b="1" dirty="0" smtClean="0"/>
              <a:t>？</a:t>
            </a:r>
            <a:endParaRPr lang="sv-SE" sz="1600" b="1" dirty="0" smtClean="0"/>
          </a:p>
          <a:p>
            <a:pPr marL="0" indent="0">
              <a:buNone/>
            </a:pPr>
            <a:r>
              <a:rPr lang="zh-CN" altLang="en-US" sz="1400" dirty="0" smtClean="0"/>
              <a:t>不是。它反映了我个人对</a:t>
            </a:r>
            <a:r>
              <a:rPr lang="en-US" altLang="zh-CN" sz="1400" dirty="0" smtClean="0"/>
              <a:t>Scrum</a:t>
            </a:r>
            <a:r>
              <a:rPr lang="zh-CN" altLang="en-US" sz="1400" dirty="0" smtClean="0"/>
              <a:t>重要事物的主观看法。我花了好几年来帮助许多公司启动</a:t>
            </a:r>
            <a:r>
              <a:rPr lang="en-US" altLang="zh-CN" sz="1400" dirty="0" smtClean="0"/>
              <a:t>Scrum</a:t>
            </a:r>
            <a:r>
              <a:rPr lang="zh-CN" altLang="en-US" sz="1400" dirty="0" smtClean="0"/>
              <a:t>，并会见了数百位实践者、培训师和教练；我发现如果使用得当，像这样的清单是有益的。</a:t>
            </a:r>
            <a:endParaRPr lang="sv-SE" sz="1400" b="1" dirty="0" smtClean="0"/>
          </a:p>
        </p:txBody>
      </p:sp>
      <p:sp>
        <p:nvSpPr>
          <p:cNvPr id="8" name="Rectangle 7"/>
          <p:cNvSpPr/>
          <p:nvPr/>
        </p:nvSpPr>
        <p:spPr>
          <a:xfrm>
            <a:off x="0" y="0"/>
            <a:ext cx="9906000" cy="50004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defTabSz="914180" fontAlgn="auto">
              <a:spcBef>
                <a:spcPts val="0"/>
              </a:spcBef>
              <a:spcAft>
                <a:spcPts val="0"/>
              </a:spcAft>
            </a:pPr>
            <a:endParaRPr lang="sv-SE" sz="1800">
              <a:solidFill>
                <a:prstClr val="white"/>
              </a:solidFill>
            </a:endParaRPr>
          </a:p>
        </p:txBody>
      </p:sp>
      <p:sp>
        <p:nvSpPr>
          <p:cNvPr id="9" name="TextBox 8"/>
          <p:cNvSpPr txBox="1"/>
          <p:nvPr/>
        </p:nvSpPr>
        <p:spPr>
          <a:xfrm>
            <a:off x="0" y="-71462"/>
            <a:ext cx="9906000" cy="538589"/>
          </a:xfrm>
          <a:prstGeom prst="rect">
            <a:avLst/>
          </a:prstGeom>
          <a:noFill/>
        </p:spPr>
        <p:txBody>
          <a:bodyPr wrap="square" lIns="91418" tIns="45710" rIns="91418" bIns="45710" rtlCol="0">
            <a:spAutoFit/>
          </a:bodyPr>
          <a:lstStyle/>
          <a:p>
            <a:pPr algn="ctr">
              <a:tabLst>
                <a:tab pos="387757" algn="l"/>
              </a:tabLst>
            </a:pPr>
            <a:r>
              <a:rPr lang="sv-SE" sz="2900" b="1" dirty="0" smtClean="0">
                <a:solidFill>
                  <a:schemeClr val="tx1">
                    <a:lumMod val="75000"/>
                  </a:schemeClr>
                </a:solidFill>
                <a:latin typeface="Bradley Hand ITC TT-Bold"/>
                <a:cs typeface="Bradley Hand ITC TT-Bold"/>
              </a:rPr>
              <a:t>Scrum</a:t>
            </a:r>
            <a:r>
              <a:rPr lang="zh-CN" altLang="en-US" sz="2900" b="1" dirty="0" smtClean="0">
                <a:solidFill>
                  <a:schemeClr val="tx1">
                    <a:lumMod val="75000"/>
                  </a:schemeClr>
                </a:solidFill>
                <a:latin typeface="Bradley Hand ITC TT-Bold"/>
                <a:cs typeface="Bradley Hand ITC TT-Bold"/>
              </a:rPr>
              <a:t>检查清单</a:t>
            </a:r>
            <a:endParaRPr lang="sv-SE" sz="2900" b="1" dirty="0" smtClean="0">
              <a:solidFill>
                <a:schemeClr val="tx1">
                  <a:lumMod val="75000"/>
                </a:schemeClr>
              </a:solidFill>
              <a:latin typeface="Bradley Hand ITC TT-Bold"/>
              <a:cs typeface="Bradley Hand ITC TT-Bold"/>
            </a:endParaRPr>
          </a:p>
        </p:txBody>
      </p:sp>
      <p:pic>
        <p:nvPicPr>
          <p:cNvPr id="10" name="Picture 20" descr="Creative Commons License"/>
          <p:cNvPicPr>
            <a:picLocks noChangeAspect="1" noChangeArrowheads="1"/>
          </p:cNvPicPr>
          <p:nvPr/>
        </p:nvPicPr>
        <p:blipFill>
          <a:blip r:embed="rId3" cstate="print"/>
          <a:srcRect/>
          <a:stretch>
            <a:fillRect/>
          </a:stretch>
        </p:blipFill>
        <p:spPr bwMode="auto">
          <a:xfrm>
            <a:off x="-35" y="3"/>
            <a:ext cx="908050" cy="295275"/>
          </a:xfrm>
          <a:prstGeom prst="rect">
            <a:avLst/>
          </a:prstGeom>
          <a:noFill/>
        </p:spPr>
      </p:pic>
      <p:sp>
        <p:nvSpPr>
          <p:cNvPr id="11" name="TextBox 10"/>
          <p:cNvSpPr txBox="1"/>
          <p:nvPr/>
        </p:nvSpPr>
        <p:spPr>
          <a:xfrm>
            <a:off x="-77424" y="255235"/>
            <a:ext cx="11067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dirty="0" smtClean="0">
                <a:solidFill>
                  <a:schemeClr val="tx1"/>
                </a:solidFill>
                <a:latin typeface="Calibri"/>
                <a:cs typeface="+mn-cs"/>
              </a:rPr>
              <a:t>Henrik Kniberg</a:t>
            </a:r>
          </a:p>
        </p:txBody>
      </p:sp>
      <p:sp>
        <p:nvSpPr>
          <p:cNvPr id="12" name="TextBox 11"/>
          <p:cNvSpPr txBox="1"/>
          <p:nvPr/>
        </p:nvSpPr>
        <p:spPr>
          <a:xfrm>
            <a:off x="3707813" y="268883"/>
            <a:ext cx="2049540"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www.crisp.se/scrum/checklist</a:t>
            </a:r>
            <a:endParaRPr lang="sv-SE">
              <a:solidFill>
                <a:schemeClr val="tx1"/>
              </a:solidFill>
              <a:latin typeface="Calibri"/>
              <a:cs typeface="+mn-cs"/>
            </a:endParaRPr>
          </a:p>
        </p:txBody>
      </p:sp>
      <p:sp>
        <p:nvSpPr>
          <p:cNvPr id="14" name="TextBox 13"/>
          <p:cNvSpPr txBox="1"/>
          <p:nvPr/>
        </p:nvSpPr>
        <p:spPr>
          <a:xfrm>
            <a:off x="6667512" y="5929330"/>
            <a:ext cx="2949298" cy="830977"/>
          </a:xfrm>
          <a:prstGeom prst="rect">
            <a:avLst/>
          </a:prstGeom>
          <a:noFill/>
        </p:spPr>
        <p:txBody>
          <a:bodyPr wrap="square" lIns="91418" tIns="45710" rIns="91418" bIns="45710" rtlCol="0">
            <a:spAutoFit/>
          </a:bodyPr>
          <a:lstStyle/>
          <a:p>
            <a:pPr marL="129252" algn="ctr">
              <a:tabLst>
                <a:tab pos="258505" algn="l"/>
              </a:tabLst>
            </a:pPr>
            <a:r>
              <a:rPr lang="zh-CN" altLang="en-US" dirty="0" smtClean="0"/>
              <a:t>简体中文翻译</a:t>
            </a:r>
            <a:r>
              <a:rPr lang="zh-CN" altLang="en-US" dirty="0" smtClean="0"/>
              <a:t>：</a:t>
            </a:r>
            <a:endParaRPr lang="en-US" altLang="zh-CN" dirty="0" smtClean="0"/>
          </a:p>
          <a:p>
            <a:pPr marL="129252" algn="ctr">
              <a:tabLst>
                <a:tab pos="258505" algn="l"/>
              </a:tabLst>
            </a:pPr>
            <a:r>
              <a:rPr lang="zh-CN" altLang="en-US" dirty="0" smtClean="0"/>
              <a:t>申健    </a:t>
            </a:r>
            <a:r>
              <a:rPr lang="en-US" altLang="zh-CN" dirty="0" smtClean="0">
                <a:hlinkClick r:id="rId4"/>
              </a:rPr>
              <a:t>JackyShen@ScrumChina.com</a:t>
            </a:r>
            <a:endParaRPr lang="en-US" altLang="zh-CN" dirty="0" smtClean="0"/>
          </a:p>
          <a:p>
            <a:pPr marL="129252" algn="ctr">
              <a:tabLst>
                <a:tab pos="258505" algn="l"/>
              </a:tabLst>
            </a:pPr>
            <a:r>
              <a:rPr lang="zh-CN" altLang="en-US" dirty="0" smtClean="0"/>
              <a:t>窦</a:t>
            </a:r>
            <a:r>
              <a:rPr lang="zh-CN" altLang="en-US" dirty="0" smtClean="0"/>
              <a:t>涵</a:t>
            </a:r>
            <a:r>
              <a:rPr lang="zh-CN" altLang="en-US" dirty="0" smtClean="0"/>
              <a:t>之   </a:t>
            </a:r>
            <a:r>
              <a:rPr lang="en-US" altLang="zh-CN" dirty="0" smtClean="0">
                <a:hlinkClick r:id="rId5"/>
              </a:rPr>
              <a:t>Hanzhi.Dou@CugeSoft.com</a:t>
            </a:r>
            <a:endParaRPr lang="en-US" altLang="zh-CN" dirty="0" smtClean="0"/>
          </a:p>
          <a:p>
            <a:pPr marL="129252" algn="ctr">
              <a:tabLst>
                <a:tab pos="258505" algn="l"/>
              </a:tabLst>
            </a:pPr>
            <a:endParaRPr lang="sv-SE" dirty="0" smtClean="0">
              <a:solidFill>
                <a:schemeClr val="tx1">
                  <a:lumMod val="75000"/>
                </a:schemeClr>
              </a:solidFill>
              <a:latin typeface="Century Gothic"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isp_ENG">
  <a:themeElements>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fontScheme name="Crisp_E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lnDef>
  </a:objectDefaults>
  <a:extraClrSchemeLst>
    <a:extraClrScheme>
      <a:clrScheme name="Crisp_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isp_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isp_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isp_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isp_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isp_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isp_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isp_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isp_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isp_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isp_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isp_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Crisp_ENG</Template>
  <TotalTime>22154</TotalTime>
  <Words>5545</Words>
  <Application>Microsoft Macintosh PowerPoint</Application>
  <PresentationFormat>A4 纸张(210x297 毫米)</PresentationFormat>
  <Paragraphs>519</Paragraphs>
  <Slides>4</Slides>
  <Notes>4</Notes>
  <HiddenSlides>2</HiddenSlides>
  <MMClips>0</MMClips>
  <ScaleCrop>false</ScaleCrop>
  <HeadingPairs>
    <vt:vector size="6" baseType="variant">
      <vt:variant>
        <vt:lpstr>主题</vt:lpstr>
      </vt:variant>
      <vt:variant>
        <vt:i4>2</vt:i4>
      </vt:variant>
      <vt:variant>
        <vt:lpstr>幻灯片标题</vt:lpstr>
      </vt:variant>
      <vt:variant>
        <vt:i4>4</vt:i4>
      </vt:variant>
      <vt:variant>
        <vt:lpstr>自定义放映</vt:lpstr>
      </vt:variant>
      <vt:variant>
        <vt:i4>1</vt:i4>
      </vt:variant>
    </vt:vector>
  </HeadingPairs>
  <TitlesOfParts>
    <vt:vector size="7" baseType="lpstr">
      <vt:lpstr>Crisp_ENG</vt:lpstr>
      <vt:lpstr>Office Theme</vt:lpstr>
      <vt:lpstr>幻灯片 1</vt:lpstr>
      <vt:lpstr>幻灯片 2</vt:lpstr>
      <vt:lpstr>幻灯片 3</vt:lpstr>
      <vt:lpstr>幻灯片 4</vt:lpstr>
      <vt:lpstr>Test show</vt:lpstr>
    </vt:vector>
  </TitlesOfParts>
  <Company>Netbreeze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&lt;Prop: Subject&gt;</dc:subject>
  <dc:creator>Henrik</dc:creator>
  <cp:lastModifiedBy>User</cp:lastModifiedBy>
  <cp:revision>500</cp:revision>
  <cp:lastPrinted>2010-10-04T10:39:04Z</cp:lastPrinted>
  <dcterms:created xsi:type="dcterms:W3CDTF">2010-10-04T10:38:00Z</dcterms:created>
  <dcterms:modified xsi:type="dcterms:W3CDTF">2013-08-14T07:21:29Z</dcterms:modified>
</cp:coreProperties>
</file>