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9"/>
  </p:notesMasterIdLst>
  <p:handoutMasterIdLst>
    <p:handoutMasterId r:id="rId50"/>
  </p:handoutMasterIdLst>
  <p:sldIdLst>
    <p:sldId id="404" r:id="rId2"/>
    <p:sldId id="436" r:id="rId3"/>
    <p:sldId id="440" r:id="rId4"/>
    <p:sldId id="258" r:id="rId5"/>
    <p:sldId id="439" r:id="rId6"/>
    <p:sldId id="281" r:id="rId7"/>
    <p:sldId id="438" r:id="rId8"/>
    <p:sldId id="280" r:id="rId9"/>
    <p:sldId id="259" r:id="rId10"/>
    <p:sldId id="273" r:id="rId11"/>
    <p:sldId id="260" r:id="rId12"/>
    <p:sldId id="274" r:id="rId13"/>
    <p:sldId id="275" r:id="rId14"/>
    <p:sldId id="262" r:id="rId15"/>
    <p:sldId id="276" r:id="rId16"/>
    <p:sldId id="277" r:id="rId17"/>
    <p:sldId id="263" r:id="rId18"/>
    <p:sldId id="279" r:id="rId19"/>
    <p:sldId id="284" r:id="rId20"/>
    <p:sldId id="264" r:id="rId21"/>
    <p:sldId id="265" r:id="rId22"/>
    <p:sldId id="441" r:id="rId23"/>
    <p:sldId id="266" r:id="rId24"/>
    <p:sldId id="267" r:id="rId25"/>
    <p:sldId id="295" r:id="rId26"/>
    <p:sldId id="294" r:id="rId27"/>
    <p:sldId id="437" r:id="rId28"/>
    <p:sldId id="268" r:id="rId29"/>
    <p:sldId id="269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20" r:id="rId47"/>
    <p:sldId id="403" r:id="rId48"/>
  </p:sldIdLst>
  <p:sldSz cx="9144000" cy="6858000" type="letter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6600FF"/>
    <a:srgbClr val="FF0066"/>
    <a:srgbClr val="0066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6" autoAdjust="0"/>
    <p:restoredTop sz="94660"/>
  </p:normalViewPr>
  <p:slideViewPr>
    <p:cSldViewPr>
      <p:cViewPr varScale="1">
        <p:scale>
          <a:sx n="65" d="100"/>
          <a:sy n="65" d="100"/>
        </p:scale>
        <p:origin x="1294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1175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1175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A53F09-CAB8-4189-ADDB-47DDAF49F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7813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FAA426-6A78-425E-97BB-A528E020A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5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AA426-6A78-425E-97BB-A528E020AD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AA426-6A78-425E-97BB-A528E020ADB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4EAD5-F21D-465D-89BC-54BDABE67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96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B97A9-B9D1-43BA-8F5E-09CEAF9684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58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18B2-3B23-4455-A90D-81AC47D3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519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A56F-5282-4C7C-B655-741082B6E6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48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09E82-972D-40D0-A9B1-7598478DF3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13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8F1DE-738B-4D02-873D-AFEE9C9208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434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71133-0586-4AD4-BCAC-BFEDAED98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84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F673E-9294-4DBA-B29B-712CA8A4BC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26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E40E0-DDA6-4772-8461-91AB433AD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53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0E29F-C5E5-4D3E-A47B-8D5E142604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08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3C1C1-1ED5-41DF-90D6-A03E49891B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0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CEE498-CD8D-4FD7-858D-92D753311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s://www.google.com/url?sa=i&amp;url=https://www.ppt-backgrounds.net/thank/3543-thank-you-frame-presentation-backgrounds.html&amp;psig=AOvVaw1v0RGCl0WM5SvanoZ7tfJB&amp;ust=1592966930290000&amp;source=images&amp;cd=vfe&amp;ved=0CAIQjRxqFwoTCOjU4MD2luoCFQAAAAAdAAAAAB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62610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800" b="1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m-ET" sz="8800" b="1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8800" b="1" dirty="0" smtClean="0">
                              <a:solidFill>
                                <a:srgbClr val="FF0000"/>
                              </a:solidFill>
                              <a:latin typeface="Baskerville Old Face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8800" b="1" i="0" dirty="0" smtClean="0">
                              <a:solidFill>
                                <a:srgbClr val="FF0000"/>
                              </a:solidFill>
                              <a:latin typeface="Baskerville Old Face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8800" b="1" dirty="0" smtClean="0">
                              <a:solidFill>
                                <a:srgbClr val="FF0000"/>
                              </a:solidFill>
                              <a:latin typeface="Baskerville Old Face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8800" b="1" dirty="0">
                  <a:solidFill>
                    <a:srgbClr val="92D050"/>
                  </a:solidFill>
                  <a:latin typeface="Baskerville Old Face" pitchFamily="18" charset="0"/>
                </a:endParaRPr>
              </a:p>
              <a:p>
                <a:pPr algn="ctr">
                  <a:lnSpc>
                    <a:spcPct val="170000"/>
                  </a:lnSpc>
                  <a:buNone/>
                </a:pPr>
                <a:r>
                  <a:rPr lang="en-US" sz="9600" b="1" dirty="0">
                    <a:solidFill>
                      <a:srgbClr val="92D050"/>
                    </a:solidFill>
                    <a:latin typeface="Baskerville Old Face" pitchFamily="18" charset="0"/>
                  </a:rPr>
                  <a:t>Probability and Probability Distributions</a:t>
                </a:r>
                <a:endParaRPr lang="en-US" sz="18400" b="1" dirty="0">
                  <a:solidFill>
                    <a:srgbClr val="92D050"/>
                  </a:solidFill>
                  <a:latin typeface="Baskerville Old Face" pitchFamily="18" charset="0"/>
                </a:endParaRP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626100"/>
              </a:xfrm>
              <a:blipFill>
                <a:blip r:embed="rId2"/>
                <a:stretch>
                  <a:fillRect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9985"/>
      </p:ext>
    </p:extLst>
  </p:cSld>
  <p:clrMapOvr>
    <a:masterClrMapping/>
  </p:clrMapOvr>
  <p:transition advTm="3673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0FAAC-3F54-44A4-BECB-204F64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242FB-6878-409B-98EC-386F74A84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81138"/>
            <a:ext cx="8839200" cy="530066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a die once and observe the numbers that turns on top. Here the possible outcomes   are 1, 2, 3, 4, 5, 6.</a:t>
            </a:r>
          </a:p>
          <a:p>
            <a:pPr marL="571500" indent="-571500">
              <a:lnSpc>
                <a:spcPct val="160000"/>
              </a:lnSpc>
              <a:buAutoNum type="romanL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5A6090-E56D-4F57-BB9B-648CFA72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C9E8DC-FDD5-48C4-BB30-DC812848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89202"/>
            <a:ext cx="6934200" cy="2133600"/>
          </a:xfrm>
          <a:prstGeom prst="rect">
            <a:avLst/>
          </a:prstGeom>
        </p:spPr>
      </p:pic>
      <p:pic>
        <p:nvPicPr>
          <p:cNvPr id="8" name="Picture 2" descr="Rolling Die Images, Stock Photos &amp; Vectors | Shutterstock">
            <a:extLst>
              <a:ext uri="{FF2B5EF4-FFF2-40B4-BE49-F238E27FC236}">
                <a16:creationId xmlns:a16="http://schemas.microsoft.com/office/drawing/2014/main" xmlns="" id="{D9822C3B-A3AE-4792-81D1-A5FB98C3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92519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C9A770-107B-43C6-A29E-955863BC6784}"/>
              </a:ext>
            </a:extLst>
          </p:cNvPr>
          <p:cNvSpPr txBox="1"/>
          <p:nvPr/>
        </p:nvSpPr>
        <p:spPr>
          <a:xfrm>
            <a:off x="3352800" y="5791200"/>
            <a:ext cx="25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Rolling a die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xmlns="" id="{1919D291-E5B9-4463-B298-BF88B348EF90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124453" y="4667254"/>
            <a:ext cx="609595" cy="1638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9305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1A000-2915-4834-A3EA-42CE79AF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EB0611-B3A1-423A-BB02-840EFC71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9403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3:-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set of all possible outcomes is called a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space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denoted by 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Consider example 1(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definition 1. The sample space is 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H, T}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	Consider example 1(ii) of definition 1.  	What is the sample space?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F7716B-BDC7-41D8-AA8B-8BB4793B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63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9483C-EA34-43F5-8032-C58D5255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91463-2279-4870-BF38-14A9AC8D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76400"/>
            <a:ext cx="8229601" cy="4364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 Consider example 2(ii) of definition 2. What is the sample space?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4:-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subset of the sample space is called an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4:- 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example 2(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We have the following events for 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{0, 1, 2, 3}.          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AutoNum type="romanL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6E7B1C-5761-434F-BF72-5756ECA3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27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F5979-AB4B-4D79-95AC-4478EDD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B0D2C-F356-4D6F-8E34-956E5FD6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A: The number of heads is greater than 1.  i.e. A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{2, 3}.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B: The number of heads is less than 3.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B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{0, 1, 2}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C: No head turns on top. 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C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{0}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B01B06-6D0C-4EF4-B7C6-528632FB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56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BE332-54DA-4312-AD68-0AFBF81D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42461-050A-4D9A-B1BF-328B6EDB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5:-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Two events are said to be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cannot both occur at the same time.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Consider an experiment of rolling a die once. Define events A and B as: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77C1B5-39F4-4FCC-BE3E-8F099B5F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993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8AA51-AE28-45B3-92EB-97CBF21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328E7B-2789-4EA7-9F1A-2E52FC8A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7206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an odd number turns on top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A </a:t>
            </a:r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{1, 3, 5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    </a:t>
            </a: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B: an even number turns on top	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B </a:t>
            </a:r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{2, 4, 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6}.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Thus    A </a:t>
            </a:r>
            <a:r>
              <a:rPr lang="en-US" sz="41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4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hence by definition A and B are mutually exclusive events.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9F49C0-95BB-4B47-88F1-65BC0C6F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79,979 Dice Stock Photos - Free &amp; Royalty-Free Stock Photos 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36762"/>
            <a:ext cx="1324313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Premium Photo | Black dice with three dots isolated on white backgroun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25" y="2438400"/>
            <a:ext cx="861675" cy="51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Wooden dice, all numbers — Stock Photo ..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685800" cy="58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6,775 Number 4 Dice Images, Stock Photos, and Vectors ...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48" y="3863975"/>
            <a:ext cx="149923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Single Dice Royalty-Free Images, Stock Photos &amp; Pictures ...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62" y="3915409"/>
            <a:ext cx="1352550" cy="97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Dice number 2 hi-res stock photography and images - Alamy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37" y="3991756"/>
            <a:ext cx="1271925" cy="883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315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7A30E-63B0-4B44-9410-3C04BDC3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CB418E-E1EC-423F-820B-B7A89E75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787900"/>
          </a:xfrm>
        </p:spPr>
        <p:txBody>
          <a:bodyPr>
            <a:normAutofit fontScale="25000" lnSpcReduction="20000"/>
          </a:bodyPr>
          <a:lstStyle/>
          <a:p>
            <a:pPr marL="914400" indent="-914400">
              <a:lnSpc>
                <a:spcPct val="170000"/>
              </a:lnSpc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again an experiment of rolling a die once. Define an event C as:</a:t>
            </a:r>
          </a:p>
          <a:p>
            <a:pPr marL="857250" indent="0">
              <a:lnSpc>
                <a:spcPct val="170000"/>
              </a:lnSpc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a number less than 3 turns on top 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{1, 2}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neither A and C nor B and C are mutually exclusive events since A 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 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8F5B26-C347-479B-BEAD-A3A75032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85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3EA8E-74F6-4482-B6E6-9200859F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25555-D415-4FFD-BDFD-4EDC6E6B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experiment of drawing a card once from a well shuffled ordinary deck of 52 cards. Define events A, B, and C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A: The drawn card is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B: The drawn card is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C: The drawn card is a red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94592-03AA-4181-90D1-FC693D89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King card hi-res stock photography and images - Alam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14" y="4411816"/>
            <a:ext cx="762000" cy="102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320+ Jack Of Spades Stock Photos, Pictures &amp; Royalty-Free ..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05" y="3484556"/>
            <a:ext cx="752695" cy="92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ack of red cards hi-res stock photography and images - Alamy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53000"/>
            <a:ext cx="2286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Jack card hi-res stock photography and images - Alamy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693420" cy="1032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9077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A5F17-A645-4576-8CA5-F937C1D1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0548789-541E-4243-BF0B-4CA6B68E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3497155" cy="243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55AEE8-9CC5-42EF-B5E1-CDC5FFE5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Playing card - Wikipedia">
            <a:extLst>
              <a:ext uri="{FF2B5EF4-FFF2-40B4-BE49-F238E27FC236}">
                <a16:creationId xmlns:a16="http://schemas.microsoft.com/office/drawing/2014/main" xmlns="" id="{B481C1DD-3A69-4CEB-A73C-BCE84835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31C20A-4BDB-4C9F-8B84-930A4DE2B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97362"/>
            <a:ext cx="4504847" cy="2676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A6551F2-DB6B-4E74-8514-45C85A99D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" y="1524000"/>
            <a:ext cx="1695450" cy="207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5927FCD-C953-4CB8-8C13-B54CD16F28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0"/>
            <a:ext cx="2167128" cy="2511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F3E057F-2C83-4DBC-BD0B-EDA964A04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3800"/>
            <a:ext cx="1981199" cy="277977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F29C21D-2F98-4EDA-8B5A-1D840E581011}"/>
              </a:ext>
            </a:extLst>
          </p:cNvPr>
          <p:cNvCxnSpPr>
            <a:cxnSpLocks/>
          </p:cNvCxnSpPr>
          <p:nvPr/>
        </p:nvCxnSpPr>
        <p:spPr>
          <a:xfrm flipH="1">
            <a:off x="609600" y="3657600"/>
            <a:ext cx="1447800" cy="2971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9B70961-F3B9-4788-8992-C10FE6834465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2133600" cy="2667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E1E9DEC-F317-45C4-8DD5-C6978C8C6EFF}"/>
              </a:ext>
            </a:extLst>
          </p:cNvPr>
          <p:cNvCxnSpPr>
            <a:cxnSpLocks/>
          </p:cNvCxnSpPr>
          <p:nvPr/>
        </p:nvCxnSpPr>
        <p:spPr>
          <a:xfrm flipH="1">
            <a:off x="2209800" y="3657600"/>
            <a:ext cx="2286000" cy="2743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3A77BE6-7568-48CA-A5DF-BCF3E5DDB79C}"/>
              </a:ext>
            </a:extLst>
          </p:cNvPr>
          <p:cNvCxnSpPr>
            <a:cxnSpLocks/>
          </p:cNvCxnSpPr>
          <p:nvPr/>
        </p:nvCxnSpPr>
        <p:spPr>
          <a:xfrm>
            <a:off x="2362200" y="3810000"/>
            <a:ext cx="2133600" cy="2667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63F8C78-0F3D-43FC-BF18-DF9329E196DD}"/>
              </a:ext>
            </a:extLst>
          </p:cNvPr>
          <p:cNvCxnSpPr/>
          <p:nvPr/>
        </p:nvCxnSpPr>
        <p:spPr>
          <a:xfrm flipH="1">
            <a:off x="533400" y="1295400"/>
            <a:ext cx="2057400" cy="2514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371FF57-4D7E-4863-8AA5-87FCE1645DFD}"/>
              </a:ext>
            </a:extLst>
          </p:cNvPr>
          <p:cNvCxnSpPr/>
          <p:nvPr/>
        </p:nvCxnSpPr>
        <p:spPr>
          <a:xfrm>
            <a:off x="609600" y="1371600"/>
            <a:ext cx="1981200" cy="2438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418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2EDA1-5059-49DB-998B-C8B8A5A2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06C50AB-44B8-45FB-8402-77CFD969E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76400"/>
            <a:ext cx="1439040" cy="15541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8D887F-8FFB-4932-B4C7-183C715C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8B56116-C240-4593-B765-77921A190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59766"/>
            <a:ext cx="2170176" cy="1869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CC77691-B0E3-44FB-967C-C77CFEE3DD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1865376" cy="1615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8233290-C258-4EC2-ACF7-132029251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27438"/>
            <a:ext cx="6350000" cy="28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339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DC951F7-8C24-4BB0-9EA6-E8AF8156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64162"/>
          </a:xfrm>
        </p:spPr>
        <p:txBody>
          <a:bodyPr/>
          <a:lstStyle/>
          <a:p>
            <a:pPr algn="ctr">
              <a:lnSpc>
                <a:spcPct val="170000"/>
              </a:lnSpc>
              <a:buNone/>
            </a:pPr>
            <a:r>
              <a:rPr lang="en-US" sz="6000" b="1" dirty="0" smtClean="0">
                <a:solidFill>
                  <a:srgbClr val="92D050"/>
                </a:solidFill>
                <a:latin typeface="Baskerville Old Face" pitchFamily="18" charset="0"/>
              </a:rPr>
              <a:t>Introduction </a:t>
            </a:r>
            <a:r>
              <a:rPr lang="en-US" sz="6000" b="1" dirty="0">
                <a:solidFill>
                  <a:srgbClr val="92D050"/>
                </a:solidFill>
                <a:latin typeface="Baskerville Old Face" pitchFamily="18" charset="0"/>
              </a:rPr>
              <a:t>to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77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B0E58-02C3-4A9E-9ED4-AE9AD834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</a:t>
            </a:r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Probability: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9A64331-C742-4017-8DAA-3959F518A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49403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60000"/>
                  </a:lnSpc>
                  <a:buNone/>
                </a:pPr>
                <a:r>
                  <a:rPr lang="en-US" sz="35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 </a:t>
                </a:r>
                <a:r>
                  <a:rPr lang="en-US" sz="3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two events which are mutually exclusive and which are not mutually exclusive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5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6:</a:t>
                </a:r>
                <a:r>
                  <a:rPr lang="en-US" sz="32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35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Suppose an event A can happen in </a:t>
                </a:r>
                <a:r>
                  <a:rPr lang="en-US" sz="3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ways out of a total of </a:t>
                </a:r>
                <a:r>
                  <a:rPr lang="en-US" sz="3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possible equally likely ways. </a:t>
                </a:r>
                <a:r>
                  <a:rPr lang="en-US" sz="3500" b="1" i="1" u="sng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</a:t>
                </a:r>
                <a:r>
                  <a:rPr lang="en-US" sz="3500" b="1" i="1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occurrence of event A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as:</a:t>
                </a:r>
              </a:p>
              <a:p>
                <a:pPr marL="0" indent="0">
                  <a:buNone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5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A64331-C742-4017-8DAA-3959F518A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4940300"/>
              </a:xfrm>
              <a:blipFill rotWithShape="0">
                <a:blip r:embed="rId2"/>
                <a:stretch>
                  <a:fillRect l="-1825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501D30-EA23-43B3-ACB2-C9E02EA1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41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985CF-F47C-4B4C-AF86-A97B57F9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</a:t>
            </a:r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Probability: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6DAA59-E35C-4AC7-A0D8-02081255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6:-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experiment of rolling a die once. What is the probability of getting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5?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(ii)	an odd number?	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	a 1 or a 4?		(iv)	a 7?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A44198-0368-4DB3-811A-231A8362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37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DC951F7-8C24-4BB0-9EA6-E8AF8156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641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  <a:buNone/>
            </a:pPr>
            <a:r>
              <a:rPr lang="en-US" sz="15400" b="1" dirty="0" smtClean="0">
                <a:solidFill>
                  <a:srgbClr val="FFC000"/>
                </a:solidFill>
                <a:latin typeface="Baskerville Old Face" pitchFamily="18" charset="0"/>
              </a:rPr>
              <a:t>Postulates of probability</a:t>
            </a:r>
            <a:endParaRPr lang="en-US" sz="15400" b="1" dirty="0">
              <a:solidFill>
                <a:srgbClr val="FFC000"/>
              </a:solidFill>
              <a:latin typeface="Baskerville Old Fac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583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5AA34-385E-4023-9785-32A295A1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US" sz="3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36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Probability:</a:t>
            </a:r>
            <a:r>
              <a:rPr lang="en-US" sz="3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Postulates of Probability</a:t>
            </a:r>
            <a:r>
              <a:rPr lang="en-US" sz="3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CD295A0-EC14-4142-929B-605440218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E be an experiment for which the </a:t>
                </a:r>
                <a:r>
                  <a:rPr lang="en-US" sz="4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         </a:t>
                </a:r>
                <a:r>
                  <a:rPr lang="en-US" sz="4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is S.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4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sz="4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any event A, 0</a:t>
                </a:r>
                <a14:m>
                  <m:oMath xmlns:m="http://schemas.openxmlformats.org/officeDocument/2006/math">
                    <m:r>
                      <a:rPr lang="en-US" sz="4100" i="1">
                        <a:latin typeface="Cambria Math" panose="02040503050406030204" pitchFamily="18" charset="0"/>
                      </a:rPr>
                      <m:t> ≤</m:t>
                    </m:r>
                  </m:oMath>
                </a14:m>
                <a:r>
                  <a:rPr lang="en-US" sz="4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P(A)  </a:t>
                </a:r>
                <a14:m>
                  <m:oMath xmlns:m="http://schemas.openxmlformats.org/officeDocument/2006/math">
                    <m:r>
                      <a:rPr lang="en-US" sz="41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41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7:</a:t>
                </a:r>
                <a:r>
                  <a:rPr lang="en-US" sz="32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4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the probability of an event is zero, then we refer to the event as </a:t>
                </a:r>
                <a:r>
                  <a:rPr lang="en-US" sz="4100" b="1" i="1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or impossible</a:t>
                </a:r>
                <a:r>
                  <a:rPr lang="en-US" sz="4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event; on the other hand if the probability of an event is one, then we refer to the event as </a:t>
                </a:r>
                <a:r>
                  <a:rPr lang="en-US" sz="4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sure or certain </a:t>
                </a:r>
                <a:r>
                  <a:rPr lang="en-US" sz="4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CD295A0-EC14-4142-929B-605440218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0">
                <a:blip r:embed="rId2"/>
                <a:stretch>
                  <a:fillRect l="-155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5E9498-13A8-4751-8529-5DB0F257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65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7054D-D14B-4F1C-8443-37B40DC9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Probability: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Postulates of Probability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B21E39-193C-497D-95E3-7521F920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864100"/>
          </a:xfrm>
        </p:spPr>
        <p:txBody>
          <a:bodyPr>
            <a:normAutofit/>
          </a:bodyPr>
          <a:lstStyle/>
          <a:p>
            <a:pPr marL="0" lvl="0" indent="0">
              <a:lnSpc>
                <a:spcPct val="17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P(S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914400" lvl="0" indent="-914400">
              <a:lnSpc>
                <a:spcPct val="17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Addition Rule For Two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Events.</a:t>
            </a:r>
          </a:p>
          <a:p>
            <a:pPr marL="914400" indent="-914400" algn="just">
              <a:lnSpc>
                <a:spcPct val="17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and B are two mutually exclusive events, then   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 or B) = P(A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P(A)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P(B).</a:t>
            </a:r>
          </a:p>
          <a:p>
            <a:pPr marL="0" lvl="0" indent="0">
              <a:lnSpc>
                <a:spcPct val="1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A552AA-C6C6-48F4-BE49-D76C1F8C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5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FA758-54F1-403A-9F1E-8A6AAE14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Probability: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Postulates of Probability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01DE06C-0009-4176-B5F3-F316F80D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 sets or Mutually Exclusive events:- </a:t>
            </a:r>
          </a:p>
          <a:p>
            <a:pPr marL="109537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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8A5F38-13A7-428C-83D6-4B191D3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xmlns="" id="{1C164CF4-8C54-4362-AB53-893FFD10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914" y="1763381"/>
            <a:ext cx="5486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3975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FA57D-8084-4202-9298-0CA24B4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Probability: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Postulates of Probability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DE8C2-C970-400D-B642-BB2E22F5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7879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7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Addition Rule for two events that are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  Exclusive. </a:t>
            </a:r>
          </a:p>
          <a:p>
            <a:pPr marL="971550" indent="-971550">
              <a:lnSpc>
                <a:spcPct val="17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A and B are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mutually exclusive events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 or B) = P(A) + P(B) – P(A and B)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= P(A) + P(B) – P(A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B).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9CB4B5-8FDE-4421-80AD-8C825CE1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15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CE9F5-1250-4F53-B055-78A83861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Probability: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Postulates of Probability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4E6CD31-F6CC-49D1-AC73-5F4CEFCC1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/>
          <a:lstStyle/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 sets or Non Mutually Exclusive Events:- </a:t>
            </a:r>
          </a:p>
          <a:p>
            <a:pPr marL="109537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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4649AB-7642-4FAD-9FAE-1D0E02BA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D07301C-91AD-4CD7-B1EC-CCA359738608}"/>
              </a:ext>
            </a:extLst>
          </p:cNvPr>
          <p:cNvSpPr/>
          <p:nvPr/>
        </p:nvSpPr>
        <p:spPr>
          <a:xfrm>
            <a:off x="433754" y="1791886"/>
            <a:ext cx="7976216" cy="3380893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7" descr="2-5.jpg">
            <a:extLst>
              <a:ext uri="{FF2B5EF4-FFF2-40B4-BE49-F238E27FC236}">
                <a16:creationId xmlns="" xmlns:a16="http://schemas.microsoft.com/office/drawing/2014/main" id="{068A7597-2A5F-4A0A-B321-05A9423A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6FF61"/>
              </a:clrFrom>
              <a:clrTo>
                <a:srgbClr val="36FF6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6216650" cy="414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27DDABD-37FC-48A5-9CF7-8346E110910A}"/>
              </a:ext>
            </a:extLst>
          </p:cNvPr>
          <p:cNvCxnSpPr/>
          <p:nvPr/>
        </p:nvCxnSpPr>
        <p:spPr>
          <a:xfrm flipV="1">
            <a:off x="4953000" y="3276600"/>
            <a:ext cx="0" cy="1371442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2-1.gif">
            <a:extLst>
              <a:ext uri="{FF2B5EF4-FFF2-40B4-BE49-F238E27FC236}">
                <a16:creationId xmlns="" xmlns:a16="http://schemas.microsoft.com/office/drawing/2014/main" id="{C9184318-8A6A-4BFC-A862-0E237128DF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1" y="4792583"/>
            <a:ext cx="898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8DF59B-9228-497F-BB1D-ED500A480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052" y="2096686"/>
            <a:ext cx="2693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 smtClean="0">
                <a:latin typeface="Calibri" panose="020F0502020204030204" pitchFamily="34" charset="0"/>
              </a:rPr>
              <a:t>U</a:t>
            </a:r>
            <a:endParaRPr lang="en-GB" alt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764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0E6E9-0CF6-43C7-8BFD-8101CD92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27926"/>
            <a:ext cx="8229600" cy="10150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Postulates of Probability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ABBFD2-0199-4518-9F94-DBB6F8D6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7:-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card is drawn from a well shuffled ordinary deck of 52 cards. What is the probability that the drawn card is: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 or a Jack?			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	a Queen or a black card? 			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	a face (picture) card or a red card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(iv)	a picture card or a diamond?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F21664-C350-4C41-BC99-E88C0798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305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67F23-9834-43AA-8CCF-BCC1233B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Postulates of Probability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3B13C-62FE-4BF3-AFF1-1E3EB078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8:-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 a soft drink bottling company, 5% of the bottles are under filled and 6% of the bottles are improperly capped. It was also known that 2% of the bottles are under filled and at the same time improperly capped. What is the probability of obtaining a bottle having either of the defects?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54E938-510B-4728-8AE6-D99C6806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02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DC951F7-8C24-4BB0-9EA6-E8AF8156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641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  <a:buNone/>
            </a:pPr>
            <a:r>
              <a:rPr lang="en-US" sz="15400" b="1" dirty="0" smtClean="0">
                <a:solidFill>
                  <a:srgbClr val="FFC000"/>
                </a:solidFill>
                <a:latin typeface="Baskerville Old Face" pitchFamily="18" charset="0"/>
              </a:rPr>
              <a:t>Definitions        of terms</a:t>
            </a:r>
            <a:endParaRPr lang="en-US" sz="15400" b="1" dirty="0">
              <a:solidFill>
                <a:srgbClr val="FFC000"/>
              </a:solidFill>
              <a:latin typeface="Baskerville Old Fac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813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DC951F7-8C24-4BB0-9EA6-E8AF8156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641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  <a:buNone/>
            </a:pPr>
            <a:r>
              <a:rPr lang="en-US" sz="15400" b="1" dirty="0" smtClean="0">
                <a:solidFill>
                  <a:srgbClr val="FFC000"/>
                </a:solidFill>
                <a:latin typeface="Baskerville Old Face" pitchFamily="18" charset="0"/>
              </a:rPr>
              <a:t>Complement    of an event</a:t>
            </a:r>
            <a:endParaRPr lang="en-US" sz="15400" b="1" dirty="0">
              <a:solidFill>
                <a:srgbClr val="FFC000"/>
              </a:solidFill>
              <a:latin typeface="Baskerville Old Fac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96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D8E7DD-0287-4E4F-8EDE-03597E38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of an event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A5C04C8-BFC8-468A-B6A1-73D27A322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534400" cy="5410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2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8:-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all sample events in the sample space that do not belong to event A is called the </a:t>
                </a:r>
                <a:r>
                  <a:rPr lang="en-US" sz="3200" b="1" i="1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complement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 A and is denoted by 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two events A and 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complementary,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P( A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P(A)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P(S)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P(A)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A5C04C8-BFC8-468A-B6A1-73D27A322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534400" cy="5410200"/>
              </a:xfrm>
              <a:blipFill rotWithShape="0">
                <a:blip r:embed="rId2"/>
                <a:stretch>
                  <a:fillRect l="-1786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2090AD-C44B-488A-AA75-DB312CA3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05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93B9AB-9BE7-4DD0-8B4C-BDB2FB25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of an event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2A2620-8222-4C5A-949D-012C37CE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2146"/>
            <a:ext cx="8229600" cy="559105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9:</a:t>
            </a:r>
            <a:r>
              <a:rPr lang="en-US" sz="1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Toss a coin once and find the probability that the result on top is not a head.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10:</a:t>
            </a:r>
            <a:r>
              <a:rPr lang="en-US" sz="1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a card once from a well shuffled ordinary deck of 52 cards. Find the probability that the drawn card is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black card		(iii)	not a diamond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	not a King		</a:t>
            </a:r>
            <a:r>
              <a:rPr lang="en-US" sz="1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</a:t>
            </a:r>
            <a:r>
              <a:rPr lang="en-US" sz="1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face card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F0C9FC-9842-4703-9B6C-3534F95B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52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DC951F7-8C24-4BB0-9EA6-E8AF8156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64162"/>
          </a:xfrm>
        </p:spPr>
        <p:txBody>
          <a:bodyPr/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endParaRPr 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  <a:buNone/>
            </a:pPr>
            <a:r>
              <a:rPr lang="en-US" sz="5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events, Independent events and Conditional Probability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374188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28F0D-C77A-4D6E-A221-EFD96AD6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Dependent events, Independent events and Conditional Probability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4B31C-BF7C-400E-BF1E-3EA9115D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791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9:-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events are said to be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or non-occurrence of one event has no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on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the other event. Otherwise they are called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32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events to be considered dependent, one must have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over how probable another is.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ECE2FF-9348-425B-8348-3B26F39A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34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28F0D-C77A-4D6E-A221-EFD96AD6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Dependent events, Independent events and Conditional Probability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4B31C-BF7C-400E-BF1E-3EA9115D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say you’d like to go on vacation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Dar 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term 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depends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security on the way and around the city of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Dar,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enough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.  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is deemed </a:t>
            </a: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another event, or its probability of happening, or conversely, of not happening.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ECE2FF-9348-425B-8348-3B26F39A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51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28F0D-C77A-4D6E-A221-EFD96AD6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Dependent events, Independent events and Conditional Probability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4B31C-BF7C-400E-BF1E-3EA9115D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true of events in terms of probability, as well as in real life, which, as mentioned above, is true of dependent events as well.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color of your hair has absolutely no effect on where you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learn. 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events of “</a:t>
            </a:r>
            <a:r>
              <a:rPr lang="en-US" sz="4600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black hair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6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at HiLCoE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completely independent of one another.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ECE2FF-9348-425B-8348-3B26F39A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59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28F0D-C77A-4D6E-A221-EFD96AD6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Dependent events, Independent events and Conditional Probability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4B31C-BF7C-400E-BF1E-3EA9115D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9120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11:-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a coin twice. Define events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as: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A: The first toss results a head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B: The second toss results a head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that the result of the first toss  (what so ever it is) does not affect the probability of occurrence of a head on the second toss.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ECE2FF-9348-425B-8348-3B26F39A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9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439C7-5F30-44B9-90A8-08817BE4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Dependent events, Independent events and Conditional Probability (Contd. ...)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E2D074-D437-44D7-9B8F-9D84A408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7150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whether the first toss is a head or not, the probability of getting a head on the second toss is still half. Thus A and B are independent events.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5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12:-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two cards turn by turn without replacement from a well shuffled ordinary deck of 52 cards. Define events C and D as: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93EEC83-EB55-43D5-B5F4-9D55AE69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54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32A27-11A4-46E0-ABFC-3ACB09EE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Dependent events, Independent events and Conditional Probability (Contd. ...)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3EEE59E-1400-47B0-B72F-2729D555B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382000" cy="5715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first card is a King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D: the second card is a King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case we can see that P(C)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suppose that C occurred. That is the first card is a King. Then we are left with 51 cards out of which 3 are Kings.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EEE59E-1400-47B0-B72F-2729D555B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382000" cy="5715000"/>
              </a:xfrm>
              <a:blipFill rotWithShape="0">
                <a:blip r:embed="rId2"/>
                <a:stretch>
                  <a:fillRect l="-1818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0A556E-11AA-4ED6-8131-70E9326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65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429BA-E6A4-4257-925E-57BF7C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487362"/>
          </a:xfrm>
        </p:spPr>
        <p:txBody>
          <a:bodyPr>
            <a:noAutofit/>
          </a:bodyPr>
          <a:lstStyle/>
          <a:p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Introduction to Probability (Definition of terms)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4EB1B-C4E2-41BB-AAB8-FB84FF11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 </a:t>
            </a: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1:-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statistics, any process of observation or measurement is called an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To count the number of times a head appears on top in tossing a coin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ii.	To identify the number of defective items from a set of items.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68E2F2-9653-4AF1-B73B-6CF4F4E6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726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32A27-11A4-46E0-ABFC-3ACB09EE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Dependent events, Independent events and Conditional Probability (Contd. ...)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3EEE59E-1400-47B0-B72F-2729D555B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382000" cy="5715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that the second card is a king will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den>
                    </m:f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 P(D)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C and D are dependent events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EEE59E-1400-47B0-B72F-2729D555B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382000" cy="5715000"/>
              </a:xfrm>
              <a:blipFill rotWithShape="0">
                <a:blip r:embed="rId2"/>
                <a:stretch>
                  <a:fillRect l="-218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0A556E-11AA-4ED6-8131-70E9326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15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F32A1C-43B0-4A4C-B186-6F4865B3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Dependent events, Independent events and Conditional Probability (Contd. ...)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278F8DD-A555-4FD5-9049-916480DA2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839200" cy="5638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if C didn’t occur, i.e. if the first drawn card was not a king, then we are left with 51 cards out of which 4 are kings. So the probability that the second card is a king will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den>
                    </m:f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probability of the second card to be a King is not fixed but depends on the occurrence or non- occurrence of event C.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78F8DD-A555-4FD5-9049-916480DA2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839200" cy="5638800"/>
              </a:xfrm>
              <a:blipFill rotWithShape="0">
                <a:blip r:embed="rId2"/>
                <a:stretch>
                  <a:fillRect l="-1724" r="-1724" b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A219BC-A269-4C7A-9129-746D81D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02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ADDF57-6BF1-4F17-AF6B-D7AD635C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Dependent events, Independent events and Conditional Probability (Contd. ...)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8DC3B7-0E6A-4C11-BED3-DA827A5E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305799" cy="54102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8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sz="3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10:-</a:t>
            </a:r>
            <a:r>
              <a:rPr lang="en-US" sz="3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events are dependent, the probability of one event given that the other event has occurred is called </a:t>
            </a:r>
            <a:r>
              <a:rPr lang="en-US" sz="38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Notation:- P(B</a:t>
            </a:r>
            <a:r>
              <a:rPr lang="en-US" sz="38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╲</a:t>
            </a:r>
            <a:r>
              <a:rPr lang="en-US" sz="3800" dirty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A) denotes the probability of event B given that A has occurred.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1FC04C-3578-45D4-9A41-BD9E885D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63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6DE3D-545E-47A9-AFD9-57936464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Dependent events, Independent events and Conditional Probability (Contd. ...)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47569D-6AF0-4000-BDD0-BA3918EB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7638"/>
            <a:ext cx="8610599" cy="52879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events A and B are independent, then the probability of getting both A and B is defined by:   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 and B) = P(A)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 P(B).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events A and B are dependent, then the probability of getting both A and B is defined by: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 and B) = P(A)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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P(B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╲</a:t>
            </a:r>
            <a:r>
              <a:rPr lang="en-US" sz="3200" b="1" i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A)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z="3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6CD163-4ED1-4FE1-A3BD-C8DF1149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4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28F0D-C77A-4D6E-A221-EFD96AD6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Dependent events, Independent events and Conditional Probability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4B31C-BF7C-400E-BF1E-3EA9115D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912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1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12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r>
              <a:rPr lang="en-US" sz="1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bag contains 4 red,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green 7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balls. What is the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drawing </a:t>
            </a:r>
            <a:r>
              <a:rPr lang="en-US" sz="1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 ball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draw given that the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ball drawn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blue? </a:t>
            </a: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The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 drawn are replaced in the bag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balls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drawn turn by turn without replacement.</a:t>
            </a: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6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ECE2FF-9348-425B-8348-3B26F39A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62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FD18A9-80AD-449E-8609-094522FC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Dependent events, Independent events and Conditional Probability (Contd. ...)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D7E135-0342-40BB-91F9-D9A10508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7912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3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13</a:t>
            </a:r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 a coin three times. What is the probability of getting a tail in all the three tosses?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3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14</a:t>
            </a:r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 two cards turn by turn without replacement from a well shuffled ordinary deck of 52 cards. What is the probability of getting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 in both draws?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(ii)	a Face card in both draws?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9B22E52-F9EF-440A-A40C-22CCF155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49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B119AEC-8306-4293-A19B-63F4EB24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8001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235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rame Backgrounds for Powerpoint Templates - PPT Backgrounds">
            <a:hlinkClick r:id="rId2"/>
            <a:extLst>
              <a:ext uri="{FF2B5EF4-FFF2-40B4-BE49-F238E27FC236}">
                <a16:creationId xmlns:a16="http://schemas.microsoft.com/office/drawing/2014/main" xmlns="" id="{AD78EB08-C114-48A2-9401-5FBFF4950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0" y="857251"/>
            <a:ext cx="82404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117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C96F8-E8CD-40B7-9219-D1EDB7A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7"/>
            <a:ext cx="8305800" cy="94456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</a:t>
            </a:r>
            <a:r>
              <a:rPr lang="en-US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Probability. (Definition </a:t>
            </a: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terms)(</a:t>
            </a: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 . . .)</a:t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7E22305-9E3F-4EF6-8803-19244D1B8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1895475" cy="2409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83B806-29C8-4E9E-B5D5-E00D276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F15566-5DB2-49E8-B31D-3E2DF578E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24400"/>
            <a:ext cx="2651828" cy="1768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7B0D9BB-AED6-4141-B92E-7CB1FB9D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350085"/>
            <a:ext cx="1743075" cy="1768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EDBA0E2-D9ED-4F9C-B664-BAA23CD38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62908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398912-51F3-46B1-9AFE-4985FFA7FB57}"/>
              </a:ext>
            </a:extLst>
          </p:cNvPr>
          <p:cNvSpPr txBox="1"/>
          <p:nvPr/>
        </p:nvSpPr>
        <p:spPr>
          <a:xfrm>
            <a:off x="1295400" y="1410348"/>
            <a:ext cx="4578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Tossing a coin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80728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C96F8-E8CD-40B7-9219-D1EDB7A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terms(Contd. . . .)</a:t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600200"/>
            <a:ext cx="8458201" cy="5004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sz="3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6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</a:t>
            </a:r>
            <a:r>
              <a:rPr lang="en-US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9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9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lang="en-US" sz="96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"heads" </a:t>
            </a:r>
            <a:r>
              <a:rPr lang="en-US" sz="9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96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"tails" </a:t>
            </a:r>
            <a:r>
              <a:rPr lang="en-US" sz="9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coins originated from the images on ancient coins and the terminology used in games of chance: The front of Athenian coins featured the head of Athena, and the back featured her sacred animal, the owl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its tail </a:t>
            </a:r>
            <a:r>
              <a:rPr lang="en-US" sz="9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hanging down.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83B806-29C8-4E9E-B5D5-E00D276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thena owl coin hi-res stock photography and images - Alam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2667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SECRET DESIRE 1Pc Ancient Greek Owl Athena Silver Coin ..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4383"/>
            <a:ext cx="2819400" cy="249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8597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429BA-E6A4-4257-925E-57BF7C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487362"/>
          </a:xfrm>
        </p:spPr>
        <p:txBody>
          <a:bodyPr>
            <a:noAutofit/>
          </a:bodyPr>
          <a:lstStyle/>
          <a:p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Introduction to Probability (Definition of terms)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4EB1B-C4E2-41BB-AAB8-FB84FF11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276600"/>
            <a:ext cx="4419600" cy="1219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68E2F2-9653-4AF1-B73B-6CF4F4E6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ample images of hex-nut dataset: (a) non-defective, (b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67799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7865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0DCD6-07B2-4361-9168-2CFD7C97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terms(Contd. . . .)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AA5CEDE3-FFC1-4605-89E3-16711888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CE5EF6-0B53-476A-9288-38F5828A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A5B503E-5FF6-472F-863D-4B16DF246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9690"/>
            <a:ext cx="3674396" cy="18508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550B7E8-EFEA-4D97-9A00-93AF76755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96" y="2057400"/>
            <a:ext cx="3829558" cy="2291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A53E354-0059-48B2-904E-E2085DD1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47" y="4022866"/>
            <a:ext cx="5715000" cy="28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51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D6ED2-6DAF-4463-920A-942B6A34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Introduction to Probability</a:t>
            </a:r>
            <a:b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 (Contd. . . 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92B1AD-8AA3-4C13-9942-EECC0BDA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52596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35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2:</a:t>
            </a: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5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result we obtained from an experiment are called </a:t>
            </a:r>
            <a:r>
              <a:rPr lang="en-US" sz="32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35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Count the total number of times a head appears on top in tossing a coin three times. Here the possible outcomes are      0, 1, 2, 3.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51C6F4-5FD4-4640-A67A-1BCBFFCC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DFEB-1C9F-415D-9C2D-8F237D6C83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85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9528</TotalTime>
  <Words>1132</Words>
  <Application>Microsoft Office PowerPoint</Application>
  <PresentationFormat>Letter Paper (8.5x11 in)</PresentationFormat>
  <Paragraphs>241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Yu Gothic</vt:lpstr>
      <vt:lpstr>Arial</vt:lpstr>
      <vt:lpstr>Baskerville Old Face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6.1 Introduction to Probability (Definition of terms)</vt:lpstr>
      <vt:lpstr>6.1 Introduction to Probability. (Definition of terms)(Contd. . . .)    </vt:lpstr>
      <vt:lpstr>6.1 Introduction to Probability Definition of terms(Contd. . . .)     </vt:lpstr>
      <vt:lpstr>6.1 Introduction to Probability (Definition of terms)</vt:lpstr>
      <vt:lpstr>6.1 Introduction to Probability Definition of terms(Contd.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 Definition of terms (Contd. . . .)</vt:lpstr>
      <vt:lpstr>6.1 Introduction to Probability: Definition of terms (Contd. . . .)</vt:lpstr>
      <vt:lpstr>6.1 Introduction to Probability: Definition of terms (Contd. . . .)</vt:lpstr>
      <vt:lpstr>PowerPoint Presentation</vt:lpstr>
      <vt:lpstr>6.1 Introduction to Probability: Postulates of Probability </vt:lpstr>
      <vt:lpstr>6.1 Introduction to Probability: Postulates of Probability </vt:lpstr>
      <vt:lpstr>6.1 Introduction to Probability: Postulates of Probability </vt:lpstr>
      <vt:lpstr>6.1 Introduction to Probability: Postulates of Probability </vt:lpstr>
      <vt:lpstr>6.1 Introduction to Probability: Postulates of Probability </vt:lpstr>
      <vt:lpstr>6.1 Introduction to Probability Postulates of Probability </vt:lpstr>
      <vt:lpstr>6.1 Introduction to Probability Postulates of Probability </vt:lpstr>
      <vt:lpstr>PowerPoint Presentation</vt:lpstr>
      <vt:lpstr>6.1 Introduction to Probability Complement of an event </vt:lpstr>
      <vt:lpstr>6.1 Introduction to Probability Complement of an event  </vt:lpstr>
      <vt:lpstr>PowerPoint Presentation</vt:lpstr>
      <vt:lpstr>6.2 Dependent events, Independent events and Conditional Probability</vt:lpstr>
      <vt:lpstr>6.2 Dependent events, Independent events and Conditional Probability</vt:lpstr>
      <vt:lpstr>6.2 Dependent events, Independent events and Conditional Probability</vt:lpstr>
      <vt:lpstr>6.2 Dependent events, Independent events and Conditional Probability</vt:lpstr>
      <vt:lpstr>6.2 Dependent events, Independent events and Conditional Probability (Contd. ...)</vt:lpstr>
      <vt:lpstr>6.2 Dependent events, Independent events and Conditional Probability (Contd. ...)</vt:lpstr>
      <vt:lpstr>6.2 Dependent events, Independent events and Conditional Probability (Contd. ...)</vt:lpstr>
      <vt:lpstr>6.2 Dependent events, Independent events and Conditional Probability (Contd. ...)</vt:lpstr>
      <vt:lpstr>6.2 Dependent events, Independent events and Conditional Probability (Contd. ...)</vt:lpstr>
      <vt:lpstr>6.2 Dependent events, Independent events and Conditional Probability (Contd. ...)</vt:lpstr>
      <vt:lpstr>6.2 Dependent events, Independent events and Conditional Probability</vt:lpstr>
      <vt:lpstr>6.2 Dependent events, Independent events and Conditional Probability (Contd. ...)</vt:lpstr>
      <vt:lpstr>PowerPoint Presentation</vt:lpstr>
      <vt:lpstr>PowerPoint Presentation</vt:lpstr>
    </vt:vector>
  </TitlesOfParts>
  <Company>Dokimas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wub</dc:creator>
  <cp:lastModifiedBy>Microsoft account</cp:lastModifiedBy>
  <cp:revision>362</cp:revision>
  <dcterms:created xsi:type="dcterms:W3CDTF">2010-11-02T11:58:29Z</dcterms:created>
  <dcterms:modified xsi:type="dcterms:W3CDTF">2025-08-08T09:12:09Z</dcterms:modified>
</cp:coreProperties>
</file>