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61" r:id="rId3"/>
    <p:sldId id="258" r:id="rId4"/>
    <p:sldId id="260" r:id="rId5"/>
    <p:sldId id="300" r:id="rId6"/>
    <p:sldId id="296" r:id="rId7"/>
    <p:sldId id="266" r:id="rId8"/>
    <p:sldId id="298" r:id="rId9"/>
    <p:sldId id="271" r:id="rId10"/>
    <p:sldId id="262" r:id="rId11"/>
    <p:sldId id="301" r:id="rId12"/>
    <p:sldId id="263" r:id="rId13"/>
    <p:sldId id="302" r:id="rId14"/>
    <p:sldId id="305" r:id="rId15"/>
    <p:sldId id="299" r:id="rId16"/>
    <p:sldId id="303" r:id="rId17"/>
    <p:sldId id="304" r:id="rId18"/>
    <p:sldId id="306" r:id="rId19"/>
    <p:sldId id="307" r:id="rId20"/>
    <p:sldId id="274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Light" panose="020F0502020204030203" pitchFamily="34" charset="0"/>
      <p:regular r:id="rId28"/>
      <p:italic r:id="rId29"/>
    </p:embeddedFont>
    <p:embeddedFont>
      <p:font typeface="Nunito Light" pitchFamily="2" charset="-18"/>
      <p:regular r:id="rId30"/>
      <p:italic r:id="rId31"/>
    </p:embeddedFont>
    <p:embeddedFont>
      <p:font typeface="Outfit ExtraBold" panose="020B060402020202020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BD976C-8639-43DD-9CA6-F04559F43971}">
  <a:tblStyle styleId="{4EBD976C-8639-43DD-9CA6-F04559F439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D64BA2-7A3C-40DD-AF29-948A089AAA9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32" autoAdjust="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1f2e6270ebd_0_4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1f2e6270ebd_0_4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>
          <a:extLst>
            <a:ext uri="{FF2B5EF4-FFF2-40B4-BE49-F238E27FC236}">
              <a16:creationId xmlns:a16="http://schemas.microsoft.com/office/drawing/2014/main" id="{46288132-32FE-0BDA-8AAD-A67B33934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1f2e6270ebd_0_4200:notes">
            <a:extLst>
              <a:ext uri="{FF2B5EF4-FFF2-40B4-BE49-F238E27FC236}">
                <a16:creationId xmlns:a16="http://schemas.microsoft.com/office/drawing/2014/main" id="{30A100FD-D942-7659-A375-31FC51DF3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1f2e6270ebd_0_4200:notes">
            <a:extLst>
              <a:ext uri="{FF2B5EF4-FFF2-40B4-BE49-F238E27FC236}">
                <a16:creationId xmlns:a16="http://schemas.microsoft.com/office/drawing/2014/main" id="{CA0CA34A-BFA8-0A48-89A5-EC55ACADE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0184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>
          <a:extLst>
            <a:ext uri="{FF2B5EF4-FFF2-40B4-BE49-F238E27FC236}">
              <a16:creationId xmlns:a16="http://schemas.microsoft.com/office/drawing/2014/main" id="{AA4C2E5C-06C7-F91E-0A56-42F0D4E7F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>
            <a:extLst>
              <a:ext uri="{FF2B5EF4-FFF2-40B4-BE49-F238E27FC236}">
                <a16:creationId xmlns:a16="http://schemas.microsoft.com/office/drawing/2014/main" id="{754F564E-A874-00A9-6341-E11ADD1A48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>
            <a:extLst>
              <a:ext uri="{FF2B5EF4-FFF2-40B4-BE49-F238E27FC236}">
                <a16:creationId xmlns:a16="http://schemas.microsoft.com/office/drawing/2014/main" id="{6B77B71B-E546-361B-BFE6-562BE9F1C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51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>
          <a:extLst>
            <a:ext uri="{FF2B5EF4-FFF2-40B4-BE49-F238E27FC236}">
              <a16:creationId xmlns:a16="http://schemas.microsoft.com/office/drawing/2014/main" id="{52069C3E-1B2B-D0C7-2278-688FB59D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>
            <a:extLst>
              <a:ext uri="{FF2B5EF4-FFF2-40B4-BE49-F238E27FC236}">
                <a16:creationId xmlns:a16="http://schemas.microsoft.com/office/drawing/2014/main" id="{2AE772ED-C542-5AE2-A9F8-11D9AA9B01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>
            <a:extLst>
              <a:ext uri="{FF2B5EF4-FFF2-40B4-BE49-F238E27FC236}">
                <a16:creationId xmlns:a16="http://schemas.microsoft.com/office/drawing/2014/main" id="{466F8AD7-6051-44C5-6935-299BCDF67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383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>
          <a:extLst>
            <a:ext uri="{FF2B5EF4-FFF2-40B4-BE49-F238E27FC236}">
              <a16:creationId xmlns:a16="http://schemas.microsoft.com/office/drawing/2014/main" id="{A02C061C-9690-B7AA-18DF-A7399C9C7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>
            <a:extLst>
              <a:ext uri="{FF2B5EF4-FFF2-40B4-BE49-F238E27FC236}">
                <a16:creationId xmlns:a16="http://schemas.microsoft.com/office/drawing/2014/main" id="{5EC2FF9C-F6A3-E887-FB9C-8E0027C6CC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>
            <a:extLst>
              <a:ext uri="{FF2B5EF4-FFF2-40B4-BE49-F238E27FC236}">
                <a16:creationId xmlns:a16="http://schemas.microsoft.com/office/drawing/2014/main" id="{5E8FBFF1-691F-9F23-FEFE-72C317C67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72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>
          <a:extLst>
            <a:ext uri="{FF2B5EF4-FFF2-40B4-BE49-F238E27FC236}">
              <a16:creationId xmlns:a16="http://schemas.microsoft.com/office/drawing/2014/main" id="{A8CEEA96-B33A-5CE8-D4E7-94C40F00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>
            <a:extLst>
              <a:ext uri="{FF2B5EF4-FFF2-40B4-BE49-F238E27FC236}">
                <a16:creationId xmlns:a16="http://schemas.microsoft.com/office/drawing/2014/main" id="{8B0DFC43-A06C-D9B5-5E76-D7DA61D08F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>
            <a:extLst>
              <a:ext uri="{FF2B5EF4-FFF2-40B4-BE49-F238E27FC236}">
                <a16:creationId xmlns:a16="http://schemas.microsoft.com/office/drawing/2014/main" id="{39BBE228-E9B1-2ACE-54B0-34E5728D5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726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>
          <a:extLst>
            <a:ext uri="{FF2B5EF4-FFF2-40B4-BE49-F238E27FC236}">
              <a16:creationId xmlns:a16="http://schemas.microsoft.com/office/drawing/2014/main" id="{AB250656-E225-9CC9-8285-0363B09C8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>
            <a:extLst>
              <a:ext uri="{FF2B5EF4-FFF2-40B4-BE49-F238E27FC236}">
                <a16:creationId xmlns:a16="http://schemas.microsoft.com/office/drawing/2014/main" id="{BE85431E-6746-99C5-E6C6-185A606AFA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>
            <a:extLst>
              <a:ext uri="{FF2B5EF4-FFF2-40B4-BE49-F238E27FC236}">
                <a16:creationId xmlns:a16="http://schemas.microsoft.com/office/drawing/2014/main" id="{3D71F5C0-5A39-8622-E3ED-2E6D5E24F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052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>
          <a:extLst>
            <a:ext uri="{FF2B5EF4-FFF2-40B4-BE49-F238E27FC236}">
              <a16:creationId xmlns:a16="http://schemas.microsoft.com/office/drawing/2014/main" id="{C908B568-6EEF-8728-0A38-1B58BEA68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>
            <a:extLst>
              <a:ext uri="{FF2B5EF4-FFF2-40B4-BE49-F238E27FC236}">
                <a16:creationId xmlns:a16="http://schemas.microsoft.com/office/drawing/2014/main" id="{BBA8A66E-1099-CCD2-4639-C29D35A0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>
            <a:extLst>
              <a:ext uri="{FF2B5EF4-FFF2-40B4-BE49-F238E27FC236}">
                <a16:creationId xmlns:a16="http://schemas.microsoft.com/office/drawing/2014/main" id="{7A5F272E-20F0-2BC0-2029-1A1EE8CFBC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776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>
          <a:extLst>
            <a:ext uri="{FF2B5EF4-FFF2-40B4-BE49-F238E27FC236}">
              <a16:creationId xmlns:a16="http://schemas.microsoft.com/office/drawing/2014/main" id="{6D4800D4-9C38-F2D9-713C-F54129BA3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>
            <a:extLst>
              <a:ext uri="{FF2B5EF4-FFF2-40B4-BE49-F238E27FC236}">
                <a16:creationId xmlns:a16="http://schemas.microsoft.com/office/drawing/2014/main" id="{3617AABA-F39B-5F70-6EFD-CFE97715B9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>
            <a:extLst>
              <a:ext uri="{FF2B5EF4-FFF2-40B4-BE49-F238E27FC236}">
                <a16:creationId xmlns:a16="http://schemas.microsoft.com/office/drawing/2014/main" id="{3EEA1C23-FB1C-CB61-92B0-66CE3B1D5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12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1f2e6270ebd_0_4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1f2e6270ebd_0_4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1f2e6270ebd_0_4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1f2e6270ebd_0_4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1f2e6270ebd_0_4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1f2e6270ebd_0_4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>
          <a:extLst>
            <a:ext uri="{FF2B5EF4-FFF2-40B4-BE49-F238E27FC236}">
              <a16:creationId xmlns:a16="http://schemas.microsoft.com/office/drawing/2014/main" id="{83B90314-451E-24C9-AD1C-16EBB29B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>
            <a:extLst>
              <a:ext uri="{FF2B5EF4-FFF2-40B4-BE49-F238E27FC236}">
                <a16:creationId xmlns:a16="http://schemas.microsoft.com/office/drawing/2014/main" id="{5082683C-2207-5441-1BA1-413EE11E6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>
            <a:extLst>
              <a:ext uri="{FF2B5EF4-FFF2-40B4-BE49-F238E27FC236}">
                <a16:creationId xmlns:a16="http://schemas.microsoft.com/office/drawing/2014/main" id="{77F01607-1227-A0E2-E3E7-E38E3A440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6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0">
          <a:extLst>
            <a:ext uri="{FF2B5EF4-FFF2-40B4-BE49-F238E27FC236}">
              <a16:creationId xmlns:a16="http://schemas.microsoft.com/office/drawing/2014/main" id="{CEBCA2DE-4339-8357-A189-A3852679C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>
            <a:extLst>
              <a:ext uri="{FF2B5EF4-FFF2-40B4-BE49-F238E27FC236}">
                <a16:creationId xmlns:a16="http://schemas.microsoft.com/office/drawing/2014/main" id="{8BC588D1-F46B-7B7C-6A35-70B497167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>
            <a:extLst>
              <a:ext uri="{FF2B5EF4-FFF2-40B4-BE49-F238E27FC236}">
                <a16:creationId xmlns:a16="http://schemas.microsoft.com/office/drawing/2014/main" id="{DA2AEA2C-2D2C-327D-7B66-200957635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1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f2e6270ebd_0_4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f2e6270ebd_0_4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>
          <a:extLst>
            <a:ext uri="{FF2B5EF4-FFF2-40B4-BE49-F238E27FC236}">
              <a16:creationId xmlns:a16="http://schemas.microsoft.com/office/drawing/2014/main" id="{B90B564B-A567-6D25-04D6-2853B1650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>
            <a:extLst>
              <a:ext uri="{FF2B5EF4-FFF2-40B4-BE49-F238E27FC236}">
                <a16:creationId xmlns:a16="http://schemas.microsoft.com/office/drawing/2014/main" id="{5994BAB3-0723-0304-3A95-1F6575C020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>
            <a:extLst>
              <a:ext uri="{FF2B5EF4-FFF2-40B4-BE49-F238E27FC236}">
                <a16:creationId xmlns:a16="http://schemas.microsoft.com/office/drawing/2014/main" id="{030E3989-758B-F536-5326-9CEA1CB596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30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1f2e6270ebd_0_4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1f2e6270ebd_0_4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1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311" name="Google Shape;1311;p1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Google Shape;140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04" name="Google Shape;1404;p15"/>
          <p:cNvGrpSpPr/>
          <p:nvPr/>
        </p:nvGrpSpPr>
        <p:grpSpPr>
          <a:xfrm>
            <a:off x="2298156" y="4651367"/>
            <a:ext cx="4547874" cy="491789"/>
            <a:chOff x="122000" y="4884626"/>
            <a:chExt cx="8899950" cy="258877"/>
          </a:xfrm>
        </p:grpSpPr>
        <p:sp>
          <p:nvSpPr>
            <p:cNvPr id="1405" name="Google Shape;1405;p15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15"/>
          <p:cNvGrpSpPr/>
          <p:nvPr/>
        </p:nvGrpSpPr>
        <p:grpSpPr>
          <a:xfrm>
            <a:off x="2297975" y="4848940"/>
            <a:ext cx="4547874" cy="294550"/>
            <a:chOff x="122000" y="4884626"/>
            <a:chExt cx="8899950" cy="258877"/>
          </a:xfrm>
        </p:grpSpPr>
        <p:sp>
          <p:nvSpPr>
            <p:cNvPr id="1436" name="Google Shape;1436;p15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1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873" name="Google Shape;1873;p1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subTitle" idx="1"/>
          </p:nvPr>
        </p:nvSpPr>
        <p:spPr>
          <a:xfrm>
            <a:off x="7200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2"/>
          </p:nvPr>
        </p:nvSpPr>
        <p:spPr>
          <a:xfrm>
            <a:off x="3382483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subTitle" idx="3"/>
          </p:nvPr>
        </p:nvSpPr>
        <p:spPr>
          <a:xfrm>
            <a:off x="60449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subTitle" idx="4"/>
          </p:nvPr>
        </p:nvSpPr>
        <p:spPr>
          <a:xfrm>
            <a:off x="720049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382488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subTitle" idx="6"/>
          </p:nvPr>
        </p:nvSpPr>
        <p:spPr>
          <a:xfrm>
            <a:off x="6044951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972" name="Google Shape;1972;p19"/>
          <p:cNvGrpSpPr/>
          <p:nvPr/>
        </p:nvGrpSpPr>
        <p:grpSpPr>
          <a:xfrm>
            <a:off x="7904645" y="4603996"/>
            <a:ext cx="1163258" cy="473963"/>
            <a:chOff x="6180480" y="488520"/>
            <a:chExt cx="1135440" cy="1313280"/>
          </a:xfrm>
        </p:grpSpPr>
        <p:sp>
          <p:nvSpPr>
            <p:cNvPr id="1973" name="Google Shape;1973;p19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1" name="Google Shape;1981;p19"/>
          <p:cNvGrpSpPr/>
          <p:nvPr/>
        </p:nvGrpSpPr>
        <p:grpSpPr>
          <a:xfrm>
            <a:off x="76201" y="4604007"/>
            <a:ext cx="1469010" cy="473974"/>
            <a:chOff x="4687560" y="1801800"/>
            <a:chExt cx="1433880" cy="1767240"/>
          </a:xfrm>
        </p:grpSpPr>
        <p:sp>
          <p:nvSpPr>
            <p:cNvPr id="1982" name="Google Shape;1982;p19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20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994" name="Google Shape;1994;p20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7" name="Google Shape;2087;p20"/>
          <p:cNvSpPr txBox="1">
            <a:spLocks noGrp="1"/>
          </p:cNvSpPr>
          <p:nvPr>
            <p:ph type="subTitle" idx="1"/>
          </p:nvPr>
        </p:nvSpPr>
        <p:spPr>
          <a:xfrm>
            <a:off x="713196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20"/>
          <p:cNvSpPr txBox="1">
            <a:spLocks noGrp="1"/>
          </p:cNvSpPr>
          <p:nvPr>
            <p:ph type="subTitle" idx="2"/>
          </p:nvPr>
        </p:nvSpPr>
        <p:spPr>
          <a:xfrm>
            <a:off x="3353100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9" name="Google Shape;2089;p20"/>
          <p:cNvSpPr txBox="1">
            <a:spLocks noGrp="1"/>
          </p:cNvSpPr>
          <p:nvPr>
            <p:ph type="subTitle" idx="3"/>
          </p:nvPr>
        </p:nvSpPr>
        <p:spPr>
          <a:xfrm>
            <a:off x="713196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0" name="Google Shape;2090;p20"/>
          <p:cNvSpPr txBox="1">
            <a:spLocks noGrp="1"/>
          </p:cNvSpPr>
          <p:nvPr>
            <p:ph type="subTitle" idx="4"/>
          </p:nvPr>
        </p:nvSpPr>
        <p:spPr>
          <a:xfrm>
            <a:off x="3353100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1" name="Google Shape;2091;p20"/>
          <p:cNvSpPr txBox="1">
            <a:spLocks noGrp="1"/>
          </p:cNvSpPr>
          <p:nvPr>
            <p:ph type="subTitle" idx="5"/>
          </p:nvPr>
        </p:nvSpPr>
        <p:spPr>
          <a:xfrm>
            <a:off x="5993004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2" name="Google Shape;2092;p20"/>
          <p:cNvSpPr txBox="1">
            <a:spLocks noGrp="1"/>
          </p:cNvSpPr>
          <p:nvPr>
            <p:ph type="subTitle" idx="6"/>
          </p:nvPr>
        </p:nvSpPr>
        <p:spPr>
          <a:xfrm>
            <a:off x="5993004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3" name="Google Shape;2093;p20"/>
          <p:cNvSpPr txBox="1">
            <a:spLocks noGrp="1"/>
          </p:cNvSpPr>
          <p:nvPr>
            <p:ph type="subTitle" idx="7"/>
          </p:nvPr>
        </p:nvSpPr>
        <p:spPr>
          <a:xfrm>
            <a:off x="714294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4" name="Google Shape;2094;p20"/>
          <p:cNvSpPr txBox="1">
            <a:spLocks noGrp="1"/>
          </p:cNvSpPr>
          <p:nvPr>
            <p:ph type="subTitle" idx="8"/>
          </p:nvPr>
        </p:nvSpPr>
        <p:spPr>
          <a:xfrm>
            <a:off x="3354198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5" name="Google Shape;2095;p20"/>
          <p:cNvSpPr txBox="1">
            <a:spLocks noGrp="1"/>
          </p:cNvSpPr>
          <p:nvPr>
            <p:ph type="subTitle" idx="9"/>
          </p:nvPr>
        </p:nvSpPr>
        <p:spPr>
          <a:xfrm>
            <a:off x="5993002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6" name="Google Shape;2096;p20"/>
          <p:cNvSpPr txBox="1">
            <a:spLocks noGrp="1"/>
          </p:cNvSpPr>
          <p:nvPr>
            <p:ph type="subTitle" idx="13"/>
          </p:nvPr>
        </p:nvSpPr>
        <p:spPr>
          <a:xfrm>
            <a:off x="714294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7" name="Google Shape;2097;p20"/>
          <p:cNvSpPr txBox="1">
            <a:spLocks noGrp="1"/>
          </p:cNvSpPr>
          <p:nvPr>
            <p:ph type="subTitle" idx="14"/>
          </p:nvPr>
        </p:nvSpPr>
        <p:spPr>
          <a:xfrm>
            <a:off x="3354198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8" name="Google Shape;2098;p20"/>
          <p:cNvSpPr txBox="1">
            <a:spLocks noGrp="1"/>
          </p:cNvSpPr>
          <p:nvPr>
            <p:ph type="subTitle" idx="15"/>
          </p:nvPr>
        </p:nvSpPr>
        <p:spPr>
          <a:xfrm>
            <a:off x="5994102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2099" name="Google Shape;2099;p20"/>
          <p:cNvGrpSpPr/>
          <p:nvPr/>
        </p:nvGrpSpPr>
        <p:grpSpPr>
          <a:xfrm>
            <a:off x="8430835" y="4756407"/>
            <a:ext cx="551017" cy="217475"/>
            <a:chOff x="6204535" y="1008832"/>
            <a:chExt cx="551017" cy="217475"/>
          </a:xfrm>
        </p:grpSpPr>
        <p:sp>
          <p:nvSpPr>
            <p:cNvPr id="2100" name="Google Shape;210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>
          <a:xfrm rot="10800000">
            <a:off x="162210" y="169632"/>
            <a:ext cx="551017" cy="217475"/>
            <a:chOff x="6204535" y="1008832"/>
            <a:chExt cx="551017" cy="217475"/>
          </a:xfrm>
        </p:grpSpPr>
        <p:sp>
          <p:nvSpPr>
            <p:cNvPr id="2105" name="Google Shape;210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20"/>
          <p:cNvGrpSpPr/>
          <p:nvPr/>
        </p:nvGrpSpPr>
        <p:grpSpPr>
          <a:xfrm>
            <a:off x="162210" y="278369"/>
            <a:ext cx="551017" cy="217475"/>
            <a:chOff x="6204535" y="1008832"/>
            <a:chExt cx="551017" cy="217475"/>
          </a:xfrm>
        </p:grpSpPr>
        <p:sp>
          <p:nvSpPr>
            <p:cNvPr id="2110" name="Google Shape;211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4" name="Google Shape;2114;p20"/>
          <p:cNvGrpSpPr/>
          <p:nvPr/>
        </p:nvGrpSpPr>
        <p:grpSpPr>
          <a:xfrm>
            <a:off x="8430835" y="4689632"/>
            <a:ext cx="551017" cy="217475"/>
            <a:chOff x="6204535" y="1008832"/>
            <a:chExt cx="551017" cy="217475"/>
          </a:xfrm>
        </p:grpSpPr>
        <p:sp>
          <p:nvSpPr>
            <p:cNvPr id="2115" name="Google Shape;211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579" name="Google Shape;579;p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6"/>
          <p:cNvGrpSpPr/>
          <p:nvPr/>
        </p:nvGrpSpPr>
        <p:grpSpPr>
          <a:xfrm>
            <a:off x="167252" y="4500432"/>
            <a:ext cx="397957" cy="577662"/>
            <a:chOff x="6031440" y="1249200"/>
            <a:chExt cx="388440" cy="1649520"/>
          </a:xfrm>
        </p:grpSpPr>
        <p:sp>
          <p:nvSpPr>
            <p:cNvPr id="672" name="Google Shape;672;p6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6"/>
          <p:cNvGrpSpPr/>
          <p:nvPr/>
        </p:nvGrpSpPr>
        <p:grpSpPr>
          <a:xfrm>
            <a:off x="8488800" y="227548"/>
            <a:ext cx="398326" cy="217474"/>
            <a:chOff x="6628680" y="910440"/>
            <a:chExt cx="388800" cy="621000"/>
          </a:xfrm>
        </p:grpSpPr>
        <p:sp>
          <p:nvSpPr>
            <p:cNvPr id="676" name="Google Shape;676;p6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>
            <a:spLocks noGrp="1"/>
          </p:cNvSpPr>
          <p:nvPr>
            <p:ph type="pic" idx="2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776" name="Google Shape;776;p7"/>
            <p:cNvSpPr/>
            <p:nvPr/>
          </p:nvSpPr>
          <p:spPr>
            <a:xfrm>
              <a:off x="4089960" y="2835360"/>
              <a:ext cx="90360" cy="540000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388760" y="2589480"/>
              <a:ext cx="90000" cy="420480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39360" y="2835360"/>
              <a:ext cx="90360" cy="174600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>
            <a:xfrm>
              <a:off x="4538160" y="2589480"/>
              <a:ext cx="90000" cy="96516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"/>
          <p:cNvSpPr txBox="1">
            <a:spLocks noGrp="1"/>
          </p:cNvSpPr>
          <p:nvPr>
            <p:ph type="subTitle" idx="1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87" name="Google Shape;787;p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>
            <a:spLocks noGrp="1"/>
          </p:cNvSpPr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5" r:id="rId12"/>
    <p:sldLayoutId id="2147483666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27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728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Készítette: Jákob Tamás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Rendező: dataklub.hu</a:t>
            </a:r>
            <a:endParaRPr dirty="0"/>
          </a:p>
        </p:txBody>
      </p:sp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713225" y="964406"/>
            <a:ext cx="7717500" cy="22160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000" dirty="0" err="1"/>
              <a:t>Telepromter</a:t>
            </a:r>
            <a:r>
              <a:rPr lang="hu-HU" sz="5000" dirty="0"/>
              <a:t> adatok elemzése </a:t>
            </a:r>
            <a:r>
              <a:rPr lang="en" sz="5000" dirty="0"/>
              <a:t>- </a:t>
            </a:r>
            <a:r>
              <a:rPr lang="hu-HU" sz="3800" dirty="0"/>
              <a:t>3. Házi Data Science Verseny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33"/>
          <p:cNvSpPr txBox="1">
            <a:spLocks noGrp="1"/>
          </p:cNvSpPr>
          <p:nvPr>
            <p:ph type="subTitle" idx="2"/>
          </p:nvPr>
        </p:nvSpPr>
        <p:spPr>
          <a:xfrm>
            <a:off x="1116422" y="2727938"/>
            <a:ext cx="3535379" cy="381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Mann–Whitney U-teszt eredménye:</a:t>
            </a:r>
            <a:endParaRPr dirty="0"/>
          </a:p>
        </p:txBody>
      </p:sp>
      <p:sp>
        <p:nvSpPr>
          <p:cNvPr id="2715" name="Google Shape;2715;p33"/>
          <p:cNvSpPr txBox="1">
            <a:spLocks noGrp="1"/>
          </p:cNvSpPr>
          <p:nvPr>
            <p:ph type="subTitle" idx="5"/>
          </p:nvPr>
        </p:nvSpPr>
        <p:spPr>
          <a:xfrm>
            <a:off x="3122656" y="1582225"/>
            <a:ext cx="5616061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lemondók nagy része ki sem próbálta az alkalmazást, így az eseményeik mérőszámaik nagy része 0. </a:t>
            </a:r>
            <a:endParaRPr dirty="0"/>
          </a:p>
        </p:txBody>
      </p:sp>
      <p:sp>
        <p:nvSpPr>
          <p:cNvPr id="2716" name="Google Shape;271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Előfizetők és lemondók közötti különbségek</a:t>
            </a:r>
            <a:endParaRPr dirty="0"/>
          </a:p>
        </p:txBody>
      </p:sp>
      <p:sp>
        <p:nvSpPr>
          <p:cNvPr id="2717" name="Google Shape;2717;p33"/>
          <p:cNvSpPr txBox="1">
            <a:spLocks noGrp="1"/>
          </p:cNvSpPr>
          <p:nvPr>
            <p:ph type="subTitle" idx="1"/>
          </p:nvPr>
        </p:nvSpPr>
        <p:spPr>
          <a:xfrm>
            <a:off x="3127732" y="1271976"/>
            <a:ext cx="4872067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Eltérés van a két csoport viselkedési mintázata között.</a:t>
            </a:r>
            <a:endParaRPr dirty="0"/>
          </a:p>
        </p:txBody>
      </p:sp>
      <p:sp>
        <p:nvSpPr>
          <p:cNvPr id="2719" name="Google Shape;2719;p33"/>
          <p:cNvSpPr txBox="1">
            <a:spLocks noGrp="1"/>
          </p:cNvSpPr>
          <p:nvPr>
            <p:ph type="subTitle" idx="4"/>
          </p:nvPr>
        </p:nvSpPr>
        <p:spPr>
          <a:xfrm>
            <a:off x="720000" y="3614517"/>
            <a:ext cx="6564720" cy="403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Dyslexic</a:t>
            </a:r>
            <a:r>
              <a:rPr lang="hu-HU" dirty="0"/>
              <a:t> fontok használata, felirat stílusok, AI funkciók, hangfelismerés</a:t>
            </a:r>
            <a:endParaRPr dirty="0"/>
          </a:p>
        </p:txBody>
      </p:sp>
      <p:sp>
        <p:nvSpPr>
          <p:cNvPr id="2720" name="Google Shape;2720;p33"/>
          <p:cNvSpPr txBox="1">
            <a:spLocks noGrp="1"/>
          </p:cNvSpPr>
          <p:nvPr>
            <p:ph type="subTitle" idx="6"/>
          </p:nvPr>
        </p:nvSpPr>
        <p:spPr>
          <a:xfrm>
            <a:off x="720000" y="4424517"/>
            <a:ext cx="6953340" cy="452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4K felvétel, </a:t>
            </a:r>
            <a:r>
              <a:rPr lang="hu-HU" dirty="0" err="1"/>
              <a:t>mirroring</a:t>
            </a:r>
            <a:r>
              <a:rPr lang="hu-HU" dirty="0"/>
              <a:t>, </a:t>
            </a:r>
            <a:r>
              <a:rPr lang="hu-HU" dirty="0" err="1"/>
              <a:t>remote</a:t>
            </a:r>
            <a:r>
              <a:rPr lang="hu-HU" dirty="0"/>
              <a:t> funkciók, és minden általános videófelvételi funkció</a:t>
            </a:r>
            <a:endParaRPr dirty="0"/>
          </a:p>
        </p:txBody>
      </p:sp>
      <p:sp>
        <p:nvSpPr>
          <p:cNvPr id="2721" name="Google Shape;2721;p33"/>
          <p:cNvSpPr txBox="1">
            <a:spLocks noGrp="1"/>
          </p:cNvSpPr>
          <p:nvPr>
            <p:ph type="subTitle" idx="7"/>
          </p:nvPr>
        </p:nvSpPr>
        <p:spPr>
          <a:xfrm>
            <a:off x="1097796" y="839349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Hipotézis:</a:t>
            </a:r>
            <a:endParaRPr dirty="0"/>
          </a:p>
        </p:txBody>
      </p:sp>
      <p:sp>
        <p:nvSpPr>
          <p:cNvPr id="2722" name="Google Shape;2722;p33"/>
          <p:cNvSpPr txBox="1">
            <a:spLocks noGrp="1"/>
          </p:cNvSpPr>
          <p:nvPr>
            <p:ph type="subTitle" idx="8"/>
          </p:nvPr>
        </p:nvSpPr>
        <p:spPr>
          <a:xfrm>
            <a:off x="1098997" y="1612221"/>
            <a:ext cx="2189639" cy="410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Nehezítő körülmény: </a:t>
            </a:r>
            <a:endParaRPr dirty="0"/>
          </a:p>
        </p:txBody>
      </p:sp>
      <p:sp>
        <p:nvSpPr>
          <p:cNvPr id="2724" name="Google Shape;2724;p33"/>
          <p:cNvSpPr txBox="1">
            <a:spLocks noGrp="1"/>
          </p:cNvSpPr>
          <p:nvPr>
            <p:ph type="subTitle" idx="13"/>
          </p:nvPr>
        </p:nvSpPr>
        <p:spPr>
          <a:xfrm>
            <a:off x="720000" y="3271476"/>
            <a:ext cx="4407444" cy="410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Előfizetők esetében domináns események:</a:t>
            </a:r>
            <a:endParaRPr dirty="0"/>
          </a:p>
        </p:txBody>
      </p:sp>
      <p:sp>
        <p:nvSpPr>
          <p:cNvPr id="2725" name="Google Shape;2725;p33"/>
          <p:cNvSpPr txBox="1">
            <a:spLocks noGrp="1"/>
          </p:cNvSpPr>
          <p:nvPr>
            <p:ph type="subTitle" idx="14"/>
          </p:nvPr>
        </p:nvSpPr>
        <p:spPr>
          <a:xfrm>
            <a:off x="720000" y="4055053"/>
            <a:ext cx="5739921" cy="4032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Lemondók és előfizetők között nem eltérő események:</a:t>
            </a:r>
            <a:endParaRPr dirty="0"/>
          </a:p>
        </p:txBody>
      </p:sp>
      <p:sp>
        <p:nvSpPr>
          <p:cNvPr id="10" name="Google Shape;2722;p33">
            <a:extLst>
              <a:ext uri="{FF2B5EF4-FFF2-40B4-BE49-F238E27FC236}">
                <a16:creationId xmlns:a16="http://schemas.microsoft.com/office/drawing/2014/main" id="{9FEBB4B8-D731-8E33-5830-313191D927F9}"/>
              </a:ext>
            </a:extLst>
          </p:cNvPr>
          <p:cNvSpPr txBox="1">
            <a:spLocks/>
          </p:cNvSpPr>
          <p:nvPr/>
        </p:nvSpPr>
        <p:spPr>
          <a:xfrm>
            <a:off x="721201" y="2278419"/>
            <a:ext cx="2434199" cy="41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hu-HU" dirty="0">
                <a:solidFill>
                  <a:srgbClr val="FF0000"/>
                </a:solidFill>
              </a:rPr>
              <a:t>Legjelentősebb szűrő:</a:t>
            </a:r>
          </a:p>
        </p:txBody>
      </p:sp>
      <p:sp>
        <p:nvSpPr>
          <p:cNvPr id="12" name="Google Shape;2715;p33">
            <a:extLst>
              <a:ext uri="{FF2B5EF4-FFF2-40B4-BE49-F238E27FC236}">
                <a16:creationId xmlns:a16="http://schemas.microsoft.com/office/drawing/2014/main" id="{EAEC078C-E605-2DE6-1F8A-FC8F0791FAD6}"/>
              </a:ext>
            </a:extLst>
          </p:cNvPr>
          <p:cNvSpPr txBox="1">
            <a:spLocks/>
          </p:cNvSpPr>
          <p:nvPr/>
        </p:nvSpPr>
        <p:spPr>
          <a:xfrm>
            <a:off x="2936488" y="2244902"/>
            <a:ext cx="1993651" cy="41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hu-HU" sz="1500" b="1" u="sng" dirty="0" err="1"/>
              <a:t>Billing_issue_event</a:t>
            </a:r>
            <a:r>
              <a:rPr lang="hu-HU" sz="1500" b="1" u="sng" dirty="0"/>
              <a:t>!</a:t>
            </a:r>
          </a:p>
        </p:txBody>
      </p:sp>
      <p:grpSp>
        <p:nvGrpSpPr>
          <p:cNvPr id="13" name="Google Shape;10556;p65">
            <a:extLst>
              <a:ext uri="{FF2B5EF4-FFF2-40B4-BE49-F238E27FC236}">
                <a16:creationId xmlns:a16="http://schemas.microsoft.com/office/drawing/2014/main" id="{9E7D5D74-F148-06A2-23A4-9637FAAF431D}"/>
              </a:ext>
            </a:extLst>
          </p:cNvPr>
          <p:cNvGrpSpPr/>
          <p:nvPr/>
        </p:nvGrpSpPr>
        <p:grpSpPr>
          <a:xfrm>
            <a:off x="738960" y="2722477"/>
            <a:ext cx="426462" cy="418363"/>
            <a:chOff x="-1183550" y="3586525"/>
            <a:chExt cx="296175" cy="290550"/>
          </a:xfrm>
        </p:grpSpPr>
        <p:sp>
          <p:nvSpPr>
            <p:cNvPr id="14" name="Google Shape;10557;p65">
              <a:extLst>
                <a:ext uri="{FF2B5EF4-FFF2-40B4-BE49-F238E27FC236}">
                  <a16:creationId xmlns:a16="http://schemas.microsoft.com/office/drawing/2014/main" id="{91CF8B65-CFB6-F680-4937-8A7CA991CADD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558;p65">
              <a:extLst>
                <a:ext uri="{FF2B5EF4-FFF2-40B4-BE49-F238E27FC236}">
                  <a16:creationId xmlns:a16="http://schemas.microsoft.com/office/drawing/2014/main" id="{9C503292-CDA5-6D28-8FEB-FE5A2126ED9E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559;p65">
              <a:extLst>
                <a:ext uri="{FF2B5EF4-FFF2-40B4-BE49-F238E27FC236}">
                  <a16:creationId xmlns:a16="http://schemas.microsoft.com/office/drawing/2014/main" id="{B31C1543-F8F4-F89D-97BE-48CB4095BEB7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560;p65">
              <a:extLst>
                <a:ext uri="{FF2B5EF4-FFF2-40B4-BE49-F238E27FC236}">
                  <a16:creationId xmlns:a16="http://schemas.microsoft.com/office/drawing/2014/main" id="{B5D7A938-262E-B296-65F2-DE8058BBD2AE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561;p65">
              <a:extLst>
                <a:ext uri="{FF2B5EF4-FFF2-40B4-BE49-F238E27FC236}">
                  <a16:creationId xmlns:a16="http://schemas.microsoft.com/office/drawing/2014/main" id="{970CD8AB-00A4-409F-1166-D054B1D3ACF3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62;p65">
              <a:extLst>
                <a:ext uri="{FF2B5EF4-FFF2-40B4-BE49-F238E27FC236}">
                  <a16:creationId xmlns:a16="http://schemas.microsoft.com/office/drawing/2014/main" id="{DBF487F1-3044-7951-5700-84674F5D623F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63;p65">
              <a:extLst>
                <a:ext uri="{FF2B5EF4-FFF2-40B4-BE49-F238E27FC236}">
                  <a16:creationId xmlns:a16="http://schemas.microsoft.com/office/drawing/2014/main" id="{F59A32D4-6446-5B48-DFAC-C08F68E5E649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564;p65">
              <a:extLst>
                <a:ext uri="{FF2B5EF4-FFF2-40B4-BE49-F238E27FC236}">
                  <a16:creationId xmlns:a16="http://schemas.microsoft.com/office/drawing/2014/main" id="{E1ED4395-58F5-E955-CE2D-D3D186D6C1A7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5;p65">
              <a:extLst>
                <a:ext uri="{FF2B5EF4-FFF2-40B4-BE49-F238E27FC236}">
                  <a16:creationId xmlns:a16="http://schemas.microsoft.com/office/drawing/2014/main" id="{03D31D39-94F2-BD53-B250-6DDFB940D67E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628;p65">
            <a:extLst>
              <a:ext uri="{FF2B5EF4-FFF2-40B4-BE49-F238E27FC236}">
                <a16:creationId xmlns:a16="http://schemas.microsoft.com/office/drawing/2014/main" id="{F1AC53CA-B23B-09F7-F45E-F59DCEED89C5}"/>
              </a:ext>
            </a:extLst>
          </p:cNvPr>
          <p:cNvGrpSpPr/>
          <p:nvPr/>
        </p:nvGrpSpPr>
        <p:grpSpPr>
          <a:xfrm>
            <a:off x="647922" y="1228844"/>
            <a:ext cx="434634" cy="419227"/>
            <a:chOff x="-3768700" y="3253275"/>
            <a:chExt cx="301850" cy="291150"/>
          </a:xfrm>
        </p:grpSpPr>
        <p:sp>
          <p:nvSpPr>
            <p:cNvPr id="24" name="Google Shape;10629;p65">
              <a:extLst>
                <a:ext uri="{FF2B5EF4-FFF2-40B4-BE49-F238E27FC236}">
                  <a16:creationId xmlns:a16="http://schemas.microsoft.com/office/drawing/2014/main" id="{EA1D8050-65DA-B211-11EC-4EFC7ABE93C8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30;p65">
              <a:extLst>
                <a:ext uri="{FF2B5EF4-FFF2-40B4-BE49-F238E27FC236}">
                  <a16:creationId xmlns:a16="http://schemas.microsoft.com/office/drawing/2014/main" id="{5E83C31B-070C-0888-EA6F-64D03294B4C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31;p65">
              <a:extLst>
                <a:ext uri="{FF2B5EF4-FFF2-40B4-BE49-F238E27FC236}">
                  <a16:creationId xmlns:a16="http://schemas.microsoft.com/office/drawing/2014/main" id="{E75C4501-CDFD-6B0A-2FC4-8FD955E4AACD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>
          <a:extLst>
            <a:ext uri="{FF2B5EF4-FFF2-40B4-BE49-F238E27FC236}">
              <a16:creationId xmlns:a16="http://schemas.microsoft.com/office/drawing/2014/main" id="{98F09908-1F24-0256-ACAD-0A13E734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33">
            <a:extLst>
              <a:ext uri="{FF2B5EF4-FFF2-40B4-BE49-F238E27FC236}">
                <a16:creationId xmlns:a16="http://schemas.microsoft.com/office/drawing/2014/main" id="{03BCFFEF-B508-02ED-5457-EE73B165CC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Egyesült Államok és Indonézia: különbségek</a:t>
            </a:r>
            <a:endParaRPr dirty="0"/>
          </a:p>
        </p:txBody>
      </p:sp>
      <p:sp>
        <p:nvSpPr>
          <p:cNvPr id="2717" name="Google Shape;2717;p33">
            <a:extLst>
              <a:ext uri="{FF2B5EF4-FFF2-40B4-BE49-F238E27FC236}">
                <a16:creationId xmlns:a16="http://schemas.microsoft.com/office/drawing/2014/main" id="{DE195E04-0488-C0A0-EB9F-37A4A4ECD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5966" y="984118"/>
            <a:ext cx="4872067" cy="423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két ország konverziós aránya a legszélsőségesebb</a:t>
            </a:r>
            <a:endParaRPr dirty="0"/>
          </a:p>
        </p:txBody>
      </p:sp>
      <p:sp>
        <p:nvSpPr>
          <p:cNvPr id="2721" name="Google Shape;2721;p33">
            <a:extLst>
              <a:ext uri="{FF2B5EF4-FFF2-40B4-BE49-F238E27FC236}">
                <a16:creationId xmlns:a16="http://schemas.microsoft.com/office/drawing/2014/main" id="{67081DC2-1AD8-76AF-EFE1-E8B253F47E44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20000" y="995536"/>
            <a:ext cx="1462406" cy="425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Megfigyelés:</a:t>
            </a:r>
            <a:endParaRPr dirty="0"/>
          </a:p>
        </p:txBody>
      </p:sp>
      <p:sp>
        <p:nvSpPr>
          <p:cNvPr id="2724" name="Google Shape;2724;p33">
            <a:extLst>
              <a:ext uri="{FF2B5EF4-FFF2-40B4-BE49-F238E27FC236}">
                <a16:creationId xmlns:a16="http://schemas.microsoft.com/office/drawing/2014/main" id="{564A5CC1-3081-8E37-D816-E89C8F34126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375445" y="1520513"/>
            <a:ext cx="2899500" cy="4105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Előfizetők összehasonlítása:</a:t>
            </a:r>
            <a:endParaRPr dirty="0"/>
          </a:p>
        </p:txBody>
      </p:sp>
      <p:sp>
        <p:nvSpPr>
          <p:cNvPr id="2" name="Google Shape;2724;p33">
            <a:extLst>
              <a:ext uri="{FF2B5EF4-FFF2-40B4-BE49-F238E27FC236}">
                <a16:creationId xmlns:a16="http://schemas.microsoft.com/office/drawing/2014/main" id="{81A1D538-2635-CB0E-5E85-BEE9085ED1CE}"/>
              </a:ext>
            </a:extLst>
          </p:cNvPr>
          <p:cNvSpPr txBox="1">
            <a:spLocks/>
          </p:cNvSpPr>
          <p:nvPr/>
        </p:nvSpPr>
        <p:spPr>
          <a:xfrm>
            <a:off x="5612334" y="1523280"/>
            <a:ext cx="2990829" cy="41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hu-HU" dirty="0"/>
              <a:t>Lemondók összehasonlítása:</a:t>
            </a:r>
          </a:p>
        </p:txBody>
      </p:sp>
      <p:sp>
        <p:nvSpPr>
          <p:cNvPr id="19" name="Google Shape;2715;p33">
            <a:extLst>
              <a:ext uri="{FF2B5EF4-FFF2-40B4-BE49-F238E27FC236}">
                <a16:creationId xmlns:a16="http://schemas.microsoft.com/office/drawing/2014/main" id="{E2F449C9-1EE6-5439-B189-971B7BD8CBB0}"/>
              </a:ext>
            </a:extLst>
          </p:cNvPr>
          <p:cNvSpPr txBox="1">
            <a:spLocks/>
          </p:cNvSpPr>
          <p:nvPr/>
        </p:nvSpPr>
        <p:spPr>
          <a:xfrm>
            <a:off x="2034540" y="1745215"/>
            <a:ext cx="1581310" cy="42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hu-HU" dirty="0"/>
              <a:t>(nincs különbség)</a:t>
            </a:r>
          </a:p>
        </p:txBody>
      </p:sp>
      <p:sp>
        <p:nvSpPr>
          <p:cNvPr id="20" name="Google Shape;2715;p33">
            <a:extLst>
              <a:ext uri="{FF2B5EF4-FFF2-40B4-BE49-F238E27FC236}">
                <a16:creationId xmlns:a16="http://schemas.microsoft.com/office/drawing/2014/main" id="{24DF85F4-45BD-D570-D6FF-C3CBACA09E6B}"/>
              </a:ext>
            </a:extLst>
          </p:cNvPr>
          <p:cNvSpPr txBox="1">
            <a:spLocks/>
          </p:cNvSpPr>
          <p:nvPr/>
        </p:nvSpPr>
        <p:spPr>
          <a:xfrm>
            <a:off x="6075247" y="1751762"/>
            <a:ext cx="2065001" cy="42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hu-HU" dirty="0"/>
              <a:t>(nagy különbség van!)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5E564CC-4915-EFCD-FCA7-B68DE3A0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1" y="2247750"/>
            <a:ext cx="4236924" cy="254215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53B7F7E-CD44-CDDA-56D5-C4FF2500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999" y="2306407"/>
            <a:ext cx="4237200" cy="25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4"/>
          <p:cNvGrpSpPr/>
          <p:nvPr/>
        </p:nvGrpSpPr>
        <p:grpSpPr>
          <a:xfrm rot="10800000">
            <a:off x="2282274" y="4168879"/>
            <a:ext cx="4528741" cy="453231"/>
            <a:chOff x="2226811" y="890954"/>
            <a:chExt cx="4528741" cy="453231"/>
          </a:xfrm>
        </p:grpSpPr>
        <p:sp>
          <p:nvSpPr>
            <p:cNvPr id="2733" name="Google Shape;2733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3" name="Google Shape;2763;p34"/>
          <p:cNvGrpSpPr/>
          <p:nvPr/>
        </p:nvGrpSpPr>
        <p:grpSpPr>
          <a:xfrm>
            <a:off x="2282274" y="4245079"/>
            <a:ext cx="4528741" cy="453231"/>
            <a:chOff x="2226811" y="890954"/>
            <a:chExt cx="4528741" cy="453231"/>
          </a:xfrm>
        </p:grpSpPr>
        <p:sp>
          <p:nvSpPr>
            <p:cNvPr id="2764" name="Google Shape;2764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 rot="10800000">
            <a:off x="2282274" y="615704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5" name="Google Shape;2825;p34"/>
          <p:cNvGrpSpPr/>
          <p:nvPr/>
        </p:nvGrpSpPr>
        <p:grpSpPr>
          <a:xfrm>
            <a:off x="2282274" y="539504"/>
            <a:ext cx="4528741" cy="453231"/>
            <a:chOff x="2226811" y="890954"/>
            <a:chExt cx="4528741" cy="453231"/>
          </a:xfrm>
        </p:grpSpPr>
        <p:sp>
          <p:nvSpPr>
            <p:cNvPr id="2826" name="Google Shape;2826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2721;p33">
            <a:extLst>
              <a:ext uri="{FF2B5EF4-FFF2-40B4-BE49-F238E27FC236}">
                <a16:creationId xmlns:a16="http://schemas.microsoft.com/office/drawing/2014/main" id="{BF2A40AD-1B7F-E613-EB88-DBCB8F14C433}"/>
              </a:ext>
            </a:extLst>
          </p:cNvPr>
          <p:cNvSpPr txBox="1">
            <a:spLocks/>
          </p:cNvSpPr>
          <p:nvPr/>
        </p:nvSpPr>
        <p:spPr>
          <a:xfrm>
            <a:off x="576090" y="1483216"/>
            <a:ext cx="1511910" cy="425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600" dirty="0">
                <a:solidFill>
                  <a:schemeClr val="accent1"/>
                </a:solidFill>
                <a:latin typeface="Outfit ExtraBold" panose="020B0604020202020204" charset="0"/>
              </a:rPr>
              <a:t>Előfizetők:</a:t>
            </a:r>
          </a:p>
        </p:txBody>
      </p:sp>
      <p:sp>
        <p:nvSpPr>
          <p:cNvPr id="6" name="Google Shape;2721;p33">
            <a:extLst>
              <a:ext uri="{FF2B5EF4-FFF2-40B4-BE49-F238E27FC236}">
                <a16:creationId xmlns:a16="http://schemas.microsoft.com/office/drawing/2014/main" id="{1F62436D-86B5-90E3-6C26-FB0772F85D4F}"/>
              </a:ext>
            </a:extLst>
          </p:cNvPr>
          <p:cNvSpPr txBox="1">
            <a:spLocks/>
          </p:cNvSpPr>
          <p:nvPr/>
        </p:nvSpPr>
        <p:spPr>
          <a:xfrm>
            <a:off x="576090" y="3016645"/>
            <a:ext cx="1454310" cy="425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600" dirty="0">
                <a:solidFill>
                  <a:schemeClr val="accent1"/>
                </a:solidFill>
                <a:latin typeface="Outfit ExtraBold" panose="020B0604020202020204" charset="0"/>
              </a:rPr>
              <a:t>Javaslat:</a:t>
            </a:r>
          </a:p>
        </p:txBody>
      </p:sp>
      <p:sp>
        <p:nvSpPr>
          <p:cNvPr id="7" name="Google Shape;2715;p33">
            <a:extLst>
              <a:ext uri="{FF2B5EF4-FFF2-40B4-BE49-F238E27FC236}">
                <a16:creationId xmlns:a16="http://schemas.microsoft.com/office/drawing/2014/main" id="{A5F530B7-F357-5FA9-9F63-3ECCEAB4EED9}"/>
              </a:ext>
            </a:extLst>
          </p:cNvPr>
          <p:cNvSpPr txBox="1">
            <a:spLocks/>
          </p:cNvSpPr>
          <p:nvPr/>
        </p:nvSpPr>
        <p:spPr>
          <a:xfrm>
            <a:off x="2030400" y="1483216"/>
            <a:ext cx="6629279" cy="58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hu-HU" dirty="0"/>
              <a:t>Nincs lényegi különbség az előfizetők között</a:t>
            </a:r>
          </a:p>
        </p:txBody>
      </p:sp>
      <p:sp>
        <p:nvSpPr>
          <p:cNvPr id="3" name="Google Shape;2715;p33">
            <a:extLst>
              <a:ext uri="{FF2B5EF4-FFF2-40B4-BE49-F238E27FC236}">
                <a16:creationId xmlns:a16="http://schemas.microsoft.com/office/drawing/2014/main" id="{D47E14B2-2220-A823-A2C9-68EBFED067AA}"/>
              </a:ext>
            </a:extLst>
          </p:cNvPr>
          <p:cNvSpPr txBox="1">
            <a:spLocks/>
          </p:cNvSpPr>
          <p:nvPr/>
        </p:nvSpPr>
        <p:spPr>
          <a:xfrm>
            <a:off x="2030400" y="3022495"/>
            <a:ext cx="5140800" cy="121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Jelentős árcsökkentés.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GDPR miatti adattörlés „kiszedése” az ugyanazon felhasználók ismételt, sorozatos próbaidőszakjainak megakadályozására.</a:t>
            </a:r>
          </a:p>
        </p:txBody>
      </p:sp>
      <p:sp>
        <p:nvSpPr>
          <p:cNvPr id="4" name="Google Shape;2721;p33">
            <a:extLst>
              <a:ext uri="{FF2B5EF4-FFF2-40B4-BE49-F238E27FC236}">
                <a16:creationId xmlns:a16="http://schemas.microsoft.com/office/drawing/2014/main" id="{3568F170-7C13-79E7-95C4-8FB3355F1659}"/>
              </a:ext>
            </a:extLst>
          </p:cNvPr>
          <p:cNvSpPr txBox="1">
            <a:spLocks/>
          </p:cNvSpPr>
          <p:nvPr/>
        </p:nvSpPr>
        <p:spPr>
          <a:xfrm>
            <a:off x="576090" y="1899447"/>
            <a:ext cx="1511910" cy="425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600" dirty="0">
                <a:solidFill>
                  <a:schemeClr val="accent1"/>
                </a:solidFill>
                <a:latin typeface="Outfit ExtraBold" panose="020B0604020202020204" charset="0"/>
              </a:rPr>
              <a:t>Lemondók:</a:t>
            </a:r>
          </a:p>
        </p:txBody>
      </p:sp>
      <p:sp>
        <p:nvSpPr>
          <p:cNvPr id="9" name="Google Shape;2715;p33">
            <a:extLst>
              <a:ext uri="{FF2B5EF4-FFF2-40B4-BE49-F238E27FC236}">
                <a16:creationId xmlns:a16="http://schemas.microsoft.com/office/drawing/2014/main" id="{5704DBCD-3E91-FC8A-FC9E-AF253FD2ED90}"/>
              </a:ext>
            </a:extLst>
          </p:cNvPr>
          <p:cNvSpPr txBox="1">
            <a:spLocks/>
          </p:cNvSpPr>
          <p:nvPr/>
        </p:nvSpPr>
        <p:spPr>
          <a:xfrm>
            <a:off x="2030401" y="1899447"/>
            <a:ext cx="3780000" cy="1150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hu-HU" dirty="0"/>
              <a:t>Az indonéz lemondók sokat használták az alkalmazás fő funkcióit.</a:t>
            </a:r>
          </a:p>
          <a:p>
            <a:pPr marL="0" indent="0" algn="just"/>
            <a:r>
              <a:rPr lang="hu-HU" dirty="0"/>
              <a:t>Rendszeres próbaverzió újraindítás, vásárlás helyett?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6FAAF65-9FA6-77FA-107E-EFD3F7779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9" t="2346" r="1225" b="717"/>
          <a:stretch/>
        </p:blipFill>
        <p:spPr>
          <a:xfrm>
            <a:off x="5981309" y="1483216"/>
            <a:ext cx="2593241" cy="14543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>
          <a:extLst>
            <a:ext uri="{FF2B5EF4-FFF2-40B4-BE49-F238E27FC236}">
              <a16:creationId xmlns:a16="http://schemas.microsoft.com/office/drawing/2014/main" id="{3F8F6EBF-FC53-4E59-1090-B9533E77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38">
            <a:extLst>
              <a:ext uri="{FF2B5EF4-FFF2-40B4-BE49-F238E27FC236}">
                <a16:creationId xmlns:a16="http://schemas.microsoft.com/office/drawing/2014/main" id="{4A843829-FCBF-532E-3D7D-5EDF8E2345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342" y="-65749"/>
            <a:ext cx="7704000" cy="922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felhasználók terület alapú eloszlásának vizsgálata a használat mennyisége szerint</a:t>
            </a:r>
            <a:endParaRPr dirty="0"/>
          </a:p>
        </p:txBody>
      </p:sp>
      <p:sp>
        <p:nvSpPr>
          <p:cNvPr id="3248" name="Google Shape;3248;p38">
            <a:extLst>
              <a:ext uri="{FF2B5EF4-FFF2-40B4-BE49-F238E27FC236}">
                <a16:creationId xmlns:a16="http://schemas.microsoft.com/office/drawing/2014/main" id="{11C154CB-1906-9F0C-37D6-3D6CAF5F3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83440" y="2453639"/>
            <a:ext cx="2620500" cy="506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Erős pozitív korreláció !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2" name="Google Shape;2979;p37">
            <a:extLst>
              <a:ext uri="{FF2B5EF4-FFF2-40B4-BE49-F238E27FC236}">
                <a16:creationId xmlns:a16="http://schemas.microsoft.com/office/drawing/2014/main" id="{F896FDFF-46B9-21B9-0485-1F61C3097CBA}"/>
              </a:ext>
            </a:extLst>
          </p:cNvPr>
          <p:cNvSpPr txBox="1"/>
          <p:nvPr/>
        </p:nvSpPr>
        <p:spPr>
          <a:xfrm flipH="1">
            <a:off x="5383440" y="1947378"/>
            <a:ext cx="2922360" cy="62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Új session: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30 perc tétlenség után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3248;p38">
            <a:extLst>
              <a:ext uri="{FF2B5EF4-FFF2-40B4-BE49-F238E27FC236}">
                <a16:creationId xmlns:a16="http://schemas.microsoft.com/office/drawing/2014/main" id="{1C218653-3B19-8BD8-56CF-3C259B6CA29D}"/>
              </a:ext>
            </a:extLst>
          </p:cNvPr>
          <p:cNvSpPr txBox="1">
            <a:spLocks/>
          </p:cNvSpPr>
          <p:nvPr/>
        </p:nvSpPr>
        <p:spPr>
          <a:xfrm>
            <a:off x="5383440" y="2840516"/>
            <a:ext cx="3013800" cy="77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hu-HU" sz="1600" dirty="0">
                <a:solidFill>
                  <a:schemeClr val="accent1"/>
                </a:solidFill>
              </a:rPr>
              <a:t>A konverziós hajlandóság függ a használat számától.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B68CB56-EC21-D2D3-713D-ECD752FC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60" y="938250"/>
            <a:ext cx="4044240" cy="40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>
          <a:extLst>
            <a:ext uri="{FF2B5EF4-FFF2-40B4-BE49-F238E27FC236}">
              <a16:creationId xmlns:a16="http://schemas.microsoft.com/office/drawing/2014/main" id="{24C9409C-69ED-D67C-3695-50D4813D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38">
            <a:extLst>
              <a:ext uri="{FF2B5EF4-FFF2-40B4-BE49-F238E27FC236}">
                <a16:creationId xmlns:a16="http://schemas.microsoft.com/office/drawing/2014/main" id="{AD1D9CD0-F534-FA73-8426-856A3DC40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281" y="143405"/>
            <a:ext cx="7704000" cy="96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-HU" dirty="0"/>
              <a:t>Felhasználók előfizetési hajlama</a:t>
            </a:r>
            <a:br>
              <a:rPr lang="hu-HU" dirty="0"/>
            </a:br>
            <a:r>
              <a:rPr lang="hu-HU" dirty="0"/>
              <a:t>a használat napja alapján</a:t>
            </a:r>
            <a:endParaRPr dirty="0"/>
          </a:p>
        </p:txBody>
      </p:sp>
      <p:sp>
        <p:nvSpPr>
          <p:cNvPr id="3246" name="Google Shape;3246;p38">
            <a:extLst>
              <a:ext uri="{FF2B5EF4-FFF2-40B4-BE49-F238E27FC236}">
                <a16:creationId xmlns:a16="http://schemas.microsoft.com/office/drawing/2014/main" id="{CEDF65C4-199B-9F1A-A746-0E50A2B3CE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3364" y="1928390"/>
            <a:ext cx="2929536" cy="450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Nagyon enyhe hullámzás.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7" name="Google Shape;2715;p33">
            <a:extLst>
              <a:ext uri="{FF2B5EF4-FFF2-40B4-BE49-F238E27FC236}">
                <a16:creationId xmlns:a16="http://schemas.microsoft.com/office/drawing/2014/main" id="{07D04F9F-5861-7DCF-53FC-1F544249A96B}"/>
              </a:ext>
            </a:extLst>
          </p:cNvPr>
          <p:cNvSpPr txBox="1">
            <a:spLocks/>
          </p:cNvSpPr>
          <p:nvPr/>
        </p:nvSpPr>
        <p:spPr>
          <a:xfrm>
            <a:off x="5033364" y="2439775"/>
            <a:ext cx="3501036" cy="711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hu-HU" dirty="0"/>
              <a:t>Befolyásolható a felhasználó marketing eszközökkel, hogy mikor kezdje el használni az alkalmazást?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1A1669F-FF4D-0905-6E36-384AED56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2" y="1188720"/>
            <a:ext cx="4856480" cy="3642360"/>
          </a:xfrm>
          <a:prstGeom prst="rect">
            <a:avLst/>
          </a:prstGeom>
        </p:spPr>
      </p:pic>
      <p:sp>
        <p:nvSpPr>
          <p:cNvPr id="4" name="Google Shape;3246;p38">
            <a:extLst>
              <a:ext uri="{FF2B5EF4-FFF2-40B4-BE49-F238E27FC236}">
                <a16:creationId xmlns:a16="http://schemas.microsoft.com/office/drawing/2014/main" id="{FDF883E6-D1CA-A557-FF56-CECCAB8DB75A}"/>
              </a:ext>
            </a:extLst>
          </p:cNvPr>
          <p:cNvSpPr txBox="1">
            <a:spLocks/>
          </p:cNvSpPr>
          <p:nvPr/>
        </p:nvSpPr>
        <p:spPr>
          <a:xfrm>
            <a:off x="5033364" y="3436777"/>
            <a:ext cx="2929536" cy="71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lnSpc>
                <a:spcPct val="115000"/>
              </a:lnSpc>
            </a:pPr>
            <a:r>
              <a:rPr lang="hu-HU" sz="1600" dirty="0">
                <a:solidFill>
                  <a:schemeClr val="accent1"/>
                </a:solidFill>
              </a:rPr>
              <a:t>Kedd-szerda-csütörtök a legoptimálisabb kezdés!</a:t>
            </a:r>
          </a:p>
        </p:txBody>
      </p:sp>
    </p:spTree>
    <p:extLst>
      <p:ext uri="{BB962C8B-B14F-4D97-AF65-F5344CB8AC3E}">
        <p14:creationId xmlns:p14="http://schemas.microsoft.com/office/powerpoint/2010/main" val="216212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>
          <a:extLst>
            <a:ext uri="{FF2B5EF4-FFF2-40B4-BE49-F238E27FC236}">
              <a16:creationId xmlns:a16="http://schemas.microsoft.com/office/drawing/2014/main" id="{EDE3AAC9-D1DD-EFDD-C52C-829440A0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>
            <a:extLst>
              <a:ext uri="{FF2B5EF4-FFF2-40B4-BE49-F238E27FC236}">
                <a16:creationId xmlns:a16="http://schemas.microsoft.com/office/drawing/2014/main" id="{849542F7-E9DB-677D-5F80-C7233C287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Viselkedés elemzés II</a:t>
            </a:r>
            <a:endParaRPr dirty="0"/>
          </a:p>
        </p:txBody>
      </p:sp>
      <p:sp>
        <p:nvSpPr>
          <p:cNvPr id="2693" name="Google Shape;2693;p31">
            <a:extLst>
              <a:ext uri="{FF2B5EF4-FFF2-40B4-BE49-F238E27FC236}">
                <a16:creationId xmlns:a16="http://schemas.microsoft.com/office/drawing/2014/main" id="{AB2CED9C-4773-CF65-0E77-504945225D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Milyen megfigyelések vonhatóak le a felhasználók viselkedéséből?</a:t>
            </a:r>
            <a:endParaRPr dirty="0"/>
          </a:p>
        </p:txBody>
      </p:sp>
      <p:sp>
        <p:nvSpPr>
          <p:cNvPr id="2694" name="Google Shape;2694;p31">
            <a:extLst>
              <a:ext uri="{FF2B5EF4-FFF2-40B4-BE49-F238E27FC236}">
                <a16:creationId xmlns:a16="http://schemas.microsoft.com/office/drawing/2014/main" id="{81CBA0F1-19DE-2803-1FB7-3F5B1729B5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  <p:grpSp>
        <p:nvGrpSpPr>
          <p:cNvPr id="2695" name="Google Shape;2695;p31">
            <a:extLst>
              <a:ext uri="{FF2B5EF4-FFF2-40B4-BE49-F238E27FC236}">
                <a16:creationId xmlns:a16="http://schemas.microsoft.com/office/drawing/2014/main" id="{CB1905FA-DF88-EF1E-27AA-02C3DB4A8A3A}"/>
              </a:ext>
            </a:extLst>
          </p:cNvPr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>
              <a:extLst>
                <a:ext uri="{FF2B5EF4-FFF2-40B4-BE49-F238E27FC236}">
                  <a16:creationId xmlns:a16="http://schemas.microsoft.com/office/drawing/2014/main" id="{FC67FFD8-1BF4-C365-80B3-DE1674984A94}"/>
                </a:ext>
              </a:extLst>
            </p:cNvPr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>
              <a:extLst>
                <a:ext uri="{FF2B5EF4-FFF2-40B4-BE49-F238E27FC236}">
                  <a16:creationId xmlns:a16="http://schemas.microsoft.com/office/drawing/2014/main" id="{7FABB3A9-4121-AE80-5E68-80AACBEAD2CB}"/>
                </a:ext>
              </a:extLst>
            </p:cNvPr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>
              <a:extLst>
                <a:ext uri="{FF2B5EF4-FFF2-40B4-BE49-F238E27FC236}">
                  <a16:creationId xmlns:a16="http://schemas.microsoft.com/office/drawing/2014/main" id="{FF0F0ACB-4801-27B6-64FC-960B3974C462}"/>
                </a:ext>
              </a:extLst>
            </p:cNvPr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>
            <a:extLst>
              <a:ext uri="{FF2B5EF4-FFF2-40B4-BE49-F238E27FC236}">
                <a16:creationId xmlns:a16="http://schemas.microsoft.com/office/drawing/2014/main" id="{EA9D7FA3-D839-B441-B2F2-1805DDE1DB8C}"/>
              </a:ext>
            </a:extLst>
          </p:cNvPr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>
              <a:extLst>
                <a:ext uri="{FF2B5EF4-FFF2-40B4-BE49-F238E27FC236}">
                  <a16:creationId xmlns:a16="http://schemas.microsoft.com/office/drawing/2014/main" id="{7D60A224-5474-C4A2-4A66-0207F098D674}"/>
                </a:ext>
              </a:extLst>
            </p:cNvPr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>
              <a:extLst>
                <a:ext uri="{FF2B5EF4-FFF2-40B4-BE49-F238E27FC236}">
                  <a16:creationId xmlns:a16="http://schemas.microsoft.com/office/drawing/2014/main" id="{83322F5E-1B71-454D-8E33-C2B898522A10}"/>
                </a:ext>
              </a:extLst>
            </p:cNvPr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>
              <a:extLst>
                <a:ext uri="{FF2B5EF4-FFF2-40B4-BE49-F238E27FC236}">
                  <a16:creationId xmlns:a16="http://schemas.microsoft.com/office/drawing/2014/main" id="{445F9A43-081D-D23F-FA5C-417410A3A977}"/>
                </a:ext>
              </a:extLst>
            </p:cNvPr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16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>
          <a:extLst>
            <a:ext uri="{FF2B5EF4-FFF2-40B4-BE49-F238E27FC236}">
              <a16:creationId xmlns:a16="http://schemas.microsoft.com/office/drawing/2014/main" id="{886D96A7-061F-DED5-D1E3-95C85FB57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38">
            <a:extLst>
              <a:ext uri="{FF2B5EF4-FFF2-40B4-BE49-F238E27FC236}">
                <a16:creationId xmlns:a16="http://schemas.microsoft.com/office/drawing/2014/main" id="{C527E742-1913-EAC7-E1F7-5F06E3FB1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261" y="235024"/>
            <a:ext cx="7704000" cy="96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 viselkedésének elemzése</a:t>
            </a:r>
            <a:br>
              <a:rPr lang="hu-HU" dirty="0"/>
            </a:br>
            <a:r>
              <a:rPr lang="hu-HU" dirty="0"/>
              <a:t>gépi tanulási módszerrel I.</a:t>
            </a:r>
            <a:endParaRPr dirty="0"/>
          </a:p>
        </p:txBody>
      </p:sp>
      <p:sp>
        <p:nvSpPr>
          <p:cNvPr id="3246" name="Google Shape;3246;p38">
            <a:extLst>
              <a:ext uri="{FF2B5EF4-FFF2-40B4-BE49-F238E27FC236}">
                <a16:creationId xmlns:a16="http://schemas.microsoft.com/office/drawing/2014/main" id="{1EF2B133-0288-BEEF-E9A0-087DC6376A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14464" y="3954780"/>
            <a:ext cx="2929536" cy="450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Részleges hatásdiagramm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7" name="Google Shape;2715;p33">
            <a:extLst>
              <a:ext uri="{FF2B5EF4-FFF2-40B4-BE49-F238E27FC236}">
                <a16:creationId xmlns:a16="http://schemas.microsoft.com/office/drawing/2014/main" id="{B9FAB43B-1188-C78F-B0C3-CF3801BF7BE7}"/>
              </a:ext>
            </a:extLst>
          </p:cNvPr>
          <p:cNvSpPr txBox="1">
            <a:spLocks/>
          </p:cNvSpPr>
          <p:nvPr/>
        </p:nvSpPr>
        <p:spPr>
          <a:xfrm>
            <a:off x="3907456" y="4292810"/>
            <a:ext cx="4990805" cy="707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hu-HU" dirty="0"/>
              <a:t>Sem a használat száma, sem ez egyes funkciók utáni érdeklődés mértéke (első használat ideje) nem befolyásolja az előfizetés esélyét.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7E01844-7FC2-4958-53E0-AB9E9C8E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8" y="1201448"/>
            <a:ext cx="7175562" cy="34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>
          <a:extLst>
            <a:ext uri="{FF2B5EF4-FFF2-40B4-BE49-F238E27FC236}">
              <a16:creationId xmlns:a16="http://schemas.microsoft.com/office/drawing/2014/main" id="{7128C821-F00B-805B-A73F-190740AF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38">
            <a:extLst>
              <a:ext uri="{FF2B5EF4-FFF2-40B4-BE49-F238E27FC236}">
                <a16:creationId xmlns:a16="http://schemas.microsoft.com/office/drawing/2014/main" id="{C9550187-8927-E265-67A8-8795309AC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261" y="235024"/>
            <a:ext cx="7704000" cy="96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Felhasználók viselkedésének elemzése</a:t>
            </a:r>
            <a:br>
              <a:rPr lang="hu-HU" dirty="0"/>
            </a:br>
            <a:r>
              <a:rPr lang="hu-HU" dirty="0"/>
              <a:t>gépi tanulási módszerrel II.</a:t>
            </a:r>
            <a:endParaRPr dirty="0"/>
          </a:p>
        </p:txBody>
      </p:sp>
      <p:sp>
        <p:nvSpPr>
          <p:cNvPr id="3246" name="Google Shape;3246;p38">
            <a:extLst>
              <a:ext uri="{FF2B5EF4-FFF2-40B4-BE49-F238E27FC236}">
                <a16:creationId xmlns:a16="http://schemas.microsoft.com/office/drawing/2014/main" id="{2C523FEC-9727-D8AD-1011-42C2C9C4F0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14464" y="3954780"/>
            <a:ext cx="2929536" cy="450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Részleges hatásdiagramm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7" name="Google Shape;2715;p33">
            <a:extLst>
              <a:ext uri="{FF2B5EF4-FFF2-40B4-BE49-F238E27FC236}">
                <a16:creationId xmlns:a16="http://schemas.microsoft.com/office/drawing/2014/main" id="{3F2F0DAC-5CE2-91EE-39C4-2FB1580544AA}"/>
              </a:ext>
            </a:extLst>
          </p:cNvPr>
          <p:cNvSpPr txBox="1">
            <a:spLocks/>
          </p:cNvSpPr>
          <p:nvPr/>
        </p:nvSpPr>
        <p:spPr>
          <a:xfrm>
            <a:off x="3907456" y="4292810"/>
            <a:ext cx="4990805" cy="707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hu-HU" dirty="0"/>
              <a:t>Sem a használat száma, sem ez egyes funkciók utáni érdeklődés mértéke (első használat ideje) nem befolyásolja az előfizetés esélyét.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310C556-C745-50E3-63C2-A1046B45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39" y="1201449"/>
            <a:ext cx="6878961" cy="34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>
          <a:extLst>
            <a:ext uri="{FF2B5EF4-FFF2-40B4-BE49-F238E27FC236}">
              <a16:creationId xmlns:a16="http://schemas.microsoft.com/office/drawing/2014/main" id="{E441DCE9-EF2B-3701-AAA9-EA85BB673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38">
            <a:extLst>
              <a:ext uri="{FF2B5EF4-FFF2-40B4-BE49-F238E27FC236}">
                <a16:creationId xmlns:a16="http://schemas.microsoft.com/office/drawing/2014/main" id="{AEF4BCA6-7B2F-2F69-764F-911EC9CD2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5998" y="115234"/>
            <a:ext cx="7704000" cy="1020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Felhasználói események </a:t>
            </a:r>
            <a:r>
              <a:rPr lang="hu-HU" dirty="0" err="1"/>
              <a:t>Spearman</a:t>
            </a:r>
            <a:r>
              <a:rPr lang="hu-HU" dirty="0"/>
              <a:t> korrelációi</a:t>
            </a:r>
            <a:endParaRPr dirty="0"/>
          </a:p>
        </p:txBody>
      </p:sp>
      <p:sp>
        <p:nvSpPr>
          <p:cNvPr id="3246" name="Google Shape;3246;p38">
            <a:extLst>
              <a:ext uri="{FF2B5EF4-FFF2-40B4-BE49-F238E27FC236}">
                <a16:creationId xmlns:a16="http://schemas.microsoft.com/office/drawing/2014/main" id="{2942F545-CB4C-A815-B339-EC90B6221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43112" y="1520301"/>
            <a:ext cx="2468083" cy="21208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Események számának (funkcióknak) vagy használati idejüknek gyakorlatilag nincs befolyásuk az előfizetői hajlandóságra. </a:t>
            </a:r>
            <a:endParaRPr sz="1600" dirty="0">
              <a:solidFill>
                <a:schemeClr val="accent1"/>
              </a:solidFill>
            </a:endParaRPr>
          </a:p>
        </p:txBody>
      </p:sp>
      <p:grpSp>
        <p:nvGrpSpPr>
          <p:cNvPr id="4" name="Google Shape;3414;p46">
            <a:extLst>
              <a:ext uri="{FF2B5EF4-FFF2-40B4-BE49-F238E27FC236}">
                <a16:creationId xmlns:a16="http://schemas.microsoft.com/office/drawing/2014/main" id="{C5ED471D-C20D-CF36-8655-47ADDB90BDB8}"/>
              </a:ext>
            </a:extLst>
          </p:cNvPr>
          <p:cNvGrpSpPr/>
          <p:nvPr/>
        </p:nvGrpSpPr>
        <p:grpSpPr>
          <a:xfrm>
            <a:off x="0" y="543099"/>
            <a:ext cx="822960" cy="4057299"/>
            <a:chOff x="-17" y="539499"/>
            <a:chExt cx="453231" cy="4057299"/>
          </a:xfrm>
        </p:grpSpPr>
        <p:sp>
          <p:nvSpPr>
            <p:cNvPr id="6" name="Google Shape;3415;p46">
              <a:extLst>
                <a:ext uri="{FF2B5EF4-FFF2-40B4-BE49-F238E27FC236}">
                  <a16:creationId xmlns:a16="http://schemas.microsoft.com/office/drawing/2014/main" id="{CF430E43-458E-4F31-A8FA-3923250B8800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416;p46">
              <a:extLst>
                <a:ext uri="{FF2B5EF4-FFF2-40B4-BE49-F238E27FC236}">
                  <a16:creationId xmlns:a16="http://schemas.microsoft.com/office/drawing/2014/main" id="{78865C95-A3B8-AA3E-FF5C-CAB211B6431F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417;p46">
              <a:extLst>
                <a:ext uri="{FF2B5EF4-FFF2-40B4-BE49-F238E27FC236}">
                  <a16:creationId xmlns:a16="http://schemas.microsoft.com/office/drawing/2014/main" id="{A4477BDE-2426-E23D-2C04-8AE9093E7400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418;p46">
              <a:extLst>
                <a:ext uri="{FF2B5EF4-FFF2-40B4-BE49-F238E27FC236}">
                  <a16:creationId xmlns:a16="http://schemas.microsoft.com/office/drawing/2014/main" id="{01430C11-2835-DC6B-14C9-A5BCFB7A4D6B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419;p46">
              <a:extLst>
                <a:ext uri="{FF2B5EF4-FFF2-40B4-BE49-F238E27FC236}">
                  <a16:creationId xmlns:a16="http://schemas.microsoft.com/office/drawing/2014/main" id="{141E0805-3B84-CAAF-2466-F757D2037CA9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420;p46">
              <a:extLst>
                <a:ext uri="{FF2B5EF4-FFF2-40B4-BE49-F238E27FC236}">
                  <a16:creationId xmlns:a16="http://schemas.microsoft.com/office/drawing/2014/main" id="{6DD9458B-9688-D2FB-F344-4765744EABA6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421;p46">
              <a:extLst>
                <a:ext uri="{FF2B5EF4-FFF2-40B4-BE49-F238E27FC236}">
                  <a16:creationId xmlns:a16="http://schemas.microsoft.com/office/drawing/2014/main" id="{71B0F949-8F74-46B9-30B9-6C40126AAFDA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422;p46">
              <a:extLst>
                <a:ext uri="{FF2B5EF4-FFF2-40B4-BE49-F238E27FC236}">
                  <a16:creationId xmlns:a16="http://schemas.microsoft.com/office/drawing/2014/main" id="{3A911FF0-BF72-C0DA-C555-2062377E0503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423;p46">
              <a:extLst>
                <a:ext uri="{FF2B5EF4-FFF2-40B4-BE49-F238E27FC236}">
                  <a16:creationId xmlns:a16="http://schemas.microsoft.com/office/drawing/2014/main" id="{B057D724-5851-5D6C-479A-171EB4812B32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424;p46">
              <a:extLst>
                <a:ext uri="{FF2B5EF4-FFF2-40B4-BE49-F238E27FC236}">
                  <a16:creationId xmlns:a16="http://schemas.microsoft.com/office/drawing/2014/main" id="{0E1BD8B6-71CE-4FDC-7ED4-C0BF12054944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425;p46">
              <a:extLst>
                <a:ext uri="{FF2B5EF4-FFF2-40B4-BE49-F238E27FC236}">
                  <a16:creationId xmlns:a16="http://schemas.microsoft.com/office/drawing/2014/main" id="{E6732AB6-1949-E0BC-B3BB-184761F6D30E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426;p46">
              <a:extLst>
                <a:ext uri="{FF2B5EF4-FFF2-40B4-BE49-F238E27FC236}">
                  <a16:creationId xmlns:a16="http://schemas.microsoft.com/office/drawing/2014/main" id="{9378B489-7D65-23C3-E96D-25C25EF16F69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427;p46">
              <a:extLst>
                <a:ext uri="{FF2B5EF4-FFF2-40B4-BE49-F238E27FC236}">
                  <a16:creationId xmlns:a16="http://schemas.microsoft.com/office/drawing/2014/main" id="{F010C83E-3B67-43F0-90EC-B337A2435D92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428;p46">
              <a:extLst>
                <a:ext uri="{FF2B5EF4-FFF2-40B4-BE49-F238E27FC236}">
                  <a16:creationId xmlns:a16="http://schemas.microsoft.com/office/drawing/2014/main" id="{CFC29176-EF3A-49FA-0C45-B46ED6A1C8D8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429;p46">
              <a:extLst>
                <a:ext uri="{FF2B5EF4-FFF2-40B4-BE49-F238E27FC236}">
                  <a16:creationId xmlns:a16="http://schemas.microsoft.com/office/drawing/2014/main" id="{350293F7-5789-F945-4B24-6BC42520487D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430;p46">
              <a:extLst>
                <a:ext uri="{FF2B5EF4-FFF2-40B4-BE49-F238E27FC236}">
                  <a16:creationId xmlns:a16="http://schemas.microsoft.com/office/drawing/2014/main" id="{B66472AC-C61A-C0C3-7E50-B0457CFDA107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431;p46">
              <a:extLst>
                <a:ext uri="{FF2B5EF4-FFF2-40B4-BE49-F238E27FC236}">
                  <a16:creationId xmlns:a16="http://schemas.microsoft.com/office/drawing/2014/main" id="{5325B51A-DE33-997B-723F-88A44EC0D34A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432;p46">
              <a:extLst>
                <a:ext uri="{FF2B5EF4-FFF2-40B4-BE49-F238E27FC236}">
                  <a16:creationId xmlns:a16="http://schemas.microsoft.com/office/drawing/2014/main" id="{70096CE6-6588-2FA3-E2DC-FE885402D8B3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433;p46">
              <a:extLst>
                <a:ext uri="{FF2B5EF4-FFF2-40B4-BE49-F238E27FC236}">
                  <a16:creationId xmlns:a16="http://schemas.microsoft.com/office/drawing/2014/main" id="{E4FE4262-BBD2-65B1-A36B-AC9EB43F1EBE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434;p46">
              <a:extLst>
                <a:ext uri="{FF2B5EF4-FFF2-40B4-BE49-F238E27FC236}">
                  <a16:creationId xmlns:a16="http://schemas.microsoft.com/office/drawing/2014/main" id="{CBC27204-5BF1-BB16-B19D-0467F60C5A98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435;p46">
              <a:extLst>
                <a:ext uri="{FF2B5EF4-FFF2-40B4-BE49-F238E27FC236}">
                  <a16:creationId xmlns:a16="http://schemas.microsoft.com/office/drawing/2014/main" id="{B42CB237-7AD0-1D17-66D3-C2DEC6D9A644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436;p46">
              <a:extLst>
                <a:ext uri="{FF2B5EF4-FFF2-40B4-BE49-F238E27FC236}">
                  <a16:creationId xmlns:a16="http://schemas.microsoft.com/office/drawing/2014/main" id="{CF149573-A269-54BA-4175-4BAD62DC19A0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437;p46">
              <a:extLst>
                <a:ext uri="{FF2B5EF4-FFF2-40B4-BE49-F238E27FC236}">
                  <a16:creationId xmlns:a16="http://schemas.microsoft.com/office/drawing/2014/main" id="{3C4367FD-C1EE-1C28-D41F-33D7E3E10EA2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438;p46">
              <a:extLst>
                <a:ext uri="{FF2B5EF4-FFF2-40B4-BE49-F238E27FC236}">
                  <a16:creationId xmlns:a16="http://schemas.microsoft.com/office/drawing/2014/main" id="{2D90CC2E-2F98-F301-1E67-06A436739439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439;p46">
              <a:extLst>
                <a:ext uri="{FF2B5EF4-FFF2-40B4-BE49-F238E27FC236}">
                  <a16:creationId xmlns:a16="http://schemas.microsoft.com/office/drawing/2014/main" id="{292DB88F-4833-E65D-326F-90B4A5CA3E1E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440;p46">
              <a:extLst>
                <a:ext uri="{FF2B5EF4-FFF2-40B4-BE49-F238E27FC236}">
                  <a16:creationId xmlns:a16="http://schemas.microsoft.com/office/drawing/2014/main" id="{D205048E-E5A7-B775-7CF1-A26A1A40EC83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441;p46">
              <a:extLst>
                <a:ext uri="{FF2B5EF4-FFF2-40B4-BE49-F238E27FC236}">
                  <a16:creationId xmlns:a16="http://schemas.microsoft.com/office/drawing/2014/main" id="{0B348064-C14F-EA42-7FB4-50D5F9A40E0A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442;p46">
              <a:extLst>
                <a:ext uri="{FF2B5EF4-FFF2-40B4-BE49-F238E27FC236}">
                  <a16:creationId xmlns:a16="http://schemas.microsoft.com/office/drawing/2014/main" id="{0355EA9D-612D-4A46-6925-CB49E9505E10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443;p46">
              <a:extLst>
                <a:ext uri="{FF2B5EF4-FFF2-40B4-BE49-F238E27FC236}">
                  <a16:creationId xmlns:a16="http://schemas.microsoft.com/office/drawing/2014/main" id="{4B189F8C-8CB0-0888-B465-65A1C18E24A5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444;p46">
              <a:extLst>
                <a:ext uri="{FF2B5EF4-FFF2-40B4-BE49-F238E27FC236}">
                  <a16:creationId xmlns:a16="http://schemas.microsoft.com/office/drawing/2014/main" id="{3FDBCEFD-45B5-BF69-5B53-E3CCC83E2FB2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37" name="Kép 3236">
            <a:extLst>
              <a:ext uri="{FF2B5EF4-FFF2-40B4-BE49-F238E27FC236}">
                <a16:creationId xmlns:a16="http://schemas.microsoft.com/office/drawing/2014/main" id="{FD2BA34E-9EA9-83DF-F93A-B264C926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26" y="1080029"/>
            <a:ext cx="2112575" cy="37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8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>
          <a:extLst>
            <a:ext uri="{FF2B5EF4-FFF2-40B4-BE49-F238E27FC236}">
              <a16:creationId xmlns:a16="http://schemas.microsoft.com/office/drawing/2014/main" id="{E61D8440-0DCC-FB66-F5D7-1E28D4D9E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>
            <a:extLst>
              <a:ext uri="{FF2B5EF4-FFF2-40B4-BE49-F238E27FC236}">
                <a16:creationId xmlns:a16="http://schemas.microsoft.com/office/drawing/2014/main" id="{AFA32646-3121-A296-45A5-F7D279FF85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Összefoglalás</a:t>
            </a:r>
            <a:endParaRPr dirty="0"/>
          </a:p>
        </p:txBody>
      </p:sp>
      <p:sp>
        <p:nvSpPr>
          <p:cNvPr id="2693" name="Google Shape;2693;p31">
            <a:extLst>
              <a:ext uri="{FF2B5EF4-FFF2-40B4-BE49-F238E27FC236}">
                <a16:creationId xmlns:a16="http://schemas.microsoft.com/office/drawing/2014/main" id="{9B51E6FA-ABD7-F8B4-6A37-3503104EB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adatokból levonható következtetések összegzése.</a:t>
            </a:r>
            <a:endParaRPr dirty="0"/>
          </a:p>
        </p:txBody>
      </p:sp>
      <p:sp>
        <p:nvSpPr>
          <p:cNvPr id="2694" name="Google Shape;2694;p31">
            <a:extLst>
              <a:ext uri="{FF2B5EF4-FFF2-40B4-BE49-F238E27FC236}">
                <a16:creationId xmlns:a16="http://schemas.microsoft.com/office/drawing/2014/main" id="{CA8ED742-AF4C-75A0-A997-650AC5A03C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4</a:t>
            </a:r>
            <a:endParaRPr dirty="0"/>
          </a:p>
        </p:txBody>
      </p:sp>
      <p:grpSp>
        <p:nvGrpSpPr>
          <p:cNvPr id="2695" name="Google Shape;2695;p31">
            <a:extLst>
              <a:ext uri="{FF2B5EF4-FFF2-40B4-BE49-F238E27FC236}">
                <a16:creationId xmlns:a16="http://schemas.microsoft.com/office/drawing/2014/main" id="{4BDA74A8-9D0D-3DC6-E59B-3829F6DCCEBA}"/>
              </a:ext>
            </a:extLst>
          </p:cNvPr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>
              <a:extLst>
                <a:ext uri="{FF2B5EF4-FFF2-40B4-BE49-F238E27FC236}">
                  <a16:creationId xmlns:a16="http://schemas.microsoft.com/office/drawing/2014/main" id="{B49C5AC6-0E6C-74F4-8FB8-235671121DBA}"/>
                </a:ext>
              </a:extLst>
            </p:cNvPr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>
              <a:extLst>
                <a:ext uri="{FF2B5EF4-FFF2-40B4-BE49-F238E27FC236}">
                  <a16:creationId xmlns:a16="http://schemas.microsoft.com/office/drawing/2014/main" id="{CF8A0C65-C2E7-4E35-8FCF-8F89D25DB006}"/>
                </a:ext>
              </a:extLst>
            </p:cNvPr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>
              <a:extLst>
                <a:ext uri="{FF2B5EF4-FFF2-40B4-BE49-F238E27FC236}">
                  <a16:creationId xmlns:a16="http://schemas.microsoft.com/office/drawing/2014/main" id="{BCCFA38B-DF8E-CADA-B517-85899936F4D0}"/>
                </a:ext>
              </a:extLst>
            </p:cNvPr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>
            <a:extLst>
              <a:ext uri="{FF2B5EF4-FFF2-40B4-BE49-F238E27FC236}">
                <a16:creationId xmlns:a16="http://schemas.microsoft.com/office/drawing/2014/main" id="{66D1ABFE-6E28-3D54-C75E-3911E0DE112A}"/>
              </a:ext>
            </a:extLst>
          </p:cNvPr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>
              <a:extLst>
                <a:ext uri="{FF2B5EF4-FFF2-40B4-BE49-F238E27FC236}">
                  <a16:creationId xmlns:a16="http://schemas.microsoft.com/office/drawing/2014/main" id="{F6AA75AD-5783-0C89-2C28-667B6B8B87F3}"/>
                </a:ext>
              </a:extLst>
            </p:cNvPr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>
              <a:extLst>
                <a:ext uri="{FF2B5EF4-FFF2-40B4-BE49-F238E27FC236}">
                  <a16:creationId xmlns:a16="http://schemas.microsoft.com/office/drawing/2014/main" id="{0473E718-070D-CAF2-89A9-CA08FC452022}"/>
                </a:ext>
              </a:extLst>
            </p:cNvPr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>
              <a:extLst>
                <a:ext uri="{FF2B5EF4-FFF2-40B4-BE49-F238E27FC236}">
                  <a16:creationId xmlns:a16="http://schemas.microsoft.com/office/drawing/2014/main" id="{49F66607-C442-C257-61A3-FC4176E2ACE3}"/>
                </a:ext>
              </a:extLst>
            </p:cNvPr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36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elemzés célja</a:t>
            </a:r>
            <a:endParaRPr dirty="0"/>
          </a:p>
        </p:txBody>
      </p:sp>
      <p:sp>
        <p:nvSpPr>
          <p:cNvPr id="2708" name="Google Shape;2708;p32"/>
          <p:cNvSpPr txBox="1">
            <a:spLocks noGrp="1"/>
          </p:cNvSpPr>
          <p:nvPr>
            <p:ph type="subTitle" idx="1"/>
          </p:nvPr>
        </p:nvSpPr>
        <p:spPr>
          <a:xfrm>
            <a:off x="720000" y="1407525"/>
            <a:ext cx="3900768" cy="329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</a:t>
            </a:r>
            <a:r>
              <a:rPr lang="hu-HU" dirty="0" err="1"/>
              <a:t>Telepromter</a:t>
            </a:r>
            <a:r>
              <a:rPr lang="hu-HU" dirty="0"/>
              <a:t> csapatának, mint megrendelőnek olyan következtetések szállítása, amelyek üzleti előnyként hasznosíthatóak:</a:t>
            </a:r>
            <a:endParaRPr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hu-HU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hu-HU" dirty="0"/>
              <a:t>Megérteni a felhasználók döntéseinek okait</a:t>
            </a:r>
          </a:p>
          <a:p>
            <a:pPr indent="-330200"/>
            <a:r>
              <a:rPr lang="hu-HU" dirty="0"/>
              <a:t>Optimalizálhatják a marketing költségeket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hu-HU" dirty="0"/>
              <a:t>Megadhatják a terjeszkedés irányát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hu-HU" dirty="0"/>
              <a:t>Az egyes funkciók fejlesztésének fontosságát irányíthatja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DD11ACBD-F5A7-0D82-1202-322C501A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1102344"/>
            <a:ext cx="4569848" cy="35016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5"/>
          <p:cNvSpPr txBox="1">
            <a:spLocks noGrp="1"/>
          </p:cNvSpPr>
          <p:nvPr>
            <p:ph type="title"/>
          </p:nvPr>
        </p:nvSpPr>
        <p:spPr>
          <a:xfrm>
            <a:off x="692479" y="3200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Konklúziók</a:t>
            </a:r>
            <a:endParaRPr dirty="0"/>
          </a:p>
        </p:txBody>
      </p:sp>
      <p:sp>
        <p:nvSpPr>
          <p:cNvPr id="3359" name="Google Shape;3359;p45"/>
          <p:cNvSpPr txBox="1">
            <a:spLocks noGrp="1"/>
          </p:cNvSpPr>
          <p:nvPr>
            <p:ph type="subTitle" idx="1"/>
          </p:nvPr>
        </p:nvSpPr>
        <p:spPr>
          <a:xfrm>
            <a:off x="742340" y="1644322"/>
            <a:ext cx="2510831" cy="934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Lokáció és pénzügyi helyzet.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Marketing költségek optimalizálhatóak.</a:t>
            </a:r>
            <a:endParaRPr dirty="0"/>
          </a:p>
        </p:txBody>
      </p:sp>
      <p:sp>
        <p:nvSpPr>
          <p:cNvPr id="3360" name="Google Shape;3360;p45"/>
          <p:cNvSpPr txBox="1">
            <a:spLocks noGrp="1"/>
          </p:cNvSpPr>
          <p:nvPr>
            <p:ph type="subTitle" idx="2"/>
          </p:nvPr>
        </p:nvSpPr>
        <p:spPr>
          <a:xfrm>
            <a:off x="3868477" y="1688592"/>
            <a:ext cx="19895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Nem emelhető ki egyetlen funkció sem.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1" name="Google Shape;3361;p45"/>
          <p:cNvSpPr txBox="1">
            <a:spLocks noGrp="1"/>
          </p:cNvSpPr>
          <p:nvPr>
            <p:ph type="subTitle" idx="3"/>
          </p:nvPr>
        </p:nvSpPr>
        <p:spPr>
          <a:xfrm>
            <a:off x="6600906" y="1639080"/>
            <a:ext cx="1989583" cy="49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Legnagyobb lemorzsolódás.</a:t>
            </a:r>
            <a:endParaRPr dirty="0"/>
          </a:p>
        </p:txBody>
      </p:sp>
      <p:sp>
        <p:nvSpPr>
          <p:cNvPr id="3362" name="Google Shape;3362;p45"/>
          <p:cNvSpPr txBox="1">
            <a:spLocks noGrp="1"/>
          </p:cNvSpPr>
          <p:nvPr>
            <p:ph type="subTitle" idx="4"/>
          </p:nvPr>
        </p:nvSpPr>
        <p:spPr>
          <a:xfrm>
            <a:off x="720015" y="1051601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Legfontosabb felhasználói jellemző:</a:t>
            </a:r>
            <a:endParaRPr dirty="0"/>
          </a:p>
        </p:txBody>
      </p:sp>
      <p:sp>
        <p:nvSpPr>
          <p:cNvPr id="3363" name="Google Shape;3363;p45"/>
          <p:cNvSpPr txBox="1">
            <a:spLocks noGrp="1"/>
          </p:cNvSpPr>
          <p:nvPr>
            <p:ph type="subTitle" idx="5"/>
          </p:nvPr>
        </p:nvSpPr>
        <p:spPr>
          <a:xfrm>
            <a:off x="3821410" y="965910"/>
            <a:ext cx="1890557" cy="6802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Funkciók az alkalmazásban</a:t>
            </a:r>
            <a:endParaRPr dirty="0"/>
          </a:p>
        </p:txBody>
      </p:sp>
      <p:sp>
        <p:nvSpPr>
          <p:cNvPr id="3364" name="Google Shape;3364;p45"/>
          <p:cNvSpPr txBox="1">
            <a:spLocks noGrp="1"/>
          </p:cNvSpPr>
          <p:nvPr>
            <p:ph type="subTitle" idx="6"/>
          </p:nvPr>
        </p:nvSpPr>
        <p:spPr>
          <a:xfrm>
            <a:off x="6406198" y="955400"/>
            <a:ext cx="2379000" cy="499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„</a:t>
            </a:r>
            <a:r>
              <a:rPr lang="hu-HU" dirty="0" err="1"/>
              <a:t>Billing_issue_event</a:t>
            </a:r>
            <a:r>
              <a:rPr lang="hu-HU" dirty="0"/>
              <a:t>”</a:t>
            </a:r>
            <a:endParaRPr dirty="0"/>
          </a:p>
        </p:txBody>
      </p:sp>
      <p:grpSp>
        <p:nvGrpSpPr>
          <p:cNvPr id="2" name="Google Shape;7641;p59">
            <a:extLst>
              <a:ext uri="{FF2B5EF4-FFF2-40B4-BE49-F238E27FC236}">
                <a16:creationId xmlns:a16="http://schemas.microsoft.com/office/drawing/2014/main" id="{93EED9A8-7A7C-D5A8-DCF0-013423251460}"/>
              </a:ext>
            </a:extLst>
          </p:cNvPr>
          <p:cNvGrpSpPr/>
          <p:nvPr/>
        </p:nvGrpSpPr>
        <p:grpSpPr>
          <a:xfrm>
            <a:off x="434004" y="1855840"/>
            <a:ext cx="298169" cy="339253"/>
            <a:chOff x="1529350" y="258825"/>
            <a:chExt cx="423475" cy="481825"/>
          </a:xfrm>
        </p:grpSpPr>
        <p:sp>
          <p:nvSpPr>
            <p:cNvPr id="3" name="Google Shape;7642;p59">
              <a:extLst>
                <a:ext uri="{FF2B5EF4-FFF2-40B4-BE49-F238E27FC236}">
                  <a16:creationId xmlns:a16="http://schemas.microsoft.com/office/drawing/2014/main" id="{8617727B-FD8B-A8BC-84E8-D0EB17ED252E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7643;p59">
              <a:extLst>
                <a:ext uri="{FF2B5EF4-FFF2-40B4-BE49-F238E27FC236}">
                  <a16:creationId xmlns:a16="http://schemas.microsoft.com/office/drawing/2014/main" id="{4FE575B8-E2AD-FC31-CEBC-0F721459DC15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" name="Google Shape;3359;p45">
            <a:extLst>
              <a:ext uri="{FF2B5EF4-FFF2-40B4-BE49-F238E27FC236}">
                <a16:creationId xmlns:a16="http://schemas.microsoft.com/office/drawing/2014/main" id="{9F1686F7-78CB-8CF8-58AA-43B983B16782}"/>
              </a:ext>
            </a:extLst>
          </p:cNvPr>
          <p:cNvSpPr txBox="1">
            <a:spLocks/>
          </p:cNvSpPr>
          <p:nvPr/>
        </p:nvSpPr>
        <p:spPr>
          <a:xfrm>
            <a:off x="720000" y="2743982"/>
            <a:ext cx="2510831" cy="127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hu-HU" dirty="0"/>
              <a:t>Svájc, Kanada, </a:t>
            </a:r>
            <a:r>
              <a:rPr lang="hu-HU" dirty="0" err="1"/>
              <a:t>Ny-Eu</a:t>
            </a:r>
            <a:r>
              <a:rPr lang="hu-HU" dirty="0"/>
              <a:t> országok</a:t>
            </a:r>
          </a:p>
          <a:p>
            <a:pPr marL="0" indent="0"/>
            <a:endParaRPr lang="hu-HU" dirty="0"/>
          </a:p>
          <a:p>
            <a:pPr marL="0" indent="0"/>
            <a:r>
              <a:rPr lang="hu-HU" dirty="0"/>
              <a:t>Indonézia</a:t>
            </a:r>
          </a:p>
        </p:txBody>
      </p:sp>
      <p:sp>
        <p:nvSpPr>
          <p:cNvPr id="15" name="Google Shape;3360;p45">
            <a:extLst>
              <a:ext uri="{FF2B5EF4-FFF2-40B4-BE49-F238E27FC236}">
                <a16:creationId xmlns:a16="http://schemas.microsoft.com/office/drawing/2014/main" id="{3F7329D5-AC3A-45CB-17AA-B0495F8C50B8}"/>
              </a:ext>
            </a:extLst>
          </p:cNvPr>
          <p:cNvSpPr txBox="1">
            <a:spLocks/>
          </p:cNvSpPr>
          <p:nvPr/>
        </p:nvSpPr>
        <p:spPr>
          <a:xfrm>
            <a:off x="3821410" y="2742372"/>
            <a:ext cx="1989583" cy="120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hu-HU" dirty="0"/>
              <a:t>AI, beszédfelismerés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hu-HU" dirty="0"/>
          </a:p>
          <a:p>
            <a:pPr marL="0" indent="0"/>
            <a:r>
              <a:rPr lang="hu-HU" dirty="0"/>
              <a:t>4K felvétel</a:t>
            </a:r>
            <a:endParaRPr lang="pt-BR" dirty="0"/>
          </a:p>
        </p:txBody>
      </p:sp>
      <p:sp>
        <p:nvSpPr>
          <p:cNvPr id="19" name="Google Shape;3364;p45">
            <a:extLst>
              <a:ext uri="{FF2B5EF4-FFF2-40B4-BE49-F238E27FC236}">
                <a16:creationId xmlns:a16="http://schemas.microsoft.com/office/drawing/2014/main" id="{1593C471-EFD5-A715-413E-FA739C4F419F}"/>
              </a:ext>
            </a:extLst>
          </p:cNvPr>
          <p:cNvSpPr txBox="1">
            <a:spLocks/>
          </p:cNvSpPr>
          <p:nvPr/>
        </p:nvSpPr>
        <p:spPr>
          <a:xfrm>
            <a:off x="6541045" y="2683270"/>
            <a:ext cx="2379000" cy="49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hu-HU" dirty="0"/>
              <a:t>Dolgos hétköznapok</a:t>
            </a:r>
          </a:p>
        </p:txBody>
      </p:sp>
      <p:sp>
        <p:nvSpPr>
          <p:cNvPr id="20" name="Google Shape;3361;p45">
            <a:extLst>
              <a:ext uri="{FF2B5EF4-FFF2-40B4-BE49-F238E27FC236}">
                <a16:creationId xmlns:a16="http://schemas.microsoft.com/office/drawing/2014/main" id="{7D3AB89D-CECC-4BC3-2781-2F0A1FA1F280}"/>
              </a:ext>
            </a:extLst>
          </p:cNvPr>
          <p:cNvSpPr txBox="1">
            <a:spLocks/>
          </p:cNvSpPr>
          <p:nvPr/>
        </p:nvSpPr>
        <p:spPr>
          <a:xfrm>
            <a:off x="6541045" y="3199550"/>
            <a:ext cx="2379000" cy="877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hu-HU" dirty="0"/>
              <a:t>Keddtől csütörtökig hajlamosabbak előfizetni a felhasználók.</a:t>
            </a:r>
          </a:p>
        </p:txBody>
      </p:sp>
      <p:grpSp>
        <p:nvGrpSpPr>
          <p:cNvPr id="21" name="Google Shape;9006;p62">
            <a:extLst>
              <a:ext uri="{FF2B5EF4-FFF2-40B4-BE49-F238E27FC236}">
                <a16:creationId xmlns:a16="http://schemas.microsoft.com/office/drawing/2014/main" id="{52883AEF-7065-E5D3-64FD-FA99AC2EED34}"/>
              </a:ext>
            </a:extLst>
          </p:cNvPr>
          <p:cNvGrpSpPr/>
          <p:nvPr/>
        </p:nvGrpSpPr>
        <p:grpSpPr>
          <a:xfrm>
            <a:off x="3453090" y="1837189"/>
            <a:ext cx="355526" cy="354586"/>
            <a:chOff x="-33646250" y="3586425"/>
            <a:chExt cx="293000" cy="292225"/>
          </a:xfrm>
        </p:grpSpPr>
        <p:sp>
          <p:nvSpPr>
            <p:cNvPr id="22" name="Google Shape;9007;p62">
              <a:extLst>
                <a:ext uri="{FF2B5EF4-FFF2-40B4-BE49-F238E27FC236}">
                  <a16:creationId xmlns:a16="http://schemas.microsoft.com/office/drawing/2014/main" id="{9707B9FA-107C-CDC5-4481-311A9DF08F76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08;p62">
              <a:extLst>
                <a:ext uri="{FF2B5EF4-FFF2-40B4-BE49-F238E27FC236}">
                  <a16:creationId xmlns:a16="http://schemas.microsoft.com/office/drawing/2014/main" id="{A12DF658-5AD1-A01E-8D61-678520BE2A7F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016;p59">
            <a:extLst>
              <a:ext uri="{FF2B5EF4-FFF2-40B4-BE49-F238E27FC236}">
                <a16:creationId xmlns:a16="http://schemas.microsoft.com/office/drawing/2014/main" id="{07779C9C-FF0C-4F3C-0724-1807C97D5BE3}"/>
              </a:ext>
            </a:extLst>
          </p:cNvPr>
          <p:cNvGrpSpPr/>
          <p:nvPr/>
        </p:nvGrpSpPr>
        <p:grpSpPr>
          <a:xfrm>
            <a:off x="3476461" y="3536263"/>
            <a:ext cx="339253" cy="339253"/>
            <a:chOff x="2085525" y="4992125"/>
            <a:chExt cx="481825" cy="481825"/>
          </a:xfrm>
        </p:grpSpPr>
        <p:sp>
          <p:nvSpPr>
            <p:cNvPr id="25" name="Google Shape;8017;p59">
              <a:extLst>
                <a:ext uri="{FF2B5EF4-FFF2-40B4-BE49-F238E27FC236}">
                  <a16:creationId xmlns:a16="http://schemas.microsoft.com/office/drawing/2014/main" id="{BB411E09-6F46-E29E-9367-536AEBF2C950}"/>
                </a:ext>
              </a:extLst>
            </p:cNvPr>
            <p:cNvSpPr/>
            <p:nvPr/>
          </p:nvSpPr>
          <p:spPr>
            <a:xfrm>
              <a:off x="2244150" y="5152125"/>
              <a:ext cx="164499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8018;p59">
              <a:extLst>
                <a:ext uri="{FF2B5EF4-FFF2-40B4-BE49-F238E27FC236}">
                  <a16:creationId xmlns:a16="http://schemas.microsoft.com/office/drawing/2014/main" id="{61345439-FED6-D7CC-BBA5-BB5442A14F7E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016;p59">
            <a:extLst>
              <a:ext uri="{FF2B5EF4-FFF2-40B4-BE49-F238E27FC236}">
                <a16:creationId xmlns:a16="http://schemas.microsoft.com/office/drawing/2014/main" id="{C6F1AFEB-3D14-1469-7078-7C8D4024BB86}"/>
              </a:ext>
            </a:extLst>
          </p:cNvPr>
          <p:cNvGrpSpPr/>
          <p:nvPr/>
        </p:nvGrpSpPr>
        <p:grpSpPr>
          <a:xfrm>
            <a:off x="403087" y="3519200"/>
            <a:ext cx="339253" cy="339253"/>
            <a:chOff x="2085525" y="4992125"/>
            <a:chExt cx="481825" cy="481825"/>
          </a:xfrm>
        </p:grpSpPr>
        <p:sp>
          <p:nvSpPr>
            <p:cNvPr id="28" name="Google Shape;8017;p59">
              <a:extLst>
                <a:ext uri="{FF2B5EF4-FFF2-40B4-BE49-F238E27FC236}">
                  <a16:creationId xmlns:a16="http://schemas.microsoft.com/office/drawing/2014/main" id="{A9206918-4044-A9B4-20BB-78699367658B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8018;p59">
              <a:extLst>
                <a:ext uri="{FF2B5EF4-FFF2-40B4-BE49-F238E27FC236}">
                  <a16:creationId xmlns:a16="http://schemas.microsoft.com/office/drawing/2014/main" id="{E857F949-3DFE-2A0B-A2DB-22B2B26B7686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66" name="Google Shape;8013;p59">
            <a:extLst>
              <a:ext uri="{FF2B5EF4-FFF2-40B4-BE49-F238E27FC236}">
                <a16:creationId xmlns:a16="http://schemas.microsoft.com/office/drawing/2014/main" id="{DB2EE27C-5F58-375F-A550-E7A8E43BFAC9}"/>
              </a:ext>
            </a:extLst>
          </p:cNvPr>
          <p:cNvGrpSpPr/>
          <p:nvPr/>
        </p:nvGrpSpPr>
        <p:grpSpPr>
          <a:xfrm>
            <a:off x="3482157" y="2807550"/>
            <a:ext cx="339253" cy="339253"/>
            <a:chOff x="1492675" y="4992125"/>
            <a:chExt cx="481825" cy="481825"/>
          </a:xfrm>
        </p:grpSpPr>
        <p:sp>
          <p:nvSpPr>
            <p:cNvPr id="3367" name="Google Shape;8014;p59">
              <a:extLst>
                <a:ext uri="{FF2B5EF4-FFF2-40B4-BE49-F238E27FC236}">
                  <a16:creationId xmlns:a16="http://schemas.microsoft.com/office/drawing/2014/main" id="{B5AF08ED-8704-1EBF-EBF7-6697C2D76E6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8" name="Google Shape;8015;p59">
              <a:extLst>
                <a:ext uri="{FF2B5EF4-FFF2-40B4-BE49-F238E27FC236}">
                  <a16:creationId xmlns:a16="http://schemas.microsoft.com/office/drawing/2014/main" id="{02B3EB66-BCAF-3B29-EF8C-DCB1CECF1C3D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69" name="Google Shape;8013;p59">
            <a:extLst>
              <a:ext uri="{FF2B5EF4-FFF2-40B4-BE49-F238E27FC236}">
                <a16:creationId xmlns:a16="http://schemas.microsoft.com/office/drawing/2014/main" id="{68E60C20-596F-344A-B2CB-92073FAEC3B0}"/>
              </a:ext>
            </a:extLst>
          </p:cNvPr>
          <p:cNvGrpSpPr/>
          <p:nvPr/>
        </p:nvGrpSpPr>
        <p:grpSpPr>
          <a:xfrm>
            <a:off x="396850" y="2807550"/>
            <a:ext cx="339253" cy="339253"/>
            <a:chOff x="1492675" y="4992125"/>
            <a:chExt cx="481825" cy="481825"/>
          </a:xfrm>
        </p:grpSpPr>
        <p:sp>
          <p:nvSpPr>
            <p:cNvPr id="3370" name="Google Shape;8014;p59">
              <a:extLst>
                <a:ext uri="{FF2B5EF4-FFF2-40B4-BE49-F238E27FC236}">
                  <a16:creationId xmlns:a16="http://schemas.microsoft.com/office/drawing/2014/main" id="{B94BB0A7-E2D7-BE2A-7C8A-DC503BA2BFBA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1" name="Google Shape;8015;p59">
              <a:extLst>
                <a:ext uri="{FF2B5EF4-FFF2-40B4-BE49-F238E27FC236}">
                  <a16:creationId xmlns:a16="http://schemas.microsoft.com/office/drawing/2014/main" id="{40087CDF-66C4-5DA3-677F-8D03A850E3B5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372" name="Google Shape;8421;p61">
            <a:extLst>
              <a:ext uri="{FF2B5EF4-FFF2-40B4-BE49-F238E27FC236}">
                <a16:creationId xmlns:a16="http://schemas.microsoft.com/office/drawing/2014/main" id="{4C682563-E813-F563-D2B0-21DBC0CBB358}"/>
              </a:ext>
            </a:extLst>
          </p:cNvPr>
          <p:cNvSpPr/>
          <p:nvPr/>
        </p:nvSpPr>
        <p:spPr>
          <a:xfrm>
            <a:off x="6173784" y="1805790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3" name="Google Shape;9033;p62">
            <a:extLst>
              <a:ext uri="{FF2B5EF4-FFF2-40B4-BE49-F238E27FC236}">
                <a16:creationId xmlns:a16="http://schemas.microsoft.com/office/drawing/2014/main" id="{F7CFA2DA-822C-DF3C-053F-3A012A995374}"/>
              </a:ext>
            </a:extLst>
          </p:cNvPr>
          <p:cNvGrpSpPr/>
          <p:nvPr/>
        </p:nvGrpSpPr>
        <p:grpSpPr>
          <a:xfrm>
            <a:off x="6150246" y="3453440"/>
            <a:ext cx="366052" cy="356831"/>
            <a:chOff x="-31817400" y="3910025"/>
            <a:chExt cx="301675" cy="294075"/>
          </a:xfrm>
        </p:grpSpPr>
        <p:sp>
          <p:nvSpPr>
            <p:cNvPr id="3374" name="Google Shape;9034;p62">
              <a:extLst>
                <a:ext uri="{FF2B5EF4-FFF2-40B4-BE49-F238E27FC236}">
                  <a16:creationId xmlns:a16="http://schemas.microsoft.com/office/drawing/2014/main" id="{CF74B805-94A0-6503-3799-5A1FCA23FB0C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9035;p62">
              <a:extLst>
                <a:ext uri="{FF2B5EF4-FFF2-40B4-BE49-F238E27FC236}">
                  <a16:creationId xmlns:a16="http://schemas.microsoft.com/office/drawing/2014/main" id="{65A15370-C19F-882E-EAB3-E39C7FCAC090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9036;p62">
              <a:extLst>
                <a:ext uri="{FF2B5EF4-FFF2-40B4-BE49-F238E27FC236}">
                  <a16:creationId xmlns:a16="http://schemas.microsoft.com/office/drawing/2014/main" id="{CA4AB24E-A7A4-A2B3-685C-AFA765402F62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369;p46">
            <a:extLst>
              <a:ext uri="{FF2B5EF4-FFF2-40B4-BE49-F238E27FC236}">
                <a16:creationId xmlns:a16="http://schemas.microsoft.com/office/drawing/2014/main" id="{DDEB9F8F-47EB-5D98-52A9-FD2BEFAEE0D2}"/>
              </a:ext>
            </a:extLst>
          </p:cNvPr>
          <p:cNvGrpSpPr/>
          <p:nvPr/>
        </p:nvGrpSpPr>
        <p:grpSpPr>
          <a:xfrm rot="10800000" flipH="1">
            <a:off x="0" y="272801"/>
            <a:ext cx="2288588" cy="4057299"/>
            <a:chOff x="-17" y="539499"/>
            <a:chExt cx="453231" cy="4057299"/>
          </a:xfrm>
        </p:grpSpPr>
        <p:sp>
          <p:nvSpPr>
            <p:cNvPr id="5" name="Google Shape;3370;p46">
              <a:extLst>
                <a:ext uri="{FF2B5EF4-FFF2-40B4-BE49-F238E27FC236}">
                  <a16:creationId xmlns:a16="http://schemas.microsoft.com/office/drawing/2014/main" id="{0C40E36A-177B-9085-8534-CDEC166E5279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371;p46">
              <a:extLst>
                <a:ext uri="{FF2B5EF4-FFF2-40B4-BE49-F238E27FC236}">
                  <a16:creationId xmlns:a16="http://schemas.microsoft.com/office/drawing/2014/main" id="{BCA0B2DA-AE18-D58E-4CB5-ED7AA0972188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372;p46">
              <a:extLst>
                <a:ext uri="{FF2B5EF4-FFF2-40B4-BE49-F238E27FC236}">
                  <a16:creationId xmlns:a16="http://schemas.microsoft.com/office/drawing/2014/main" id="{BEDA1300-1D6E-E8F8-8751-D48D6C3D2274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373;p46">
              <a:extLst>
                <a:ext uri="{FF2B5EF4-FFF2-40B4-BE49-F238E27FC236}">
                  <a16:creationId xmlns:a16="http://schemas.microsoft.com/office/drawing/2014/main" id="{5FA22578-6E49-DC7E-9E91-5D25D75AE69F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374;p46">
              <a:extLst>
                <a:ext uri="{FF2B5EF4-FFF2-40B4-BE49-F238E27FC236}">
                  <a16:creationId xmlns:a16="http://schemas.microsoft.com/office/drawing/2014/main" id="{E7630ECB-3337-BA5A-C5C5-63BFA4FF72B4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375;p46">
              <a:extLst>
                <a:ext uri="{FF2B5EF4-FFF2-40B4-BE49-F238E27FC236}">
                  <a16:creationId xmlns:a16="http://schemas.microsoft.com/office/drawing/2014/main" id="{D2E82B2B-D7B1-8285-1751-FED6452C0C28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376;p46">
              <a:extLst>
                <a:ext uri="{FF2B5EF4-FFF2-40B4-BE49-F238E27FC236}">
                  <a16:creationId xmlns:a16="http://schemas.microsoft.com/office/drawing/2014/main" id="{B29CBA05-D9A7-2DE2-963D-5482C38B9C4D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377;p46">
              <a:extLst>
                <a:ext uri="{FF2B5EF4-FFF2-40B4-BE49-F238E27FC236}">
                  <a16:creationId xmlns:a16="http://schemas.microsoft.com/office/drawing/2014/main" id="{83064451-9644-4598-78DE-D07A760D652F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378;p46">
              <a:extLst>
                <a:ext uri="{FF2B5EF4-FFF2-40B4-BE49-F238E27FC236}">
                  <a16:creationId xmlns:a16="http://schemas.microsoft.com/office/drawing/2014/main" id="{12A1BE19-3870-48E6-B889-658B5035F3AC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379;p46">
              <a:extLst>
                <a:ext uri="{FF2B5EF4-FFF2-40B4-BE49-F238E27FC236}">
                  <a16:creationId xmlns:a16="http://schemas.microsoft.com/office/drawing/2014/main" id="{591D21D1-9E4C-DAAD-414B-6881C827DE62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0;p46">
              <a:extLst>
                <a:ext uri="{FF2B5EF4-FFF2-40B4-BE49-F238E27FC236}">
                  <a16:creationId xmlns:a16="http://schemas.microsoft.com/office/drawing/2014/main" id="{51D39FD6-2F74-9DD6-BA50-D60FE5804A2C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381;p46">
              <a:extLst>
                <a:ext uri="{FF2B5EF4-FFF2-40B4-BE49-F238E27FC236}">
                  <a16:creationId xmlns:a16="http://schemas.microsoft.com/office/drawing/2014/main" id="{F3261FD8-3380-C857-E425-5E46D452F768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382;p46">
              <a:extLst>
                <a:ext uri="{FF2B5EF4-FFF2-40B4-BE49-F238E27FC236}">
                  <a16:creationId xmlns:a16="http://schemas.microsoft.com/office/drawing/2014/main" id="{0C38D435-95DD-2164-285C-117E39047CA8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383;p46">
              <a:extLst>
                <a:ext uri="{FF2B5EF4-FFF2-40B4-BE49-F238E27FC236}">
                  <a16:creationId xmlns:a16="http://schemas.microsoft.com/office/drawing/2014/main" id="{A7C3ED46-7B4C-B578-8261-97530F1F4741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384;p46">
              <a:extLst>
                <a:ext uri="{FF2B5EF4-FFF2-40B4-BE49-F238E27FC236}">
                  <a16:creationId xmlns:a16="http://schemas.microsoft.com/office/drawing/2014/main" id="{48C578A4-967A-E787-49E4-EE3FCB4D0399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385;p46">
              <a:extLst>
                <a:ext uri="{FF2B5EF4-FFF2-40B4-BE49-F238E27FC236}">
                  <a16:creationId xmlns:a16="http://schemas.microsoft.com/office/drawing/2014/main" id="{55B9BF5B-AABB-E13D-8AAF-2A30406C2CA6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386;p46">
              <a:extLst>
                <a:ext uri="{FF2B5EF4-FFF2-40B4-BE49-F238E27FC236}">
                  <a16:creationId xmlns:a16="http://schemas.microsoft.com/office/drawing/2014/main" id="{780236E3-11D1-4548-5737-1BFE5F390E01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387;p46">
              <a:extLst>
                <a:ext uri="{FF2B5EF4-FFF2-40B4-BE49-F238E27FC236}">
                  <a16:creationId xmlns:a16="http://schemas.microsoft.com/office/drawing/2014/main" id="{02848E82-34DA-C141-F022-7DFFBE0034EF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88;p46">
              <a:extLst>
                <a:ext uri="{FF2B5EF4-FFF2-40B4-BE49-F238E27FC236}">
                  <a16:creationId xmlns:a16="http://schemas.microsoft.com/office/drawing/2014/main" id="{22C79218-3BD8-99A7-E26E-3D97B3F125D0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389;p46">
              <a:extLst>
                <a:ext uri="{FF2B5EF4-FFF2-40B4-BE49-F238E27FC236}">
                  <a16:creationId xmlns:a16="http://schemas.microsoft.com/office/drawing/2014/main" id="{4ABDD141-D755-2344-C4B3-C870E93F9C1F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390;p46">
              <a:extLst>
                <a:ext uri="{FF2B5EF4-FFF2-40B4-BE49-F238E27FC236}">
                  <a16:creationId xmlns:a16="http://schemas.microsoft.com/office/drawing/2014/main" id="{0F994C66-18D3-8354-F87C-CB6D1294A93D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391;p46">
              <a:extLst>
                <a:ext uri="{FF2B5EF4-FFF2-40B4-BE49-F238E27FC236}">
                  <a16:creationId xmlns:a16="http://schemas.microsoft.com/office/drawing/2014/main" id="{7B5530E7-DE93-2D98-DA5B-1ACDC2DDC156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392;p46">
              <a:extLst>
                <a:ext uri="{FF2B5EF4-FFF2-40B4-BE49-F238E27FC236}">
                  <a16:creationId xmlns:a16="http://schemas.microsoft.com/office/drawing/2014/main" id="{3709A87F-36D2-010D-236B-2EE4452DEE1B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393;p46">
              <a:extLst>
                <a:ext uri="{FF2B5EF4-FFF2-40B4-BE49-F238E27FC236}">
                  <a16:creationId xmlns:a16="http://schemas.microsoft.com/office/drawing/2014/main" id="{65EA17BC-84ED-1B94-71A2-CA1AA29DC1B2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394;p46">
              <a:extLst>
                <a:ext uri="{FF2B5EF4-FFF2-40B4-BE49-F238E27FC236}">
                  <a16:creationId xmlns:a16="http://schemas.microsoft.com/office/drawing/2014/main" id="{FBE6CD8B-1AC4-99C5-176F-13292B9F3ABC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395;p46">
              <a:extLst>
                <a:ext uri="{FF2B5EF4-FFF2-40B4-BE49-F238E27FC236}">
                  <a16:creationId xmlns:a16="http://schemas.microsoft.com/office/drawing/2014/main" id="{10F36739-BB57-5A3F-4E4C-59F80809684E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396;p46">
              <a:extLst>
                <a:ext uri="{FF2B5EF4-FFF2-40B4-BE49-F238E27FC236}">
                  <a16:creationId xmlns:a16="http://schemas.microsoft.com/office/drawing/2014/main" id="{269C21C8-C13F-046E-B245-44FACAE61949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397;p46">
              <a:extLst>
                <a:ext uri="{FF2B5EF4-FFF2-40B4-BE49-F238E27FC236}">
                  <a16:creationId xmlns:a16="http://schemas.microsoft.com/office/drawing/2014/main" id="{D6696E59-5CF8-7A59-3FDF-2A7B3730A8DC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398;p46">
              <a:extLst>
                <a:ext uri="{FF2B5EF4-FFF2-40B4-BE49-F238E27FC236}">
                  <a16:creationId xmlns:a16="http://schemas.microsoft.com/office/drawing/2014/main" id="{5EAFDE59-4914-7419-D9C8-3D9390E91FBD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399;p46">
              <a:extLst>
                <a:ext uri="{FF2B5EF4-FFF2-40B4-BE49-F238E27FC236}">
                  <a16:creationId xmlns:a16="http://schemas.microsoft.com/office/drawing/2014/main" id="{F2CA80CB-1509-F5D6-5FE8-7624D28D5DA9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7" name="Google Shape;3414;p46">
            <a:extLst>
              <a:ext uri="{FF2B5EF4-FFF2-40B4-BE49-F238E27FC236}">
                <a16:creationId xmlns:a16="http://schemas.microsoft.com/office/drawing/2014/main" id="{9FB51B18-7DA2-B22F-7D43-93EF9ADCF274}"/>
              </a:ext>
            </a:extLst>
          </p:cNvPr>
          <p:cNvGrpSpPr/>
          <p:nvPr/>
        </p:nvGrpSpPr>
        <p:grpSpPr>
          <a:xfrm>
            <a:off x="9650" y="265224"/>
            <a:ext cx="1602760" cy="4057299"/>
            <a:chOff x="-17" y="539499"/>
            <a:chExt cx="453231" cy="4057299"/>
          </a:xfrm>
        </p:grpSpPr>
        <p:sp>
          <p:nvSpPr>
            <p:cNvPr id="3428" name="Google Shape;3415;p46">
              <a:extLst>
                <a:ext uri="{FF2B5EF4-FFF2-40B4-BE49-F238E27FC236}">
                  <a16:creationId xmlns:a16="http://schemas.microsoft.com/office/drawing/2014/main" id="{C43F5370-6468-EE0C-9801-3184149D40DB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16;p46">
              <a:extLst>
                <a:ext uri="{FF2B5EF4-FFF2-40B4-BE49-F238E27FC236}">
                  <a16:creationId xmlns:a16="http://schemas.microsoft.com/office/drawing/2014/main" id="{692EEBEF-7C94-A882-573A-DE45177D85D6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17;p46">
              <a:extLst>
                <a:ext uri="{FF2B5EF4-FFF2-40B4-BE49-F238E27FC236}">
                  <a16:creationId xmlns:a16="http://schemas.microsoft.com/office/drawing/2014/main" id="{694966C9-E41A-4430-A95F-4D037EE92CBC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18;p46">
              <a:extLst>
                <a:ext uri="{FF2B5EF4-FFF2-40B4-BE49-F238E27FC236}">
                  <a16:creationId xmlns:a16="http://schemas.microsoft.com/office/drawing/2014/main" id="{68C54252-7DB5-1E69-98D4-957406D3C4F1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19;p46">
              <a:extLst>
                <a:ext uri="{FF2B5EF4-FFF2-40B4-BE49-F238E27FC236}">
                  <a16:creationId xmlns:a16="http://schemas.microsoft.com/office/drawing/2014/main" id="{C7AC7235-30F3-A368-F9DB-E76A8094CA53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20;p46">
              <a:extLst>
                <a:ext uri="{FF2B5EF4-FFF2-40B4-BE49-F238E27FC236}">
                  <a16:creationId xmlns:a16="http://schemas.microsoft.com/office/drawing/2014/main" id="{D6260720-24B5-42EE-46EE-ECF0C64E49B2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21;p46">
              <a:extLst>
                <a:ext uri="{FF2B5EF4-FFF2-40B4-BE49-F238E27FC236}">
                  <a16:creationId xmlns:a16="http://schemas.microsoft.com/office/drawing/2014/main" id="{A743B220-05BC-ED02-F4B5-6093327E2A80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22;p46">
              <a:extLst>
                <a:ext uri="{FF2B5EF4-FFF2-40B4-BE49-F238E27FC236}">
                  <a16:creationId xmlns:a16="http://schemas.microsoft.com/office/drawing/2014/main" id="{B96061CD-E0BB-99E5-32E8-ED7FC21DBE02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23;p46">
              <a:extLst>
                <a:ext uri="{FF2B5EF4-FFF2-40B4-BE49-F238E27FC236}">
                  <a16:creationId xmlns:a16="http://schemas.microsoft.com/office/drawing/2014/main" id="{AD3E0B3B-5180-2493-E65D-6B86DCD6DD00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24;p46">
              <a:extLst>
                <a:ext uri="{FF2B5EF4-FFF2-40B4-BE49-F238E27FC236}">
                  <a16:creationId xmlns:a16="http://schemas.microsoft.com/office/drawing/2014/main" id="{00CBA376-3369-6A12-5743-EFCDB564EEF3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25;p46">
              <a:extLst>
                <a:ext uri="{FF2B5EF4-FFF2-40B4-BE49-F238E27FC236}">
                  <a16:creationId xmlns:a16="http://schemas.microsoft.com/office/drawing/2014/main" id="{E450411C-56D6-C9B6-EF04-CCF666058948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26;p46">
              <a:extLst>
                <a:ext uri="{FF2B5EF4-FFF2-40B4-BE49-F238E27FC236}">
                  <a16:creationId xmlns:a16="http://schemas.microsoft.com/office/drawing/2014/main" id="{040E9E3B-3C50-43B8-8164-59FA486D88AD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27;p46">
              <a:extLst>
                <a:ext uri="{FF2B5EF4-FFF2-40B4-BE49-F238E27FC236}">
                  <a16:creationId xmlns:a16="http://schemas.microsoft.com/office/drawing/2014/main" id="{CD07FCA3-8B8D-B077-FEF9-C792D688859D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28;p46">
              <a:extLst>
                <a:ext uri="{FF2B5EF4-FFF2-40B4-BE49-F238E27FC236}">
                  <a16:creationId xmlns:a16="http://schemas.microsoft.com/office/drawing/2014/main" id="{58CAAEE5-19DA-C86B-42A5-85F096585456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29;p46">
              <a:extLst>
                <a:ext uri="{FF2B5EF4-FFF2-40B4-BE49-F238E27FC236}">
                  <a16:creationId xmlns:a16="http://schemas.microsoft.com/office/drawing/2014/main" id="{5563E862-63B4-0EF8-6E37-78459CCFDAD7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30;p46">
              <a:extLst>
                <a:ext uri="{FF2B5EF4-FFF2-40B4-BE49-F238E27FC236}">
                  <a16:creationId xmlns:a16="http://schemas.microsoft.com/office/drawing/2014/main" id="{52236B28-1405-B43B-EB98-EE9A70126AEB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31;p46">
              <a:extLst>
                <a:ext uri="{FF2B5EF4-FFF2-40B4-BE49-F238E27FC236}">
                  <a16:creationId xmlns:a16="http://schemas.microsoft.com/office/drawing/2014/main" id="{86227A80-D03C-C1F2-749B-85E1C307F25B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32;p46">
              <a:extLst>
                <a:ext uri="{FF2B5EF4-FFF2-40B4-BE49-F238E27FC236}">
                  <a16:creationId xmlns:a16="http://schemas.microsoft.com/office/drawing/2014/main" id="{EA62BA3E-E8B8-6866-1272-7E16F93261B8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33;p46">
              <a:extLst>
                <a:ext uri="{FF2B5EF4-FFF2-40B4-BE49-F238E27FC236}">
                  <a16:creationId xmlns:a16="http://schemas.microsoft.com/office/drawing/2014/main" id="{71FC8766-463B-4BD5-43CC-89013F540015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34;p46">
              <a:extLst>
                <a:ext uri="{FF2B5EF4-FFF2-40B4-BE49-F238E27FC236}">
                  <a16:creationId xmlns:a16="http://schemas.microsoft.com/office/drawing/2014/main" id="{B4860492-CC52-85DC-A460-F1C1F5DB8D12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35;p46">
              <a:extLst>
                <a:ext uri="{FF2B5EF4-FFF2-40B4-BE49-F238E27FC236}">
                  <a16:creationId xmlns:a16="http://schemas.microsoft.com/office/drawing/2014/main" id="{33AE0225-16D2-BEF4-EDF5-410DDAFA6ED9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436;p46">
              <a:extLst>
                <a:ext uri="{FF2B5EF4-FFF2-40B4-BE49-F238E27FC236}">
                  <a16:creationId xmlns:a16="http://schemas.microsoft.com/office/drawing/2014/main" id="{EFF7304A-FE97-26E9-F2D2-39DA54817035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437;p46">
              <a:extLst>
                <a:ext uri="{FF2B5EF4-FFF2-40B4-BE49-F238E27FC236}">
                  <a16:creationId xmlns:a16="http://schemas.microsoft.com/office/drawing/2014/main" id="{C563F99B-CABB-FE37-AB49-278F4AA6228D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438;p46">
              <a:extLst>
                <a:ext uri="{FF2B5EF4-FFF2-40B4-BE49-F238E27FC236}">
                  <a16:creationId xmlns:a16="http://schemas.microsoft.com/office/drawing/2014/main" id="{0E9FF5B7-2251-3E1F-E14F-A9E4B14B4146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439;p46">
              <a:extLst>
                <a:ext uri="{FF2B5EF4-FFF2-40B4-BE49-F238E27FC236}">
                  <a16:creationId xmlns:a16="http://schemas.microsoft.com/office/drawing/2014/main" id="{9A94348A-31D4-F4A1-BF60-17EFA0A85612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440;p46">
              <a:extLst>
                <a:ext uri="{FF2B5EF4-FFF2-40B4-BE49-F238E27FC236}">
                  <a16:creationId xmlns:a16="http://schemas.microsoft.com/office/drawing/2014/main" id="{C181781F-5D68-F1B8-7C30-D8C67AA4F24A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441;p46">
              <a:extLst>
                <a:ext uri="{FF2B5EF4-FFF2-40B4-BE49-F238E27FC236}">
                  <a16:creationId xmlns:a16="http://schemas.microsoft.com/office/drawing/2014/main" id="{A9BBC260-4A16-7B3A-0B30-6A9AD5B3A1F3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442;p46">
              <a:extLst>
                <a:ext uri="{FF2B5EF4-FFF2-40B4-BE49-F238E27FC236}">
                  <a16:creationId xmlns:a16="http://schemas.microsoft.com/office/drawing/2014/main" id="{03B76B2D-0CD6-7FA7-38CB-023C73EDCE0F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443;p46">
              <a:extLst>
                <a:ext uri="{FF2B5EF4-FFF2-40B4-BE49-F238E27FC236}">
                  <a16:creationId xmlns:a16="http://schemas.microsoft.com/office/drawing/2014/main" id="{F9BF2B94-895D-E49A-8321-0B701B9F2BCB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444;p46">
              <a:extLst>
                <a:ext uri="{FF2B5EF4-FFF2-40B4-BE49-F238E27FC236}">
                  <a16:creationId xmlns:a16="http://schemas.microsoft.com/office/drawing/2014/main" id="{74AF300A-134E-F12A-D5AF-6CB38814F80C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73" name="Google Shape;3400;p46">
            <a:extLst>
              <a:ext uri="{FF2B5EF4-FFF2-40B4-BE49-F238E27FC236}">
                <a16:creationId xmlns:a16="http://schemas.microsoft.com/office/drawing/2014/main" id="{578F21EA-D525-2369-7611-86FA258D6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3300" y="835394"/>
            <a:ext cx="5370775" cy="2055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>
                <a:solidFill>
                  <a:schemeClr val="accent1"/>
                </a:solidFill>
              </a:rPr>
              <a:t>Köszönöm a figyelmet</a:t>
            </a:r>
            <a:r>
              <a:rPr lang="en" sz="6000" dirty="0">
                <a:solidFill>
                  <a:schemeClr val="accent1"/>
                </a:solidFill>
              </a:rPr>
              <a:t>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674" name="Google Shape;3401;p46">
            <a:extLst>
              <a:ext uri="{FF2B5EF4-FFF2-40B4-BE49-F238E27FC236}">
                <a16:creationId xmlns:a16="http://schemas.microsoft.com/office/drawing/2014/main" id="{6E724F12-989A-D9B0-82C8-36870668C674}"/>
              </a:ext>
            </a:extLst>
          </p:cNvPr>
          <p:cNvSpPr txBox="1">
            <a:spLocks/>
          </p:cNvSpPr>
          <p:nvPr/>
        </p:nvSpPr>
        <p:spPr>
          <a:xfrm>
            <a:off x="2857498" y="2766431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1800" b="1" dirty="0"/>
              <a:t>Készítette:</a:t>
            </a:r>
          </a:p>
          <a:p>
            <a:r>
              <a:rPr lang="hu-HU" sz="1800" b="1" dirty="0"/>
              <a:t>Jákob Tamás</a:t>
            </a:r>
          </a:p>
          <a:p>
            <a:r>
              <a:rPr lang="hu-HU" dirty="0"/>
              <a:t>tamas.jakob@gmail.com</a:t>
            </a:r>
          </a:p>
        </p:txBody>
      </p:sp>
      <p:grpSp>
        <p:nvGrpSpPr>
          <p:cNvPr id="3675" name="Google Shape;3369;p46">
            <a:extLst>
              <a:ext uri="{FF2B5EF4-FFF2-40B4-BE49-F238E27FC236}">
                <a16:creationId xmlns:a16="http://schemas.microsoft.com/office/drawing/2014/main" id="{0297190B-6305-3D83-9ABA-FEF31D5898FD}"/>
              </a:ext>
            </a:extLst>
          </p:cNvPr>
          <p:cNvGrpSpPr/>
          <p:nvPr/>
        </p:nvGrpSpPr>
        <p:grpSpPr>
          <a:xfrm flipH="1">
            <a:off x="8145855" y="543100"/>
            <a:ext cx="715837" cy="4057299"/>
            <a:chOff x="-17" y="539499"/>
            <a:chExt cx="453231" cy="4057299"/>
          </a:xfrm>
        </p:grpSpPr>
        <p:sp>
          <p:nvSpPr>
            <p:cNvPr id="3676" name="Google Shape;3370;p46">
              <a:extLst>
                <a:ext uri="{FF2B5EF4-FFF2-40B4-BE49-F238E27FC236}">
                  <a16:creationId xmlns:a16="http://schemas.microsoft.com/office/drawing/2014/main" id="{AB15E946-8BB9-7463-5B91-D0FA8D40F123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371;p46">
              <a:extLst>
                <a:ext uri="{FF2B5EF4-FFF2-40B4-BE49-F238E27FC236}">
                  <a16:creationId xmlns:a16="http://schemas.microsoft.com/office/drawing/2014/main" id="{5FE09956-1660-A3D0-9056-94FF0B048177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372;p46">
              <a:extLst>
                <a:ext uri="{FF2B5EF4-FFF2-40B4-BE49-F238E27FC236}">
                  <a16:creationId xmlns:a16="http://schemas.microsoft.com/office/drawing/2014/main" id="{6486B18D-03E5-E90F-29D5-251AC516071C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373;p46">
              <a:extLst>
                <a:ext uri="{FF2B5EF4-FFF2-40B4-BE49-F238E27FC236}">
                  <a16:creationId xmlns:a16="http://schemas.microsoft.com/office/drawing/2014/main" id="{A0187889-11E4-D919-08CC-2FCEF551D82C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374;p46">
              <a:extLst>
                <a:ext uri="{FF2B5EF4-FFF2-40B4-BE49-F238E27FC236}">
                  <a16:creationId xmlns:a16="http://schemas.microsoft.com/office/drawing/2014/main" id="{4A9B1362-D9FC-B254-B1DB-00032D693340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375;p46">
              <a:extLst>
                <a:ext uri="{FF2B5EF4-FFF2-40B4-BE49-F238E27FC236}">
                  <a16:creationId xmlns:a16="http://schemas.microsoft.com/office/drawing/2014/main" id="{5FEC465E-552C-742A-3AAD-D09D33BEB739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376;p46">
              <a:extLst>
                <a:ext uri="{FF2B5EF4-FFF2-40B4-BE49-F238E27FC236}">
                  <a16:creationId xmlns:a16="http://schemas.microsoft.com/office/drawing/2014/main" id="{E427B730-F5D3-AB71-1746-41B1D700C323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377;p46">
              <a:extLst>
                <a:ext uri="{FF2B5EF4-FFF2-40B4-BE49-F238E27FC236}">
                  <a16:creationId xmlns:a16="http://schemas.microsoft.com/office/drawing/2014/main" id="{58DC6E0C-E90D-1B23-1FC2-38E220C681ED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378;p46">
              <a:extLst>
                <a:ext uri="{FF2B5EF4-FFF2-40B4-BE49-F238E27FC236}">
                  <a16:creationId xmlns:a16="http://schemas.microsoft.com/office/drawing/2014/main" id="{41635668-C533-F368-B471-B4F58B30A93F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379;p46">
              <a:extLst>
                <a:ext uri="{FF2B5EF4-FFF2-40B4-BE49-F238E27FC236}">
                  <a16:creationId xmlns:a16="http://schemas.microsoft.com/office/drawing/2014/main" id="{1D501D6A-DA07-57F6-3E11-188744DDDB2A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380;p46">
              <a:extLst>
                <a:ext uri="{FF2B5EF4-FFF2-40B4-BE49-F238E27FC236}">
                  <a16:creationId xmlns:a16="http://schemas.microsoft.com/office/drawing/2014/main" id="{B6562CB7-9E6F-41DE-68FF-E7002B0A1FD4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381;p46">
              <a:extLst>
                <a:ext uri="{FF2B5EF4-FFF2-40B4-BE49-F238E27FC236}">
                  <a16:creationId xmlns:a16="http://schemas.microsoft.com/office/drawing/2014/main" id="{974DA098-8B4A-82BE-EDE1-709B5C3E885B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382;p46">
              <a:extLst>
                <a:ext uri="{FF2B5EF4-FFF2-40B4-BE49-F238E27FC236}">
                  <a16:creationId xmlns:a16="http://schemas.microsoft.com/office/drawing/2014/main" id="{E70773DA-6856-7673-7818-B2AAF8F780B2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383;p46">
              <a:extLst>
                <a:ext uri="{FF2B5EF4-FFF2-40B4-BE49-F238E27FC236}">
                  <a16:creationId xmlns:a16="http://schemas.microsoft.com/office/drawing/2014/main" id="{66EB7D6A-8627-A6B5-A93D-B2A0CD782590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384;p46">
              <a:extLst>
                <a:ext uri="{FF2B5EF4-FFF2-40B4-BE49-F238E27FC236}">
                  <a16:creationId xmlns:a16="http://schemas.microsoft.com/office/drawing/2014/main" id="{14BBB81C-3CDC-22B9-29B9-ABB3ECF7CA75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385;p46">
              <a:extLst>
                <a:ext uri="{FF2B5EF4-FFF2-40B4-BE49-F238E27FC236}">
                  <a16:creationId xmlns:a16="http://schemas.microsoft.com/office/drawing/2014/main" id="{86BC6C3D-CF9F-DFB6-BA36-ABD6FB688442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386;p46">
              <a:extLst>
                <a:ext uri="{FF2B5EF4-FFF2-40B4-BE49-F238E27FC236}">
                  <a16:creationId xmlns:a16="http://schemas.microsoft.com/office/drawing/2014/main" id="{DAB802A0-896F-1C41-B2EB-AFE7D210CEC8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387;p46">
              <a:extLst>
                <a:ext uri="{FF2B5EF4-FFF2-40B4-BE49-F238E27FC236}">
                  <a16:creationId xmlns:a16="http://schemas.microsoft.com/office/drawing/2014/main" id="{B12F5A7C-2E69-DAF7-F899-8F28A65D572B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388;p46">
              <a:extLst>
                <a:ext uri="{FF2B5EF4-FFF2-40B4-BE49-F238E27FC236}">
                  <a16:creationId xmlns:a16="http://schemas.microsoft.com/office/drawing/2014/main" id="{C35D25BF-3D55-7A6F-3CD6-A62B96185E94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389;p46">
              <a:extLst>
                <a:ext uri="{FF2B5EF4-FFF2-40B4-BE49-F238E27FC236}">
                  <a16:creationId xmlns:a16="http://schemas.microsoft.com/office/drawing/2014/main" id="{BDF3C58C-20E4-CD99-9435-0A3A2F583B7D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390;p46">
              <a:extLst>
                <a:ext uri="{FF2B5EF4-FFF2-40B4-BE49-F238E27FC236}">
                  <a16:creationId xmlns:a16="http://schemas.microsoft.com/office/drawing/2014/main" id="{222975C0-9854-D68B-13D6-87A3F1443E35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391;p46">
              <a:extLst>
                <a:ext uri="{FF2B5EF4-FFF2-40B4-BE49-F238E27FC236}">
                  <a16:creationId xmlns:a16="http://schemas.microsoft.com/office/drawing/2014/main" id="{E7E7CABA-EDF5-DD6F-ED18-B8A38E9F278C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392;p46">
              <a:extLst>
                <a:ext uri="{FF2B5EF4-FFF2-40B4-BE49-F238E27FC236}">
                  <a16:creationId xmlns:a16="http://schemas.microsoft.com/office/drawing/2014/main" id="{F2715225-ADCF-41CB-7954-6A3DC25E5D2C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393;p46">
              <a:extLst>
                <a:ext uri="{FF2B5EF4-FFF2-40B4-BE49-F238E27FC236}">
                  <a16:creationId xmlns:a16="http://schemas.microsoft.com/office/drawing/2014/main" id="{E00BA5E2-F015-AA3B-EA20-996701A367E2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394;p46">
              <a:extLst>
                <a:ext uri="{FF2B5EF4-FFF2-40B4-BE49-F238E27FC236}">
                  <a16:creationId xmlns:a16="http://schemas.microsoft.com/office/drawing/2014/main" id="{ECC27261-CA5A-74EA-BBDB-76CCAC3D12DB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395;p46">
              <a:extLst>
                <a:ext uri="{FF2B5EF4-FFF2-40B4-BE49-F238E27FC236}">
                  <a16:creationId xmlns:a16="http://schemas.microsoft.com/office/drawing/2014/main" id="{D313E122-77C8-769B-BE78-F219A5E34CB7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396;p46">
              <a:extLst>
                <a:ext uri="{FF2B5EF4-FFF2-40B4-BE49-F238E27FC236}">
                  <a16:creationId xmlns:a16="http://schemas.microsoft.com/office/drawing/2014/main" id="{72E0C9CA-8BAD-F6BA-8AE8-AA49270BCABF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397;p46">
              <a:extLst>
                <a:ext uri="{FF2B5EF4-FFF2-40B4-BE49-F238E27FC236}">
                  <a16:creationId xmlns:a16="http://schemas.microsoft.com/office/drawing/2014/main" id="{5601DD17-C45C-616A-C942-6ACC4CA28E51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398;p46">
              <a:extLst>
                <a:ext uri="{FF2B5EF4-FFF2-40B4-BE49-F238E27FC236}">
                  <a16:creationId xmlns:a16="http://schemas.microsoft.com/office/drawing/2014/main" id="{ABCFF4BF-86D2-5ABC-6243-134E032E03B4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399;p46">
              <a:extLst>
                <a:ext uri="{FF2B5EF4-FFF2-40B4-BE49-F238E27FC236}">
                  <a16:creationId xmlns:a16="http://schemas.microsoft.com/office/drawing/2014/main" id="{DF6DE73C-54F1-3585-68F4-C7F61C6DAEC3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Tartalom</a:t>
            </a:r>
            <a:endParaRPr dirty="0"/>
          </a:p>
        </p:txBody>
      </p:sp>
      <p:sp>
        <p:nvSpPr>
          <p:cNvPr id="2605" name="Google Shape;2605;p29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felhasználókhoz köthető események elemzése gépi tanulási módszerrel.</a:t>
            </a:r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egyes felhasználók élőhelye szerinti elemzések.</a:t>
            </a:r>
            <a:endParaRPr dirty="0"/>
          </a:p>
        </p:txBody>
      </p:sp>
      <p:sp>
        <p:nvSpPr>
          <p:cNvPr id="2607" name="Google Shape;2607;p29"/>
          <p:cNvSpPr txBox="1">
            <a:spLocks noGrp="1"/>
          </p:cNvSpPr>
          <p:nvPr>
            <p:ph type="subTitle" idx="2"/>
          </p:nvPr>
        </p:nvSpPr>
        <p:spPr>
          <a:xfrm>
            <a:off x="1497964" y="3465375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felhasználókhoz köthető események elemzése statisztikai módszerekkel.</a:t>
            </a:r>
            <a:endParaRPr dirty="0"/>
          </a:p>
        </p:txBody>
      </p:sp>
      <p:sp>
        <p:nvSpPr>
          <p:cNvPr id="2608" name="Google Shape;2608;p29"/>
          <p:cNvSpPr txBox="1">
            <a:spLocks noGrp="1"/>
          </p:cNvSpPr>
          <p:nvPr>
            <p:ph type="subTitle" idx="4"/>
          </p:nvPr>
        </p:nvSpPr>
        <p:spPr>
          <a:xfrm>
            <a:off x="5350614" y="3678847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Lehetséges üzleti előnyökkel járó információk összegyűjtése.</a:t>
            </a:r>
            <a:endParaRPr dirty="0"/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37886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3788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13" name="Google Shape;2613;p29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Terület alapú elemzés</a:t>
            </a:r>
            <a:endParaRPr dirty="0"/>
          </a:p>
        </p:txBody>
      </p:sp>
      <p:sp>
        <p:nvSpPr>
          <p:cNvPr id="2614" name="Google Shape;2614;p29"/>
          <p:cNvSpPr txBox="1">
            <a:spLocks noGrp="1"/>
          </p:cNvSpPr>
          <p:nvPr>
            <p:ph type="subTitle" idx="13"/>
          </p:nvPr>
        </p:nvSpPr>
        <p:spPr>
          <a:xfrm>
            <a:off x="1497964" y="3167325"/>
            <a:ext cx="3055500" cy="4288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Viselkedés elemzés I.</a:t>
            </a:r>
            <a:endParaRPr dirty="0"/>
          </a:p>
        </p:txBody>
      </p:sp>
      <p:sp>
        <p:nvSpPr>
          <p:cNvPr id="2615" name="Google Shape;2615;p29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Viselkedés elemzés II.</a:t>
            </a:r>
            <a:endParaRPr dirty="0"/>
          </a:p>
        </p:txBody>
      </p:sp>
      <p:sp>
        <p:nvSpPr>
          <p:cNvPr id="2616" name="Google Shape;2616;p29"/>
          <p:cNvSpPr txBox="1">
            <a:spLocks noGrp="1"/>
          </p:cNvSpPr>
          <p:nvPr>
            <p:ph type="subTitle" idx="15"/>
          </p:nvPr>
        </p:nvSpPr>
        <p:spPr>
          <a:xfrm>
            <a:off x="5350614" y="3091122"/>
            <a:ext cx="3055500" cy="707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Következtetések összefoglalása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Terület alapú elemzés</a:t>
            </a:r>
            <a:endParaRPr dirty="0"/>
          </a:p>
        </p:txBody>
      </p:sp>
      <p:sp>
        <p:nvSpPr>
          <p:cNvPr id="2693" name="Google Shape;2693;p31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Milyen üzleti előnyök következnek az adatokból</a:t>
            </a:r>
            <a:r>
              <a:rPr lang="en" dirty="0"/>
              <a:t>?</a:t>
            </a:r>
            <a:endParaRPr dirty="0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>
          <a:extLst>
            <a:ext uri="{FF2B5EF4-FFF2-40B4-BE49-F238E27FC236}">
              <a16:creationId xmlns:a16="http://schemas.microsoft.com/office/drawing/2014/main" id="{9010AC1A-F180-B2A7-9A8F-556842E9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38">
            <a:extLst>
              <a:ext uri="{FF2B5EF4-FFF2-40B4-BE49-F238E27FC236}">
                <a16:creationId xmlns:a16="http://schemas.microsoft.com/office/drawing/2014/main" id="{FB3F05A0-1ED6-2DD5-74A5-5871DB0C9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0" y="-68852"/>
            <a:ext cx="7704000" cy="922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felhasználók terület alapú eloszlásának vizsgálata</a:t>
            </a:r>
            <a:endParaRPr dirty="0"/>
          </a:p>
        </p:txBody>
      </p:sp>
      <p:sp>
        <p:nvSpPr>
          <p:cNvPr id="3248" name="Google Shape;3248;p38">
            <a:extLst>
              <a:ext uri="{FF2B5EF4-FFF2-40B4-BE49-F238E27FC236}">
                <a16:creationId xmlns:a16="http://schemas.microsoft.com/office/drawing/2014/main" id="{CA0870D8-5AD3-854F-A03F-8674017B92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22375" y="2795670"/>
            <a:ext cx="2620500" cy="673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Felhasználók, akik lemondták az előfizetést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3249" name="Google Shape;3249;p38">
            <a:extLst>
              <a:ext uri="{FF2B5EF4-FFF2-40B4-BE49-F238E27FC236}">
                <a16:creationId xmlns:a16="http://schemas.microsoft.com/office/drawing/2014/main" id="{D496B073-DBB9-AFC0-4E59-B699C16E24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22375" y="3469450"/>
            <a:ext cx="26205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Előfizető felhasználók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3252" name="Google Shape;3252;p38">
            <a:extLst>
              <a:ext uri="{FF2B5EF4-FFF2-40B4-BE49-F238E27FC236}">
                <a16:creationId xmlns:a16="http://schemas.microsoft.com/office/drawing/2014/main" id="{D7C7D6CD-5BBE-7643-127A-EAEC62810795}"/>
              </a:ext>
            </a:extLst>
          </p:cNvPr>
          <p:cNvSpPr/>
          <p:nvPr/>
        </p:nvSpPr>
        <p:spPr>
          <a:xfrm>
            <a:off x="8171700" y="2976987"/>
            <a:ext cx="252300" cy="2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3" name="Google Shape;3253;p38">
            <a:extLst>
              <a:ext uri="{FF2B5EF4-FFF2-40B4-BE49-F238E27FC236}">
                <a16:creationId xmlns:a16="http://schemas.microsoft.com/office/drawing/2014/main" id="{3BA820D6-EE82-3CAE-36A3-80A30989300E}"/>
              </a:ext>
            </a:extLst>
          </p:cNvPr>
          <p:cNvSpPr/>
          <p:nvPr/>
        </p:nvSpPr>
        <p:spPr>
          <a:xfrm>
            <a:off x="8171700" y="3548844"/>
            <a:ext cx="252300" cy="2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79;p37">
            <a:extLst>
              <a:ext uri="{FF2B5EF4-FFF2-40B4-BE49-F238E27FC236}">
                <a16:creationId xmlns:a16="http://schemas.microsoft.com/office/drawing/2014/main" id="{8D6BF12C-6D0F-97FF-2262-BFE023FC3AC1}"/>
              </a:ext>
            </a:extLst>
          </p:cNvPr>
          <p:cNvSpPr txBox="1"/>
          <p:nvPr/>
        </p:nvSpPr>
        <p:spPr>
          <a:xfrm flipH="1">
            <a:off x="5193792" y="1086318"/>
            <a:ext cx="3230172" cy="157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Feladat: az eltérő konverziós rátára magyarázatot találni.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Hipotézis: az előfizetési hajlandóságnak köze van az adott felhasználó jövedelméhez?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65F9D37-1845-D907-4E15-FE00F6D6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0" y="545670"/>
            <a:ext cx="4564800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3">
          <a:extLst>
            <a:ext uri="{FF2B5EF4-FFF2-40B4-BE49-F238E27FC236}">
              <a16:creationId xmlns:a16="http://schemas.microsoft.com/office/drawing/2014/main" id="{B8A319C4-9BA6-C864-F702-F21D39B02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38">
            <a:extLst>
              <a:ext uri="{FF2B5EF4-FFF2-40B4-BE49-F238E27FC236}">
                <a16:creationId xmlns:a16="http://schemas.microsoft.com/office/drawing/2014/main" id="{806AAF2F-2999-2BF7-1F5B-79A241027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0" y="-68852"/>
            <a:ext cx="7704000" cy="101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Hipotézis ellenőrzése nem paraméteres regresszióval</a:t>
            </a:r>
            <a:endParaRPr dirty="0"/>
          </a:p>
        </p:txBody>
      </p:sp>
      <p:sp>
        <p:nvSpPr>
          <p:cNvPr id="3248" name="Google Shape;3248;p38">
            <a:extLst>
              <a:ext uri="{FF2B5EF4-FFF2-40B4-BE49-F238E27FC236}">
                <a16:creationId xmlns:a16="http://schemas.microsoft.com/office/drawing/2014/main" id="{ED011DFB-4E23-0AC6-BBFC-CDE506186F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03500" y="2324886"/>
            <a:ext cx="2620500" cy="635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rgbClr val="FF0000"/>
                </a:solidFill>
              </a:rPr>
              <a:t>Európa nem jól „teljesít”.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3249" name="Google Shape;3249;p38">
            <a:extLst>
              <a:ext uri="{FF2B5EF4-FFF2-40B4-BE49-F238E27FC236}">
                <a16:creationId xmlns:a16="http://schemas.microsoft.com/office/drawing/2014/main" id="{D5F01EBB-FAF6-ECA0-FEC0-2A6CD6421F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98208" y="2960566"/>
            <a:ext cx="2620500" cy="662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</a:rPr>
              <a:t>Észak-Amerika átlagon felüli bevételt hoz!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21" name="Google Shape;2979;p37">
            <a:extLst>
              <a:ext uri="{FF2B5EF4-FFF2-40B4-BE49-F238E27FC236}">
                <a16:creationId xmlns:a16="http://schemas.microsoft.com/office/drawing/2014/main" id="{53E95739-E6EB-ED2D-1941-62B2B1275B7F}"/>
              </a:ext>
            </a:extLst>
          </p:cNvPr>
          <p:cNvSpPr txBox="1"/>
          <p:nvPr/>
        </p:nvSpPr>
        <p:spPr>
          <a:xfrm flipH="1">
            <a:off x="5072917" y="1736300"/>
            <a:ext cx="3230172" cy="108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Korreláció figyelhető meg a fizetések és a konverziós arány között.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64" name="Kép 3263">
            <a:extLst>
              <a:ext uri="{FF2B5EF4-FFF2-40B4-BE49-F238E27FC236}">
                <a16:creationId xmlns:a16="http://schemas.microsoft.com/office/drawing/2014/main" id="{3E5E55F1-9357-0B81-0255-6520608E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8" y="524962"/>
            <a:ext cx="5143122" cy="45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7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37"/>
          <p:cNvSpPr txBox="1"/>
          <p:nvPr/>
        </p:nvSpPr>
        <p:spPr>
          <a:xfrm flipH="1">
            <a:off x="5515764" y="817724"/>
            <a:ext cx="2908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USA</a:t>
            </a:r>
            <a:endParaRPr sz="1600" dirty="0">
              <a:solidFill>
                <a:schemeClr val="accent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976" name="Google Shape;2976;p37"/>
          <p:cNvSpPr txBox="1"/>
          <p:nvPr/>
        </p:nvSpPr>
        <p:spPr>
          <a:xfrm flipH="1">
            <a:off x="5515764" y="2668347"/>
            <a:ext cx="2908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rgbClr val="FF0000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Indonézia</a:t>
            </a:r>
            <a:endParaRPr sz="1600" dirty="0">
              <a:solidFill>
                <a:srgbClr val="FF0000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977" name="Google Shape;2977;p37"/>
          <p:cNvSpPr txBox="1"/>
          <p:nvPr/>
        </p:nvSpPr>
        <p:spPr>
          <a:xfrm flipH="1">
            <a:off x="5515764" y="1885218"/>
            <a:ext cx="2908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Törökország</a:t>
            </a:r>
            <a:endParaRPr sz="1600" dirty="0">
              <a:solidFill>
                <a:schemeClr val="accent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978" name="Google Shape;2978;p37"/>
          <p:cNvSpPr txBox="1">
            <a:spLocks noGrp="1"/>
          </p:cNvSpPr>
          <p:nvPr>
            <p:ph type="title"/>
          </p:nvPr>
        </p:nvSpPr>
        <p:spPr>
          <a:xfrm>
            <a:off x="1549056" y="331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Szélsőséges értékek az adatokban</a:t>
            </a:r>
            <a:endParaRPr dirty="0"/>
          </a:p>
        </p:txBody>
      </p:sp>
      <p:sp>
        <p:nvSpPr>
          <p:cNvPr id="2979" name="Google Shape;2979;p37"/>
          <p:cNvSpPr txBox="1"/>
          <p:nvPr/>
        </p:nvSpPr>
        <p:spPr>
          <a:xfrm flipH="1">
            <a:off x="5193792" y="1086318"/>
            <a:ext cx="3230172" cy="108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legnagyobb felhasználói bázissal rendelkező ország, további fejlesztések és hirdetések leendő célja.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0" name="Google Shape;2980;p37"/>
          <p:cNvSpPr txBox="1"/>
          <p:nvPr/>
        </p:nvSpPr>
        <p:spPr>
          <a:xfrm flipH="1">
            <a:off x="5401056" y="2905326"/>
            <a:ext cx="3022908" cy="8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Nagyon sok felhasználó próbálta ki az alkalmazást, de itt a legalacsonyabb a konverziós arány.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1" name="Google Shape;2981;p37"/>
          <p:cNvSpPr txBox="1"/>
          <p:nvPr/>
        </p:nvSpPr>
        <p:spPr>
          <a:xfrm flipH="1">
            <a:off x="5515764" y="2160078"/>
            <a:ext cx="2908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Pozitív példa, sok előfizető felhasználó.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82" name="Google Shape;2982;p37"/>
          <p:cNvGrpSpPr/>
          <p:nvPr/>
        </p:nvGrpSpPr>
        <p:grpSpPr>
          <a:xfrm>
            <a:off x="719990" y="1595561"/>
            <a:ext cx="4428116" cy="2451037"/>
            <a:chOff x="2654821" y="2311071"/>
            <a:chExt cx="2279714" cy="1262120"/>
          </a:xfrm>
        </p:grpSpPr>
        <p:grpSp>
          <p:nvGrpSpPr>
            <p:cNvPr id="2983" name="Google Shape;2983;p37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984" name="Google Shape;2984;p37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985" name="Google Shape;2985;p37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6" name="Google Shape;2986;p37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987" name="Google Shape;2987;p37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2988" name="Google Shape;2988;p37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989" name="Google Shape;2989;p37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2990" name="Google Shape;2990;p37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37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37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37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994" name="Google Shape;2994;p37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95" name="Google Shape;2995;p37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996" name="Google Shape;2996;p37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997" name="Google Shape;2997;p37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8" name="Google Shape;2998;p37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999" name="Google Shape;2999;p37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000" name="Google Shape;3000;p37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37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37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5" name="Google Shape;3005;p37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3006" name="Google Shape;3006;p37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</p:sp>
        </p:grpSp>
        <p:grpSp>
          <p:nvGrpSpPr>
            <p:cNvPr id="3008" name="Google Shape;3008;p37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3009" name="Google Shape;3009;p37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011" name="Google Shape;3011;p37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3012" name="Google Shape;3012;p37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3013" name="Google Shape;3013;p37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3015" name="Google Shape;3015;p37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3016" name="Google Shape;3016;p37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017" name="Google Shape;3017;p37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3020" name="Google Shape;3020;p37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3021" name="Google Shape;3021;p37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37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023" name="Google Shape;3023;p37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3024" name="Google Shape;3024;p37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025" name="Google Shape;3025;p37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3026" name="Google Shape;3026;p37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3027" name="Google Shape;3027;p37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028" name="Google Shape;3028;p37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9" name="Google Shape;3029;p37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3030" name="Google Shape;3030;p37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3031" name="Google Shape;3031;p37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2" name="Google Shape;3032;p37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7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7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3035" name="Google Shape;3035;p37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3052" name="Google Shape;3052;p37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7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7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7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7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7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7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7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7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7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7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7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7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7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7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7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7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7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7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7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072" name="Google Shape;3072;p37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073" name="Google Shape;3073;p37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4" name="Google Shape;3074;p37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3075" name="Google Shape;3075;p3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77" name="Google Shape;3077;p37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8" name="Google Shape;3078;p37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3079" name="Google Shape;3079;p37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3" name="Google Shape;3083;p37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7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7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7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7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7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7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0" name="Google Shape;3090;p37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3091" name="Google Shape;3091;p37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5" name="Google Shape;3095;p37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7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7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7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7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7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7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7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7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7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Google Shape;3105;p37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7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7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7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7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7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7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7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7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7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7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7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7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7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7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7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7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7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7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4" name="Google Shape;3124;p37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3125" name="Google Shape;3125;p37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7" name="Google Shape;3127;p37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8" name="Google Shape;3128;p37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3129" name="Google Shape;3129;p37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1" name="Google Shape;3131;p37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3132" name="Google Shape;3132;p37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4" name="Google Shape;3134;p37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7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7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7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7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7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7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7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2" name="Google Shape;3142;p37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3143" name="Google Shape;3143;p37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7" name="Google Shape;3147;p37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7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7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7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7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7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7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7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5" name="Google Shape;3155;p37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3156" name="Google Shape;3156;p37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0" name="Google Shape;3160;p37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7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7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7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7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7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7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7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7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7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7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7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7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7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7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7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7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177" name="Google Shape;3177;p37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7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7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7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7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7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7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7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7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7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7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7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189" name="Google Shape;3189;p37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7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7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7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7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7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7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7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7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7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7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7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7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2" name="Google Shape;3202;p37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3203" name="Google Shape;3203;p37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05" name="Google Shape;3205;p37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7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7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7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7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7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7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7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7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214" name="Google Shape;3214;p37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7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7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7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7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Google Shape;3219;p37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7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1" name="Google Shape;3221;p37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7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7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224" name="Google Shape;3224;p37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7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7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7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7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7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230" name="Google Shape;3230;p37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7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7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7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7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7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7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7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7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7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elirat: íves vonal 1">
            <a:extLst>
              <a:ext uri="{FF2B5EF4-FFF2-40B4-BE49-F238E27FC236}">
                <a16:creationId xmlns:a16="http://schemas.microsoft.com/office/drawing/2014/main" id="{73861620-EA80-23BB-81B5-AA1FC4C9CB35}"/>
              </a:ext>
            </a:extLst>
          </p:cNvPr>
          <p:cNvSpPr/>
          <p:nvPr/>
        </p:nvSpPr>
        <p:spPr>
          <a:xfrm>
            <a:off x="358140" y="2411730"/>
            <a:ext cx="567690" cy="239043"/>
          </a:xfrm>
          <a:prstGeom prst="borderCallout2">
            <a:avLst>
              <a:gd name="adj1" fmla="val 37876"/>
              <a:gd name="adj2" fmla="val 108085"/>
              <a:gd name="adj3" fmla="val 39470"/>
              <a:gd name="adj4" fmla="val 152736"/>
              <a:gd name="adj5" fmla="val 80623"/>
              <a:gd name="adj6" fmla="val 18019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accent1"/>
                </a:solidFill>
              </a:rPr>
              <a:t>USA</a:t>
            </a:r>
          </a:p>
        </p:txBody>
      </p:sp>
      <p:sp>
        <p:nvSpPr>
          <p:cNvPr id="3" name="Felirat: íves vonal 2">
            <a:extLst>
              <a:ext uri="{FF2B5EF4-FFF2-40B4-BE49-F238E27FC236}">
                <a16:creationId xmlns:a16="http://schemas.microsoft.com/office/drawing/2014/main" id="{F2150B15-28C7-2C6C-C6F1-CEF94EAA5C58}"/>
              </a:ext>
            </a:extLst>
          </p:cNvPr>
          <p:cNvSpPr/>
          <p:nvPr/>
        </p:nvSpPr>
        <p:spPr>
          <a:xfrm>
            <a:off x="1969770" y="2369820"/>
            <a:ext cx="674370" cy="201930"/>
          </a:xfrm>
          <a:prstGeom prst="borderCallout2">
            <a:avLst>
              <a:gd name="adj1" fmla="val 52896"/>
              <a:gd name="adj2" fmla="val 109036"/>
              <a:gd name="adj3" fmla="val 50895"/>
              <a:gd name="adj4" fmla="val 120927"/>
              <a:gd name="adj5" fmla="val 82427"/>
              <a:gd name="adj6" fmla="val 1388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Svájc</a:t>
            </a:r>
          </a:p>
        </p:txBody>
      </p:sp>
      <p:sp>
        <p:nvSpPr>
          <p:cNvPr id="4" name="Felirat: íves vonal 3">
            <a:extLst>
              <a:ext uri="{FF2B5EF4-FFF2-40B4-BE49-F238E27FC236}">
                <a16:creationId xmlns:a16="http://schemas.microsoft.com/office/drawing/2014/main" id="{BCF771E5-D071-ACAD-2D80-22FF8A650FD4}"/>
              </a:ext>
            </a:extLst>
          </p:cNvPr>
          <p:cNvSpPr/>
          <p:nvPr/>
        </p:nvSpPr>
        <p:spPr>
          <a:xfrm>
            <a:off x="2887980" y="3517694"/>
            <a:ext cx="995522" cy="201930"/>
          </a:xfrm>
          <a:prstGeom prst="borderCallout2">
            <a:avLst>
              <a:gd name="adj1" fmla="val 52896"/>
              <a:gd name="adj2" fmla="val 109036"/>
              <a:gd name="adj3" fmla="val 50895"/>
              <a:gd name="adj4" fmla="val 120927"/>
              <a:gd name="adj5" fmla="val -89272"/>
              <a:gd name="adj6" fmla="val 1351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Indonézia</a:t>
            </a:r>
          </a:p>
        </p:txBody>
      </p:sp>
      <p:sp>
        <p:nvSpPr>
          <p:cNvPr id="5" name="Felirat: íves vonal 4">
            <a:extLst>
              <a:ext uri="{FF2B5EF4-FFF2-40B4-BE49-F238E27FC236}">
                <a16:creationId xmlns:a16="http://schemas.microsoft.com/office/drawing/2014/main" id="{6A601533-E2B6-CB1C-8CD1-75CBE7504F65}"/>
              </a:ext>
            </a:extLst>
          </p:cNvPr>
          <p:cNvSpPr/>
          <p:nvPr/>
        </p:nvSpPr>
        <p:spPr>
          <a:xfrm>
            <a:off x="1950720" y="2951831"/>
            <a:ext cx="890270" cy="239043"/>
          </a:xfrm>
          <a:prstGeom prst="borderCallout2">
            <a:avLst>
              <a:gd name="adj1" fmla="val 37876"/>
              <a:gd name="adj2" fmla="val 108085"/>
              <a:gd name="adj3" fmla="val 35220"/>
              <a:gd name="adj4" fmla="val 126203"/>
              <a:gd name="adj5" fmla="val -89387"/>
              <a:gd name="adj6" fmla="val 14143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accent1"/>
                </a:solidFill>
              </a:rPr>
              <a:t>Törökország</a:t>
            </a:r>
          </a:p>
        </p:txBody>
      </p:sp>
      <p:sp>
        <p:nvSpPr>
          <p:cNvPr id="7" name="Google Shape;2976;p37">
            <a:extLst>
              <a:ext uri="{FF2B5EF4-FFF2-40B4-BE49-F238E27FC236}">
                <a16:creationId xmlns:a16="http://schemas.microsoft.com/office/drawing/2014/main" id="{C9A8EC43-EBFD-EDBE-48F4-CC285B48FB9E}"/>
              </a:ext>
            </a:extLst>
          </p:cNvPr>
          <p:cNvSpPr txBox="1"/>
          <p:nvPr/>
        </p:nvSpPr>
        <p:spPr>
          <a:xfrm flipH="1">
            <a:off x="4671060" y="3668107"/>
            <a:ext cx="3752904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rgbClr val="FF0000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Svájc, Németország, Franciaország</a:t>
            </a:r>
            <a:endParaRPr sz="1600" dirty="0">
              <a:solidFill>
                <a:srgbClr val="FF0000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9" name="Google Shape;2980;p37">
            <a:extLst>
              <a:ext uri="{FF2B5EF4-FFF2-40B4-BE49-F238E27FC236}">
                <a16:creationId xmlns:a16="http://schemas.microsoft.com/office/drawing/2014/main" id="{4462E159-0262-1756-B533-38658228D79A}"/>
              </a:ext>
            </a:extLst>
          </p:cNvPr>
          <p:cNvSpPr txBox="1"/>
          <p:nvPr/>
        </p:nvSpPr>
        <p:spPr>
          <a:xfrm flipH="1">
            <a:off x="5515764" y="3926524"/>
            <a:ext cx="2908200" cy="67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Az életszínvonalhoz képest nagyon alacsony felhasználói bázis.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>
          <a:extLst>
            <a:ext uri="{FF2B5EF4-FFF2-40B4-BE49-F238E27FC236}">
              <a16:creationId xmlns:a16="http://schemas.microsoft.com/office/drawing/2014/main" id="{91A91E75-6103-FD40-8F03-0402DFA4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>
            <a:extLst>
              <a:ext uri="{FF2B5EF4-FFF2-40B4-BE49-F238E27FC236}">
                <a16:creationId xmlns:a16="http://schemas.microsoft.com/office/drawing/2014/main" id="{52D7D027-BF0F-FFE6-9EFC-E2822C272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Viselkedés elemzés I</a:t>
            </a:r>
            <a:endParaRPr dirty="0"/>
          </a:p>
        </p:txBody>
      </p:sp>
      <p:sp>
        <p:nvSpPr>
          <p:cNvPr id="2693" name="Google Shape;2693;p31">
            <a:extLst>
              <a:ext uri="{FF2B5EF4-FFF2-40B4-BE49-F238E27FC236}">
                <a16:creationId xmlns:a16="http://schemas.microsoft.com/office/drawing/2014/main" id="{B8689A68-3003-755F-244C-35E44B9562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Milyen megfigyelések vonhatóak le a felhasználók viselkedéséből?</a:t>
            </a:r>
            <a:endParaRPr dirty="0"/>
          </a:p>
        </p:txBody>
      </p:sp>
      <p:sp>
        <p:nvSpPr>
          <p:cNvPr id="2694" name="Google Shape;2694;p31">
            <a:extLst>
              <a:ext uri="{FF2B5EF4-FFF2-40B4-BE49-F238E27FC236}">
                <a16:creationId xmlns:a16="http://schemas.microsoft.com/office/drawing/2014/main" id="{CA4C31C7-5C36-E9FB-C919-2B2417B669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77475" y="539731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  <p:grpSp>
        <p:nvGrpSpPr>
          <p:cNvPr id="2695" name="Google Shape;2695;p31">
            <a:extLst>
              <a:ext uri="{FF2B5EF4-FFF2-40B4-BE49-F238E27FC236}">
                <a16:creationId xmlns:a16="http://schemas.microsoft.com/office/drawing/2014/main" id="{6A1DAECF-4DCB-5425-130C-0C49D587042A}"/>
              </a:ext>
            </a:extLst>
          </p:cNvPr>
          <p:cNvGrpSpPr/>
          <p:nvPr/>
        </p:nvGrpSpPr>
        <p:grpSpPr>
          <a:xfrm>
            <a:off x="3333124" y="539512"/>
            <a:ext cx="397957" cy="491303"/>
            <a:chOff x="4986000" y="2166120"/>
            <a:chExt cx="388440" cy="1402920"/>
          </a:xfrm>
        </p:grpSpPr>
        <p:sp>
          <p:nvSpPr>
            <p:cNvPr id="2696" name="Google Shape;2696;p31">
              <a:extLst>
                <a:ext uri="{FF2B5EF4-FFF2-40B4-BE49-F238E27FC236}">
                  <a16:creationId xmlns:a16="http://schemas.microsoft.com/office/drawing/2014/main" id="{0F7A388D-4BD9-096C-5E89-9B4BB3DC23CE}"/>
                </a:ext>
              </a:extLst>
            </p:cNvPr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>
              <a:extLst>
                <a:ext uri="{FF2B5EF4-FFF2-40B4-BE49-F238E27FC236}">
                  <a16:creationId xmlns:a16="http://schemas.microsoft.com/office/drawing/2014/main" id="{8B7BF340-3F4F-F965-EC65-4A8536ACE3EB}"/>
                </a:ext>
              </a:extLst>
            </p:cNvPr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>
              <a:extLst>
                <a:ext uri="{FF2B5EF4-FFF2-40B4-BE49-F238E27FC236}">
                  <a16:creationId xmlns:a16="http://schemas.microsoft.com/office/drawing/2014/main" id="{E4777DB9-C15B-D2AB-6015-17EEAE627D29}"/>
                </a:ext>
              </a:extLst>
            </p:cNvPr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>
            <a:extLst>
              <a:ext uri="{FF2B5EF4-FFF2-40B4-BE49-F238E27FC236}">
                <a16:creationId xmlns:a16="http://schemas.microsoft.com/office/drawing/2014/main" id="{0F0D3A69-AAD3-307C-443F-6897AD687738}"/>
              </a:ext>
            </a:extLst>
          </p:cNvPr>
          <p:cNvGrpSpPr/>
          <p:nvPr/>
        </p:nvGrpSpPr>
        <p:grpSpPr>
          <a:xfrm>
            <a:off x="4984310" y="1974862"/>
            <a:ext cx="398326" cy="280942"/>
            <a:chOff x="6180480" y="1249200"/>
            <a:chExt cx="388800" cy="552600"/>
          </a:xfrm>
        </p:grpSpPr>
        <p:sp>
          <p:nvSpPr>
            <p:cNvPr id="2700" name="Google Shape;2700;p31">
              <a:extLst>
                <a:ext uri="{FF2B5EF4-FFF2-40B4-BE49-F238E27FC236}">
                  <a16:creationId xmlns:a16="http://schemas.microsoft.com/office/drawing/2014/main" id="{2E943A7A-140A-9EFA-FE0F-9EBBD3BCA9D3}"/>
                </a:ext>
              </a:extLst>
            </p:cNvPr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>
              <a:extLst>
                <a:ext uri="{FF2B5EF4-FFF2-40B4-BE49-F238E27FC236}">
                  <a16:creationId xmlns:a16="http://schemas.microsoft.com/office/drawing/2014/main" id="{5790469C-5874-9AD5-9B81-2F11C021F396}"/>
                </a:ext>
              </a:extLst>
            </p:cNvPr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>
              <a:extLst>
                <a:ext uri="{FF2B5EF4-FFF2-40B4-BE49-F238E27FC236}">
                  <a16:creationId xmlns:a16="http://schemas.microsoft.com/office/drawing/2014/main" id="{92409941-C12A-80DC-23DE-D8C48B85FB1D}"/>
                </a:ext>
              </a:extLst>
            </p:cNvPr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75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42"/>
          <p:cNvSpPr txBox="1">
            <a:spLocks noGrp="1"/>
          </p:cNvSpPr>
          <p:nvPr>
            <p:ph type="title"/>
          </p:nvPr>
        </p:nvSpPr>
        <p:spPr>
          <a:xfrm>
            <a:off x="719988" y="1859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Userflow</a:t>
            </a:r>
            <a:r>
              <a:rPr lang="hu-HU" dirty="0"/>
              <a:t> a fő eseményekre</a:t>
            </a:r>
            <a:endParaRPr dirty="0"/>
          </a:p>
        </p:txBody>
      </p:sp>
      <p:graphicFrame>
        <p:nvGraphicFramePr>
          <p:cNvPr id="3335" name="Google Shape;3335;p42"/>
          <p:cNvGraphicFramePr/>
          <p:nvPr>
            <p:extLst>
              <p:ext uri="{D42A27DB-BD31-4B8C-83A1-F6EECF244321}">
                <p14:modId xmlns:p14="http://schemas.microsoft.com/office/powerpoint/2010/main" val="2643663811"/>
              </p:ext>
            </p:extLst>
          </p:nvPr>
        </p:nvGraphicFramePr>
        <p:xfrm>
          <a:off x="719988" y="758645"/>
          <a:ext cx="7703775" cy="3240975"/>
        </p:xfrm>
        <a:graphic>
          <a:graphicData uri="http://schemas.openxmlformats.org/drawingml/2006/table">
            <a:tbl>
              <a:tblPr>
                <a:noFill/>
                <a:tableStyleId>{23D64BA2-7A3C-40DD-AF29-948A089AAA9B}</a:tableStyleId>
              </a:tblPr>
              <a:tblGrid>
                <a:gridCol w="12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Esemény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 err="1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Trial_started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 err="1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Billing_issue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hu-HU" dirty="0" err="1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Trial_cancelled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 err="1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Trial_converted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dirty="0" err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Trial_started</a:t>
                      </a:r>
                      <a:endParaRPr sz="1200" b="1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961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13893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2779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dirty="0" err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Billing_issue</a:t>
                      </a:r>
                      <a:endParaRPr sz="1200" b="1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708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500" b="1" u="sng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1336</a:t>
                      </a:r>
                      <a:endParaRPr sz="1500" b="1" u="sng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500" b="1" u="sng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1500" b="1" u="sng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dirty="0" err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Trial_cancelled</a:t>
                      </a:r>
                      <a:endParaRPr sz="1200" b="1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2604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1329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dirty="0" err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Trial_converted</a:t>
                      </a:r>
                      <a:endParaRPr sz="1200" b="1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2020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105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287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 sz="12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7425" marR="27425" marT="18275" marB="182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2715;p33">
            <a:extLst>
              <a:ext uri="{FF2B5EF4-FFF2-40B4-BE49-F238E27FC236}">
                <a16:creationId xmlns:a16="http://schemas.microsoft.com/office/drawing/2014/main" id="{E80BE28E-5449-77AE-B9B6-E84C75996780}"/>
              </a:ext>
            </a:extLst>
          </p:cNvPr>
          <p:cNvSpPr txBox="1">
            <a:spLocks/>
          </p:cNvSpPr>
          <p:nvPr/>
        </p:nvSpPr>
        <p:spPr>
          <a:xfrm>
            <a:off x="651183" y="3999620"/>
            <a:ext cx="42941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Legnagyobb töréspont: </a:t>
            </a:r>
            <a:r>
              <a:rPr lang="hu-HU" dirty="0" err="1"/>
              <a:t>billing_issue_event</a:t>
            </a:r>
            <a:r>
              <a:rPr lang="hu-HU" dirty="0"/>
              <a:t>!</a:t>
            </a:r>
          </a:p>
          <a:p>
            <a:r>
              <a:rPr lang="hu-HU" dirty="0"/>
              <a:t>Technikai probléma?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16555</TotalTime>
  <Words>715</Words>
  <Application>Microsoft Office PowerPoint</Application>
  <PresentationFormat>Diavetítés a képernyőre (16:9 oldalarány)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Lato Light</vt:lpstr>
      <vt:lpstr>Nunito Light</vt:lpstr>
      <vt:lpstr>Arial</vt:lpstr>
      <vt:lpstr>Outfit ExtraBold</vt:lpstr>
      <vt:lpstr>Lato</vt:lpstr>
      <vt:lpstr>Bayesian Data Analysis - Master of Science in Biostatistics by Slidesgo</vt:lpstr>
      <vt:lpstr>Telepromter adatok elemzése - 3. Házi Data Science Verseny</vt:lpstr>
      <vt:lpstr>Az elemzés célja</vt:lpstr>
      <vt:lpstr>Tartalom</vt:lpstr>
      <vt:lpstr>Terület alapú elemzés</vt:lpstr>
      <vt:lpstr>A felhasználók terület alapú eloszlásának vizsgálata</vt:lpstr>
      <vt:lpstr>Hipotézis ellenőrzése nem paraméteres regresszióval</vt:lpstr>
      <vt:lpstr>Szélsőséges értékek az adatokban</vt:lpstr>
      <vt:lpstr>Viselkedés elemzés I</vt:lpstr>
      <vt:lpstr>Userflow a fő eseményekre</vt:lpstr>
      <vt:lpstr>Előfizetők és lemondók közötti különbségek</vt:lpstr>
      <vt:lpstr>Egyesült Államok és Indonézia: különbségek</vt:lpstr>
      <vt:lpstr>PowerPoint-bemutató</vt:lpstr>
      <vt:lpstr>A felhasználók terület alapú eloszlásának vizsgálata a használat mennyisége szerint</vt:lpstr>
      <vt:lpstr>Felhasználók előfizetési hajlama a használat napja alapján</vt:lpstr>
      <vt:lpstr>Viselkedés elemzés II</vt:lpstr>
      <vt:lpstr>Felhasználók viselkedésének elemzése gépi tanulási módszerrel I.</vt:lpstr>
      <vt:lpstr>Felhasználók viselkedésének elemzése gépi tanulási módszerrel II.</vt:lpstr>
      <vt:lpstr>Felhasználói események Spearman korrelációi</vt:lpstr>
      <vt:lpstr>Összefoglalás</vt:lpstr>
      <vt:lpstr>Konklúziók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Jákob Tamás</dc:creator>
  <cp:lastModifiedBy>Tamás Jákob</cp:lastModifiedBy>
  <cp:revision>174</cp:revision>
  <dcterms:modified xsi:type="dcterms:W3CDTF">2025-05-28T14:09:20Z</dcterms:modified>
</cp:coreProperties>
</file>