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92" r:id="rId3"/>
    <p:sldId id="293" r:id="rId4"/>
    <p:sldId id="294" r:id="rId5"/>
    <p:sldId id="295" r:id="rId6"/>
    <p:sldId id="283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8"/>
    <a:srgbClr val="4BCCF2"/>
    <a:srgbClr val="19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7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4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8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685364" y="5523769"/>
            <a:ext cx="8728734" cy="59129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685364" y="4772213"/>
            <a:ext cx="8728734" cy="646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 kern="1000" baseline="0">
                <a:solidFill>
                  <a:schemeClr val="tx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606540"/>
            <a:ext cx="2743200" cy="178439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606540"/>
            <a:ext cx="4114800" cy="1784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606540"/>
            <a:ext cx="2743200" cy="178439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731520"/>
            <a:ext cx="10515600" cy="56883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20699" y="72805"/>
            <a:ext cx="11036302" cy="6386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520699" y="896933"/>
            <a:ext cx="11036302" cy="544990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buFont typeface="Wingdings" panose="05000000000000000000" pitchFamily="2" charset="2"/>
              <a:buChar char="m"/>
              <a:defRPr sz="2400">
                <a:solidFill>
                  <a:schemeClr val="tx1"/>
                </a:solidFill>
              </a:defRPr>
            </a:lvl1pPr>
            <a:lvl2pPr marL="704850" indent="-342900">
              <a:buFont typeface="Wingdings" panose="05000000000000000000" pitchFamily="2" charset="2"/>
              <a:buChar char="m"/>
              <a:defRPr sz="2000">
                <a:solidFill>
                  <a:schemeClr val="tx1"/>
                </a:solidFill>
              </a:defRPr>
            </a:lvl2pPr>
            <a:lvl3pPr marL="857250" indent="-171450">
              <a:buFont typeface="Wingdings" panose="05000000000000000000" pitchFamily="2" charset="2"/>
              <a:buChar char="m"/>
              <a:defRPr sz="1800"/>
            </a:lvl3pPr>
            <a:lvl4pPr marL="1200150" indent="-171450">
              <a:buFont typeface="Wingdings" panose="05000000000000000000" pitchFamily="2" charset="2"/>
              <a:buChar char="m"/>
              <a:defRPr sz="1800"/>
            </a:lvl4pPr>
            <a:lvl5pPr marL="1543050" indent="-171450">
              <a:buFont typeface="Wingdings" panose="05000000000000000000" pitchFamily="2" charset="2"/>
              <a:buChar char="m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4222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20699" y="83254"/>
            <a:ext cx="11036302" cy="654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01621" y="1244603"/>
            <a:ext cx="5080000" cy="4932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6121132" y="1244603"/>
            <a:ext cx="5094116" cy="4932363"/>
          </a:xfrm>
          <a:prstGeom prst="rect">
            <a:avLst/>
          </a:prstGeom>
        </p:spPr>
        <p:txBody>
          <a:bodyPr/>
          <a:lstStyle>
            <a:lvl1pPr marL="361950" indent="-361950">
              <a:buFont typeface="Wingdings" panose="05000000000000000000" pitchFamily="2" charset="2"/>
              <a:buChar char="m"/>
              <a:defRPr sz="2400"/>
            </a:lvl1pPr>
            <a:lvl2pPr marL="704850" indent="-342900">
              <a:buFont typeface="Wingdings" panose="05000000000000000000" pitchFamily="2" charset="2"/>
              <a:buChar char="m"/>
              <a:defRPr sz="2000"/>
            </a:lvl2pPr>
            <a:lvl3pPr marL="857250" indent="-171450">
              <a:buFont typeface="Wingdings" panose="05000000000000000000" pitchFamily="2" charset="2"/>
              <a:buChar char="m"/>
              <a:defRPr sz="1800"/>
            </a:lvl3pPr>
            <a:lvl4pPr marL="1200150" indent="-171450">
              <a:buFont typeface="Wingdings" panose="05000000000000000000" pitchFamily="2" charset="2"/>
              <a:buChar char="m"/>
              <a:defRPr sz="1800"/>
            </a:lvl4pPr>
            <a:lvl5pPr marL="1543050" indent="-171450">
              <a:buFont typeface="Wingdings" panose="05000000000000000000" pitchFamily="2" charset="2"/>
              <a:buChar char="m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48715" y="44792"/>
            <a:ext cx="10515599" cy="7170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715" y="1376362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48715" y="2200274"/>
            <a:ext cx="5157787" cy="3684588"/>
          </a:xfrm>
          <a:prstGeom prst="rect">
            <a:avLst/>
          </a:prstGeom>
        </p:spPr>
        <p:txBody>
          <a:bodyPr/>
          <a:lstStyle>
            <a:lvl1pPr marL="0" indent="-361950">
              <a:spcBef>
                <a:spcPts val="0"/>
              </a:spcBef>
              <a:buFont typeface="Wingdings" panose="05000000000000000000" pitchFamily="2" charset="2"/>
              <a:buChar char="m"/>
              <a:defRPr sz="2400"/>
            </a:lvl1pPr>
            <a:lvl2pPr marL="704850" indent="-342900">
              <a:buFont typeface="Wingdings" panose="05000000000000000000" pitchFamily="2" charset="2"/>
              <a:buChar char="m"/>
              <a:defRPr sz="2000"/>
            </a:lvl2pPr>
            <a:lvl3pPr marL="857250" indent="-171450">
              <a:buFont typeface="Wingdings" panose="05000000000000000000" pitchFamily="2" charset="2"/>
              <a:buChar char="m"/>
              <a:defRPr sz="1800"/>
            </a:lvl3pPr>
            <a:lvl4pPr marL="1200150" indent="-171450">
              <a:buFont typeface="Wingdings" panose="05000000000000000000" pitchFamily="2" charset="2"/>
              <a:buChar char="m"/>
              <a:defRPr sz="1800"/>
            </a:lvl4pPr>
            <a:lvl5pPr marL="1543050" indent="-171450">
              <a:buFont typeface="Wingdings" panose="05000000000000000000" pitchFamily="2" charset="2"/>
              <a:buChar char="m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126" y="1376362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6181126" y="2200274"/>
            <a:ext cx="5183188" cy="3684588"/>
          </a:xfrm>
          <a:prstGeom prst="rect">
            <a:avLst/>
          </a:prstGeom>
        </p:spPr>
        <p:txBody>
          <a:bodyPr/>
          <a:lstStyle>
            <a:lvl1pPr marL="361950" indent="-361950">
              <a:spcBef>
                <a:spcPts val="0"/>
              </a:spcBef>
              <a:buFont typeface="Wingdings" panose="05000000000000000000" pitchFamily="2" charset="2"/>
              <a:buChar char="m"/>
              <a:defRPr sz="2400"/>
            </a:lvl1pPr>
            <a:lvl2pPr marL="704850" indent="-342900">
              <a:buFont typeface="Wingdings" panose="05000000000000000000" pitchFamily="2" charset="2"/>
              <a:buChar char="m"/>
              <a:defRPr sz="2000"/>
            </a:lvl2pPr>
            <a:lvl3pPr marL="857250" indent="-171450">
              <a:buFont typeface="Wingdings" panose="05000000000000000000" pitchFamily="2" charset="2"/>
              <a:buChar char="m"/>
              <a:defRPr sz="1800"/>
            </a:lvl3pPr>
            <a:lvl4pPr marL="1200150" indent="-171450">
              <a:buFont typeface="Wingdings" panose="05000000000000000000" pitchFamily="2" charset="2"/>
              <a:buChar char="m"/>
              <a:defRPr sz="1800"/>
            </a:lvl4pPr>
            <a:lvl5pPr marL="1543050" indent="-171450">
              <a:buFont typeface="Wingdings" panose="05000000000000000000" pitchFamily="2" charset="2"/>
              <a:buChar char="m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79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mond 10"/>
          <p:cNvSpPr/>
          <p:nvPr userDrawn="1"/>
        </p:nvSpPr>
        <p:spPr>
          <a:xfrm>
            <a:off x="3407238" y="608339"/>
            <a:ext cx="5383477" cy="5383477"/>
          </a:xfrm>
          <a:prstGeom prst="diamond">
            <a:avLst/>
          </a:prstGeom>
          <a:solidFill>
            <a:schemeClr val="accent1">
              <a:alpha val="87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898800" y="2883600"/>
            <a:ext cx="4399200" cy="831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59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38800" y="822960"/>
            <a:ext cx="4165200" cy="1602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5184000" y="822960"/>
            <a:ext cx="6170400" cy="54036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38800" y="242496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825907"/>
            <a:ext cx="1182511" cy="539201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11161" y="825907"/>
            <a:ext cx="9235951" cy="5392014"/>
          </a:xfrm>
          <a:prstGeom prst="rect">
            <a:avLst/>
          </a:prstGeom>
        </p:spPr>
        <p:txBody>
          <a:bodyPr vert="eaVert"/>
          <a:lstStyle>
            <a:lvl1pPr marL="361950" indent="-361950">
              <a:buFont typeface="Wingdings" panose="05000000000000000000" pitchFamily="2" charset="2"/>
              <a:buChar char="m"/>
              <a:defRPr sz="2400"/>
            </a:lvl1pPr>
            <a:lvl2pPr marL="704850" indent="-342900">
              <a:buFont typeface="Wingdings" panose="05000000000000000000" pitchFamily="2" charset="2"/>
              <a:buChar char="m"/>
              <a:defRPr sz="2000"/>
            </a:lvl2pPr>
            <a:lvl3pPr marL="857250" indent="-171450">
              <a:buFont typeface="Wingdings" panose="05000000000000000000" pitchFamily="2" charset="2"/>
              <a:buChar char="m"/>
              <a:defRPr sz="1800"/>
            </a:lvl3pPr>
            <a:lvl4pPr marL="1200150" indent="-171450">
              <a:buFont typeface="Wingdings" panose="05000000000000000000" pitchFamily="2" charset="2"/>
              <a:buChar char="m"/>
              <a:defRPr sz="1800"/>
            </a:lvl4pPr>
            <a:lvl5pPr marL="1543050" indent="-171450">
              <a:buFont typeface="Wingdings" panose="05000000000000000000" pitchFamily="2" charset="2"/>
              <a:buChar char="m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</a:p>
          <a:p>
            <a:pPr lvl="2"/>
            <a:r>
              <a:rPr lang="zh-CN" altLang="en-US" sz="1800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F05DE6A6-02BE-492E-8FAD-426D6FD5D4BB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A8642E2D-41A7-45A0-98BB-3DF44E8F81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3053"/>
            <a:ext cx="714343" cy="714380"/>
          </a:xfrm>
          <a:prstGeom prst="rect">
            <a:avLst/>
          </a:prstGeom>
          <a:solidFill>
            <a:srgbClr val="00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中通天宏白色logo.png"/>
          <p:cNvPicPr>
            <a:picLocks noChangeAspect="1"/>
          </p:cNvPicPr>
          <p:nvPr userDrawn="1"/>
        </p:nvPicPr>
        <p:blipFill>
          <a:blip r:embed="rId12" cstate="print"/>
          <a:srcRect l="8386" r="11951" b="41350"/>
          <a:stretch>
            <a:fillRect/>
          </a:stretch>
        </p:blipFill>
        <p:spPr>
          <a:xfrm>
            <a:off x="71393" y="580209"/>
            <a:ext cx="587309" cy="535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"/>
        <a:defRPr lang="zh-CN" altLang="en-US" sz="2400" kern="1200" baseline="0" dirty="0" smtClean="0">
          <a:solidFill>
            <a:schemeClr val="tx1"/>
          </a:solidFill>
          <a:latin typeface="+mj-lt"/>
          <a:ea typeface="+mj-ea"/>
          <a:cs typeface="+mn-cs"/>
        </a:defRPr>
      </a:lvl1pPr>
      <a:lvl2pPr marL="630555" indent="-268605" algn="just" defTabSz="6858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"/>
        <a:tabLst>
          <a:tab pos="629920" algn="l"/>
        </a:tabLst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QQ图片201702091728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74" y="0"/>
            <a:ext cx="12199574" cy="6858000"/>
          </a:xfrm>
          <a:prstGeom prst="rect">
            <a:avLst/>
          </a:prstGeom>
        </p:spPr>
      </p:pic>
      <p:pic>
        <p:nvPicPr>
          <p:cNvPr id="32" name="图片 31" descr="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69043" cy="1421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42578" y="2214584"/>
            <a:ext cx="49391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MNC——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消息通知中心</a:t>
            </a:r>
            <a:endParaRPr lang="en-US" altLang="zh-CN" sz="3600" b="1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(Message Notify Center)</a:t>
            </a:r>
          </a:p>
        </p:txBody>
      </p:sp>
      <p:sp>
        <p:nvSpPr>
          <p:cNvPr id="7" name="矩形 6"/>
          <p:cNvSpPr/>
          <p:nvPr/>
        </p:nvSpPr>
        <p:spPr>
          <a:xfrm>
            <a:off x="8493123" y="578153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2019-08-27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>
            <p:custDataLst>
              <p:tags r:id="rId1"/>
            </p:custDataLst>
          </p:nvPr>
        </p:nvSpPr>
        <p:spPr>
          <a:xfrm>
            <a:off x="918341" y="542049"/>
            <a:ext cx="10109200" cy="6464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MNC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模块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华文中宋" pitchFamily="2" charset="-122"/>
              <a:ea typeface="华文中宋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4399" y="1361440"/>
            <a:ext cx="7776341" cy="3789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</a:rPr>
              <a:t>MNC</a:t>
            </a:r>
            <a:endParaRPr lang="zh-CN" altLang="en-US" sz="7200" dirty="0">
              <a:solidFill>
                <a:schemeClr val="accent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08580" y="147828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钉钉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127689" y="14859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短信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7820089" y="14859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邮件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2608580" y="357124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EKT-PC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300980" y="35560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EKT-APP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7886700" y="3556000"/>
            <a:ext cx="1635760" cy="1188720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微信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81461" y="1671320"/>
            <a:ext cx="920619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 smtClean="0"/>
              <a:t>RabbitMQ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442720" y="2283460"/>
            <a:ext cx="711199" cy="3454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88640" y="5684520"/>
            <a:ext cx="1201420" cy="510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USC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763381" y="1376680"/>
            <a:ext cx="920619" cy="2608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 smtClean="0"/>
              <a:t>MNC-Monitor-Manager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10800000">
            <a:off x="10030460" y="1637030"/>
            <a:ext cx="650240" cy="3378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6522720" y="5222240"/>
            <a:ext cx="304800" cy="406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038090" y="5222240"/>
            <a:ext cx="304800" cy="406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536950" y="5222240"/>
            <a:ext cx="304800" cy="406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81461" y="1971040"/>
            <a:ext cx="9917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1461" y="2123440"/>
            <a:ext cx="9917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5900" y="2275840"/>
            <a:ext cx="9917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2471" y="4165600"/>
            <a:ext cx="9917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81461" y="4318000"/>
            <a:ext cx="9917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1460" y="4470400"/>
            <a:ext cx="99173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89780" y="5684520"/>
            <a:ext cx="1201420" cy="510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SRC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74410" y="5684520"/>
            <a:ext cx="1201420" cy="510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537450" y="5684520"/>
            <a:ext cx="1201420" cy="510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7985760" y="5222240"/>
            <a:ext cx="304800" cy="406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556260" y="190754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56260" y="20650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56260" y="222504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6260" y="41097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56260" y="42621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56260" y="442214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24840" y="206756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24840" y="222504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93420" y="22174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24840" y="410210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93420" y="410210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62000" y="410210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24840" y="42621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93420" y="425450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62000" y="425450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30580" y="425450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24840" y="442214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3420" y="442214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62000" y="44145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30580" y="44145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99160" y="4414520"/>
            <a:ext cx="0" cy="111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760980" y="163068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钉钉</a:t>
            </a:r>
            <a:endParaRPr lang="zh-CN" altLang="en-US" b="1" dirty="0"/>
          </a:p>
        </p:txBody>
      </p:sp>
      <p:sp>
        <p:nvSpPr>
          <p:cNvPr id="64" name="圆角矩形 63"/>
          <p:cNvSpPr/>
          <p:nvPr/>
        </p:nvSpPr>
        <p:spPr>
          <a:xfrm>
            <a:off x="2913380" y="178308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钉钉</a:t>
            </a:r>
            <a:endParaRPr lang="zh-CN" altLang="en-US" b="1" dirty="0"/>
          </a:p>
        </p:txBody>
      </p:sp>
      <p:sp>
        <p:nvSpPr>
          <p:cNvPr id="65" name="圆角矩形 64"/>
          <p:cNvSpPr/>
          <p:nvPr/>
        </p:nvSpPr>
        <p:spPr>
          <a:xfrm>
            <a:off x="5280089" y="16383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短信</a:t>
            </a:r>
            <a:endParaRPr lang="zh-CN" altLang="en-US" b="1" dirty="0"/>
          </a:p>
        </p:txBody>
      </p:sp>
      <p:sp>
        <p:nvSpPr>
          <p:cNvPr id="66" name="圆角矩形 65"/>
          <p:cNvSpPr/>
          <p:nvPr/>
        </p:nvSpPr>
        <p:spPr>
          <a:xfrm>
            <a:off x="5432489" y="17907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短信</a:t>
            </a:r>
            <a:endParaRPr lang="zh-CN" altLang="en-US" b="1" dirty="0"/>
          </a:p>
        </p:txBody>
      </p:sp>
      <p:sp>
        <p:nvSpPr>
          <p:cNvPr id="67" name="圆角矩形 66"/>
          <p:cNvSpPr/>
          <p:nvPr/>
        </p:nvSpPr>
        <p:spPr>
          <a:xfrm>
            <a:off x="7972489" y="16383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邮件</a:t>
            </a:r>
            <a:endParaRPr lang="zh-CN" altLang="en-US" b="1" dirty="0"/>
          </a:p>
        </p:txBody>
      </p:sp>
      <p:sp>
        <p:nvSpPr>
          <p:cNvPr id="68" name="圆角矩形 67"/>
          <p:cNvSpPr/>
          <p:nvPr/>
        </p:nvSpPr>
        <p:spPr>
          <a:xfrm>
            <a:off x="8124889" y="17907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邮件</a:t>
            </a:r>
            <a:endParaRPr lang="zh-CN" altLang="en-US" b="1" dirty="0"/>
          </a:p>
        </p:txBody>
      </p:sp>
      <p:sp>
        <p:nvSpPr>
          <p:cNvPr id="69" name="圆角矩形 68"/>
          <p:cNvSpPr/>
          <p:nvPr/>
        </p:nvSpPr>
        <p:spPr>
          <a:xfrm>
            <a:off x="2760980" y="372364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EKT-PC</a:t>
            </a:r>
            <a:endParaRPr lang="zh-CN" altLang="en-US" b="1" dirty="0"/>
          </a:p>
        </p:txBody>
      </p:sp>
      <p:sp>
        <p:nvSpPr>
          <p:cNvPr id="70" name="圆角矩形 69"/>
          <p:cNvSpPr/>
          <p:nvPr/>
        </p:nvSpPr>
        <p:spPr>
          <a:xfrm>
            <a:off x="2913380" y="387604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EKT-PC</a:t>
            </a:r>
            <a:endParaRPr lang="zh-CN" altLang="en-US" b="1" dirty="0"/>
          </a:p>
        </p:txBody>
      </p:sp>
      <p:sp>
        <p:nvSpPr>
          <p:cNvPr id="71" name="圆角矩形 70"/>
          <p:cNvSpPr/>
          <p:nvPr/>
        </p:nvSpPr>
        <p:spPr>
          <a:xfrm>
            <a:off x="5453380" y="37084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EKT-APP</a:t>
            </a:r>
            <a:endParaRPr lang="zh-CN" altLang="en-US" b="1" dirty="0"/>
          </a:p>
        </p:txBody>
      </p:sp>
      <p:sp>
        <p:nvSpPr>
          <p:cNvPr id="72" name="圆角矩形 71"/>
          <p:cNvSpPr/>
          <p:nvPr/>
        </p:nvSpPr>
        <p:spPr>
          <a:xfrm>
            <a:off x="5605780" y="3860800"/>
            <a:ext cx="1635760" cy="1188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EKT-APP</a:t>
            </a:r>
            <a:endParaRPr lang="zh-CN" altLang="en-US" b="1" dirty="0"/>
          </a:p>
        </p:txBody>
      </p:sp>
      <p:sp>
        <p:nvSpPr>
          <p:cNvPr id="73" name="圆角矩形 72"/>
          <p:cNvSpPr/>
          <p:nvPr/>
        </p:nvSpPr>
        <p:spPr>
          <a:xfrm>
            <a:off x="8039100" y="3708400"/>
            <a:ext cx="1635760" cy="1188720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微信</a:t>
            </a:r>
            <a:endParaRPr lang="zh-CN" altLang="en-US" b="1" dirty="0"/>
          </a:p>
        </p:txBody>
      </p:sp>
      <p:sp>
        <p:nvSpPr>
          <p:cNvPr id="74" name="圆角矩形 73"/>
          <p:cNvSpPr/>
          <p:nvPr/>
        </p:nvSpPr>
        <p:spPr>
          <a:xfrm>
            <a:off x="8191500" y="3860800"/>
            <a:ext cx="1635760" cy="1188720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HTTP</a:t>
            </a:r>
            <a:endParaRPr lang="zh-CN" altLang="en-US" b="1" dirty="0"/>
          </a:p>
        </p:txBody>
      </p:sp>
      <p:sp>
        <p:nvSpPr>
          <p:cNvPr id="75" name="右箭头 74"/>
          <p:cNvSpPr/>
          <p:nvPr/>
        </p:nvSpPr>
        <p:spPr>
          <a:xfrm rot="10800000">
            <a:off x="1432560" y="3812540"/>
            <a:ext cx="711199" cy="3454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10050780" y="3385820"/>
            <a:ext cx="650240" cy="3378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763381" y="4074160"/>
            <a:ext cx="920619" cy="106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 smtClean="0"/>
              <a:t>SMC</a:t>
            </a:r>
            <a:endParaRPr lang="zh-CN" altLang="en-US" dirty="0"/>
          </a:p>
        </p:txBody>
      </p:sp>
      <p:sp>
        <p:nvSpPr>
          <p:cNvPr id="78" name="右箭头 77"/>
          <p:cNvSpPr/>
          <p:nvPr/>
        </p:nvSpPr>
        <p:spPr>
          <a:xfrm rot="10800000">
            <a:off x="10030460" y="4391660"/>
            <a:ext cx="650240" cy="3378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689850" y="5836920"/>
            <a:ext cx="1201420" cy="510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842250" y="5989320"/>
            <a:ext cx="1201420" cy="510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>
            <p:custDataLst>
              <p:tags r:id="rId1"/>
            </p:custDataLst>
          </p:nvPr>
        </p:nvSpPr>
        <p:spPr>
          <a:xfrm>
            <a:off x="918341" y="542049"/>
            <a:ext cx="10109200" cy="6464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MNC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  <a:cs typeface="+mj-cs"/>
                <a:sym typeface="Arial" panose="020B0604020202020204" pitchFamily="34" charset="0"/>
              </a:rPr>
              <a:t>功能介绍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华文中宋" pitchFamily="2" charset="-122"/>
              <a:ea typeface="华文中宋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688" y="1191565"/>
            <a:ext cx="1021650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RabbitMQ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队列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针对不同消息类型设置自已独立的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topic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针对业务需求横向扩展独立的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topic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独立消费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MNC-Monitor-Manager MNC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监控管理端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从消息类型和消息生产者所属应用等多维度监控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MNC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应用自身监控接入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SMC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业务组件钉钉、邮件、短信、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EKT-PC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EKT-APP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、微信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钉钉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邮件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短信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EKT-PC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EKT-APP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微信</a:t>
            </a: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暂不支持）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2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>
            <p:custDataLst>
              <p:tags r:id="rId1"/>
            </p:custDataLst>
          </p:nvPr>
        </p:nvSpPr>
        <p:spPr>
          <a:xfrm>
            <a:off x="918341" y="542049"/>
            <a:ext cx="10109200" cy="6464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MNC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支撑领域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华文中宋" pitchFamily="2" charset="-122"/>
              <a:ea typeface="华文中宋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688" y="1191565"/>
            <a:ext cx="1021650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技术组件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USC 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调度中心异常告警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SMC 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应用实例健康状态通知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UCC 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配置更新通知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业务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应用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>
                <a:latin typeface="华文中宋" pitchFamily="2" charset="-122"/>
                <a:ea typeface="华文中宋" pitchFamily="2" charset="-122"/>
              </a:rPr>
              <a:t>置忙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提醒 钉钉提醒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话单推送 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http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推送</a:t>
            </a:r>
            <a:endParaRPr lang="en-US" altLang="zh-CN" sz="1600" dirty="0">
              <a:latin typeface="华文中宋" pitchFamily="2" charset="-122"/>
              <a:ea typeface="华文中宋" pitchFamily="2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>
            <p:custDataLst>
              <p:tags r:id="rId1"/>
            </p:custDataLst>
          </p:nvPr>
        </p:nvSpPr>
        <p:spPr>
          <a:xfrm>
            <a:off x="918341" y="542049"/>
            <a:ext cx="10109200" cy="64643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MNC-HTTP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华文中宋" pitchFamily="2" charset="-122"/>
              <a:ea typeface="华文中宋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20706" y="2965253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MNC-HTTP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6720706" y="1390939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Source-APP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4593637" y="2965252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SLA-WEB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6720706" y="4482721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MNC-JOB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8884786" y="2965253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Source-MNC-Callback</a:t>
            </a:r>
            <a:endParaRPr lang="zh-CN" altLang="en-US" sz="1200" b="1" dirty="0"/>
          </a:p>
        </p:txBody>
      </p:sp>
      <p:sp>
        <p:nvSpPr>
          <p:cNvPr id="11" name="圆角矩形 10"/>
          <p:cNvSpPr/>
          <p:nvPr/>
        </p:nvSpPr>
        <p:spPr>
          <a:xfrm>
            <a:off x="8884785" y="4482720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Target-APP</a:t>
            </a:r>
            <a:endParaRPr lang="zh-CN" altLang="en-US" b="1" dirty="0"/>
          </a:p>
        </p:txBody>
      </p:sp>
      <p:cxnSp>
        <p:nvCxnSpPr>
          <p:cNvPr id="3" name="直接箭头连接符 2"/>
          <p:cNvCxnSpPr>
            <a:stCxn id="7" idx="2"/>
            <a:endCxn id="5" idx="0"/>
          </p:cNvCxnSpPr>
          <p:nvPr/>
        </p:nvCxnSpPr>
        <p:spPr>
          <a:xfrm>
            <a:off x="7317062" y="2279938"/>
            <a:ext cx="0" cy="6853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8" idx="0"/>
          </p:cNvCxnSpPr>
          <p:nvPr/>
        </p:nvCxnSpPr>
        <p:spPr>
          <a:xfrm flipH="1">
            <a:off x="5189993" y="1835439"/>
            <a:ext cx="1530713" cy="1129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11" idx="1"/>
          </p:cNvCxnSpPr>
          <p:nvPr/>
        </p:nvCxnSpPr>
        <p:spPr>
          <a:xfrm>
            <a:off x="7317062" y="3854252"/>
            <a:ext cx="1567723" cy="10729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1"/>
            <a:endCxn id="8" idx="2"/>
          </p:cNvCxnSpPr>
          <p:nvPr/>
        </p:nvCxnSpPr>
        <p:spPr>
          <a:xfrm flipH="1" flipV="1">
            <a:off x="5189993" y="3854251"/>
            <a:ext cx="1530713" cy="1072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" idx="0"/>
          </p:cNvCxnSpPr>
          <p:nvPr/>
        </p:nvCxnSpPr>
        <p:spPr>
          <a:xfrm>
            <a:off x="7317062" y="3854252"/>
            <a:ext cx="0" cy="6284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1" idx="1"/>
          </p:cNvCxnSpPr>
          <p:nvPr/>
        </p:nvCxnSpPr>
        <p:spPr>
          <a:xfrm flipV="1">
            <a:off x="7913417" y="4927220"/>
            <a:ext cx="971368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0" idx="1"/>
          </p:cNvCxnSpPr>
          <p:nvPr/>
        </p:nvCxnSpPr>
        <p:spPr>
          <a:xfrm flipV="1">
            <a:off x="7913417" y="3409753"/>
            <a:ext cx="971369" cy="1517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593636" y="4482721"/>
            <a:ext cx="1192711" cy="888999"/>
          </a:xfrm>
          <a:prstGeom prst="roundRect">
            <a:avLst/>
          </a:prstGeom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MNC-</a:t>
            </a:r>
            <a:r>
              <a:rPr lang="en-US" altLang="zh-CN" b="1" dirty="0" err="1" smtClean="0"/>
              <a:t>Dingtalk</a:t>
            </a:r>
            <a:endParaRPr lang="zh-CN" altLang="en-US" b="1" dirty="0"/>
          </a:p>
        </p:txBody>
      </p:sp>
      <p:cxnSp>
        <p:nvCxnSpPr>
          <p:cNvPr id="28" name="直接箭头连接符 27"/>
          <p:cNvCxnSpPr>
            <a:stCxn id="9" idx="1"/>
            <a:endCxn id="26" idx="3"/>
          </p:cNvCxnSpPr>
          <p:nvPr/>
        </p:nvCxnSpPr>
        <p:spPr>
          <a:xfrm flipH="1">
            <a:off x="5786347" y="4927221"/>
            <a:ext cx="93435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967195" y="2577527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6200000">
            <a:off x="7013355" y="2534181"/>
            <a:ext cx="437606" cy="24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MQ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 rot="2057532">
            <a:off x="7679790" y="4059559"/>
            <a:ext cx="582124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HTTP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75383" y="4708485"/>
            <a:ext cx="506782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HTTP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rot="19477533">
            <a:off x="5590499" y="2211064"/>
            <a:ext cx="437606" cy="24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MQ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2072103">
            <a:off x="5792444" y="4139713"/>
            <a:ext cx="437606" cy="24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MQ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11247" y="4676221"/>
            <a:ext cx="437606" cy="24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MQ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18155047">
            <a:off x="8180297" y="3801148"/>
            <a:ext cx="437606" cy="24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MQ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rot="16200000">
            <a:off x="6803507" y="4049797"/>
            <a:ext cx="733994" cy="24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REDIS/DB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604433" y="2116770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969975" y="3930979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038738" y="4039606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180101" y="3758803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08416" y="4091771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245230" y="4569511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53335" y="4569511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71016" y="1825968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9896" y="1545878"/>
            <a:ext cx="785355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核心业务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8719" y="3585925"/>
            <a:ext cx="785355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辅助业务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71016" y="2055458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79734" y="2311449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79734" y="2625842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79734" y="3010197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79734" y="3883398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71016" y="4174876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679734" y="4452826"/>
            <a:ext cx="153430" cy="15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3033" y="1808243"/>
            <a:ext cx="3180973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源应用通过</a:t>
            </a:r>
            <a:r>
              <a:rPr lang="en-US" altLang="zh-CN" sz="900" dirty="0" smtClean="0">
                <a:solidFill>
                  <a:schemeClr val="tx1"/>
                </a:solidFill>
              </a:rPr>
              <a:t>MQ</a:t>
            </a:r>
            <a:r>
              <a:rPr lang="zh-CN" altLang="en-US" sz="900" dirty="0" smtClean="0">
                <a:solidFill>
                  <a:schemeClr val="tx1"/>
                </a:solidFill>
              </a:rPr>
              <a:t>将待推送的</a:t>
            </a:r>
            <a:r>
              <a:rPr lang="en-US" altLang="zh-CN" sz="900" dirty="0" smtClean="0">
                <a:solidFill>
                  <a:schemeClr val="tx1"/>
                </a:solidFill>
              </a:rPr>
              <a:t>HTTP</a:t>
            </a:r>
            <a:r>
              <a:rPr lang="zh-CN" altLang="en-US" sz="900" dirty="0" smtClean="0">
                <a:solidFill>
                  <a:schemeClr val="tx1"/>
                </a:solidFill>
              </a:rPr>
              <a:t>消息推送给</a:t>
            </a:r>
            <a:r>
              <a:rPr lang="en-US" altLang="zh-CN" sz="900" dirty="0" smtClean="0">
                <a:solidFill>
                  <a:schemeClr val="tx1"/>
                </a:solidFill>
              </a:rPr>
              <a:t>MNC-HTTP</a:t>
            </a:r>
            <a:r>
              <a:rPr lang="zh-CN" altLang="en-US" sz="900" dirty="0" smtClean="0">
                <a:solidFill>
                  <a:schemeClr val="tx1"/>
                </a:solidFill>
              </a:rPr>
              <a:t>推送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3033" y="2036311"/>
            <a:ext cx="2073047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MNC-HTTP</a:t>
            </a:r>
            <a:r>
              <a:rPr lang="zh-CN" altLang="en-US" sz="900" dirty="0" smtClean="0">
                <a:solidFill>
                  <a:schemeClr val="tx1"/>
                </a:solidFill>
              </a:rPr>
              <a:t>将消息按时推送到目标应用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3033" y="2293218"/>
            <a:ext cx="2471464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MNC-JOB</a:t>
            </a:r>
            <a:r>
              <a:rPr lang="zh-CN" altLang="en-US" sz="900" dirty="0" smtClean="0">
                <a:solidFill>
                  <a:schemeClr val="tx1"/>
                </a:solidFill>
              </a:rPr>
              <a:t>通过</a:t>
            </a:r>
            <a:r>
              <a:rPr lang="en-US" altLang="zh-CN" sz="900" dirty="0" smtClean="0">
                <a:solidFill>
                  <a:schemeClr val="tx1"/>
                </a:solidFill>
              </a:rPr>
              <a:t>MQ</a:t>
            </a:r>
            <a:r>
              <a:rPr lang="zh-CN" altLang="en-US" sz="900" dirty="0" smtClean="0">
                <a:solidFill>
                  <a:schemeClr val="tx1"/>
                </a:solidFill>
              </a:rPr>
              <a:t>将回调消息推送给源应用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6094" y="2611636"/>
            <a:ext cx="3819228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1)MNC-HTTP</a:t>
            </a:r>
            <a:r>
              <a:rPr lang="zh-CN" altLang="en-US" sz="900" dirty="0" smtClean="0">
                <a:solidFill>
                  <a:schemeClr val="tx1"/>
                </a:solidFill>
              </a:rPr>
              <a:t>碰到延时推送消息时，消息直接入库，由</a:t>
            </a:r>
            <a:r>
              <a:rPr lang="en-US" altLang="zh-CN" sz="900" dirty="0" smtClean="0">
                <a:solidFill>
                  <a:schemeClr val="tx1"/>
                </a:solidFill>
              </a:rPr>
              <a:t>MNC-JOB</a:t>
            </a:r>
            <a:r>
              <a:rPr lang="zh-CN" altLang="en-US" sz="900" dirty="0" smtClean="0">
                <a:solidFill>
                  <a:schemeClr val="tx1"/>
                </a:solidFill>
              </a:rPr>
              <a:t>定时推送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2)MNC-HTTP</a:t>
            </a:r>
            <a:r>
              <a:rPr lang="zh-CN" altLang="en-US" sz="900" dirty="0" smtClean="0">
                <a:solidFill>
                  <a:schemeClr val="tx1"/>
                </a:solidFill>
              </a:rPr>
              <a:t>碰到异常</a:t>
            </a:r>
            <a:r>
              <a:rPr lang="en-US" altLang="zh-CN" sz="900" dirty="0" smtClean="0">
                <a:solidFill>
                  <a:schemeClr val="tx1"/>
                </a:solidFill>
              </a:rPr>
              <a:t>URL</a:t>
            </a:r>
            <a:r>
              <a:rPr lang="zh-CN" altLang="en-US" sz="900" dirty="0" smtClean="0">
                <a:solidFill>
                  <a:schemeClr val="tx1"/>
                </a:solidFill>
              </a:rPr>
              <a:t>消息时，</a:t>
            </a:r>
            <a:r>
              <a:rPr lang="zh-CN" altLang="en-US" sz="900" dirty="0">
                <a:solidFill>
                  <a:schemeClr val="tx1"/>
                </a:solidFill>
              </a:rPr>
              <a:t>消息直接入库，由</a:t>
            </a:r>
            <a:r>
              <a:rPr lang="en-US" altLang="zh-CN" sz="900" dirty="0">
                <a:solidFill>
                  <a:schemeClr val="tx1"/>
                </a:solidFill>
              </a:rPr>
              <a:t>MNC-JOB</a:t>
            </a:r>
            <a:r>
              <a:rPr lang="zh-CN" altLang="en-US" sz="900" dirty="0">
                <a:solidFill>
                  <a:schemeClr val="tx1"/>
                </a:solidFill>
              </a:rPr>
              <a:t>定时推</a:t>
            </a:r>
            <a:r>
              <a:rPr lang="zh-CN" altLang="en-US" sz="900" dirty="0" smtClean="0">
                <a:solidFill>
                  <a:schemeClr val="tx1"/>
                </a:solidFill>
              </a:rPr>
              <a:t>送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66093" y="2991050"/>
            <a:ext cx="3078889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1)MNC-JOB</a:t>
            </a:r>
            <a:r>
              <a:rPr lang="zh-CN" altLang="en-US" sz="900" dirty="0" smtClean="0">
                <a:solidFill>
                  <a:schemeClr val="tx1"/>
                </a:solidFill>
              </a:rPr>
              <a:t>按时将延时推送消息推送到目标应用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2)MNC-JOB</a:t>
            </a:r>
            <a:r>
              <a:rPr lang="zh-CN" altLang="en-US" sz="900" dirty="0" smtClean="0">
                <a:solidFill>
                  <a:schemeClr val="tx1"/>
                </a:solidFill>
              </a:rPr>
              <a:t>按时将恢复的异常</a:t>
            </a:r>
            <a:r>
              <a:rPr lang="en-US" altLang="zh-CN" sz="900" dirty="0" smtClean="0">
                <a:solidFill>
                  <a:schemeClr val="tx1"/>
                </a:solidFill>
              </a:rPr>
              <a:t>URL</a:t>
            </a:r>
            <a:r>
              <a:rPr lang="zh-CN" altLang="en-US" sz="900" dirty="0" smtClean="0">
                <a:solidFill>
                  <a:schemeClr val="tx1"/>
                </a:solidFill>
              </a:rPr>
              <a:t>消息推送到目标应用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66094" y="3874512"/>
            <a:ext cx="2184083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源应用通过</a:t>
            </a:r>
            <a:r>
              <a:rPr lang="en-US" altLang="zh-CN" sz="900" dirty="0" smtClean="0">
                <a:solidFill>
                  <a:schemeClr val="tx1"/>
                </a:solidFill>
              </a:rPr>
              <a:t>MQ</a:t>
            </a:r>
            <a:r>
              <a:rPr lang="zh-CN" altLang="en-US" sz="900" dirty="0" smtClean="0">
                <a:solidFill>
                  <a:schemeClr val="tx1"/>
                </a:solidFill>
              </a:rPr>
              <a:t>将</a:t>
            </a:r>
            <a:r>
              <a:rPr lang="en-US" altLang="zh-CN" sz="900" dirty="0" smtClean="0">
                <a:solidFill>
                  <a:schemeClr val="tx1"/>
                </a:solidFill>
              </a:rPr>
              <a:t>SLA</a:t>
            </a:r>
            <a:r>
              <a:rPr lang="zh-CN" altLang="en-US" sz="900" dirty="0" smtClean="0">
                <a:solidFill>
                  <a:schemeClr val="tx1"/>
                </a:solidFill>
              </a:rPr>
              <a:t>数据推送给</a:t>
            </a:r>
            <a:r>
              <a:rPr lang="en-US" altLang="zh-CN" sz="900" dirty="0" smtClean="0">
                <a:solidFill>
                  <a:schemeClr val="tx1"/>
                </a:solidFill>
              </a:rPr>
              <a:t>SLA</a:t>
            </a:r>
            <a:r>
              <a:rPr lang="zh-CN" altLang="en-US" sz="900" dirty="0" smtClean="0">
                <a:solidFill>
                  <a:schemeClr val="tx1"/>
                </a:solidFill>
              </a:rPr>
              <a:t>应用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5219" y="4164063"/>
            <a:ext cx="2397432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MNC-JOB</a:t>
            </a:r>
            <a:r>
              <a:rPr lang="zh-CN" altLang="en-US" sz="900" dirty="0" smtClean="0">
                <a:solidFill>
                  <a:schemeClr val="tx1"/>
                </a:solidFill>
              </a:rPr>
              <a:t>通过</a:t>
            </a:r>
            <a:r>
              <a:rPr lang="en-US" altLang="zh-CN" sz="900" dirty="0" smtClean="0">
                <a:solidFill>
                  <a:schemeClr val="tx1"/>
                </a:solidFill>
              </a:rPr>
              <a:t>MQ</a:t>
            </a:r>
            <a:r>
              <a:rPr lang="zh-CN" altLang="en-US" sz="900" dirty="0" smtClean="0">
                <a:solidFill>
                  <a:schemeClr val="tx1"/>
                </a:solidFill>
              </a:rPr>
              <a:t>将</a:t>
            </a:r>
            <a:r>
              <a:rPr lang="en-US" altLang="zh-CN" sz="900" dirty="0" smtClean="0">
                <a:solidFill>
                  <a:schemeClr val="tx1"/>
                </a:solidFill>
              </a:rPr>
              <a:t>SLA</a:t>
            </a:r>
            <a:r>
              <a:rPr lang="zh-CN" altLang="en-US" sz="900" dirty="0" smtClean="0">
                <a:solidFill>
                  <a:schemeClr val="tx1"/>
                </a:solidFill>
              </a:rPr>
              <a:t>数据推送给</a:t>
            </a:r>
            <a:r>
              <a:rPr lang="en-US" altLang="zh-CN" sz="900" dirty="0" smtClean="0">
                <a:solidFill>
                  <a:schemeClr val="tx1"/>
                </a:solidFill>
              </a:rPr>
              <a:t>SLA</a:t>
            </a:r>
            <a:r>
              <a:rPr lang="zh-CN" altLang="en-US" sz="900" dirty="0" smtClean="0">
                <a:solidFill>
                  <a:schemeClr val="tx1"/>
                </a:solidFill>
              </a:rPr>
              <a:t>应用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63936" y="4440552"/>
            <a:ext cx="3316178" cy="191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MNC-JOB</a:t>
            </a:r>
            <a:r>
              <a:rPr lang="zh-CN" altLang="en-US" sz="900" dirty="0" smtClean="0">
                <a:solidFill>
                  <a:schemeClr val="tx1"/>
                </a:solidFill>
              </a:rPr>
              <a:t>通过</a:t>
            </a:r>
            <a:r>
              <a:rPr lang="en-US" altLang="zh-CN" sz="900" dirty="0" smtClean="0">
                <a:solidFill>
                  <a:schemeClr val="tx1"/>
                </a:solidFill>
              </a:rPr>
              <a:t>MQ</a:t>
            </a:r>
            <a:r>
              <a:rPr lang="zh-CN" altLang="en-US" sz="900" dirty="0" smtClean="0">
                <a:solidFill>
                  <a:schemeClr val="tx1"/>
                </a:solidFill>
              </a:rPr>
              <a:t>将监控预警钉钉消息推送给</a:t>
            </a:r>
            <a:r>
              <a:rPr lang="en-US" altLang="zh-CN" sz="900" dirty="0" smtClean="0">
                <a:solidFill>
                  <a:schemeClr val="tx1"/>
                </a:solidFill>
              </a:rPr>
              <a:t>MNC-</a:t>
            </a:r>
            <a:r>
              <a:rPr lang="zh-CN" altLang="en-US" sz="900" dirty="0" smtClean="0">
                <a:solidFill>
                  <a:schemeClr val="tx1"/>
                </a:solidFill>
              </a:rPr>
              <a:t>钉钉模块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1197112" y="1641740"/>
            <a:ext cx="416151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195251" y="3681786"/>
            <a:ext cx="5225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981" y="-84106"/>
            <a:ext cx="12457469" cy="7148583"/>
          </a:xfrm>
          <a:prstGeom prst="rect">
            <a:avLst/>
          </a:prstGeom>
        </p:spPr>
      </p:pic>
      <p:sp>
        <p:nvSpPr>
          <p:cNvPr id="40" name="文本框 6"/>
          <p:cNvSpPr txBox="1"/>
          <p:nvPr/>
        </p:nvSpPr>
        <p:spPr>
          <a:xfrm>
            <a:off x="2940624" y="2706595"/>
            <a:ext cx="6222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a"/>
  <p:tag name="KSO_WM_UNIT_INDEX" val="1"/>
  <p:tag name="KSO_WM_UNIT_ID" val="custom160177_8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a"/>
  <p:tag name="KSO_WM_UNIT_INDEX" val="1"/>
  <p:tag name="KSO_WM_UNIT_ID" val="custom160177_8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a"/>
  <p:tag name="KSO_WM_UNIT_INDEX" val="1"/>
  <p:tag name="KSO_WM_UNIT_ID" val="custom160177_8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a"/>
  <p:tag name="KSO_WM_UNIT_INDEX" val="1"/>
  <p:tag name="KSO_WM_UNIT_ID" val="custom160177_8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A000120140530A99PPBG">
  <a:themeElements>
    <a:clrScheme name="自定义 75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22B1DE"/>
      </a:accent1>
      <a:accent2>
        <a:srgbClr val="0B99F9"/>
      </a:accent2>
      <a:accent3>
        <a:srgbClr val="7B93D7"/>
      </a:accent3>
      <a:accent4>
        <a:srgbClr val="8980CE"/>
      </a:accent4>
      <a:accent5>
        <a:srgbClr val="3DBFD1"/>
      </a:accent5>
      <a:accent6>
        <a:srgbClr val="FFC000"/>
      </a:accent6>
      <a:hlink>
        <a:srgbClr val="92D05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321</Words>
  <Application>Microsoft Office PowerPoint</Application>
  <PresentationFormat>自定义</PresentationFormat>
  <Paragraphs>101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66</dc:creator>
  <cp:lastModifiedBy>wangfenghua</cp:lastModifiedBy>
  <cp:revision>477</cp:revision>
  <dcterms:created xsi:type="dcterms:W3CDTF">2016-10-26T10:09:00Z</dcterms:created>
  <dcterms:modified xsi:type="dcterms:W3CDTF">2020-01-14T06:18:07Z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