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rawings/drawing5.xml" ContentType="application/vnd.openxmlformats-officedocument.drawingml.chartshape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rawings/drawing3.xml" ContentType="application/vnd.openxmlformats-officedocument.drawingml.chartshap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70" r:id="rId14"/>
    <p:sldId id="271" r:id="rId15"/>
    <p:sldId id="272" r:id="rId16"/>
    <p:sldId id="273" r:id="rId17"/>
    <p:sldId id="283" r:id="rId18"/>
    <p:sldId id="284" r:id="rId19"/>
    <p:sldId id="286" r:id="rId20"/>
    <p:sldId id="285" r:id="rId21"/>
    <p:sldId id="287" r:id="rId22"/>
    <p:sldId id="275" r:id="rId23"/>
    <p:sldId id="276" r:id="rId24"/>
    <p:sldId id="288" r:id="rId25"/>
    <p:sldId id="278" r:id="rId26"/>
    <p:sldId id="277" r:id="rId27"/>
    <p:sldId id="281" r:id="rId28"/>
    <p:sldId id="289" r:id="rId29"/>
    <p:sldId id="290" r:id="rId30"/>
    <p:sldId id="291" r:id="rId31"/>
    <p:sldId id="295" r:id="rId32"/>
    <p:sldId id="293" r:id="rId33"/>
    <p:sldId id="292" r:id="rId34"/>
    <p:sldId id="296" r:id="rId35"/>
    <p:sldId id="29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dya\Documents\My%20Dropbox\Dissertation\Perception%20Experiment\Training\Practice\pitch%20contour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Nadya\Documents\My%20Dropbox\Dissertation\Perception%20Experiment\Training\Practice\pitch%20contours.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Nadya\Documents\My%20Dropbox\Dissertation\Perception%20Experiment\Training\Practice\pitch%20contours.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Nadya\Documents\My%20Dropbox\Dissertation\Perception%20Experiment\Training\Practice\pitch%20contours.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Nadya\Documents\My%20Dropbox\Dissertation\Perception%20Experiment\Training\Practice\pitch%20contours.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Nadya\Documents\My%20Dropbox\Dissertation\Perception%20Experiment\Training\Practice\pitch%20contours.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Nadya\Documents\My%20Dropbox\Dissertation\Perception%20Experiment\Training\Practice\pitch%20contou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marker>
            <c:symbol val="none"/>
          </c:marker>
          <c:val>
            <c:numRef>
              <c:f>Sheet3!$B$3:$R$3</c:f>
              <c:numCache>
                <c:formatCode>General</c:formatCode>
                <c:ptCount val="17"/>
                <c:pt idx="0">
                  <c:v>285.64546561405342</c:v>
                </c:pt>
                <c:pt idx="1">
                  <c:v>270.02917326757768</c:v>
                </c:pt>
                <c:pt idx="2">
                  <c:v>229.08399851948101</c:v>
                </c:pt>
                <c:pt idx="3">
                  <c:v>236.94914425360901</c:v>
                </c:pt>
                <c:pt idx="4">
                  <c:v>238.29582674189598</c:v>
                </c:pt>
                <c:pt idx="5">
                  <c:v>259.22519120795886</c:v>
                </c:pt>
                <c:pt idx="6">
                  <c:v>280.15455567402222</c:v>
                </c:pt>
                <c:pt idx="7">
                  <c:v>221.96374541826299</c:v>
                </c:pt>
                <c:pt idx="8">
                  <c:v>231.79229408752508</c:v>
                </c:pt>
                <c:pt idx="9">
                  <c:v>229.771704882291</c:v>
                </c:pt>
                <c:pt idx="10">
                  <c:v>232.205930353344</c:v>
                </c:pt>
                <c:pt idx="11">
                  <c:v>226.88365235361601</c:v>
                </c:pt>
                <c:pt idx="12">
                  <c:v>212.0938954269109</c:v>
                </c:pt>
                <c:pt idx="13">
                  <c:v>240.75046378422698</c:v>
                </c:pt>
                <c:pt idx="14">
                  <c:v>255.65951243652398</c:v>
                </c:pt>
                <c:pt idx="15">
                  <c:v>197.10006590442291</c:v>
                </c:pt>
              </c:numCache>
            </c:numRef>
          </c:val>
        </c:ser>
        <c:marker val="1"/>
        <c:axId val="44402176"/>
        <c:axId val="44603264"/>
      </c:lineChart>
      <c:catAx>
        <c:axId val="44402176"/>
        <c:scaling>
          <c:orientation val="minMax"/>
        </c:scaling>
        <c:delete val="1"/>
        <c:axPos val="b"/>
        <c:tickLblPos val="none"/>
        <c:crossAx val="44603264"/>
        <c:crosses val="autoZero"/>
        <c:auto val="1"/>
        <c:lblAlgn val="ctr"/>
        <c:lblOffset val="100"/>
      </c:catAx>
      <c:valAx>
        <c:axId val="44603264"/>
        <c:scaling>
          <c:orientation val="minMax"/>
          <c:min val="100"/>
        </c:scaling>
        <c:delete val="1"/>
        <c:axPos val="l"/>
        <c:numFmt formatCode="General" sourceLinked="1"/>
        <c:tickLblPos val="none"/>
        <c:crossAx val="44402176"/>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marker>
            <c:symbol val="none"/>
          </c:marker>
          <c:val>
            <c:numRef>
              <c:f>Sheet3!$B$3:$R$3</c:f>
              <c:numCache>
                <c:formatCode>General</c:formatCode>
                <c:ptCount val="17"/>
                <c:pt idx="0">
                  <c:v>285.64546561405342</c:v>
                </c:pt>
                <c:pt idx="1">
                  <c:v>270.02917326757768</c:v>
                </c:pt>
                <c:pt idx="2">
                  <c:v>229.08399851948101</c:v>
                </c:pt>
                <c:pt idx="3">
                  <c:v>236.94914425360901</c:v>
                </c:pt>
                <c:pt idx="4">
                  <c:v>238.29582674189598</c:v>
                </c:pt>
                <c:pt idx="5">
                  <c:v>259.22519120795886</c:v>
                </c:pt>
                <c:pt idx="6">
                  <c:v>280.15455567402222</c:v>
                </c:pt>
                <c:pt idx="7">
                  <c:v>221.96374541826299</c:v>
                </c:pt>
                <c:pt idx="8">
                  <c:v>231.79229408752508</c:v>
                </c:pt>
                <c:pt idx="9">
                  <c:v>229.771704882291</c:v>
                </c:pt>
                <c:pt idx="10">
                  <c:v>232.205930353344</c:v>
                </c:pt>
                <c:pt idx="11">
                  <c:v>226.88365235361601</c:v>
                </c:pt>
                <c:pt idx="12">
                  <c:v>212.0938954269109</c:v>
                </c:pt>
                <c:pt idx="13">
                  <c:v>240.75046378422698</c:v>
                </c:pt>
                <c:pt idx="14">
                  <c:v>255.65951243652398</c:v>
                </c:pt>
                <c:pt idx="15">
                  <c:v>197.10006590442291</c:v>
                </c:pt>
              </c:numCache>
            </c:numRef>
          </c:val>
        </c:ser>
        <c:marker val="1"/>
        <c:axId val="44608896"/>
        <c:axId val="44743680"/>
      </c:lineChart>
      <c:catAx>
        <c:axId val="44608896"/>
        <c:scaling>
          <c:orientation val="minMax"/>
        </c:scaling>
        <c:delete val="1"/>
        <c:axPos val="b"/>
        <c:tickLblPos val="none"/>
        <c:crossAx val="44743680"/>
        <c:crosses val="autoZero"/>
        <c:auto val="1"/>
        <c:lblAlgn val="ctr"/>
        <c:lblOffset val="100"/>
      </c:catAx>
      <c:valAx>
        <c:axId val="44743680"/>
        <c:scaling>
          <c:orientation val="minMax"/>
          <c:min val="100"/>
        </c:scaling>
        <c:delete val="1"/>
        <c:axPos val="l"/>
        <c:numFmt formatCode="General" sourceLinked="1"/>
        <c:tickLblPos val="none"/>
        <c:crossAx val="44608896"/>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6.1111111111111123E-2"/>
          <c:y val="0"/>
          <c:w val="0.93888888888888922"/>
          <c:h val="0.89814814814814814"/>
        </c:manualLayout>
      </c:layout>
      <c:lineChart>
        <c:grouping val="standard"/>
        <c:ser>
          <c:idx val="0"/>
          <c:order val="0"/>
          <c:marker>
            <c:symbol val="none"/>
          </c:marker>
          <c:val>
            <c:numRef>
              <c:f>Sheet3!$B$2:$S$2</c:f>
              <c:numCache>
                <c:formatCode>General</c:formatCode>
                <c:ptCount val="18"/>
                <c:pt idx="0">
                  <c:v>235.36301850162201</c:v>
                </c:pt>
                <c:pt idx="1">
                  <c:v>240.18430446981398</c:v>
                </c:pt>
                <c:pt idx="2">
                  <c:v>229.464373041031</c:v>
                </c:pt>
                <c:pt idx="3">
                  <c:v>255.00327802442598</c:v>
                </c:pt>
                <c:pt idx="4">
                  <c:v>253.75330959817691</c:v>
                </c:pt>
                <c:pt idx="5">
                  <c:v>266.8284333564888</c:v>
                </c:pt>
                <c:pt idx="6">
                  <c:v>209.43573192457598</c:v>
                </c:pt>
                <c:pt idx="7">
                  <c:v>211.19890944387001</c:v>
                </c:pt>
                <c:pt idx="8">
                  <c:v>216.99155833875099</c:v>
                </c:pt>
                <c:pt idx="9">
                  <c:v>205.65729701542017</c:v>
                </c:pt>
                <c:pt idx="10">
                  <c:v>186.4671879055301</c:v>
                </c:pt>
                <c:pt idx="11">
                  <c:v>198.69189852947099</c:v>
                </c:pt>
                <c:pt idx="12">
                  <c:v>226.975372813072</c:v>
                </c:pt>
                <c:pt idx="13">
                  <c:v>273.12030122876405</c:v>
                </c:pt>
                <c:pt idx="14">
                  <c:v>238.06301792220501</c:v>
                </c:pt>
                <c:pt idx="15">
                  <c:v>250.09009917115691</c:v>
                </c:pt>
                <c:pt idx="16">
                  <c:v>250.09009917115691</c:v>
                </c:pt>
              </c:numCache>
            </c:numRef>
          </c:val>
        </c:ser>
        <c:marker val="1"/>
        <c:axId val="48129536"/>
        <c:axId val="48213376"/>
      </c:lineChart>
      <c:catAx>
        <c:axId val="48129536"/>
        <c:scaling>
          <c:orientation val="minMax"/>
        </c:scaling>
        <c:delete val="1"/>
        <c:axPos val="b"/>
        <c:tickLblPos val="none"/>
        <c:crossAx val="48213376"/>
        <c:crosses val="autoZero"/>
        <c:auto val="1"/>
        <c:lblAlgn val="ctr"/>
        <c:lblOffset val="100"/>
      </c:catAx>
      <c:valAx>
        <c:axId val="48213376"/>
        <c:scaling>
          <c:orientation val="minMax"/>
          <c:min val="100"/>
        </c:scaling>
        <c:delete val="1"/>
        <c:axPos val="l"/>
        <c:numFmt formatCode="General" sourceLinked="1"/>
        <c:tickLblPos val="none"/>
        <c:crossAx val="48129536"/>
        <c:crosses val="autoZero"/>
        <c:crossBetween val="between"/>
      </c:valAx>
    </c:plotArea>
    <c:plotVisOnly val="1"/>
  </c:chart>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6.1111111111111123E-2"/>
          <c:y val="0"/>
          <c:w val="0.93888888888888944"/>
          <c:h val="0.89814814814814814"/>
        </c:manualLayout>
      </c:layout>
      <c:lineChart>
        <c:grouping val="standard"/>
        <c:ser>
          <c:idx val="0"/>
          <c:order val="0"/>
          <c:marker>
            <c:symbol val="none"/>
          </c:marker>
          <c:val>
            <c:numRef>
              <c:f>Sheet3!$B$2:$S$2</c:f>
              <c:numCache>
                <c:formatCode>General</c:formatCode>
                <c:ptCount val="18"/>
                <c:pt idx="0">
                  <c:v>235.36301850162201</c:v>
                </c:pt>
                <c:pt idx="1">
                  <c:v>240.18430446981398</c:v>
                </c:pt>
                <c:pt idx="2">
                  <c:v>229.464373041031</c:v>
                </c:pt>
                <c:pt idx="3">
                  <c:v>255.00327802442598</c:v>
                </c:pt>
                <c:pt idx="4">
                  <c:v>253.75330959817691</c:v>
                </c:pt>
                <c:pt idx="5">
                  <c:v>266.8284333564888</c:v>
                </c:pt>
                <c:pt idx="6">
                  <c:v>209.43573192457598</c:v>
                </c:pt>
                <c:pt idx="7">
                  <c:v>211.19890944387001</c:v>
                </c:pt>
                <c:pt idx="8">
                  <c:v>216.99155833875099</c:v>
                </c:pt>
                <c:pt idx="9">
                  <c:v>205.65729701542017</c:v>
                </c:pt>
                <c:pt idx="10">
                  <c:v>186.4671879055301</c:v>
                </c:pt>
                <c:pt idx="11">
                  <c:v>198.69189852947099</c:v>
                </c:pt>
                <c:pt idx="12">
                  <c:v>226.975372813072</c:v>
                </c:pt>
                <c:pt idx="13">
                  <c:v>273.12030122876405</c:v>
                </c:pt>
                <c:pt idx="14">
                  <c:v>238.06301792220501</c:v>
                </c:pt>
                <c:pt idx="15">
                  <c:v>250.09009917115691</c:v>
                </c:pt>
                <c:pt idx="16">
                  <c:v>250.09009917115691</c:v>
                </c:pt>
              </c:numCache>
            </c:numRef>
          </c:val>
        </c:ser>
        <c:marker val="1"/>
        <c:axId val="49190400"/>
        <c:axId val="49192320"/>
      </c:lineChart>
      <c:catAx>
        <c:axId val="49190400"/>
        <c:scaling>
          <c:orientation val="minMax"/>
        </c:scaling>
        <c:delete val="1"/>
        <c:axPos val="b"/>
        <c:tickLblPos val="none"/>
        <c:crossAx val="49192320"/>
        <c:crosses val="autoZero"/>
        <c:auto val="1"/>
        <c:lblAlgn val="ctr"/>
        <c:lblOffset val="100"/>
      </c:catAx>
      <c:valAx>
        <c:axId val="49192320"/>
        <c:scaling>
          <c:orientation val="minMax"/>
          <c:min val="100"/>
        </c:scaling>
        <c:delete val="1"/>
        <c:axPos val="l"/>
        <c:numFmt formatCode="General" sourceLinked="1"/>
        <c:tickLblPos val="none"/>
        <c:crossAx val="49190400"/>
        <c:crosses val="autoZero"/>
        <c:crossBetween val="between"/>
      </c:valAx>
    </c:plotArea>
    <c:plotVisOnly val="1"/>
  </c:chart>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marker>
            <c:symbol val="none"/>
          </c:marker>
          <c:val>
            <c:numRef>
              <c:f>Sheet3!$B$5:$U$5</c:f>
              <c:numCache>
                <c:formatCode>General</c:formatCode>
                <c:ptCount val="20"/>
                <c:pt idx="0">
                  <c:v>262.79652421282464</c:v>
                </c:pt>
                <c:pt idx="1">
                  <c:v>239.107742916707</c:v>
                </c:pt>
                <c:pt idx="2">
                  <c:v>230.07369007097091</c:v>
                </c:pt>
                <c:pt idx="3">
                  <c:v>270.69294385157781</c:v>
                </c:pt>
                <c:pt idx="4">
                  <c:v>300.98261645980784</c:v>
                </c:pt>
                <c:pt idx="5">
                  <c:v>284.18442955318602</c:v>
                </c:pt>
                <c:pt idx="6">
                  <c:v>274.73470424152379</c:v>
                </c:pt>
                <c:pt idx="7">
                  <c:v>265.28497892986201</c:v>
                </c:pt>
                <c:pt idx="8">
                  <c:v>234.48428057097101</c:v>
                </c:pt>
                <c:pt idx="9">
                  <c:v>220.70973197316289</c:v>
                </c:pt>
                <c:pt idx="10">
                  <c:v>206.47663534563509</c:v>
                </c:pt>
                <c:pt idx="11">
                  <c:v>209.18016682056199</c:v>
                </c:pt>
                <c:pt idx="12">
                  <c:v>206.07381800895598</c:v>
                </c:pt>
                <c:pt idx="13">
                  <c:v>204.03859160599899</c:v>
                </c:pt>
                <c:pt idx="14">
                  <c:v>224.15830275436699</c:v>
                </c:pt>
                <c:pt idx="15">
                  <c:v>257.17347473855102</c:v>
                </c:pt>
                <c:pt idx="16">
                  <c:v>253.33739664431604</c:v>
                </c:pt>
                <c:pt idx="17">
                  <c:v>217.77974566857682</c:v>
                </c:pt>
                <c:pt idx="18">
                  <c:v>188.42567802964192</c:v>
                </c:pt>
                <c:pt idx="19">
                  <c:v>185.6591740803419</c:v>
                </c:pt>
              </c:numCache>
            </c:numRef>
          </c:val>
        </c:ser>
        <c:marker val="1"/>
        <c:axId val="70046080"/>
        <c:axId val="70480640"/>
      </c:lineChart>
      <c:catAx>
        <c:axId val="70046080"/>
        <c:scaling>
          <c:orientation val="minMax"/>
        </c:scaling>
        <c:delete val="1"/>
        <c:axPos val="b"/>
        <c:tickLblPos val="none"/>
        <c:crossAx val="70480640"/>
        <c:crosses val="autoZero"/>
        <c:auto val="1"/>
        <c:lblAlgn val="ctr"/>
        <c:lblOffset val="100"/>
      </c:catAx>
      <c:valAx>
        <c:axId val="70480640"/>
        <c:scaling>
          <c:orientation val="minMax"/>
          <c:min val="100"/>
        </c:scaling>
        <c:delete val="1"/>
        <c:axPos val="l"/>
        <c:numFmt formatCode="General" sourceLinked="1"/>
        <c:tickLblPos val="none"/>
        <c:crossAx val="70046080"/>
        <c:crosses val="autoZero"/>
        <c:crossBetween val="between"/>
      </c:valAx>
    </c:plotArea>
    <c:plotVisOnly val="1"/>
  </c:chart>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marker>
            <c:symbol val="none"/>
          </c:marker>
          <c:val>
            <c:numRef>
              <c:f>Sheet3!$B$4:$U$4</c:f>
              <c:numCache>
                <c:formatCode>General</c:formatCode>
                <c:ptCount val="20"/>
                <c:pt idx="0">
                  <c:v>261.22420042489802</c:v>
                </c:pt>
                <c:pt idx="1">
                  <c:v>247.75060058482691</c:v>
                </c:pt>
                <c:pt idx="2">
                  <c:v>235.42856131741416</c:v>
                </c:pt>
                <c:pt idx="3">
                  <c:v>239.75524750498101</c:v>
                </c:pt>
                <c:pt idx="4">
                  <c:v>221.76767821304892</c:v>
                </c:pt>
                <c:pt idx="5">
                  <c:v>238.996561435469</c:v>
                </c:pt>
                <c:pt idx="6">
                  <c:v>231.480879716201</c:v>
                </c:pt>
                <c:pt idx="7">
                  <c:v>223.96519799693309</c:v>
                </c:pt>
                <c:pt idx="8">
                  <c:v>212.95028666123108</c:v>
                </c:pt>
                <c:pt idx="9">
                  <c:v>183.1616516734889</c:v>
                </c:pt>
                <c:pt idx="10">
                  <c:v>233.68512091282008</c:v>
                </c:pt>
                <c:pt idx="11">
                  <c:v>304.9066387815688</c:v>
                </c:pt>
                <c:pt idx="12">
                  <c:v>317.98610364332984</c:v>
                </c:pt>
                <c:pt idx="13">
                  <c:v>271.80348349153797</c:v>
                </c:pt>
                <c:pt idx="14">
                  <c:v>206.19458240037292</c:v>
                </c:pt>
                <c:pt idx="15">
                  <c:v>201.48899605249122</c:v>
                </c:pt>
                <c:pt idx="16">
                  <c:v>196.60571717549701</c:v>
                </c:pt>
                <c:pt idx="17">
                  <c:v>183.81605925604092</c:v>
                </c:pt>
                <c:pt idx="18">
                  <c:v>191.97496320050783</c:v>
                </c:pt>
                <c:pt idx="19">
                  <c:v>237.78382270586789</c:v>
                </c:pt>
              </c:numCache>
            </c:numRef>
          </c:val>
        </c:ser>
        <c:marker val="1"/>
        <c:axId val="73411968"/>
        <c:axId val="73783552"/>
      </c:lineChart>
      <c:catAx>
        <c:axId val="73411968"/>
        <c:scaling>
          <c:orientation val="minMax"/>
        </c:scaling>
        <c:delete val="1"/>
        <c:axPos val="b"/>
        <c:tickLblPos val="none"/>
        <c:crossAx val="73783552"/>
        <c:crosses val="autoZero"/>
        <c:auto val="1"/>
        <c:lblAlgn val="ctr"/>
        <c:lblOffset val="100"/>
      </c:catAx>
      <c:valAx>
        <c:axId val="73783552"/>
        <c:scaling>
          <c:orientation val="minMax"/>
          <c:min val="100"/>
        </c:scaling>
        <c:delete val="1"/>
        <c:axPos val="l"/>
        <c:numFmt formatCode="General" sourceLinked="1"/>
        <c:tickLblPos val="none"/>
        <c:crossAx val="73411968"/>
        <c:crosses val="autoZero"/>
        <c:crossBetween val="between"/>
      </c:valAx>
    </c:plotArea>
    <c:plotVisOnly val="1"/>
  </c:chart>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marker>
            <c:symbol val="none"/>
          </c:marker>
          <c:val>
            <c:numRef>
              <c:f>Sheet3!$B$4:$U$4</c:f>
              <c:numCache>
                <c:formatCode>General</c:formatCode>
                <c:ptCount val="20"/>
                <c:pt idx="0">
                  <c:v>261.22420042489802</c:v>
                </c:pt>
                <c:pt idx="1">
                  <c:v>247.75060058482691</c:v>
                </c:pt>
                <c:pt idx="2">
                  <c:v>235.42856131741416</c:v>
                </c:pt>
                <c:pt idx="3">
                  <c:v>239.75524750498101</c:v>
                </c:pt>
                <c:pt idx="4">
                  <c:v>221.76767821304892</c:v>
                </c:pt>
                <c:pt idx="5">
                  <c:v>238.996561435469</c:v>
                </c:pt>
                <c:pt idx="6">
                  <c:v>231.480879716201</c:v>
                </c:pt>
                <c:pt idx="7">
                  <c:v>223.96519799693309</c:v>
                </c:pt>
                <c:pt idx="8">
                  <c:v>212.95028666123108</c:v>
                </c:pt>
                <c:pt idx="9">
                  <c:v>183.1616516734889</c:v>
                </c:pt>
                <c:pt idx="10">
                  <c:v>233.68512091282008</c:v>
                </c:pt>
                <c:pt idx="11">
                  <c:v>304.9066387815688</c:v>
                </c:pt>
                <c:pt idx="12">
                  <c:v>317.98610364332984</c:v>
                </c:pt>
                <c:pt idx="13">
                  <c:v>271.80348349153797</c:v>
                </c:pt>
                <c:pt idx="14">
                  <c:v>206.19458240037292</c:v>
                </c:pt>
                <c:pt idx="15">
                  <c:v>201.48899605249122</c:v>
                </c:pt>
                <c:pt idx="16">
                  <c:v>196.60571717549701</c:v>
                </c:pt>
                <c:pt idx="17">
                  <c:v>183.81605925604092</c:v>
                </c:pt>
                <c:pt idx="18">
                  <c:v>191.97496320050783</c:v>
                </c:pt>
                <c:pt idx="19">
                  <c:v>237.78382270586789</c:v>
                </c:pt>
              </c:numCache>
            </c:numRef>
          </c:val>
        </c:ser>
        <c:marker val="1"/>
        <c:axId val="75838208"/>
        <c:axId val="75839744"/>
      </c:lineChart>
      <c:catAx>
        <c:axId val="75838208"/>
        <c:scaling>
          <c:orientation val="minMax"/>
        </c:scaling>
        <c:delete val="1"/>
        <c:axPos val="b"/>
        <c:tickLblPos val="none"/>
        <c:crossAx val="75839744"/>
        <c:crosses val="autoZero"/>
        <c:auto val="1"/>
        <c:lblAlgn val="ctr"/>
        <c:lblOffset val="100"/>
      </c:catAx>
      <c:valAx>
        <c:axId val="75839744"/>
        <c:scaling>
          <c:orientation val="minMax"/>
          <c:min val="100"/>
        </c:scaling>
        <c:delete val="1"/>
        <c:axPos val="l"/>
        <c:numFmt formatCode="General" sourceLinked="1"/>
        <c:tickLblPos val="none"/>
        <c:crossAx val="75838208"/>
        <c:crosses val="autoZero"/>
        <c:crossBetween val="between"/>
      </c:valAx>
    </c:plotArea>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0.05</cdr:x>
      <cdr:y>0.56944</cdr:y>
    </cdr:from>
    <cdr:to>
      <cdr:x>0.90208</cdr:x>
      <cdr:y>0.72917</cdr:y>
    </cdr:to>
    <cdr:sp macro="" textlink="">
      <cdr:nvSpPr>
        <cdr:cNvPr id="2" name="TextBox 1"/>
        <cdr:cNvSpPr txBox="1"/>
      </cdr:nvSpPr>
      <cdr:spPr>
        <a:xfrm xmlns:a="http://schemas.openxmlformats.org/drawingml/2006/main">
          <a:off x="228600" y="1562100"/>
          <a:ext cx="3895725" cy="4381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latin typeface="Times New Roman" pitchFamily="18" charset="0"/>
              <a:cs typeface="Times New Roman" pitchFamily="18" charset="0"/>
            </a:rPr>
            <a:t>I                  liked    the                  special                        effects</a:t>
          </a:r>
        </a:p>
      </cdr:txBody>
    </cdr:sp>
  </cdr:relSizeAnchor>
</c:userShapes>
</file>

<file path=ppt/drawings/drawing2.xml><?xml version="1.0" encoding="utf-8"?>
<c:userShapes xmlns:c="http://schemas.openxmlformats.org/drawingml/2006/chart">
  <cdr:relSizeAnchor xmlns:cdr="http://schemas.openxmlformats.org/drawingml/2006/chartDrawing">
    <cdr:from>
      <cdr:x>0.05</cdr:x>
      <cdr:y>0.56944</cdr:y>
    </cdr:from>
    <cdr:to>
      <cdr:x>0.90208</cdr:x>
      <cdr:y>0.72917</cdr:y>
    </cdr:to>
    <cdr:sp macro="" textlink="">
      <cdr:nvSpPr>
        <cdr:cNvPr id="2" name="TextBox 1"/>
        <cdr:cNvSpPr txBox="1"/>
      </cdr:nvSpPr>
      <cdr:spPr>
        <a:xfrm xmlns:a="http://schemas.openxmlformats.org/drawingml/2006/main">
          <a:off x="228600" y="1562100"/>
          <a:ext cx="3895725" cy="4381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00" dirty="0">
              <a:latin typeface="Arial" pitchFamily="34" charset="0"/>
              <a:cs typeface="Arial" pitchFamily="34" charset="0"/>
            </a:rPr>
            <a:t>I                  liked    the                  special                        effects</a:t>
          </a:r>
        </a:p>
      </cdr:txBody>
    </cdr:sp>
  </cdr:relSizeAnchor>
</c:userShapes>
</file>

<file path=ppt/drawings/drawing3.xml><?xml version="1.0" encoding="utf-8"?>
<c:userShapes xmlns:c="http://schemas.openxmlformats.org/drawingml/2006/chart">
  <cdr:relSizeAnchor xmlns:cdr="http://schemas.openxmlformats.org/drawingml/2006/chartDrawing">
    <cdr:from>
      <cdr:x>0.04167</cdr:x>
      <cdr:y>0.63194</cdr:y>
    </cdr:from>
    <cdr:to>
      <cdr:x>0.875</cdr:x>
      <cdr:y>0.82292</cdr:y>
    </cdr:to>
    <cdr:sp macro="" textlink="">
      <cdr:nvSpPr>
        <cdr:cNvPr id="2" name="TextBox 1"/>
        <cdr:cNvSpPr txBox="1"/>
      </cdr:nvSpPr>
      <cdr:spPr>
        <a:xfrm xmlns:a="http://schemas.openxmlformats.org/drawingml/2006/main">
          <a:off x="190501" y="1733550"/>
          <a:ext cx="3810000" cy="5238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00">
              <a:latin typeface="Arial" pitchFamily="34" charset="0"/>
              <a:cs typeface="Arial" pitchFamily="34" charset="0"/>
            </a:rPr>
            <a:t>The               milk</a:t>
          </a:r>
          <a:r>
            <a:rPr lang="en-US" sz="1000" baseline="0">
              <a:latin typeface="Arial" pitchFamily="34" charset="0"/>
              <a:cs typeface="Arial" pitchFamily="34" charset="0"/>
            </a:rPr>
            <a:t>            smells                                             ok</a:t>
          </a:r>
          <a:endParaRPr lang="en-US" sz="1000">
            <a:latin typeface="Arial" pitchFamily="34" charset="0"/>
            <a:cs typeface="Arial" pitchFamily="34"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0.04792</cdr:x>
      <cdr:y>0.71528</cdr:y>
    </cdr:from>
    <cdr:to>
      <cdr:x>0.95</cdr:x>
      <cdr:y>0.89236</cdr:y>
    </cdr:to>
    <cdr:sp macro="" textlink="">
      <cdr:nvSpPr>
        <cdr:cNvPr id="2" name="TextBox 1"/>
        <cdr:cNvSpPr txBox="1"/>
      </cdr:nvSpPr>
      <cdr:spPr>
        <a:xfrm xmlns:a="http://schemas.openxmlformats.org/drawingml/2006/main">
          <a:off x="219075" y="1962150"/>
          <a:ext cx="4124325" cy="485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00">
              <a:latin typeface="Arial" pitchFamily="34" charset="0"/>
              <a:cs typeface="Arial" pitchFamily="34" charset="0"/>
            </a:rPr>
            <a:t>The                 milk                     smells                              ok</a:t>
          </a:r>
        </a:p>
      </cdr:txBody>
    </cdr:sp>
  </cdr:relSizeAnchor>
</c:userShapes>
</file>

<file path=ppt/drawings/drawing5.xml><?xml version="1.0" encoding="utf-8"?>
<c:userShapes xmlns:c="http://schemas.openxmlformats.org/drawingml/2006/chart">
  <cdr:relSizeAnchor xmlns:cdr="http://schemas.openxmlformats.org/drawingml/2006/chartDrawing">
    <cdr:from>
      <cdr:x>0.04792</cdr:x>
      <cdr:y>0.71528</cdr:y>
    </cdr:from>
    <cdr:to>
      <cdr:x>1</cdr:x>
      <cdr:y>0.89236</cdr:y>
    </cdr:to>
    <cdr:sp macro="" textlink="">
      <cdr:nvSpPr>
        <cdr:cNvPr id="2" name="TextBox 1"/>
        <cdr:cNvSpPr txBox="1"/>
      </cdr:nvSpPr>
      <cdr:spPr>
        <a:xfrm xmlns:a="http://schemas.openxmlformats.org/drawingml/2006/main">
          <a:off x="219090" y="1962156"/>
          <a:ext cx="4352910" cy="48576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00" dirty="0">
              <a:latin typeface="Arial" pitchFamily="34" charset="0"/>
              <a:cs typeface="Arial" pitchFamily="34" charset="0"/>
            </a:rPr>
            <a:t>The                 milk                     smells                              </a:t>
          </a:r>
          <a:r>
            <a:rPr lang="en-US" sz="1000" dirty="0" smtClean="0">
              <a:latin typeface="Arial" pitchFamily="34" charset="0"/>
              <a:cs typeface="Arial" pitchFamily="34" charset="0"/>
            </a:rPr>
            <a:t>   ok</a:t>
          </a:r>
          <a:endParaRPr lang="en-US" sz="1000" dirty="0">
            <a:latin typeface="Arial" pitchFamily="34" charset="0"/>
            <a:cs typeface="Arial"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9B102D-4BF5-4E37-BE1E-791FA7BE8790}" type="datetimeFigureOut">
              <a:rPr lang="en-US" smtClean="0"/>
              <a:pPr/>
              <a:t>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36CAAD-FEDF-462F-84D1-961ACCB2FB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1546ED-7379-4BAE-8E9C-F2C503D0AAF1}" type="datetime1">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CB1C4E-8AA7-496C-AC36-306678884385}" type="datetime1">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6C42D-CF13-47F9-AD51-5B7DFE5B8499}" type="datetime1">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84401F-41DD-44DB-A4CE-A40ED525551C}" type="datetime1">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4262D-92AE-431B-BC3D-4CD61BC37882}" type="datetime1">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1D86B0-0EB0-49A1-B6E5-CA91FBB932F5}" type="datetime1">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477257-49BB-4279-BCF2-C7D8E96B933B}" type="datetime1">
              <a:rPr lang="en-US" smtClean="0"/>
              <a:pPr/>
              <a:t>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D16BE-B6EC-45B2-8958-B7C908603EC9}" type="datetime1">
              <a:rPr lang="en-US" smtClean="0"/>
              <a:pPr/>
              <a:t>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62664-F237-4732-A930-AD973BC3A066}" type="datetime1">
              <a:rPr lang="en-US" smtClean="0"/>
              <a:pPr/>
              <a:t>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89F66-4ABE-4EAC-AE30-4ACD413DA485}" type="datetime1">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0CE1D-84BB-49C1-AEE4-59BD320F0B2F}" type="datetime1">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367E9-A8F6-4A48-8953-1C9AC15A90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63807-19F3-4524-A769-8A8F0227DBC1}" type="datetime1">
              <a:rPr lang="en-US" smtClean="0"/>
              <a:pPr/>
              <a:t>1/24/2013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367E9-A8F6-4A48-8953-1C9AC15A90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10.wav" TargetMode="External"/><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21+22.wav" TargetMode="External"/><Relationship Id="rId5"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23-25.wa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26+27.wav" TargetMode="External"/><Relationship Id="rId5"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28-30.wav" TargetMode="External"/><Relationship Id="rId5"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31.wav" TargetMode="External"/><Relationship Id="rId5"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16.wav"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17.wav"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Nadya\Documents\My%20Dropbox\Dissertation\Perception%20Experiment\Training\Practice\effectsN.wav" TargetMode="External"/><Relationship Id="rId1" Type="http://schemas.openxmlformats.org/officeDocument/2006/relationships/audio" Target="file:///C:\Users\Nadya\Documents\My%20Dropbox\Dissertation\Perception%20Experiment\Training\slide%2018.wav"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19.wav"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welcome+2.wav" TargetMode="Externa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Nadya\Documents\My%20Dropbox\Dissertation\Perception%20Experiment\Training\Practice\effectsN.wav" TargetMode="External"/><Relationship Id="rId1" Type="http://schemas.openxmlformats.org/officeDocument/2006/relationships/audio" Target="file:///C:\Users\Nadya\Documents\My%20Dropbox\Dissertation\Perception%20Experiment\Training\slide20.wav" TargetMode="External"/><Relationship Id="rId5" Type="http://schemas.openxmlformats.org/officeDocument/2006/relationships/image" Target="../media/image2.png"/><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Nadya\Documents\My%20Dropbox\Dissertation\Perception%20Experiment\Training\slide21.wav" TargetMode="External"/><Relationship Id="rId1" Type="http://schemas.openxmlformats.org/officeDocument/2006/relationships/audio" Target="file:///C:\Users\Nadya\Documents\My%20Dropbox\Dissertation\Perception%20Experiment\Training\Practice\effectsI.wav"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audio" Target="file:///C:\Users\Nadya\Documents\My%20Dropbox\Dissertation\Perception%20Experiment\Training\slide%2022.wav" TargetMode="External"/><Relationship Id="rId7" Type="http://schemas.openxmlformats.org/officeDocument/2006/relationships/image" Target="../media/image9.png"/><Relationship Id="rId2" Type="http://schemas.openxmlformats.org/officeDocument/2006/relationships/audio" Target="file:///C:\Users\Nadya\Documents\My%20Dropbox\Dissertation\Perception%20Experiment\Training\Practice\effectsI.wav" TargetMode="External"/><Relationship Id="rId1" Type="http://schemas.openxmlformats.org/officeDocument/2006/relationships/audio" Target="file:///C:\Users\Nadya\Documents\My%20Dropbox\Dissertation\Perception%20Experiment\Training\Practice\Q.wav" TargetMode="External"/><Relationship Id="rId6" Type="http://schemas.openxmlformats.org/officeDocument/2006/relationships/image" Target="../media/image8.jpeg"/><Relationship Id="rId5" Type="http://schemas.openxmlformats.org/officeDocument/2006/relationships/image" Target="../media/image7.wmf"/><Relationship Id="rId4" Type="http://schemas.openxmlformats.org/officeDocument/2006/relationships/slideLayout" Target="../slideLayouts/slideLayout2.xml"/><Relationship Id="rId9"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23.wav"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24.wav" TargetMode="Externa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Nadya\Documents\My%20Dropbox\Dissertation\Perception%20Experiment\Training\Practice\effectsI.wav" TargetMode="External"/><Relationship Id="rId1" Type="http://schemas.openxmlformats.org/officeDocument/2006/relationships/audio" Target="file:///C:\Users\Nadya\Documents\My%20Dropbox\Dissertation\Perception%20Experiment\Training\slide%2025.wav" TargetMode="External"/><Relationship Id="rId5" Type="http://schemas.openxmlformats.org/officeDocument/2006/relationships/image" Target="../media/image2.png"/><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Nadya\Documents\My%20Dropbox\Dissertation\Perception%20Experiment\Training\Practice\effectsI.wav" TargetMode="External"/><Relationship Id="rId1" Type="http://schemas.openxmlformats.org/officeDocument/2006/relationships/audio" Target="file:///C:\Users\Nadya\Documents\My%20Dropbox\Dissertation\Perception%20Experiment\Training\slide%2026.wav" TargetMode="External"/><Relationship Id="rId5" Type="http://schemas.openxmlformats.org/officeDocument/2006/relationships/image" Target="../media/image2.png"/><Relationship Id="rId4" Type="http://schemas.openxmlformats.org/officeDocument/2006/relationships/chart" Target="../charts/char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27.wav"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28.wav"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29.wa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3.wav"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Nadya\Documents\My%20Dropbox\Dissertation\Perception%20Experiment\Training\slide_30.wav" TargetMode="External"/><Relationship Id="rId1" Type="http://schemas.openxmlformats.org/officeDocument/2006/relationships/audio" Target="file:///C:\Users\Nadya\Documents\My%20Dropbox\Dissertation\Perception%20Experiment\Training\Practice\smellsN.wav" TargetMode="External"/><Relationship Id="rId5" Type="http://schemas.openxmlformats.org/officeDocument/2006/relationships/chart" Target="../charts/chart5.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_31.wav"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Nadya\Documents\My%20Dropbox\Dissertation\Perception%20Experiment\Training\Practice\smellsI.wav" TargetMode="External"/><Relationship Id="rId1" Type="http://schemas.openxmlformats.org/officeDocument/2006/relationships/audio" Target="file:///C:\Users\Nadya\Documents\My%20Dropbox\Dissertation\Perception%20Experiment\Training\slide_32.wav" TargetMode="External"/><Relationship Id="rId5" Type="http://schemas.openxmlformats.org/officeDocument/2006/relationships/image" Target="../media/image2.png"/><Relationship Id="rId4" Type="http://schemas.openxmlformats.org/officeDocument/2006/relationships/chart" Target="../charts/char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Nadya\Documents\My%20Dropbox\Dissertation\Perception%20Experiment\Training\Practice\smellsI.wav" TargetMode="External"/><Relationship Id="rId1" Type="http://schemas.openxmlformats.org/officeDocument/2006/relationships/audio" Target="file:///C:\Users\Nadya\Documents\My%20Dropbox\Dissertation\Perception%20Experiment\Training\slide_33.wav" TargetMode="Externa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34.wav" TargetMode="Externa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35.wa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4+5.wav"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6+7.wav"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8+9.wav"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7.wav" TargetMode="External"/><Relationship Id="rId5" Type="http://schemas.openxmlformats.org/officeDocument/2006/relationships/image" Target="../media/image2.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208.wa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Nadya\Documents\My%20Dropbox\Dissertation\Perception%20Experiment\Training\slide_9.wa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Training A</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D9367E9-A8F6-4A48-8953-1C9AC15A90B9}"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let’s try 2 different pictures.</a:t>
            </a:r>
          </a:p>
          <a:p>
            <a:pPr lvl="0"/>
            <a:r>
              <a:rPr lang="en-US" dirty="0" smtClean="0"/>
              <a:t>In </a:t>
            </a:r>
            <a:r>
              <a:rPr lang="en-US" dirty="0"/>
              <a:t>the following pictures, there are two animals: a cat and a dog.  If I want to be more specific about one of the pictures, I can say “the black cat” or “the black dog”.  </a:t>
            </a:r>
          </a:p>
          <a:p>
            <a:endParaRPr lang="en-US" dirty="0"/>
          </a:p>
        </p:txBody>
      </p:sp>
      <p:grpSp>
        <p:nvGrpSpPr>
          <p:cNvPr id="7" name="Group 6"/>
          <p:cNvGrpSpPr/>
          <p:nvPr/>
        </p:nvGrpSpPr>
        <p:grpSpPr>
          <a:xfrm>
            <a:off x="2362200" y="4343400"/>
            <a:ext cx="4267200" cy="1618593"/>
            <a:chOff x="2590800" y="3733799"/>
            <a:chExt cx="4267200" cy="1618593"/>
          </a:xfrm>
        </p:grpSpPr>
        <p:pic>
          <p:nvPicPr>
            <p:cNvPr id="5" name="Picture 4" descr="https://encrypted-tbn2.gstatic.com/images?q=tbn:ANd9GcTScNX_kZYtIEtHQST1GeZm0kbNlZQ9v4VhFszauWU-Kf7rQDg9wQ"/>
            <p:cNvPicPr/>
            <p:nvPr/>
          </p:nvPicPr>
          <p:blipFill>
            <a:blip r:embed="rId3" cstate="print"/>
            <a:srcRect/>
            <a:stretch>
              <a:fillRect/>
            </a:stretch>
          </p:blipFill>
          <p:spPr bwMode="auto">
            <a:xfrm>
              <a:off x="2590800" y="3733799"/>
              <a:ext cx="1828800" cy="1618593"/>
            </a:xfrm>
            <a:prstGeom prst="rect">
              <a:avLst/>
            </a:prstGeom>
            <a:noFill/>
          </p:spPr>
        </p:pic>
        <p:pic>
          <p:nvPicPr>
            <p:cNvPr id="6" name="Picture 5"/>
            <p:cNvPicPr/>
            <p:nvPr/>
          </p:nvPicPr>
          <p:blipFill>
            <a:blip r:embed="rId4" cstate="print"/>
            <a:srcRect/>
            <a:stretch>
              <a:fillRect/>
            </a:stretch>
          </p:blipFill>
          <p:spPr bwMode="auto">
            <a:xfrm>
              <a:off x="4648200" y="3733800"/>
              <a:ext cx="2209800" cy="1600200"/>
            </a:xfrm>
            <a:prstGeom prst="rect">
              <a:avLst/>
            </a:prstGeom>
            <a:noFill/>
            <a:ln w="1">
              <a:noFill/>
              <a:miter lim="800000"/>
              <a:headEnd/>
              <a:tailEnd type="none" w="med" len="med"/>
            </a:ln>
            <a:effectLst/>
          </p:spPr>
        </p:pic>
      </p:grpSp>
      <p:sp>
        <p:nvSpPr>
          <p:cNvPr id="8" name="Slide Number Placeholder 7"/>
          <p:cNvSpPr>
            <a:spLocks noGrp="1"/>
          </p:cNvSpPr>
          <p:nvPr>
            <p:ph type="sldNum" sz="quarter" idx="12"/>
          </p:nvPr>
        </p:nvSpPr>
        <p:spPr/>
        <p:txBody>
          <a:bodyPr/>
          <a:lstStyle/>
          <a:p>
            <a:fld id="{1D9367E9-A8F6-4A48-8953-1C9AC15A90B9}" type="slidenum">
              <a:rPr lang="en-US" smtClean="0"/>
              <a:pPr/>
              <a:t>10</a:t>
            </a:fld>
            <a:endParaRPr lang="en-US"/>
          </a:p>
        </p:txBody>
      </p:sp>
      <p:pic>
        <p:nvPicPr>
          <p:cNvPr id="10" name="slide 10.wav">
            <a:hlinkClick r:id="" action="ppaction://media"/>
          </p:cNvPr>
          <p:cNvPicPr>
            <a:picLocks noRot="1" noChangeAspect="1"/>
          </p:cNvPicPr>
          <p:nvPr>
            <a:audioFile r:link="rId1"/>
          </p:nvPr>
        </p:nvPicPr>
        <p:blipFill>
          <a:blip r:embed="rId5" cstate="print"/>
          <a:stretch>
            <a:fillRect/>
          </a:stretch>
        </p:blipFill>
        <p:spPr>
          <a:xfrm>
            <a:off x="152400" y="1371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57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If I want to put this in a complete sentence, I could say, “The black cat is sleeping.”  </a:t>
            </a:r>
          </a:p>
          <a:p>
            <a:pPr lvl="0"/>
            <a:r>
              <a:rPr lang="en-US" dirty="0"/>
              <a:t>Did you notice that I put emphasis on the word “cat”?  Why do we need to do this?</a:t>
            </a:r>
          </a:p>
          <a:p>
            <a:endParaRPr lang="en-US" dirty="0"/>
          </a:p>
        </p:txBody>
      </p:sp>
      <p:grpSp>
        <p:nvGrpSpPr>
          <p:cNvPr id="4" name="Group 3"/>
          <p:cNvGrpSpPr/>
          <p:nvPr/>
        </p:nvGrpSpPr>
        <p:grpSpPr>
          <a:xfrm>
            <a:off x="2362200" y="3810000"/>
            <a:ext cx="4267200" cy="1618593"/>
            <a:chOff x="2590800" y="3733799"/>
            <a:chExt cx="4267200" cy="1618593"/>
          </a:xfrm>
        </p:grpSpPr>
        <p:pic>
          <p:nvPicPr>
            <p:cNvPr id="5" name="Picture 4" descr="https://encrypted-tbn2.gstatic.com/images?q=tbn:ANd9GcTScNX_kZYtIEtHQST1GeZm0kbNlZQ9v4VhFszauWU-Kf7rQDg9wQ"/>
            <p:cNvPicPr/>
            <p:nvPr/>
          </p:nvPicPr>
          <p:blipFill>
            <a:blip r:embed="rId3" cstate="print"/>
            <a:srcRect/>
            <a:stretch>
              <a:fillRect/>
            </a:stretch>
          </p:blipFill>
          <p:spPr bwMode="auto">
            <a:xfrm>
              <a:off x="2590800" y="3733799"/>
              <a:ext cx="1828800" cy="1618593"/>
            </a:xfrm>
            <a:prstGeom prst="rect">
              <a:avLst/>
            </a:prstGeom>
            <a:noFill/>
          </p:spPr>
        </p:pic>
        <p:pic>
          <p:nvPicPr>
            <p:cNvPr id="6" name="Picture 5"/>
            <p:cNvPicPr/>
            <p:nvPr/>
          </p:nvPicPr>
          <p:blipFill>
            <a:blip r:embed="rId4" cstate="print"/>
            <a:srcRect/>
            <a:stretch>
              <a:fillRect/>
            </a:stretch>
          </p:blipFill>
          <p:spPr bwMode="auto">
            <a:xfrm>
              <a:off x="4648200" y="3733800"/>
              <a:ext cx="2209800" cy="1600200"/>
            </a:xfrm>
            <a:prstGeom prst="rect">
              <a:avLst/>
            </a:prstGeom>
            <a:noFill/>
            <a:ln w="1">
              <a:noFill/>
              <a:miter lim="800000"/>
              <a:headEnd/>
              <a:tailEnd type="none" w="med" len="med"/>
            </a:ln>
            <a:effectLst/>
          </p:spPr>
        </p:pic>
      </p:grpSp>
      <p:sp>
        <p:nvSpPr>
          <p:cNvPr id="7" name="Slide Number Placeholder 6"/>
          <p:cNvSpPr>
            <a:spLocks noGrp="1"/>
          </p:cNvSpPr>
          <p:nvPr>
            <p:ph type="sldNum" sz="quarter" idx="12"/>
          </p:nvPr>
        </p:nvSpPr>
        <p:spPr/>
        <p:txBody>
          <a:bodyPr/>
          <a:lstStyle/>
          <a:p>
            <a:fld id="{1D9367E9-A8F6-4A48-8953-1C9AC15A90B9}" type="slidenum">
              <a:rPr lang="en-US" smtClean="0"/>
              <a:pPr/>
              <a:t>11</a:t>
            </a:fld>
            <a:endParaRPr lang="en-US"/>
          </a:p>
        </p:txBody>
      </p:sp>
      <p:pic>
        <p:nvPicPr>
          <p:cNvPr id="8" name="21+22.wav">
            <a:hlinkClick r:id="" action="ppaction://media"/>
          </p:cNvPr>
          <p:cNvPicPr>
            <a:picLocks noRot="1" noChangeAspect="1"/>
          </p:cNvPicPr>
          <p:nvPr>
            <a:audioFile r:link="rId1"/>
          </p:nvPr>
        </p:nvPicPr>
        <p:blipFill>
          <a:blip r:embed="rId5" cstate="print"/>
          <a:stretch>
            <a:fillRect/>
          </a:stretch>
        </p:blipFill>
        <p:spPr>
          <a:xfrm>
            <a:off x="304800" y="1752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462"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That’s right, because both pictures involve animals that are black – it’s only the type of animal that is different.  In order to make it clear to the person we are talking to, we want to emphasize the part that is different.</a:t>
            </a:r>
          </a:p>
          <a:p>
            <a:pPr lvl="0"/>
            <a:r>
              <a:rPr lang="en-US" dirty="0"/>
              <a:t>Listen again:  “The black </a:t>
            </a:r>
            <a:r>
              <a:rPr lang="en-US" b="1" dirty="0"/>
              <a:t>cat</a:t>
            </a:r>
            <a:r>
              <a:rPr lang="en-US" dirty="0"/>
              <a:t> is sleeping.”</a:t>
            </a:r>
          </a:p>
          <a:p>
            <a:pPr lvl="0"/>
            <a:r>
              <a:rPr lang="en-US" dirty="0"/>
              <a:t>Now, you say it:  “The black </a:t>
            </a:r>
            <a:r>
              <a:rPr lang="en-US" b="1" dirty="0"/>
              <a:t>cat</a:t>
            </a:r>
            <a:r>
              <a:rPr lang="en-US" dirty="0"/>
              <a:t> is sleeping.”</a:t>
            </a:r>
          </a:p>
          <a:p>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12</a:t>
            </a:fld>
            <a:endParaRPr lang="en-US"/>
          </a:p>
        </p:txBody>
      </p:sp>
      <p:pic>
        <p:nvPicPr>
          <p:cNvPr id="5" name="23-25.wav">
            <a:hlinkClick r:id="" action="ppaction://media"/>
          </p:cNvPr>
          <p:cNvPicPr>
            <a:picLocks noRot="1" noChangeAspect="1"/>
          </p:cNvPicPr>
          <p:nvPr>
            <a:audioFile r:link="rId1"/>
          </p:nvPr>
        </p:nvPicPr>
        <p:blipFill>
          <a:blip r:embed="rId3" cstate="print"/>
          <a:stretch>
            <a:fillRect/>
          </a:stretch>
        </p:blipFill>
        <p:spPr>
          <a:xfrm>
            <a:off x="228600" y="16764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58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Listen to me say it one more time:  “The black </a:t>
            </a:r>
            <a:r>
              <a:rPr lang="en-US" b="1" dirty="0"/>
              <a:t>cat</a:t>
            </a:r>
            <a:r>
              <a:rPr lang="en-US" dirty="0"/>
              <a:t> is sleeping.”</a:t>
            </a:r>
          </a:p>
          <a:p>
            <a:pPr lvl="0"/>
            <a:r>
              <a:rPr lang="en-US" dirty="0"/>
              <a:t>Now, let’s describe the other picture with the following sentence:  “The black dog is awake.”</a:t>
            </a:r>
          </a:p>
          <a:p>
            <a:endParaRPr lang="en-US" dirty="0"/>
          </a:p>
        </p:txBody>
      </p:sp>
      <p:grpSp>
        <p:nvGrpSpPr>
          <p:cNvPr id="4" name="Group 3"/>
          <p:cNvGrpSpPr/>
          <p:nvPr/>
        </p:nvGrpSpPr>
        <p:grpSpPr>
          <a:xfrm>
            <a:off x="2438400" y="4114800"/>
            <a:ext cx="4267200" cy="1618593"/>
            <a:chOff x="2590800" y="3733799"/>
            <a:chExt cx="4267200" cy="1618593"/>
          </a:xfrm>
        </p:grpSpPr>
        <p:pic>
          <p:nvPicPr>
            <p:cNvPr id="5" name="Picture 4" descr="https://encrypted-tbn2.gstatic.com/images?q=tbn:ANd9GcTScNX_kZYtIEtHQST1GeZm0kbNlZQ9v4VhFszauWU-Kf7rQDg9wQ"/>
            <p:cNvPicPr/>
            <p:nvPr/>
          </p:nvPicPr>
          <p:blipFill>
            <a:blip r:embed="rId3" cstate="print"/>
            <a:srcRect/>
            <a:stretch>
              <a:fillRect/>
            </a:stretch>
          </p:blipFill>
          <p:spPr bwMode="auto">
            <a:xfrm>
              <a:off x="2590800" y="3733799"/>
              <a:ext cx="1828800" cy="1618593"/>
            </a:xfrm>
            <a:prstGeom prst="rect">
              <a:avLst/>
            </a:prstGeom>
            <a:noFill/>
          </p:spPr>
        </p:pic>
        <p:pic>
          <p:nvPicPr>
            <p:cNvPr id="6" name="Picture 5"/>
            <p:cNvPicPr/>
            <p:nvPr/>
          </p:nvPicPr>
          <p:blipFill>
            <a:blip r:embed="rId4" cstate="print"/>
            <a:srcRect/>
            <a:stretch>
              <a:fillRect/>
            </a:stretch>
          </p:blipFill>
          <p:spPr bwMode="auto">
            <a:xfrm>
              <a:off x="4648200" y="3733800"/>
              <a:ext cx="2209800" cy="1600200"/>
            </a:xfrm>
            <a:prstGeom prst="rect">
              <a:avLst/>
            </a:prstGeom>
            <a:noFill/>
            <a:ln w="1">
              <a:noFill/>
              <a:miter lim="800000"/>
              <a:headEnd/>
              <a:tailEnd type="none" w="med" len="med"/>
            </a:ln>
            <a:effectLst/>
          </p:spPr>
        </p:pic>
      </p:grpSp>
      <p:sp>
        <p:nvSpPr>
          <p:cNvPr id="7" name="Slide Number Placeholder 6"/>
          <p:cNvSpPr>
            <a:spLocks noGrp="1"/>
          </p:cNvSpPr>
          <p:nvPr>
            <p:ph type="sldNum" sz="quarter" idx="12"/>
          </p:nvPr>
        </p:nvSpPr>
        <p:spPr/>
        <p:txBody>
          <a:bodyPr/>
          <a:lstStyle/>
          <a:p>
            <a:fld id="{1D9367E9-A8F6-4A48-8953-1C9AC15A90B9}" type="slidenum">
              <a:rPr lang="en-US" smtClean="0"/>
              <a:pPr/>
              <a:t>13</a:t>
            </a:fld>
            <a:endParaRPr lang="en-US"/>
          </a:p>
        </p:txBody>
      </p:sp>
      <p:pic>
        <p:nvPicPr>
          <p:cNvPr id="8" name="26+27.wav">
            <a:hlinkClick r:id="" action="ppaction://media"/>
          </p:cNvPr>
          <p:cNvPicPr>
            <a:picLocks noRot="1" noChangeAspect="1"/>
          </p:cNvPicPr>
          <p:nvPr>
            <a:audioFile r:link="rId1"/>
          </p:nvPr>
        </p:nvPicPr>
        <p:blipFill>
          <a:blip r:embed="rId5" cstate="print"/>
          <a:stretch>
            <a:fillRect/>
          </a:stretch>
        </p:blipFill>
        <p:spPr>
          <a:xfrm>
            <a:off x="304800" y="1752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812"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Listen to me say it again:  “The black dog is awake.”</a:t>
            </a:r>
          </a:p>
          <a:p>
            <a:pPr lvl="0"/>
            <a:r>
              <a:rPr lang="en-US" dirty="0" smtClean="0"/>
              <a:t>Notice that I put emphasis on “dog” this time.</a:t>
            </a:r>
          </a:p>
          <a:p>
            <a:pPr lvl="0"/>
            <a:r>
              <a:rPr lang="en-US" dirty="0" smtClean="0"/>
              <a:t>Now you try it:  “The black </a:t>
            </a:r>
            <a:r>
              <a:rPr lang="en-US" b="1" dirty="0" smtClean="0"/>
              <a:t>dog</a:t>
            </a:r>
            <a:r>
              <a:rPr lang="en-US" dirty="0" smtClean="0"/>
              <a:t> is awake.”</a:t>
            </a:r>
          </a:p>
          <a:p>
            <a:endParaRPr lang="en-US" dirty="0"/>
          </a:p>
        </p:txBody>
      </p:sp>
      <p:grpSp>
        <p:nvGrpSpPr>
          <p:cNvPr id="4" name="Group 3"/>
          <p:cNvGrpSpPr/>
          <p:nvPr/>
        </p:nvGrpSpPr>
        <p:grpSpPr>
          <a:xfrm>
            <a:off x="2438400" y="4114800"/>
            <a:ext cx="4267200" cy="1618593"/>
            <a:chOff x="2590800" y="3733799"/>
            <a:chExt cx="4267200" cy="1618593"/>
          </a:xfrm>
        </p:grpSpPr>
        <p:pic>
          <p:nvPicPr>
            <p:cNvPr id="5" name="Picture 4" descr="https://encrypted-tbn2.gstatic.com/images?q=tbn:ANd9GcTScNX_kZYtIEtHQST1GeZm0kbNlZQ9v4VhFszauWU-Kf7rQDg9wQ"/>
            <p:cNvPicPr/>
            <p:nvPr/>
          </p:nvPicPr>
          <p:blipFill>
            <a:blip r:embed="rId3" cstate="print"/>
            <a:srcRect/>
            <a:stretch>
              <a:fillRect/>
            </a:stretch>
          </p:blipFill>
          <p:spPr bwMode="auto">
            <a:xfrm>
              <a:off x="2590800" y="3733799"/>
              <a:ext cx="1828800" cy="1618593"/>
            </a:xfrm>
            <a:prstGeom prst="rect">
              <a:avLst/>
            </a:prstGeom>
            <a:noFill/>
          </p:spPr>
        </p:pic>
        <p:pic>
          <p:nvPicPr>
            <p:cNvPr id="6" name="Picture 5"/>
            <p:cNvPicPr/>
            <p:nvPr/>
          </p:nvPicPr>
          <p:blipFill>
            <a:blip r:embed="rId4" cstate="print"/>
            <a:srcRect/>
            <a:stretch>
              <a:fillRect/>
            </a:stretch>
          </p:blipFill>
          <p:spPr bwMode="auto">
            <a:xfrm>
              <a:off x="4648200" y="3733800"/>
              <a:ext cx="2209800" cy="1600200"/>
            </a:xfrm>
            <a:prstGeom prst="rect">
              <a:avLst/>
            </a:prstGeom>
            <a:noFill/>
            <a:ln w="1">
              <a:noFill/>
              <a:miter lim="800000"/>
              <a:headEnd/>
              <a:tailEnd type="none" w="med" len="med"/>
            </a:ln>
            <a:effectLst/>
          </p:spPr>
        </p:pic>
      </p:grpSp>
      <p:sp>
        <p:nvSpPr>
          <p:cNvPr id="7" name="Slide Number Placeholder 6"/>
          <p:cNvSpPr>
            <a:spLocks noGrp="1"/>
          </p:cNvSpPr>
          <p:nvPr>
            <p:ph type="sldNum" sz="quarter" idx="12"/>
          </p:nvPr>
        </p:nvSpPr>
        <p:spPr/>
        <p:txBody>
          <a:bodyPr/>
          <a:lstStyle/>
          <a:p>
            <a:fld id="{1D9367E9-A8F6-4A48-8953-1C9AC15A90B9}" type="slidenum">
              <a:rPr lang="en-US" smtClean="0"/>
              <a:pPr/>
              <a:t>14</a:t>
            </a:fld>
            <a:endParaRPr lang="en-US"/>
          </a:p>
        </p:txBody>
      </p:sp>
      <p:pic>
        <p:nvPicPr>
          <p:cNvPr id="8" name="28-30.wav">
            <a:hlinkClick r:id="" action="ppaction://media"/>
          </p:cNvPr>
          <p:cNvPicPr>
            <a:picLocks noRot="1" noChangeAspect="1"/>
          </p:cNvPicPr>
          <p:nvPr>
            <a:audioFile r:link="rId1"/>
          </p:nvPr>
        </p:nvPicPr>
        <p:blipFill>
          <a:blip r:embed="rId5" cstate="print"/>
          <a:stretch>
            <a:fillRect/>
          </a:stretch>
        </p:blipFill>
        <p:spPr>
          <a:xfrm>
            <a:off x="228600" y="1752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372"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Great, listen one last time:  “The black </a:t>
            </a:r>
            <a:r>
              <a:rPr lang="en-US" b="1" dirty="0"/>
              <a:t>dog</a:t>
            </a:r>
            <a:r>
              <a:rPr lang="en-US" dirty="0"/>
              <a:t> is awake.”</a:t>
            </a:r>
          </a:p>
          <a:p>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15</a:t>
            </a:fld>
            <a:endParaRPr lang="en-US"/>
          </a:p>
        </p:txBody>
      </p:sp>
      <p:grpSp>
        <p:nvGrpSpPr>
          <p:cNvPr id="5" name="Group 4"/>
          <p:cNvGrpSpPr/>
          <p:nvPr/>
        </p:nvGrpSpPr>
        <p:grpSpPr>
          <a:xfrm>
            <a:off x="2438400" y="4114800"/>
            <a:ext cx="4267200" cy="1618593"/>
            <a:chOff x="2590800" y="3733799"/>
            <a:chExt cx="4267200" cy="1618593"/>
          </a:xfrm>
        </p:grpSpPr>
        <p:pic>
          <p:nvPicPr>
            <p:cNvPr id="6" name="Picture 5" descr="https://encrypted-tbn2.gstatic.com/images?q=tbn:ANd9GcTScNX_kZYtIEtHQST1GeZm0kbNlZQ9v4VhFszauWU-Kf7rQDg9wQ"/>
            <p:cNvPicPr/>
            <p:nvPr/>
          </p:nvPicPr>
          <p:blipFill>
            <a:blip r:embed="rId3" cstate="print"/>
            <a:srcRect/>
            <a:stretch>
              <a:fillRect/>
            </a:stretch>
          </p:blipFill>
          <p:spPr bwMode="auto">
            <a:xfrm>
              <a:off x="2590800" y="3733799"/>
              <a:ext cx="1828800" cy="1618593"/>
            </a:xfrm>
            <a:prstGeom prst="rect">
              <a:avLst/>
            </a:prstGeom>
            <a:noFill/>
          </p:spPr>
        </p:pic>
        <p:pic>
          <p:nvPicPr>
            <p:cNvPr id="7" name="Picture 6"/>
            <p:cNvPicPr/>
            <p:nvPr/>
          </p:nvPicPr>
          <p:blipFill>
            <a:blip r:embed="rId4" cstate="print"/>
            <a:srcRect/>
            <a:stretch>
              <a:fillRect/>
            </a:stretch>
          </p:blipFill>
          <p:spPr bwMode="auto">
            <a:xfrm>
              <a:off x="4648200" y="3733800"/>
              <a:ext cx="2209800" cy="1600200"/>
            </a:xfrm>
            <a:prstGeom prst="rect">
              <a:avLst/>
            </a:prstGeom>
            <a:noFill/>
            <a:ln w="1">
              <a:noFill/>
              <a:miter lim="800000"/>
              <a:headEnd/>
              <a:tailEnd type="none" w="med" len="med"/>
            </a:ln>
            <a:effectLst/>
          </p:spPr>
        </p:pic>
      </p:grpSp>
      <p:pic>
        <p:nvPicPr>
          <p:cNvPr id="8" name="31.wav">
            <a:hlinkClick r:id="" action="ppaction://media"/>
          </p:cNvPr>
          <p:cNvPicPr>
            <a:picLocks noRot="1" noChangeAspect="1"/>
          </p:cNvPicPr>
          <p:nvPr>
            <a:audioFile r:link="rId1"/>
          </p:nvPr>
        </p:nvPicPr>
        <p:blipFill>
          <a:blip r:embed="rId5" cstate="print"/>
          <a:stretch>
            <a:fillRect/>
          </a:stretch>
        </p:blipFill>
        <p:spPr>
          <a:xfrm>
            <a:off x="228600" y="1752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549"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Real compliment vs. indirect insult?</a:t>
            </a:r>
            <a:endParaRPr lang="en-US" dirty="0"/>
          </a:p>
        </p:txBody>
      </p:sp>
      <p:sp>
        <p:nvSpPr>
          <p:cNvPr id="3" name="Content Placeholder 2"/>
          <p:cNvSpPr>
            <a:spLocks noGrp="1"/>
          </p:cNvSpPr>
          <p:nvPr>
            <p:ph idx="1"/>
          </p:nvPr>
        </p:nvSpPr>
        <p:spPr/>
        <p:txBody>
          <a:bodyPr/>
          <a:lstStyle/>
          <a:p>
            <a:r>
              <a:rPr lang="en-US" dirty="0" smtClean="0"/>
              <a:t>Now, let’s move on to another topic.</a:t>
            </a:r>
          </a:p>
          <a:p>
            <a:r>
              <a:rPr lang="en-US" dirty="0" smtClean="0"/>
              <a:t>You may know that in English, by changing the words we emphasize or by changing </a:t>
            </a:r>
            <a:r>
              <a:rPr lang="en-US" i="1" dirty="0" smtClean="0"/>
              <a:t>how</a:t>
            </a:r>
            <a:r>
              <a:rPr lang="en-US" dirty="0" smtClean="0"/>
              <a:t> they are emphasized, this can easily change the meaning of the sentence.</a:t>
            </a:r>
          </a:p>
          <a:p>
            <a:r>
              <a:rPr lang="en-US" dirty="0" smtClean="0"/>
              <a:t>I am now going to teach you about an intonation pattern that you probably aren’t aware of.</a:t>
            </a:r>
          </a:p>
        </p:txBody>
      </p:sp>
      <p:sp>
        <p:nvSpPr>
          <p:cNvPr id="4" name="Slide Number Placeholder 3"/>
          <p:cNvSpPr>
            <a:spLocks noGrp="1"/>
          </p:cNvSpPr>
          <p:nvPr>
            <p:ph type="sldNum" sz="quarter" idx="12"/>
          </p:nvPr>
        </p:nvSpPr>
        <p:spPr/>
        <p:txBody>
          <a:bodyPr/>
          <a:lstStyle/>
          <a:p>
            <a:fld id="{1D9367E9-A8F6-4A48-8953-1C9AC15A90B9}" type="slidenum">
              <a:rPr lang="en-US" smtClean="0"/>
              <a:pPr/>
              <a:t>16</a:t>
            </a:fld>
            <a:endParaRPr lang="en-US"/>
          </a:p>
        </p:txBody>
      </p:sp>
      <p:pic>
        <p:nvPicPr>
          <p:cNvPr id="5" name="slide 16.wav">
            <a:hlinkClick r:id="" action="ppaction://media"/>
          </p:cNvPr>
          <p:cNvPicPr>
            <a:picLocks noRot="1" noChangeAspect="1"/>
          </p:cNvPicPr>
          <p:nvPr>
            <a:audioFile r:link="rId1"/>
          </p:nvPr>
        </p:nvPicPr>
        <p:blipFill>
          <a:blip r:embed="rId3" cstate="print"/>
          <a:stretch>
            <a:fillRect/>
          </a:stretch>
        </p:blipFill>
        <p:spPr>
          <a:xfrm>
            <a:off x="381000" y="12954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8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Real compliment vs. indirect insult?</a:t>
            </a:r>
            <a:endParaRPr lang="en-US" dirty="0"/>
          </a:p>
        </p:txBody>
      </p:sp>
      <p:sp>
        <p:nvSpPr>
          <p:cNvPr id="3" name="Content Placeholder 2"/>
          <p:cNvSpPr>
            <a:spLocks noGrp="1"/>
          </p:cNvSpPr>
          <p:nvPr>
            <p:ph idx="1"/>
          </p:nvPr>
        </p:nvSpPr>
        <p:spPr/>
        <p:txBody>
          <a:bodyPr>
            <a:normAutofit/>
          </a:bodyPr>
          <a:lstStyle/>
          <a:p>
            <a:r>
              <a:rPr lang="en-US" dirty="0" smtClean="0"/>
              <a:t>I’m going to teach you two different ways to say the same sentence.</a:t>
            </a:r>
          </a:p>
          <a:p>
            <a:r>
              <a:rPr lang="en-US" dirty="0" smtClean="0"/>
              <a:t>They each have a different meaning, but only the intonation changes.</a:t>
            </a:r>
          </a:p>
          <a:p>
            <a:r>
              <a:rPr lang="en-US" dirty="0" smtClean="0"/>
              <a:t>Suppose we are talking about movies.</a:t>
            </a:r>
          </a:p>
          <a:p>
            <a:r>
              <a:rPr lang="en-US" dirty="0" smtClean="0"/>
              <a:t>Sentence:  “I liked the special effects.”</a:t>
            </a:r>
          </a:p>
          <a:p>
            <a:r>
              <a:rPr lang="en-US" dirty="0" smtClean="0"/>
              <a:t>Depending on how it is said, it can have a positive or an overall negative meaning.</a:t>
            </a:r>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17</a:t>
            </a:fld>
            <a:endParaRPr lang="en-US"/>
          </a:p>
        </p:txBody>
      </p:sp>
      <p:pic>
        <p:nvPicPr>
          <p:cNvPr id="5" name="slide 17.wav">
            <a:hlinkClick r:id="" action="ppaction://media"/>
          </p:cNvPr>
          <p:cNvPicPr>
            <a:picLocks noRot="1" noChangeAspect="1"/>
          </p:cNvPicPr>
          <p:nvPr>
            <a:audioFile r:link="rId1"/>
          </p:nvPr>
        </p:nvPicPr>
        <p:blipFill>
          <a:blip r:embed="rId3" cstate="print"/>
          <a:stretch>
            <a:fillRect/>
          </a:stretch>
        </p:blipFill>
        <p:spPr>
          <a:xfrm>
            <a:off x="457200" y="9144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1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positive</a:t>
            </a:r>
            <a:endParaRPr lang="en-US" dirty="0"/>
          </a:p>
        </p:txBody>
      </p:sp>
      <p:sp>
        <p:nvSpPr>
          <p:cNvPr id="3" name="Content Placeholder 2"/>
          <p:cNvSpPr>
            <a:spLocks noGrp="1"/>
          </p:cNvSpPr>
          <p:nvPr>
            <p:ph idx="1"/>
          </p:nvPr>
        </p:nvSpPr>
        <p:spPr/>
        <p:txBody>
          <a:bodyPr/>
          <a:lstStyle/>
          <a:p>
            <a:r>
              <a:rPr lang="en-US" dirty="0" smtClean="0"/>
              <a:t>Let’s start with the positive meaning.  This is the normal way to say it and it is a true compliment.</a:t>
            </a:r>
          </a:p>
          <a:p>
            <a:pPr>
              <a:buNone/>
            </a:pPr>
            <a:r>
              <a:rPr lang="en-US" dirty="0" smtClean="0"/>
              <a:t>“I liked the special effects”</a:t>
            </a:r>
          </a:p>
          <a:p>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18</a:t>
            </a:fld>
            <a:endParaRPr lang="en-US"/>
          </a:p>
        </p:txBody>
      </p:sp>
      <p:pic>
        <p:nvPicPr>
          <p:cNvPr id="6" name="slide 18.wav">
            <a:hlinkClick r:id="" action="ppaction://media"/>
          </p:cNvPr>
          <p:cNvPicPr>
            <a:picLocks noRot="1" noChangeAspect="1"/>
          </p:cNvPicPr>
          <p:nvPr>
            <a:audioFile r:link="rId1"/>
          </p:nvPr>
        </p:nvPicPr>
        <p:blipFill>
          <a:blip r:embed="rId4" cstate="print"/>
          <a:stretch>
            <a:fillRect/>
          </a:stretch>
        </p:blipFill>
        <p:spPr>
          <a:xfrm>
            <a:off x="381000" y="1295400"/>
            <a:ext cx="304800" cy="304800"/>
          </a:xfrm>
          <a:prstGeom prst="rect">
            <a:avLst/>
          </a:prstGeom>
        </p:spPr>
      </p:pic>
      <p:pic>
        <p:nvPicPr>
          <p:cNvPr id="7" name="effectsN.wav">
            <a:hlinkClick r:id="" action="ppaction://media"/>
          </p:cNvPr>
          <p:cNvPicPr>
            <a:picLocks noRot="1" noChangeAspect="1"/>
          </p:cNvPicPr>
          <p:nvPr>
            <a:audioFile r:link="rId2"/>
          </p:nvPr>
        </p:nvPicPr>
        <p:blipFill>
          <a:blip r:embed="rId4" cstate="print"/>
          <a:stretch>
            <a:fillRect/>
          </a:stretch>
        </p:blipFill>
        <p:spPr>
          <a:xfrm>
            <a:off x="5334000" y="33528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26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002" fill="hold"/>
                                        <p:tgtEl>
                                          <p:spTgt spid="7"/>
                                        </p:tgtEl>
                                      </p:cBhvr>
                                    </p:cmd>
                                  </p:childTnLst>
                                </p:cTn>
                              </p:par>
                            </p:childTnLst>
                          </p:cTn>
                        </p:par>
                      </p:childTnLst>
                    </p:cTn>
                  </p:par>
                </p:childTnLst>
              </p:cTn>
              <p:nextCondLst>
                <p:cond evt="onClick" delay="0">
                  <p:tgtEl>
                    <p:spTgt spid="7"/>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positive</a:t>
            </a:r>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19</a:t>
            </a:fld>
            <a:endParaRPr lang="en-US"/>
          </a:p>
        </p:txBody>
      </p:sp>
      <p:sp>
        <p:nvSpPr>
          <p:cNvPr id="6" name="Content Placeholder 5"/>
          <p:cNvSpPr>
            <a:spLocks noGrp="1"/>
          </p:cNvSpPr>
          <p:nvPr>
            <p:ph idx="1"/>
          </p:nvPr>
        </p:nvSpPr>
        <p:spPr/>
        <p:txBody>
          <a:bodyPr/>
          <a:lstStyle/>
          <a:p>
            <a:r>
              <a:rPr lang="en-US" dirty="0" smtClean="0"/>
              <a:t>This is a typical sentence where the pitch falls at the end.</a:t>
            </a:r>
          </a:p>
          <a:p>
            <a:r>
              <a:rPr lang="en-US" dirty="0" smtClean="0"/>
              <a:t>The line graph below shows how the pitch of my voice goes up and down throughout the sentence.  </a:t>
            </a:r>
            <a:r>
              <a:rPr lang="en-US" b="1" dirty="0" smtClean="0"/>
              <a:t>Only pay attention to the part that is circled.</a:t>
            </a:r>
            <a:endParaRPr lang="en-US" b="1" dirty="0"/>
          </a:p>
        </p:txBody>
      </p:sp>
      <p:grpSp>
        <p:nvGrpSpPr>
          <p:cNvPr id="11" name="Group 10"/>
          <p:cNvGrpSpPr/>
          <p:nvPr/>
        </p:nvGrpSpPr>
        <p:grpSpPr>
          <a:xfrm>
            <a:off x="2438400" y="4114800"/>
            <a:ext cx="4572000" cy="2743200"/>
            <a:chOff x="1676400" y="2590800"/>
            <a:chExt cx="4572000" cy="2743200"/>
          </a:xfrm>
        </p:grpSpPr>
        <p:grpSp>
          <p:nvGrpSpPr>
            <p:cNvPr id="12" name="Group 12"/>
            <p:cNvGrpSpPr/>
            <p:nvPr/>
          </p:nvGrpSpPr>
          <p:grpSpPr>
            <a:xfrm>
              <a:off x="1676400" y="2590800"/>
              <a:ext cx="4572000" cy="2743200"/>
              <a:chOff x="0" y="0"/>
              <a:chExt cx="4572000" cy="2743200"/>
            </a:xfrm>
          </p:grpSpPr>
          <p:graphicFrame>
            <p:nvGraphicFramePr>
              <p:cNvPr id="15" name="Chart 14"/>
              <p:cNvGraphicFramePr/>
              <p:nvPr/>
            </p:nvGraphicFramePr>
            <p:xfrm>
              <a:off x="0" y="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
              <p:cNvSpPr txBox="1"/>
              <p:nvPr/>
            </p:nvSpPr>
            <p:spPr>
              <a:xfrm>
                <a:off x="323850" y="1628775"/>
                <a:ext cx="3895725" cy="43815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latin typeface="Times New Roman" pitchFamily="18" charset="0"/>
                    <a:cs typeface="Times New Roman" pitchFamily="18" charset="0"/>
                  </a:rPr>
                  <a:t>I              liked    the              </a:t>
                </a:r>
                <a:r>
                  <a:rPr lang="en-US" sz="1100" baseline="0" dirty="0">
                    <a:latin typeface="Times New Roman" pitchFamily="18" charset="0"/>
                    <a:cs typeface="Times New Roman" pitchFamily="18" charset="0"/>
                  </a:rPr>
                  <a:t>             </a:t>
                </a:r>
                <a:r>
                  <a:rPr lang="en-US" sz="1100" dirty="0">
                    <a:latin typeface="Times New Roman" pitchFamily="18" charset="0"/>
                    <a:cs typeface="Times New Roman" pitchFamily="18" charset="0"/>
                  </a:rPr>
                  <a:t>special                     effects</a:t>
                </a:r>
              </a:p>
            </p:txBody>
          </p:sp>
        </p:grpSp>
        <p:sp>
          <p:nvSpPr>
            <p:cNvPr id="13" name="Arc 12"/>
            <p:cNvSpPr/>
            <p:nvPr/>
          </p:nvSpPr>
          <p:spPr>
            <a:xfrm>
              <a:off x="4876800" y="30480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p:cNvSpPr/>
            <p:nvPr/>
          </p:nvSpPr>
          <p:spPr>
            <a:xfrm>
              <a:off x="4953000" y="2667000"/>
              <a:ext cx="1295400" cy="1905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p:cNvCxnSpPr>
            <a:stCxn id="13" idx="2"/>
          </p:cNvCxnSpPr>
          <p:nvPr/>
        </p:nvCxnSpPr>
        <p:spPr>
          <a:xfrm>
            <a:off x="6553200" y="5029200"/>
            <a:ext cx="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9" name="slide 19.wav">
            <a:hlinkClick r:id="" action="ppaction://media"/>
          </p:cNvPr>
          <p:cNvPicPr>
            <a:picLocks noRot="1" noChangeAspect="1"/>
          </p:cNvPicPr>
          <p:nvPr>
            <a:audioFile r:link="rId1"/>
          </p:nvPr>
        </p:nvPicPr>
        <p:blipFill>
          <a:blip r:embed="rId4" cstate="print"/>
          <a:stretch>
            <a:fillRect/>
          </a:stretch>
        </p:blipFill>
        <p:spPr>
          <a:xfrm>
            <a:off x="304800" y="12192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762"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lstStyle/>
          <a:p>
            <a:r>
              <a:rPr lang="en-US" dirty="0"/>
              <a:t>Welcome to the training part of the experiment.</a:t>
            </a:r>
          </a:p>
          <a:p>
            <a:r>
              <a:rPr lang="en-US" dirty="0" smtClean="0"/>
              <a:t>In the first part, we </a:t>
            </a:r>
            <a:r>
              <a:rPr lang="en-US" dirty="0"/>
              <a:t>are going to practice describing pictures.  You will hear me describe pictures and I will ask you to repeat after me.  I will also explain how certain words should be emphasized.  </a:t>
            </a:r>
          </a:p>
          <a:p>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a:t>
            </a:fld>
            <a:endParaRPr lang="en-US"/>
          </a:p>
        </p:txBody>
      </p:sp>
      <p:pic>
        <p:nvPicPr>
          <p:cNvPr id="5" name="welcome+2.wav">
            <a:hlinkClick r:id="" action="ppaction://media"/>
          </p:cNvPr>
          <p:cNvPicPr>
            <a:picLocks noRot="1" noChangeAspect="1"/>
          </p:cNvPicPr>
          <p:nvPr>
            <a:audioFile r:link="rId1"/>
          </p:nvPr>
        </p:nvPicPr>
        <p:blipFill>
          <a:blip r:embed="rId3" cstate="print"/>
          <a:stretch>
            <a:fillRect/>
          </a:stretch>
        </p:blipFill>
        <p:spPr>
          <a:xfrm>
            <a:off x="7315200" y="7620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36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positive</a:t>
            </a:r>
            <a:endParaRPr lang="en-US" dirty="0"/>
          </a:p>
        </p:txBody>
      </p:sp>
      <p:sp>
        <p:nvSpPr>
          <p:cNvPr id="3" name="Content Placeholder 2"/>
          <p:cNvSpPr>
            <a:spLocks noGrp="1"/>
          </p:cNvSpPr>
          <p:nvPr>
            <p:ph idx="1"/>
          </p:nvPr>
        </p:nvSpPr>
        <p:spPr/>
        <p:txBody>
          <a:bodyPr>
            <a:normAutofit fontScale="92500"/>
          </a:bodyPr>
          <a:lstStyle/>
          <a:p>
            <a:r>
              <a:rPr lang="en-US" dirty="0" smtClean="0"/>
              <a:t>You can listen to the sentence again and match it to the graph.</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a:p>
            <a:r>
              <a:rPr lang="en-US" dirty="0" smtClean="0"/>
              <a:t>Try saying it that way:  “I liked the special effects.”</a:t>
            </a:r>
          </a:p>
          <a:p>
            <a:pPr>
              <a:buNone/>
            </a:pPr>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20</a:t>
            </a:fld>
            <a:endParaRPr lang="en-US"/>
          </a:p>
        </p:txBody>
      </p:sp>
      <p:cxnSp>
        <p:nvCxnSpPr>
          <p:cNvPr id="9" name="Straight Arrow Connector 8"/>
          <p:cNvCxnSpPr>
            <a:stCxn id="7" idx="2"/>
          </p:cNvCxnSpPr>
          <p:nvPr/>
        </p:nvCxnSpPr>
        <p:spPr>
          <a:xfrm>
            <a:off x="5791200" y="3505200"/>
            <a:ext cx="76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676400" y="2590800"/>
            <a:ext cx="4572000" cy="2743200"/>
            <a:chOff x="1676400" y="2590800"/>
            <a:chExt cx="4572000" cy="2743200"/>
          </a:xfrm>
        </p:grpSpPr>
        <p:grpSp>
          <p:nvGrpSpPr>
            <p:cNvPr id="13" name="Group 12"/>
            <p:cNvGrpSpPr/>
            <p:nvPr/>
          </p:nvGrpSpPr>
          <p:grpSpPr>
            <a:xfrm>
              <a:off x="1676400" y="2590800"/>
              <a:ext cx="4572000" cy="2743200"/>
              <a:chOff x="0" y="0"/>
              <a:chExt cx="4572000" cy="2743200"/>
            </a:xfrm>
          </p:grpSpPr>
          <p:graphicFrame>
            <p:nvGraphicFramePr>
              <p:cNvPr id="14" name="Chart 13"/>
              <p:cNvGraphicFramePr/>
              <p:nvPr/>
            </p:nvGraphicFramePr>
            <p:xfrm>
              <a:off x="0" y="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
              <p:cNvSpPr txBox="1"/>
              <p:nvPr/>
            </p:nvSpPr>
            <p:spPr>
              <a:xfrm>
                <a:off x="323850" y="1628775"/>
                <a:ext cx="3895725" cy="43815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dirty="0">
                    <a:latin typeface="Arial" pitchFamily="34" charset="0"/>
                    <a:cs typeface="Arial" pitchFamily="34" charset="0"/>
                  </a:rPr>
                  <a:t>I              liked    the              </a:t>
                </a:r>
                <a:r>
                  <a:rPr lang="en-US" sz="1000" baseline="0" dirty="0">
                    <a:latin typeface="Arial" pitchFamily="34" charset="0"/>
                    <a:cs typeface="Arial" pitchFamily="34" charset="0"/>
                  </a:rPr>
                  <a:t>             </a:t>
                </a:r>
                <a:r>
                  <a:rPr lang="en-US" sz="1000" dirty="0">
                    <a:latin typeface="Arial" pitchFamily="34" charset="0"/>
                    <a:cs typeface="Arial" pitchFamily="34" charset="0"/>
                  </a:rPr>
                  <a:t>special                     effects</a:t>
                </a:r>
              </a:p>
            </p:txBody>
          </p:sp>
        </p:grpSp>
        <p:sp>
          <p:nvSpPr>
            <p:cNvPr id="7" name="Arc 6"/>
            <p:cNvSpPr/>
            <p:nvPr/>
          </p:nvSpPr>
          <p:spPr>
            <a:xfrm>
              <a:off x="4876800" y="30480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4953000" y="2667000"/>
              <a:ext cx="1295400" cy="1905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lide20.wav">
            <a:hlinkClick r:id="" action="ppaction://media"/>
          </p:cNvPr>
          <p:cNvPicPr>
            <a:picLocks noRot="1" noChangeAspect="1"/>
          </p:cNvPicPr>
          <p:nvPr>
            <a:audioFile r:link="rId1"/>
          </p:nvPr>
        </p:nvPicPr>
        <p:blipFill>
          <a:blip r:embed="rId5" cstate="print"/>
          <a:stretch>
            <a:fillRect/>
          </a:stretch>
        </p:blipFill>
        <p:spPr>
          <a:xfrm>
            <a:off x="304800" y="1447800"/>
            <a:ext cx="304800" cy="304800"/>
          </a:xfrm>
          <a:prstGeom prst="rect">
            <a:avLst/>
          </a:prstGeom>
        </p:spPr>
      </p:pic>
      <p:pic>
        <p:nvPicPr>
          <p:cNvPr id="19" name="effectsN.wav">
            <a:hlinkClick r:id="" action="ppaction://media"/>
          </p:cNvPr>
          <p:cNvPicPr>
            <a:picLocks noRot="1" noChangeAspect="1"/>
          </p:cNvPicPr>
          <p:nvPr>
            <a:audioFile r:link="rId2"/>
          </p:nvPr>
        </p:nvPicPr>
        <p:blipFill>
          <a:blip r:embed="rId5" cstate="print"/>
          <a:stretch>
            <a:fillRect/>
          </a:stretch>
        </p:blipFill>
        <p:spPr>
          <a:xfrm>
            <a:off x="6477000" y="35052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476"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002" fill="hold"/>
                                        <p:tgtEl>
                                          <p:spTgt spid="19"/>
                                        </p:tgtEl>
                                      </p:cBhvr>
                                    </p:cmd>
                                  </p:childTnLst>
                                </p:cTn>
                              </p:par>
                            </p:childTnLst>
                          </p:cTn>
                        </p:par>
                      </p:childTnLst>
                    </p:cTn>
                  </p:par>
                </p:childTnLst>
              </p:cTn>
              <p:nextCondLst>
                <p:cond evt="onClick" delay="0">
                  <p:tgtEl>
                    <p:spTgt spid="19"/>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negative</a:t>
            </a:r>
            <a:endParaRPr lang="en-US" dirty="0"/>
          </a:p>
        </p:txBody>
      </p:sp>
      <p:sp>
        <p:nvSpPr>
          <p:cNvPr id="3" name="Content Placeholder 2"/>
          <p:cNvSpPr>
            <a:spLocks noGrp="1"/>
          </p:cNvSpPr>
          <p:nvPr>
            <p:ph idx="1"/>
          </p:nvPr>
        </p:nvSpPr>
        <p:spPr/>
        <p:txBody>
          <a:bodyPr>
            <a:normAutofit lnSpcReduction="10000"/>
          </a:bodyPr>
          <a:lstStyle/>
          <a:p>
            <a:r>
              <a:rPr lang="en-US" dirty="0" smtClean="0"/>
              <a:t>Next, let me teach you how the negative meaning is pronounced:</a:t>
            </a:r>
          </a:p>
          <a:p>
            <a:r>
              <a:rPr lang="en-US" dirty="0" smtClean="0"/>
              <a:t>“I liked the special effects…”</a:t>
            </a:r>
          </a:p>
          <a:p>
            <a:r>
              <a:rPr lang="en-US" dirty="0" smtClean="0"/>
              <a:t>Did you notice that the word “effects” was emphasized?</a:t>
            </a:r>
          </a:p>
          <a:p>
            <a:r>
              <a:rPr lang="en-US" dirty="0" smtClean="0"/>
              <a:t>But what does it mean when we say it this way?</a:t>
            </a:r>
          </a:p>
          <a:p>
            <a:r>
              <a:rPr lang="en-US" dirty="0" smtClean="0"/>
              <a:t>First, imagine the dialogue between two friends, Karen and Jill, on the next slide.</a:t>
            </a:r>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21</a:t>
            </a:fld>
            <a:endParaRPr lang="en-US"/>
          </a:p>
        </p:txBody>
      </p:sp>
      <p:pic>
        <p:nvPicPr>
          <p:cNvPr id="5" name="effectsI.wav">
            <a:hlinkClick r:id="" action="ppaction://media"/>
          </p:cNvPr>
          <p:cNvPicPr>
            <a:picLocks noRot="1" noChangeAspect="1"/>
          </p:cNvPicPr>
          <p:nvPr>
            <a:audioFile r:link="rId1"/>
          </p:nvPr>
        </p:nvPicPr>
        <p:blipFill>
          <a:blip r:embed="rId4" cstate="print"/>
          <a:stretch>
            <a:fillRect/>
          </a:stretch>
        </p:blipFill>
        <p:spPr>
          <a:xfrm>
            <a:off x="5791200" y="2667000"/>
            <a:ext cx="304800" cy="304800"/>
          </a:xfrm>
          <a:prstGeom prst="rect">
            <a:avLst/>
          </a:prstGeom>
        </p:spPr>
      </p:pic>
      <p:pic>
        <p:nvPicPr>
          <p:cNvPr id="6" name="slide21.wav">
            <a:hlinkClick r:id="" action="ppaction://media"/>
          </p:cNvPr>
          <p:cNvPicPr>
            <a:picLocks noRot="1" noChangeAspect="1"/>
          </p:cNvPicPr>
          <p:nvPr>
            <a:audioFile r:link="rId2"/>
          </p:nvPr>
        </p:nvPicPr>
        <p:blipFill>
          <a:blip r:embed="rId4" cstate="print"/>
          <a:stretch>
            <a:fillRect/>
          </a:stretch>
        </p:blipFill>
        <p:spPr>
          <a:xfrm>
            <a:off x="533400" y="11430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47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1" presetClass="mediacall" presetSubtype="0" fill="hold" nodeType="clickEffect">
                                  <p:stCondLst>
                                    <p:cond delay="0"/>
                                  </p:stCondLst>
                                  <p:childTnLst>
                                    <p:cmd type="call" cmd="playFrom(0.0)">
                                      <p:cBhvr>
                                        <p:cTn id="11" dur="2136" fill="hold"/>
                                        <p:tgtEl>
                                          <p:spTgt spid="5"/>
                                        </p:tgtEl>
                                      </p:cBhvr>
                                    </p:cmd>
                                  </p:childTnLst>
                                </p:cTn>
                              </p:par>
                            </p:childTnLst>
                          </p:cTn>
                        </p:par>
                      </p:childTnLst>
                    </p:cTn>
                  </p:par>
                </p:childTnLst>
              </p:cTn>
              <p:nextCondLst>
                <p:cond evt="onClick" delay="0">
                  <p:tgtEl>
                    <p:spTgt spid="5"/>
                  </p:tgtEl>
                </p:cond>
              </p:nextCondLst>
            </p:seq>
            <p:audio>
              <p:cMediaNode>
                <p:cTn id="12"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negative</a:t>
            </a:r>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22</a:t>
            </a:fld>
            <a:endParaRPr lang="en-US"/>
          </a:p>
        </p:txBody>
      </p:sp>
      <p:pic>
        <p:nvPicPr>
          <p:cNvPr id="1026" name="Picture 2" descr="C:\Users\Nadya\AppData\Local\Microsoft\Windows\Temporary Internet Files\Content.IE5\77ZU2XTZ\MC900446184[1].wmf"/>
          <p:cNvPicPr>
            <a:picLocks noChangeAspect="1" noChangeArrowheads="1"/>
          </p:cNvPicPr>
          <p:nvPr/>
        </p:nvPicPr>
        <p:blipFill>
          <a:blip r:embed="rId5" cstate="print"/>
          <a:srcRect/>
          <a:stretch>
            <a:fillRect/>
          </a:stretch>
        </p:blipFill>
        <p:spPr bwMode="auto">
          <a:xfrm>
            <a:off x="609600" y="1524000"/>
            <a:ext cx="1687982" cy="1784909"/>
          </a:xfrm>
          <a:prstGeom prst="rect">
            <a:avLst/>
          </a:prstGeom>
          <a:noFill/>
        </p:spPr>
      </p:pic>
      <p:sp>
        <p:nvSpPr>
          <p:cNvPr id="7" name="Oval Callout 6"/>
          <p:cNvSpPr/>
          <p:nvPr/>
        </p:nvSpPr>
        <p:spPr>
          <a:xfrm>
            <a:off x="2971800" y="1828800"/>
            <a:ext cx="3352800" cy="137160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05200" y="2057400"/>
            <a:ext cx="2286000" cy="646331"/>
          </a:xfrm>
          <a:prstGeom prst="rect">
            <a:avLst/>
          </a:prstGeom>
          <a:noFill/>
        </p:spPr>
        <p:txBody>
          <a:bodyPr wrap="square" rtlCol="0">
            <a:spAutoFit/>
          </a:bodyPr>
          <a:lstStyle/>
          <a:p>
            <a:r>
              <a:rPr lang="en-US" dirty="0" smtClean="0"/>
              <a:t>So, did you like the movie last night?</a:t>
            </a:r>
            <a:endParaRPr lang="en-US" dirty="0"/>
          </a:p>
        </p:txBody>
      </p:sp>
      <p:sp>
        <p:nvSpPr>
          <p:cNvPr id="9" name="Oval Callout 8"/>
          <p:cNvSpPr/>
          <p:nvPr/>
        </p:nvSpPr>
        <p:spPr>
          <a:xfrm rot="10800000">
            <a:off x="1219200" y="4800600"/>
            <a:ext cx="3505200" cy="144780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52600" y="5257800"/>
            <a:ext cx="2743200" cy="369332"/>
          </a:xfrm>
          <a:prstGeom prst="rect">
            <a:avLst/>
          </a:prstGeom>
          <a:noFill/>
        </p:spPr>
        <p:txBody>
          <a:bodyPr wrap="square" rtlCol="0">
            <a:spAutoFit/>
          </a:bodyPr>
          <a:lstStyle/>
          <a:p>
            <a:r>
              <a:rPr lang="en-US" dirty="0" smtClean="0"/>
              <a:t>I liked the special effects…</a:t>
            </a:r>
            <a:endParaRPr lang="en-US" dirty="0"/>
          </a:p>
        </p:txBody>
      </p:sp>
      <p:pic>
        <p:nvPicPr>
          <p:cNvPr id="1029" name="Picture 5" descr="http://www.pamsclipart.com/clipart_images/little_blond_stick_girl_0515-0910-2423-5712_SMU.jpg"/>
          <p:cNvPicPr>
            <a:picLocks noGrp="1" noChangeAspect="1" noChangeArrowheads="1"/>
          </p:cNvPicPr>
          <p:nvPr>
            <p:ph idx="1"/>
          </p:nvPr>
        </p:nvPicPr>
        <p:blipFill>
          <a:blip r:embed="rId6" cstate="print"/>
          <a:srcRect/>
          <a:stretch>
            <a:fillRect/>
          </a:stretch>
        </p:blipFill>
        <p:spPr bwMode="auto">
          <a:xfrm>
            <a:off x="6629400" y="4267200"/>
            <a:ext cx="1840706" cy="1840706"/>
          </a:xfrm>
          <a:prstGeom prst="rect">
            <a:avLst/>
          </a:prstGeom>
          <a:noFill/>
        </p:spPr>
      </p:pic>
      <p:sp>
        <p:nvSpPr>
          <p:cNvPr id="14" name="TextBox 13"/>
          <p:cNvSpPr txBox="1"/>
          <p:nvPr/>
        </p:nvSpPr>
        <p:spPr>
          <a:xfrm>
            <a:off x="685800" y="3352800"/>
            <a:ext cx="1600200" cy="369332"/>
          </a:xfrm>
          <a:prstGeom prst="rect">
            <a:avLst/>
          </a:prstGeom>
          <a:noFill/>
        </p:spPr>
        <p:txBody>
          <a:bodyPr wrap="square" rtlCol="0">
            <a:spAutoFit/>
          </a:bodyPr>
          <a:lstStyle/>
          <a:p>
            <a:pPr algn="ctr"/>
            <a:r>
              <a:rPr lang="en-US" dirty="0" smtClean="0"/>
              <a:t>Jill</a:t>
            </a:r>
            <a:endParaRPr lang="en-US" dirty="0"/>
          </a:p>
        </p:txBody>
      </p:sp>
      <p:sp>
        <p:nvSpPr>
          <p:cNvPr id="15" name="TextBox 14"/>
          <p:cNvSpPr txBox="1"/>
          <p:nvPr/>
        </p:nvSpPr>
        <p:spPr>
          <a:xfrm>
            <a:off x="6858000" y="6172200"/>
            <a:ext cx="1219200" cy="381000"/>
          </a:xfrm>
          <a:prstGeom prst="rect">
            <a:avLst/>
          </a:prstGeom>
          <a:noFill/>
        </p:spPr>
        <p:txBody>
          <a:bodyPr wrap="square" rtlCol="0">
            <a:spAutoFit/>
          </a:bodyPr>
          <a:lstStyle/>
          <a:p>
            <a:pPr algn="ctr"/>
            <a:r>
              <a:rPr lang="en-US" dirty="0" smtClean="0"/>
              <a:t>Karen</a:t>
            </a:r>
            <a:endParaRPr lang="en-US" dirty="0"/>
          </a:p>
        </p:txBody>
      </p:sp>
      <p:pic>
        <p:nvPicPr>
          <p:cNvPr id="16" name="Q.wav">
            <a:hlinkClick r:id="" action="ppaction://media"/>
          </p:cNvPr>
          <p:cNvPicPr>
            <a:picLocks noRot="1" noChangeAspect="1"/>
          </p:cNvPicPr>
          <p:nvPr>
            <a:audioFile r:link="rId1"/>
          </p:nvPr>
        </p:nvPicPr>
        <p:blipFill>
          <a:blip r:embed="rId7" cstate="print"/>
          <a:stretch>
            <a:fillRect/>
          </a:stretch>
        </p:blipFill>
        <p:spPr>
          <a:xfrm>
            <a:off x="5486400" y="2209800"/>
            <a:ext cx="304800" cy="304800"/>
          </a:xfrm>
          <a:prstGeom prst="rect">
            <a:avLst/>
          </a:prstGeom>
        </p:spPr>
      </p:pic>
      <p:pic>
        <p:nvPicPr>
          <p:cNvPr id="17" name="effectsI.wav">
            <a:hlinkClick r:id="" action="ppaction://media"/>
          </p:cNvPr>
          <p:cNvPicPr>
            <a:picLocks noRot="1" noChangeAspect="1"/>
          </p:cNvPicPr>
          <p:nvPr>
            <a:audioFile r:link="rId2"/>
          </p:nvPr>
        </p:nvPicPr>
        <p:blipFill>
          <a:blip r:embed="rId8" cstate="print"/>
          <a:stretch>
            <a:fillRect/>
          </a:stretch>
        </p:blipFill>
        <p:spPr>
          <a:xfrm>
            <a:off x="2743200" y="5638800"/>
            <a:ext cx="304800" cy="304800"/>
          </a:xfrm>
          <a:prstGeom prst="rect">
            <a:avLst/>
          </a:prstGeom>
        </p:spPr>
      </p:pic>
      <p:pic>
        <p:nvPicPr>
          <p:cNvPr id="18" name="slide 22.wav">
            <a:hlinkClick r:id="" action="ppaction://media"/>
          </p:cNvPr>
          <p:cNvPicPr>
            <a:picLocks noRot="1" noChangeAspect="1"/>
          </p:cNvPicPr>
          <p:nvPr>
            <a:audioFile r:link="rId3"/>
          </p:nvPr>
        </p:nvPicPr>
        <p:blipFill>
          <a:blip r:embed="rId9" cstate="print"/>
          <a:stretch>
            <a:fillRect/>
          </a:stretch>
        </p:blipFill>
        <p:spPr>
          <a:xfrm>
            <a:off x="609600" y="990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970"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6"/>
                    </p:tgtEl>
                  </p:cond>
                </p:stCondLst>
                <p:endSync evt="end" delay="0">
                  <p:rtn val="all"/>
                </p:endSync>
                <p:childTnLst>
                  <p:par>
                    <p:cTn id="8" fill="hold">
                      <p:stCondLst>
                        <p:cond delay="0"/>
                      </p:stCondLst>
                      <p:childTnLst>
                        <p:par>
                          <p:cTn id="9" fill="hold">
                            <p:stCondLst>
                              <p:cond delay="0"/>
                            </p:stCondLst>
                            <p:childTnLst>
                              <p:par>
                                <p:cTn id="10" presetID="1" presetClass="mediacall" presetSubtype="0" fill="hold" nodeType="clickEffect">
                                  <p:stCondLst>
                                    <p:cond delay="0"/>
                                  </p:stCondLst>
                                  <p:childTnLst>
                                    <p:cmd type="call" cmd="playFrom(0.0)">
                                      <p:cBhvr>
                                        <p:cTn id="11" dur="2590" fill="hold"/>
                                        <p:tgtEl>
                                          <p:spTgt spid="16"/>
                                        </p:tgtEl>
                                      </p:cBhvr>
                                    </p:cmd>
                                  </p:childTnLst>
                                </p:cTn>
                              </p:par>
                            </p:childTnLst>
                          </p:cTn>
                        </p:par>
                      </p:childTnLst>
                    </p:cTn>
                  </p:par>
                </p:childTnLst>
              </p:cTn>
              <p:nextCondLst>
                <p:cond evt="onClick" delay="0">
                  <p:tgtEl>
                    <p:spTgt spid="16"/>
                  </p:tgtEl>
                </p:cond>
              </p:nextCondLst>
            </p:seq>
            <p:audio>
              <p:cMediaNode>
                <p:cTn id="12" fill="hold" display="0">
                  <p:stCondLst>
                    <p:cond delay="indefinite"/>
                  </p:stCondLst>
                  <p:endCondLst>
                    <p:cond evt="onNext" delay="0">
                      <p:tgtEl>
                        <p:sldTgt/>
                      </p:tgtEl>
                    </p:cond>
                    <p:cond evt="onPrev" delay="0">
                      <p:tgtEl>
                        <p:sldTgt/>
                      </p:tgtEl>
                    </p:cond>
                    <p:cond evt="onStopAudio" delay="0">
                      <p:tgtEl>
                        <p:sldTgt/>
                      </p:tgtEl>
                    </p:cond>
                  </p:endCondLst>
                </p:cTn>
                <p:tgtEl>
                  <p:spTgt spid="16"/>
                </p:tgtEl>
              </p:cMediaNode>
            </p:audio>
            <p:seq concurrent="1" nextAc="seek">
              <p:cTn id="13" restart="whenNotActive" fill="hold" evtFilter="cancelBubble" nodeType="interactiveSeq">
                <p:stCondLst>
                  <p:cond evt="onClick" delay="0">
                    <p:tgtEl>
                      <p:spTgt spid="17"/>
                    </p:tgtEl>
                  </p:cond>
                </p:stCondLst>
                <p:endSync evt="end" delay="0">
                  <p:rtn val="all"/>
                </p:endSync>
                <p:childTnLst>
                  <p:par>
                    <p:cTn id="14" fill="hold">
                      <p:stCondLst>
                        <p:cond delay="0"/>
                      </p:stCondLst>
                      <p:childTnLst>
                        <p:par>
                          <p:cTn id="15" fill="hold">
                            <p:stCondLst>
                              <p:cond delay="0"/>
                            </p:stCondLst>
                            <p:childTnLst>
                              <p:par>
                                <p:cTn id="16" presetID="1" presetClass="mediacall" presetSubtype="0" fill="hold" nodeType="clickEffect">
                                  <p:stCondLst>
                                    <p:cond delay="0"/>
                                  </p:stCondLst>
                                  <p:childTnLst>
                                    <p:cmd type="call" cmd="playFrom(0.0)">
                                      <p:cBhvr>
                                        <p:cTn id="17" dur="2136" fill="hold"/>
                                        <p:tgtEl>
                                          <p:spTgt spid="17"/>
                                        </p:tgtEl>
                                      </p:cBhvr>
                                    </p:cmd>
                                  </p:childTnLst>
                                </p:cTn>
                              </p:par>
                            </p:childTnLst>
                          </p:cTn>
                        </p:par>
                      </p:childTnLst>
                    </p:cTn>
                  </p:par>
                </p:childTnLst>
              </p:cTn>
              <p:nextCondLst>
                <p:cond evt="onClick" delay="0">
                  <p:tgtEl>
                    <p:spTgt spid="17"/>
                  </p:tgtEl>
                </p:cond>
              </p:nextCondLst>
            </p:seq>
            <p:audio>
              <p:cMediaNode>
                <p:cTn id="18"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Did you notice that Karen didn’t directly answer Jill’s question?</a:t>
            </a:r>
          </a:p>
          <a:p>
            <a:r>
              <a:rPr lang="en-US" dirty="0" smtClean="0"/>
              <a:t>However, her meaning is conveyed through the intonation of her sentence.</a:t>
            </a:r>
          </a:p>
          <a:p>
            <a:r>
              <a:rPr lang="en-US" dirty="0" smtClean="0"/>
              <a:t>Karen is trying to be nice by first saying something positive about the movie.  However, what she really means, is that the special effects were the ONLY things she liked about the movie.  Therefore, it has an overall negative meaning, and she is gently making an insult.</a:t>
            </a:r>
          </a:p>
          <a:p>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23</a:t>
            </a:fld>
            <a:endParaRPr lang="en-US"/>
          </a:p>
        </p:txBody>
      </p:sp>
      <p:pic>
        <p:nvPicPr>
          <p:cNvPr id="5" name="slide 23.wav">
            <a:hlinkClick r:id="" action="ppaction://media"/>
          </p:cNvPr>
          <p:cNvPicPr>
            <a:picLocks noRot="1" noChangeAspect="1"/>
          </p:cNvPicPr>
          <p:nvPr>
            <a:audioFile r:link="rId1"/>
          </p:nvPr>
        </p:nvPicPr>
        <p:blipFill>
          <a:blip r:embed="rId3" cstate="print"/>
          <a:stretch>
            <a:fillRect/>
          </a:stretch>
        </p:blipFill>
        <p:spPr>
          <a:xfrm>
            <a:off x="228600" y="12954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97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she wanted to be very honest with Jill, she could follow that sentence with “…but I didn’t really like the movie that much.”</a:t>
            </a:r>
          </a:p>
          <a:p>
            <a:r>
              <a:rPr lang="en-US" dirty="0" smtClean="0"/>
              <a:t>Even if she doesn’t continue her statement, we can understand that she didn’t like the movie, and was just trying to be polite.</a:t>
            </a:r>
          </a:p>
          <a:p>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24</a:t>
            </a:fld>
            <a:endParaRPr lang="en-US"/>
          </a:p>
        </p:txBody>
      </p:sp>
      <p:pic>
        <p:nvPicPr>
          <p:cNvPr id="5" name="slide 24.wav">
            <a:hlinkClick r:id="" action="ppaction://media"/>
          </p:cNvPr>
          <p:cNvPicPr>
            <a:picLocks noRot="1" noChangeAspect="1"/>
          </p:cNvPicPr>
          <p:nvPr>
            <a:audioFile r:link="rId1"/>
          </p:nvPr>
        </p:nvPicPr>
        <p:blipFill>
          <a:blip r:embed="rId3" cstate="print"/>
          <a:stretch>
            <a:fillRect/>
          </a:stretch>
        </p:blipFill>
        <p:spPr>
          <a:xfrm>
            <a:off x="228600" y="1371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14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know this by how she changes the pitch of her voice.</a:t>
            </a:r>
          </a:p>
          <a:p>
            <a:r>
              <a:rPr lang="en-US" dirty="0" smtClean="0"/>
              <a:t>Look at the following line graph:  this shows how the pitch of the voice changes throughout the sentence.</a:t>
            </a:r>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25</a:t>
            </a:fld>
            <a:endParaRPr lang="en-US"/>
          </a:p>
        </p:txBody>
      </p:sp>
      <p:grpSp>
        <p:nvGrpSpPr>
          <p:cNvPr id="17" name="Group 16"/>
          <p:cNvGrpSpPr/>
          <p:nvPr/>
        </p:nvGrpSpPr>
        <p:grpSpPr>
          <a:xfrm>
            <a:off x="2438400" y="3886200"/>
            <a:ext cx="4953000" cy="2971800"/>
            <a:chOff x="2438400" y="3886200"/>
            <a:chExt cx="4953000" cy="2971800"/>
          </a:xfrm>
        </p:grpSpPr>
        <p:graphicFrame>
          <p:nvGraphicFramePr>
            <p:cNvPr id="13" name="Chart 12"/>
            <p:cNvGraphicFramePr/>
            <p:nvPr/>
          </p:nvGraphicFramePr>
          <p:xfrm>
            <a:off x="2438400"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9" name="Straight Arrow Connector 8"/>
            <p:cNvSpPr/>
            <p:nvPr/>
          </p:nvSpPr>
          <p:spPr>
            <a:xfrm flipV="1">
              <a:off x="5334000" y="4419600"/>
              <a:ext cx="457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cxnSp>
          <p:nvCxnSpPr>
            <p:cNvPr id="10" name="Straight Arrow Connector 9"/>
            <p:cNvCxnSpPr/>
            <p:nvPr/>
          </p:nvCxnSpPr>
          <p:spPr>
            <a:xfrm>
              <a:off x="5867400" y="4267200"/>
              <a:ext cx="381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400800" y="44958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876800" y="3886200"/>
              <a:ext cx="2514600" cy="2209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lide 25.wav">
            <a:hlinkClick r:id="" action="ppaction://media"/>
          </p:cNvPr>
          <p:cNvPicPr>
            <a:picLocks noRot="1" noChangeAspect="1"/>
          </p:cNvPicPr>
          <p:nvPr>
            <a:audioFile r:link="rId1"/>
          </p:nvPr>
        </p:nvPicPr>
        <p:blipFill>
          <a:blip r:embed="rId5" cstate="print"/>
          <a:stretch>
            <a:fillRect/>
          </a:stretch>
        </p:blipFill>
        <p:spPr>
          <a:xfrm>
            <a:off x="228600" y="1371600"/>
            <a:ext cx="304800" cy="304800"/>
          </a:xfrm>
          <a:prstGeom prst="rect">
            <a:avLst/>
          </a:prstGeom>
        </p:spPr>
      </p:pic>
      <p:pic>
        <p:nvPicPr>
          <p:cNvPr id="19" name="effectsI.wav">
            <a:hlinkClick r:id="" action="ppaction://media"/>
          </p:cNvPr>
          <p:cNvPicPr>
            <a:picLocks noRot="1" noChangeAspect="1"/>
          </p:cNvPicPr>
          <p:nvPr>
            <a:audioFile r:link="rId2"/>
          </p:nvPr>
        </p:nvPicPr>
        <p:blipFill>
          <a:blip r:embed="rId5" cstate="print"/>
          <a:stretch>
            <a:fillRect/>
          </a:stretch>
        </p:blipFill>
        <p:spPr>
          <a:xfrm>
            <a:off x="7620000" y="4800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189"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136" fill="hold"/>
                                        <p:tgtEl>
                                          <p:spTgt spid="19"/>
                                        </p:tgtEl>
                                      </p:cBhvr>
                                    </p:cmd>
                                  </p:childTnLst>
                                </p:cTn>
                              </p:par>
                            </p:childTnLst>
                          </p:cTn>
                        </p:par>
                      </p:childTnLst>
                    </p:cTn>
                  </p:par>
                </p:childTnLst>
              </p:cTn>
              <p:nextCondLst>
                <p:cond evt="onClick" delay="0">
                  <p:tgtEl>
                    <p:spTgt spid="19"/>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62500" lnSpcReduction="20000"/>
          </a:bodyPr>
          <a:lstStyle/>
          <a:p>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r>
              <a:rPr lang="en-US" sz="4000" dirty="0" smtClean="0"/>
              <a:t>Did you see and hear how the pitch of the voice rises and falls on the final word “effects”?  It also rises at the very end.  </a:t>
            </a:r>
          </a:p>
          <a:p>
            <a:r>
              <a:rPr lang="en-US" sz="4000" dirty="0" smtClean="0"/>
              <a:t>This tells us that there is an implied negative meaning.</a:t>
            </a:r>
          </a:p>
          <a:p>
            <a:endParaRPr lang="en-US" sz="4000" dirty="0" smtClean="0"/>
          </a:p>
          <a:p>
            <a:r>
              <a:rPr lang="en-US" sz="4000" dirty="0" smtClean="0"/>
              <a:t>You can listen to the sentence again and match it to the graph.</a:t>
            </a:r>
          </a:p>
          <a:p>
            <a:r>
              <a:rPr lang="en-US" sz="4000" dirty="0" smtClean="0"/>
              <a:t>Now you try saying it:  “I liked the special effects…”</a:t>
            </a:r>
            <a:endParaRPr lang="en-US" sz="4000"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26</a:t>
            </a:fld>
            <a:endParaRPr lang="en-US"/>
          </a:p>
        </p:txBody>
      </p:sp>
      <p:grpSp>
        <p:nvGrpSpPr>
          <p:cNvPr id="11" name="Group 10"/>
          <p:cNvGrpSpPr/>
          <p:nvPr/>
        </p:nvGrpSpPr>
        <p:grpSpPr>
          <a:xfrm>
            <a:off x="2133600" y="762000"/>
            <a:ext cx="4953000" cy="2971800"/>
            <a:chOff x="2438400" y="3886200"/>
            <a:chExt cx="4953000" cy="2971800"/>
          </a:xfrm>
        </p:grpSpPr>
        <p:graphicFrame>
          <p:nvGraphicFramePr>
            <p:cNvPr id="13" name="Chart 12"/>
            <p:cNvGraphicFramePr/>
            <p:nvPr/>
          </p:nvGraphicFramePr>
          <p:xfrm>
            <a:off x="2438400"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4" name="Straight Arrow Connector 13"/>
            <p:cNvSpPr/>
            <p:nvPr/>
          </p:nvSpPr>
          <p:spPr>
            <a:xfrm flipV="1">
              <a:off x="5334000" y="4419600"/>
              <a:ext cx="457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cxnSp>
          <p:nvCxnSpPr>
            <p:cNvPr id="15" name="Straight Arrow Connector 14"/>
            <p:cNvCxnSpPr/>
            <p:nvPr/>
          </p:nvCxnSpPr>
          <p:spPr>
            <a:xfrm>
              <a:off x="5867400" y="4267200"/>
              <a:ext cx="381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400800" y="44958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876800" y="3886200"/>
              <a:ext cx="2514600" cy="2209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lide 26.wav">
            <a:hlinkClick r:id="" action="ppaction://media"/>
          </p:cNvPr>
          <p:cNvPicPr>
            <a:picLocks noRot="1" noChangeAspect="1"/>
          </p:cNvPicPr>
          <p:nvPr>
            <a:audioFile r:link="rId1"/>
          </p:nvPr>
        </p:nvPicPr>
        <p:blipFill>
          <a:blip r:embed="rId5" cstate="print"/>
          <a:stretch>
            <a:fillRect/>
          </a:stretch>
        </p:blipFill>
        <p:spPr>
          <a:xfrm>
            <a:off x="228600" y="3200400"/>
            <a:ext cx="304800" cy="304800"/>
          </a:xfrm>
          <a:prstGeom prst="rect">
            <a:avLst/>
          </a:prstGeom>
        </p:spPr>
      </p:pic>
      <p:pic>
        <p:nvPicPr>
          <p:cNvPr id="19" name="effectsI.wav">
            <a:hlinkClick r:id="" action="ppaction://media"/>
          </p:cNvPr>
          <p:cNvPicPr>
            <a:picLocks noRot="1" noChangeAspect="1"/>
          </p:cNvPicPr>
          <p:nvPr>
            <a:audioFile r:link="rId2"/>
          </p:nvPr>
        </p:nvPicPr>
        <p:blipFill>
          <a:blip r:embed="rId5" cstate="print"/>
          <a:stretch>
            <a:fillRect/>
          </a:stretch>
        </p:blipFill>
        <p:spPr>
          <a:xfrm>
            <a:off x="7315200" y="16764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128"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136" fill="hold"/>
                                        <p:tgtEl>
                                          <p:spTgt spid="19"/>
                                        </p:tgtEl>
                                      </p:cBhvr>
                                    </p:cmd>
                                  </p:childTnLst>
                                </p:cTn>
                              </p:par>
                            </p:childTnLst>
                          </p:cTn>
                        </p:par>
                      </p:childTnLst>
                    </p:cTn>
                  </p:par>
                </p:childTnLst>
              </p:cTn>
              <p:nextCondLst>
                <p:cond evt="onClick" delay="0">
                  <p:tgtEl>
                    <p:spTgt spid="19"/>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smtClean="0"/>
              <a:t>A compliment with the normal falling intonation at the end of the sentence has a positive meaning.</a:t>
            </a:r>
          </a:p>
          <a:p>
            <a:r>
              <a:rPr lang="en-US" sz="2800" dirty="0" smtClean="0"/>
              <a:t>It could easily be a response to the question “What did you like about the movie?”</a:t>
            </a:r>
          </a:p>
          <a:p>
            <a:r>
              <a:rPr lang="en-US" sz="2800" dirty="0" smtClean="0"/>
              <a:t>Whereas, a compliment with a rising-falling intonation at the end of the sentence has an overall negative meaning, and is an indirect insult.</a:t>
            </a:r>
          </a:p>
          <a:p>
            <a:r>
              <a:rPr lang="en-US" sz="2800" dirty="0" smtClean="0"/>
              <a:t>The meaning of the sentence depends on how we change the pitch of our voice throughout the sentence.</a:t>
            </a:r>
            <a:endParaRPr lang="en-US" sz="2800"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27</a:t>
            </a:fld>
            <a:endParaRPr lang="en-US"/>
          </a:p>
        </p:txBody>
      </p:sp>
      <p:pic>
        <p:nvPicPr>
          <p:cNvPr id="6" name="slide 27.wav">
            <a:hlinkClick r:id="" action="ppaction://media"/>
          </p:cNvPr>
          <p:cNvPicPr>
            <a:picLocks noRot="1" noChangeAspect="1"/>
          </p:cNvPicPr>
          <p:nvPr>
            <a:audioFile r:link="rId1"/>
          </p:nvPr>
        </p:nvPicPr>
        <p:blipFill>
          <a:blip r:embed="rId3" cstate="print"/>
          <a:stretch>
            <a:fillRect/>
          </a:stretch>
        </p:blipFill>
        <p:spPr>
          <a:xfrm>
            <a:off x="228600" y="14478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90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pattern…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look at one more intonation pattern.</a:t>
            </a:r>
          </a:p>
          <a:p>
            <a:r>
              <a:rPr lang="en-US" dirty="0" smtClean="0"/>
              <a:t>As we said before, normally there is a falling intonation at the end of a sentence.</a:t>
            </a:r>
          </a:p>
          <a:p>
            <a:r>
              <a:rPr lang="en-US" dirty="0" smtClean="0"/>
              <a:t>However, sometimes other words can be emphasized (as we learned with the first pattern – contrastive stress).</a:t>
            </a:r>
          </a:p>
          <a:p>
            <a:r>
              <a:rPr lang="en-US" dirty="0" smtClean="0"/>
              <a:t>Now, if the main verb in the sentence has a falling-rising intonation, this indicates that the speaker is unsure about whether the action is actually true or was correctly completed.</a:t>
            </a:r>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28</a:t>
            </a:fld>
            <a:endParaRPr lang="en-US"/>
          </a:p>
        </p:txBody>
      </p:sp>
      <p:pic>
        <p:nvPicPr>
          <p:cNvPr id="5" name="slide 28.wav">
            <a:hlinkClick r:id="" action="ppaction://media"/>
          </p:cNvPr>
          <p:cNvPicPr>
            <a:picLocks noRot="1" noChangeAspect="1"/>
          </p:cNvPicPr>
          <p:nvPr>
            <a:audioFile r:link="rId1"/>
          </p:nvPr>
        </p:nvPicPr>
        <p:blipFill>
          <a:blip r:embed="rId3" cstate="print"/>
          <a:stretch>
            <a:fillRect/>
          </a:stretch>
        </p:blipFill>
        <p:spPr>
          <a:xfrm>
            <a:off x="381000" y="12954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812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next sentence has two possible meanings, depending on its intonation.</a:t>
            </a:r>
          </a:p>
          <a:p>
            <a:r>
              <a:rPr lang="en-US" dirty="0" smtClean="0"/>
              <a:t>“The milk smells okay…”</a:t>
            </a:r>
          </a:p>
          <a:p>
            <a:pPr lvl="1"/>
            <a:r>
              <a:rPr lang="en-US" dirty="0" smtClean="0"/>
              <a:t>Meaning 1:  It’s drinkable</a:t>
            </a:r>
          </a:p>
          <a:p>
            <a:pPr lvl="1"/>
            <a:r>
              <a:rPr lang="en-US" dirty="0" smtClean="0"/>
              <a:t>Meaning 2:  But we’re not sure whether it tastes ok.</a:t>
            </a:r>
          </a:p>
          <a:p>
            <a:r>
              <a:rPr lang="en-US" dirty="0" smtClean="0"/>
              <a:t>How would the sentence sound for these two meanings?</a:t>
            </a:r>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29</a:t>
            </a:fld>
            <a:endParaRPr lang="en-US"/>
          </a:p>
        </p:txBody>
      </p:sp>
      <p:pic>
        <p:nvPicPr>
          <p:cNvPr id="6" name="slide 29.wav">
            <a:hlinkClick r:id="" action="ppaction://media"/>
          </p:cNvPr>
          <p:cNvPicPr>
            <a:picLocks noRot="1" noChangeAspect="1"/>
          </p:cNvPicPr>
          <p:nvPr>
            <a:audioFile r:link="rId1"/>
          </p:nvPr>
        </p:nvPicPr>
        <p:blipFill>
          <a:blip r:embed="rId3" cstate="print"/>
          <a:stretch>
            <a:fillRect/>
          </a:stretch>
        </p:blipFill>
        <p:spPr>
          <a:xfrm>
            <a:off x="228600" y="15240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86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In the following pictures, there are two elephants. </a:t>
            </a:r>
            <a:endParaRPr lang="en-US" dirty="0" smtClean="0"/>
          </a:p>
          <a:p>
            <a:pPr>
              <a:buNone/>
            </a:pPr>
            <a:endParaRPr lang="en-US" dirty="0" smtClean="0"/>
          </a:p>
          <a:p>
            <a:pPr>
              <a:buNone/>
            </a:pPr>
            <a:endParaRPr lang="en-US" dirty="0"/>
          </a:p>
          <a:p>
            <a:pPr>
              <a:buNone/>
            </a:pPr>
            <a:endParaRPr lang="en-US" dirty="0" smtClean="0"/>
          </a:p>
          <a:p>
            <a:pPr>
              <a:buNone/>
            </a:pPr>
            <a:endParaRPr lang="en-US" dirty="0"/>
          </a:p>
          <a:p>
            <a:endParaRPr lang="en-US" dirty="0" smtClean="0"/>
          </a:p>
          <a:p>
            <a:r>
              <a:rPr lang="en-US" dirty="0" smtClean="0"/>
              <a:t>If </a:t>
            </a:r>
            <a:r>
              <a:rPr lang="en-US" dirty="0"/>
              <a:t>I want to be more specific about one of the pictures, I can give a detail such as “the pink elephant”.  I can also put this in a complete sentence by saying, “The pink elephant is wearing glasses.”</a:t>
            </a:r>
          </a:p>
        </p:txBody>
      </p:sp>
      <p:sp>
        <p:nvSpPr>
          <p:cNvPr id="10" name="Slide Number Placeholder 9"/>
          <p:cNvSpPr>
            <a:spLocks noGrp="1"/>
          </p:cNvSpPr>
          <p:nvPr>
            <p:ph type="sldNum" sz="quarter" idx="12"/>
          </p:nvPr>
        </p:nvSpPr>
        <p:spPr/>
        <p:txBody>
          <a:bodyPr/>
          <a:lstStyle/>
          <a:p>
            <a:fld id="{1D9367E9-A8F6-4A48-8953-1C9AC15A90B9}" type="slidenum">
              <a:rPr lang="en-US" smtClean="0"/>
              <a:pPr/>
              <a:t>3</a:t>
            </a:fld>
            <a:endParaRPr lang="en-US"/>
          </a:p>
        </p:txBody>
      </p:sp>
      <p:pic>
        <p:nvPicPr>
          <p:cNvPr id="11" name="3.wav">
            <a:hlinkClick r:id="" action="ppaction://media"/>
          </p:cNvPr>
          <p:cNvPicPr>
            <a:picLocks noRot="1" noChangeAspect="1"/>
          </p:cNvPicPr>
          <p:nvPr>
            <a:audioFile r:link="rId1"/>
          </p:nvPr>
        </p:nvPicPr>
        <p:blipFill>
          <a:blip r:embed="rId3" cstate="print"/>
          <a:stretch>
            <a:fillRect/>
          </a:stretch>
        </p:blipFill>
        <p:spPr>
          <a:xfrm>
            <a:off x="152400" y="1676400"/>
            <a:ext cx="304800" cy="304800"/>
          </a:xfrm>
          <a:prstGeom prst="rect">
            <a:avLst/>
          </a:prstGeom>
        </p:spPr>
      </p:pic>
      <p:grpSp>
        <p:nvGrpSpPr>
          <p:cNvPr id="12" name="Group 11"/>
          <p:cNvGrpSpPr/>
          <p:nvPr/>
        </p:nvGrpSpPr>
        <p:grpSpPr>
          <a:xfrm>
            <a:off x="2590800" y="2133600"/>
            <a:ext cx="3886200" cy="1981200"/>
            <a:chOff x="2590800" y="2133600"/>
            <a:chExt cx="3886200" cy="1981200"/>
          </a:xfrm>
        </p:grpSpPr>
        <p:pic>
          <p:nvPicPr>
            <p:cNvPr id="8" name="Picture 7" descr="http://howmanyarethere.net/wp-content/uploads/2012/05/pink_elephant1.jpg"/>
            <p:cNvPicPr/>
            <p:nvPr/>
          </p:nvPicPr>
          <p:blipFill>
            <a:blip r:embed="rId4" cstate="print"/>
            <a:srcRect/>
            <a:stretch>
              <a:fillRect/>
            </a:stretch>
          </p:blipFill>
          <p:spPr bwMode="auto">
            <a:xfrm>
              <a:off x="2590800" y="2133600"/>
              <a:ext cx="1905000" cy="1981200"/>
            </a:xfrm>
            <a:prstGeom prst="rect">
              <a:avLst/>
            </a:prstGeom>
            <a:noFill/>
          </p:spPr>
        </p:pic>
        <p:pic>
          <p:nvPicPr>
            <p:cNvPr id="20482" name="Picture 2" descr="http://piccokids.com/Jared/Elephants/Elephants_files/image010.jpg"/>
            <p:cNvPicPr>
              <a:picLocks noChangeAspect="1" noChangeArrowheads="1"/>
            </p:cNvPicPr>
            <p:nvPr/>
          </p:nvPicPr>
          <p:blipFill>
            <a:blip r:embed="rId5" cstate="print"/>
            <a:srcRect/>
            <a:stretch>
              <a:fillRect/>
            </a:stretch>
          </p:blipFill>
          <p:spPr bwMode="auto">
            <a:xfrm>
              <a:off x="4495801" y="2133600"/>
              <a:ext cx="1981199" cy="19812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1409"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1:  “It’s drinkable”</a:t>
            </a:r>
            <a:endParaRPr lang="en-US" dirty="0"/>
          </a:p>
        </p:txBody>
      </p:sp>
      <p:sp>
        <p:nvSpPr>
          <p:cNvPr id="3" name="Content Placeholder 2"/>
          <p:cNvSpPr>
            <a:spLocks noGrp="1"/>
          </p:cNvSpPr>
          <p:nvPr>
            <p:ph idx="1"/>
          </p:nvPr>
        </p:nvSpPr>
        <p:spPr/>
        <p:txBody>
          <a:bodyPr/>
          <a:lstStyle/>
          <a:p>
            <a:r>
              <a:rPr lang="en-US" dirty="0" smtClean="0"/>
              <a:t>“The milk smells ok…”</a:t>
            </a:r>
          </a:p>
          <a:p>
            <a:r>
              <a:rPr lang="en-US" dirty="0" smtClean="0"/>
              <a:t>Practice saying it.</a:t>
            </a:r>
          </a:p>
          <a:p>
            <a:pPr>
              <a:buNone/>
            </a:pPr>
            <a:r>
              <a:rPr lang="en-US" dirty="0" smtClean="0"/>
              <a:t>Then, look at the line graph below and notice how the pitch is falling on the word “smells”.  This is what a normal English sentence sounds like.</a:t>
            </a:r>
          </a:p>
          <a:p>
            <a:pPr>
              <a:buNone/>
            </a:pPr>
            <a:endParaRPr lang="en-US" dirty="0" smtClean="0"/>
          </a:p>
        </p:txBody>
      </p:sp>
      <p:sp>
        <p:nvSpPr>
          <p:cNvPr id="4" name="Slide Number Placeholder 3"/>
          <p:cNvSpPr>
            <a:spLocks noGrp="1"/>
          </p:cNvSpPr>
          <p:nvPr>
            <p:ph type="sldNum" sz="quarter" idx="12"/>
          </p:nvPr>
        </p:nvSpPr>
        <p:spPr/>
        <p:txBody>
          <a:bodyPr/>
          <a:lstStyle/>
          <a:p>
            <a:fld id="{1D9367E9-A8F6-4A48-8953-1C9AC15A90B9}" type="slidenum">
              <a:rPr lang="en-US" smtClean="0"/>
              <a:pPr/>
              <a:t>30</a:t>
            </a:fld>
            <a:endParaRPr lang="en-US"/>
          </a:p>
        </p:txBody>
      </p:sp>
      <p:pic>
        <p:nvPicPr>
          <p:cNvPr id="6" name="smellsN.wav">
            <a:hlinkClick r:id="" action="ppaction://media"/>
          </p:cNvPr>
          <p:cNvPicPr>
            <a:picLocks noRot="1" noChangeAspect="1"/>
          </p:cNvPicPr>
          <p:nvPr>
            <a:audioFile r:link="rId1"/>
          </p:nvPr>
        </p:nvPicPr>
        <p:blipFill>
          <a:blip r:embed="rId4" cstate="print"/>
          <a:stretch>
            <a:fillRect/>
          </a:stretch>
        </p:blipFill>
        <p:spPr>
          <a:xfrm>
            <a:off x="5181600" y="1752600"/>
            <a:ext cx="304800" cy="304800"/>
          </a:xfrm>
          <a:prstGeom prst="rect">
            <a:avLst/>
          </a:prstGeom>
        </p:spPr>
      </p:pic>
      <p:grpSp>
        <p:nvGrpSpPr>
          <p:cNvPr id="11" name="Group 10"/>
          <p:cNvGrpSpPr/>
          <p:nvPr/>
        </p:nvGrpSpPr>
        <p:grpSpPr>
          <a:xfrm>
            <a:off x="2057400" y="4114800"/>
            <a:ext cx="4572000" cy="2743200"/>
            <a:chOff x="2057400" y="4114800"/>
            <a:chExt cx="4572000" cy="2743200"/>
          </a:xfrm>
        </p:grpSpPr>
        <p:graphicFrame>
          <p:nvGraphicFramePr>
            <p:cNvPr id="7" name="Chart 6"/>
            <p:cNvGraphicFramePr/>
            <p:nvPr/>
          </p:nvGraphicFramePr>
          <p:xfrm>
            <a:off x="2057400" y="4114800"/>
            <a:ext cx="4572000" cy="2743200"/>
          </p:xfrm>
          <a:graphic>
            <a:graphicData uri="http://schemas.openxmlformats.org/drawingml/2006/chart">
              <c:chart xmlns:c="http://schemas.openxmlformats.org/drawingml/2006/chart" xmlns:r="http://schemas.openxmlformats.org/officeDocument/2006/relationships" r:id="rId5"/>
            </a:graphicData>
          </a:graphic>
        </p:graphicFrame>
        <p:cxnSp>
          <p:nvCxnSpPr>
            <p:cNvPr id="9" name="Straight Arrow Connector 8"/>
            <p:cNvCxnSpPr/>
            <p:nvPr/>
          </p:nvCxnSpPr>
          <p:spPr>
            <a:xfrm>
              <a:off x="3657600" y="47244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276600" y="4419600"/>
              <a:ext cx="1371600" cy="1981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slide_30.wav">
            <a:hlinkClick r:id="" action="ppaction://media"/>
          </p:cNvPr>
          <p:cNvPicPr>
            <a:picLocks noRot="1" noChangeAspect="1"/>
          </p:cNvPicPr>
          <p:nvPr>
            <a:audioFile r:link="rId2"/>
          </p:nvPr>
        </p:nvPicPr>
        <p:blipFill>
          <a:blip r:embed="rId4" cstate="print"/>
          <a:stretch>
            <a:fillRect/>
          </a:stretch>
        </p:blipFill>
        <p:spPr>
          <a:xfrm>
            <a:off x="457200" y="9144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875"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1" presetClass="mediacall" presetSubtype="0" fill="hold" nodeType="clickEffect">
                                  <p:stCondLst>
                                    <p:cond delay="0"/>
                                  </p:stCondLst>
                                  <p:childTnLst>
                                    <p:cmd type="call" cmd="playFrom(0.0)">
                                      <p:cBhvr>
                                        <p:cTn id="11" dur="1748" fill="hold"/>
                                        <p:tgtEl>
                                          <p:spTgt spid="6"/>
                                        </p:tgtEl>
                                      </p:cBhvr>
                                    </p:cmd>
                                  </p:childTnLst>
                                </p:cTn>
                              </p:par>
                            </p:childTnLst>
                          </p:cTn>
                        </p:par>
                      </p:childTnLst>
                    </p:cTn>
                  </p:par>
                </p:childTnLst>
              </p:cTn>
              <p:nextCondLst>
                <p:cond evt="onClick" delay="0">
                  <p:tgtEl>
                    <p:spTgt spid="6"/>
                  </p:tgtEl>
                </p:cond>
              </p:nextCondLst>
            </p:seq>
            <p:audio>
              <p:cMediaNode>
                <p:cTn id="12"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1:  “It’s drinkable”</a:t>
            </a:r>
            <a:endParaRPr lang="en-US" dirty="0"/>
          </a:p>
        </p:txBody>
      </p:sp>
      <p:sp>
        <p:nvSpPr>
          <p:cNvPr id="3" name="Content Placeholder 2"/>
          <p:cNvSpPr>
            <a:spLocks noGrp="1"/>
          </p:cNvSpPr>
          <p:nvPr>
            <p:ph idx="1"/>
          </p:nvPr>
        </p:nvSpPr>
        <p:spPr/>
        <p:txBody>
          <a:bodyPr/>
          <a:lstStyle/>
          <a:p>
            <a:r>
              <a:rPr lang="en-US" dirty="0" smtClean="0"/>
              <a:t>Here, I’ll say it again:  “The milk smells ok…”</a:t>
            </a:r>
          </a:p>
          <a:p>
            <a:r>
              <a:rPr lang="en-US" dirty="0" smtClean="0"/>
              <a:t>You try saying it again.</a:t>
            </a:r>
          </a:p>
          <a:p>
            <a:pPr>
              <a:buNone/>
            </a:pPr>
            <a:endParaRPr lang="en-US" dirty="0" smtClean="0"/>
          </a:p>
        </p:txBody>
      </p:sp>
      <p:sp>
        <p:nvSpPr>
          <p:cNvPr id="4" name="Slide Number Placeholder 3"/>
          <p:cNvSpPr>
            <a:spLocks noGrp="1"/>
          </p:cNvSpPr>
          <p:nvPr>
            <p:ph type="sldNum" sz="quarter" idx="12"/>
          </p:nvPr>
        </p:nvSpPr>
        <p:spPr/>
        <p:txBody>
          <a:bodyPr/>
          <a:lstStyle/>
          <a:p>
            <a:fld id="{1D9367E9-A8F6-4A48-8953-1C9AC15A90B9}" type="slidenum">
              <a:rPr lang="en-US" smtClean="0"/>
              <a:pPr/>
              <a:t>31</a:t>
            </a:fld>
            <a:endParaRPr lang="en-US"/>
          </a:p>
        </p:txBody>
      </p:sp>
      <p:pic>
        <p:nvPicPr>
          <p:cNvPr id="5" name="slide_31.wav">
            <a:hlinkClick r:id="" action="ppaction://media"/>
          </p:cNvPr>
          <p:cNvPicPr>
            <a:picLocks noRot="1" noChangeAspect="1"/>
          </p:cNvPicPr>
          <p:nvPr>
            <a:audioFile r:link="rId1"/>
          </p:nvPr>
        </p:nvPicPr>
        <p:blipFill>
          <a:blip r:embed="rId3" cstate="print"/>
          <a:stretch>
            <a:fillRect/>
          </a:stretch>
        </p:blipFill>
        <p:spPr>
          <a:xfrm>
            <a:off x="609600" y="7620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29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Meaning 2:  “We’re not sure that it tastes good”</a:t>
            </a:r>
            <a:endParaRPr lang="en-US" dirty="0"/>
          </a:p>
        </p:txBody>
      </p:sp>
      <p:sp>
        <p:nvSpPr>
          <p:cNvPr id="3" name="Content Placeholder 2"/>
          <p:cNvSpPr>
            <a:spLocks noGrp="1"/>
          </p:cNvSpPr>
          <p:nvPr>
            <p:ph idx="1"/>
          </p:nvPr>
        </p:nvSpPr>
        <p:spPr/>
        <p:txBody>
          <a:bodyPr/>
          <a:lstStyle/>
          <a:p>
            <a:r>
              <a:rPr lang="en-US" dirty="0" smtClean="0"/>
              <a:t>“The milk smells ok…”</a:t>
            </a:r>
          </a:p>
          <a:p>
            <a:r>
              <a:rPr lang="en-US" dirty="0" smtClean="0"/>
              <a:t>You try saying it.</a:t>
            </a:r>
          </a:p>
          <a:p>
            <a:pPr>
              <a:buNone/>
            </a:pPr>
            <a:r>
              <a:rPr lang="en-US" sz="2800" dirty="0" smtClean="0"/>
              <a:t>Then, look at the line graph below and notice how the pitch goes down and up on the word “smells”.  This is typical of a sentence with uncertainty about the action or result.</a:t>
            </a:r>
          </a:p>
          <a:p>
            <a:pPr>
              <a:buNone/>
            </a:pPr>
            <a:endParaRPr lang="en-US" dirty="0" smtClean="0"/>
          </a:p>
        </p:txBody>
      </p:sp>
      <p:sp>
        <p:nvSpPr>
          <p:cNvPr id="4" name="Slide Number Placeholder 3"/>
          <p:cNvSpPr>
            <a:spLocks noGrp="1"/>
          </p:cNvSpPr>
          <p:nvPr>
            <p:ph type="sldNum" sz="quarter" idx="12"/>
          </p:nvPr>
        </p:nvSpPr>
        <p:spPr/>
        <p:txBody>
          <a:bodyPr/>
          <a:lstStyle/>
          <a:p>
            <a:fld id="{1D9367E9-A8F6-4A48-8953-1C9AC15A90B9}" type="slidenum">
              <a:rPr lang="en-US" smtClean="0"/>
              <a:pPr/>
              <a:t>32</a:t>
            </a:fld>
            <a:endParaRPr lang="en-US"/>
          </a:p>
        </p:txBody>
      </p:sp>
      <p:grpSp>
        <p:nvGrpSpPr>
          <p:cNvPr id="15" name="Group 14"/>
          <p:cNvGrpSpPr/>
          <p:nvPr/>
        </p:nvGrpSpPr>
        <p:grpSpPr>
          <a:xfrm>
            <a:off x="3276600" y="4114800"/>
            <a:ext cx="4572000" cy="2743200"/>
            <a:chOff x="2438400" y="3962400"/>
            <a:chExt cx="4572000" cy="2743200"/>
          </a:xfrm>
        </p:grpSpPr>
        <p:graphicFrame>
          <p:nvGraphicFramePr>
            <p:cNvPr id="5" name="Chart 4"/>
            <p:cNvGraphicFramePr/>
            <p:nvPr/>
          </p:nvGraphicFramePr>
          <p:xfrm>
            <a:off x="2438400" y="3962400"/>
            <a:ext cx="4572000" cy="2743200"/>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Arrow Connector 6"/>
            <p:cNvCxnSpPr/>
            <p:nvPr/>
          </p:nvCxnSpPr>
          <p:spPr>
            <a:xfrm>
              <a:off x="4038600" y="50292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648200" y="4495800"/>
              <a:ext cx="304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038600" y="4114800"/>
              <a:ext cx="1295400" cy="228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slide_32.wav">
            <a:hlinkClick r:id="" action="ppaction://media"/>
          </p:cNvPr>
          <p:cNvPicPr>
            <a:picLocks noRot="1" noChangeAspect="1"/>
          </p:cNvPicPr>
          <p:nvPr>
            <a:audioFile r:link="rId1"/>
          </p:nvPr>
        </p:nvPicPr>
        <p:blipFill>
          <a:blip r:embed="rId5" cstate="print"/>
          <a:stretch>
            <a:fillRect/>
          </a:stretch>
        </p:blipFill>
        <p:spPr>
          <a:xfrm>
            <a:off x="381000" y="1295400"/>
            <a:ext cx="304800" cy="304800"/>
          </a:xfrm>
          <a:prstGeom prst="rect">
            <a:avLst/>
          </a:prstGeom>
        </p:spPr>
      </p:pic>
      <p:pic>
        <p:nvPicPr>
          <p:cNvPr id="18" name="smellsI.wav">
            <a:hlinkClick r:id="" action="ppaction://media"/>
          </p:cNvPr>
          <p:cNvPicPr>
            <a:picLocks noRot="1" noChangeAspect="1"/>
          </p:cNvPicPr>
          <p:nvPr>
            <a:audioFile r:link="rId2"/>
          </p:nvPr>
        </p:nvPicPr>
        <p:blipFill>
          <a:blip r:embed="rId5" cstate="print"/>
          <a:stretch>
            <a:fillRect/>
          </a:stretch>
        </p:blipFill>
        <p:spPr>
          <a:xfrm>
            <a:off x="4648200" y="1752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613"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999" fill="hold"/>
                                        <p:tgtEl>
                                          <p:spTgt spid="18"/>
                                        </p:tgtEl>
                                      </p:cBhvr>
                                    </p:cmd>
                                  </p:childTnLst>
                                </p:cTn>
                              </p:par>
                            </p:childTnLst>
                          </p:cTn>
                        </p:par>
                      </p:childTnLst>
                    </p:cTn>
                  </p:par>
                </p:childTnLst>
              </p:cTn>
              <p:nextCondLst>
                <p:cond evt="onClick" delay="0">
                  <p:tgtEl>
                    <p:spTgt spid="18"/>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Listen one more time:  </a:t>
            </a:r>
          </a:p>
          <a:p>
            <a:r>
              <a:rPr lang="en-US" dirty="0" smtClean="0"/>
              <a:t>Try saying it again:  “The milk smells ok…”</a:t>
            </a:r>
          </a:p>
        </p:txBody>
      </p:sp>
      <p:sp>
        <p:nvSpPr>
          <p:cNvPr id="4" name="Slide Number Placeholder 3"/>
          <p:cNvSpPr>
            <a:spLocks noGrp="1"/>
          </p:cNvSpPr>
          <p:nvPr>
            <p:ph type="sldNum" sz="quarter" idx="12"/>
          </p:nvPr>
        </p:nvSpPr>
        <p:spPr/>
        <p:txBody>
          <a:bodyPr/>
          <a:lstStyle/>
          <a:p>
            <a:fld id="{1D9367E9-A8F6-4A48-8953-1C9AC15A90B9}" type="slidenum">
              <a:rPr lang="en-US" smtClean="0"/>
              <a:pPr/>
              <a:t>33</a:t>
            </a:fld>
            <a:endParaRPr lang="en-US"/>
          </a:p>
        </p:txBody>
      </p:sp>
      <p:pic>
        <p:nvPicPr>
          <p:cNvPr id="5" name="slide_33.wav">
            <a:hlinkClick r:id="" action="ppaction://media"/>
          </p:cNvPr>
          <p:cNvPicPr>
            <a:picLocks noRot="1" noChangeAspect="1"/>
          </p:cNvPicPr>
          <p:nvPr>
            <a:audioFile r:link="rId1"/>
          </p:nvPr>
        </p:nvPicPr>
        <p:blipFill>
          <a:blip r:embed="rId4" cstate="print"/>
          <a:stretch>
            <a:fillRect/>
          </a:stretch>
        </p:blipFill>
        <p:spPr>
          <a:xfrm>
            <a:off x="228600" y="1295400"/>
            <a:ext cx="304800" cy="304800"/>
          </a:xfrm>
          <a:prstGeom prst="rect">
            <a:avLst/>
          </a:prstGeom>
        </p:spPr>
      </p:pic>
      <p:pic>
        <p:nvPicPr>
          <p:cNvPr id="6" name="smellsI.wav">
            <a:hlinkClick r:id="" action="ppaction://media"/>
          </p:cNvPr>
          <p:cNvPicPr>
            <a:picLocks noRot="1" noChangeAspect="1"/>
          </p:cNvPicPr>
          <p:nvPr>
            <a:audioFile r:link="rId2"/>
          </p:nvPr>
        </p:nvPicPr>
        <p:blipFill>
          <a:blip r:embed="rId4" cstate="print"/>
          <a:stretch>
            <a:fillRect/>
          </a:stretch>
        </p:blipFill>
        <p:spPr>
          <a:xfrm>
            <a:off x="4495800" y="1752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01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999" fill="hold"/>
                                        <p:tgtEl>
                                          <p:spTgt spid="6"/>
                                        </p:tgtEl>
                                      </p:cBhvr>
                                    </p:cmd>
                                  </p:childTnLst>
                                </p:cTn>
                              </p:par>
                            </p:childTnLst>
                          </p:cTn>
                        </p:par>
                      </p:childTnLst>
                    </p:cTn>
                  </p:par>
                </p:childTnLst>
              </p:cTn>
              <p:nextCondLst>
                <p:cond evt="onClick" delay="0">
                  <p:tgtEl>
                    <p:spTgt spid="6"/>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Did you notice that the pitch also rises again at the end of the sentence?</a:t>
            </a:r>
          </a:p>
          <a:p>
            <a:r>
              <a:rPr lang="en-US" dirty="0" smtClean="0"/>
              <a:t>This is typical for sentences that involve uncertainty or a hidden meaning.</a:t>
            </a:r>
          </a:p>
          <a:p>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34</a:t>
            </a:fld>
            <a:endParaRPr lang="en-US"/>
          </a:p>
        </p:txBody>
      </p:sp>
      <p:grpSp>
        <p:nvGrpSpPr>
          <p:cNvPr id="5" name="Group 4"/>
          <p:cNvGrpSpPr/>
          <p:nvPr/>
        </p:nvGrpSpPr>
        <p:grpSpPr>
          <a:xfrm>
            <a:off x="2362200" y="3733800"/>
            <a:ext cx="4648200" cy="2743200"/>
            <a:chOff x="2438400" y="3962400"/>
            <a:chExt cx="4648200" cy="2743200"/>
          </a:xfrm>
        </p:grpSpPr>
        <p:graphicFrame>
          <p:nvGraphicFramePr>
            <p:cNvPr id="6" name="Chart 5"/>
            <p:cNvGraphicFramePr/>
            <p:nvPr/>
          </p:nvGraphicFramePr>
          <p:xfrm>
            <a:off x="2438400" y="3962400"/>
            <a:ext cx="457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Arrow Connector 6"/>
            <p:cNvCxnSpPr/>
            <p:nvPr/>
          </p:nvCxnSpPr>
          <p:spPr>
            <a:xfrm>
              <a:off x="4038600" y="50292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648200" y="4495800"/>
              <a:ext cx="304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477000" y="5029200"/>
              <a:ext cx="228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096000" y="4495800"/>
              <a:ext cx="990600" cy="1828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de 34.wav">
            <a:hlinkClick r:id="" action="ppaction://media"/>
          </p:cNvPr>
          <p:cNvPicPr>
            <a:picLocks noRot="1" noChangeAspect="1"/>
          </p:cNvPicPr>
          <p:nvPr>
            <a:audioFile r:link="rId1"/>
          </p:nvPr>
        </p:nvPicPr>
        <p:blipFill>
          <a:blip r:embed="rId4" cstate="print"/>
          <a:stretch>
            <a:fillRect/>
          </a:stretch>
        </p:blipFill>
        <p:spPr>
          <a:xfrm>
            <a:off x="228600" y="16002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539"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a word is contrastively emphasized in a sentence, the meaning is directly related to it.</a:t>
            </a:r>
          </a:p>
          <a:p>
            <a:r>
              <a:rPr lang="en-US" dirty="0" smtClean="0"/>
              <a:t>Rising-falling pitch on the final word of a compliment sentence indicates an indirect insult.</a:t>
            </a:r>
          </a:p>
          <a:p>
            <a:r>
              <a:rPr lang="en-US" dirty="0" smtClean="0"/>
              <a:t>Falling-rising pitch on a verb indicates uncertainty or overall negativity for the sentence.</a:t>
            </a:r>
          </a:p>
          <a:p>
            <a:r>
              <a:rPr lang="en-US" dirty="0" smtClean="0"/>
              <a:t>Rising pitch at the end of a sentence is usual for sentences where there is uncertainty or a hidden meaning.</a:t>
            </a:r>
          </a:p>
          <a:p>
            <a:r>
              <a:rPr lang="en-US" dirty="0" smtClean="0"/>
              <a:t>Falling pitch is used for neutral sentences that have no hidden meaning.</a:t>
            </a:r>
          </a:p>
          <a:p>
            <a:r>
              <a:rPr lang="en-US" dirty="0" smtClean="0"/>
              <a:t>Ready for a final 10 minute test?</a:t>
            </a:r>
          </a:p>
          <a:p>
            <a:r>
              <a:rPr lang="en-US" dirty="0" smtClean="0"/>
              <a:t>Let’s see what you’ve learned.</a:t>
            </a:r>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35</a:t>
            </a:fld>
            <a:endParaRPr lang="en-US"/>
          </a:p>
        </p:txBody>
      </p:sp>
      <p:pic>
        <p:nvPicPr>
          <p:cNvPr id="5" name="slide 35.wav">
            <a:hlinkClick r:id="" action="ppaction://media"/>
          </p:cNvPr>
          <p:cNvPicPr>
            <a:picLocks noRot="1" noChangeAspect="1"/>
          </p:cNvPicPr>
          <p:nvPr>
            <a:audioFile r:link="rId1"/>
          </p:nvPr>
        </p:nvPicPr>
        <p:blipFill>
          <a:blip r:embed="rId3" cstate="print"/>
          <a:stretch>
            <a:fillRect/>
          </a:stretch>
        </p:blipFill>
        <p:spPr>
          <a:xfrm>
            <a:off x="304800" y="12954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96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Notice that I am putting emphasis on the adjective “pink”, to make sure that no one gets confused with the other elephant that is </a:t>
            </a:r>
            <a:r>
              <a:rPr lang="en-US" u="sng" dirty="0"/>
              <a:t>not</a:t>
            </a:r>
            <a:r>
              <a:rPr lang="en-US" dirty="0"/>
              <a:t> pink. </a:t>
            </a:r>
            <a:endParaRPr lang="en-US" dirty="0" smtClean="0"/>
          </a:p>
          <a:p>
            <a:endParaRPr lang="en-US" dirty="0"/>
          </a:p>
          <a:p>
            <a:pPr>
              <a:buNone/>
            </a:pPr>
            <a:r>
              <a:rPr lang="en-US" dirty="0" smtClean="0"/>
              <a:t> </a:t>
            </a:r>
          </a:p>
          <a:p>
            <a:endParaRPr lang="en-US" dirty="0" smtClean="0"/>
          </a:p>
          <a:p>
            <a:endParaRPr lang="en-US" dirty="0" smtClean="0"/>
          </a:p>
          <a:p>
            <a:endParaRPr lang="en-US" dirty="0" smtClean="0"/>
          </a:p>
          <a:p>
            <a:r>
              <a:rPr lang="en-US" dirty="0" smtClean="0"/>
              <a:t>What </a:t>
            </a:r>
            <a:r>
              <a:rPr lang="en-US" dirty="0"/>
              <a:t>does emphasis mean?  It means that we make the word louder, longer, and higher pitched.</a:t>
            </a:r>
          </a:p>
          <a:p>
            <a:endParaRPr lang="en-US" dirty="0"/>
          </a:p>
        </p:txBody>
      </p:sp>
      <p:sp>
        <p:nvSpPr>
          <p:cNvPr id="7" name="Slide Number Placeholder 6"/>
          <p:cNvSpPr>
            <a:spLocks noGrp="1"/>
          </p:cNvSpPr>
          <p:nvPr>
            <p:ph type="sldNum" sz="quarter" idx="12"/>
          </p:nvPr>
        </p:nvSpPr>
        <p:spPr/>
        <p:txBody>
          <a:bodyPr/>
          <a:lstStyle/>
          <a:p>
            <a:fld id="{1D9367E9-A8F6-4A48-8953-1C9AC15A90B9}" type="slidenum">
              <a:rPr lang="en-US" smtClean="0"/>
              <a:pPr/>
              <a:t>4</a:t>
            </a:fld>
            <a:endParaRPr lang="en-US"/>
          </a:p>
        </p:txBody>
      </p:sp>
      <p:pic>
        <p:nvPicPr>
          <p:cNvPr id="8" name="4+5.wav">
            <a:hlinkClick r:id="" action="ppaction://media"/>
          </p:cNvPr>
          <p:cNvPicPr>
            <a:picLocks noRot="1" noChangeAspect="1"/>
          </p:cNvPicPr>
          <p:nvPr>
            <a:audioFile r:link="rId1"/>
          </p:nvPr>
        </p:nvPicPr>
        <p:blipFill>
          <a:blip r:embed="rId3" cstate="print"/>
          <a:stretch>
            <a:fillRect/>
          </a:stretch>
        </p:blipFill>
        <p:spPr>
          <a:xfrm>
            <a:off x="304800" y="1676400"/>
            <a:ext cx="304800" cy="304800"/>
          </a:xfrm>
          <a:prstGeom prst="rect">
            <a:avLst/>
          </a:prstGeom>
        </p:spPr>
      </p:pic>
      <p:grpSp>
        <p:nvGrpSpPr>
          <p:cNvPr id="9" name="Group 8"/>
          <p:cNvGrpSpPr/>
          <p:nvPr/>
        </p:nvGrpSpPr>
        <p:grpSpPr>
          <a:xfrm>
            <a:off x="2362200" y="2895600"/>
            <a:ext cx="3886200" cy="1981200"/>
            <a:chOff x="2590800" y="2133600"/>
            <a:chExt cx="3886200" cy="1981200"/>
          </a:xfrm>
        </p:grpSpPr>
        <p:pic>
          <p:nvPicPr>
            <p:cNvPr id="10" name="Picture 9" descr="http://howmanyarethere.net/wp-content/uploads/2012/05/pink_elephant1.jpg"/>
            <p:cNvPicPr/>
            <p:nvPr/>
          </p:nvPicPr>
          <p:blipFill>
            <a:blip r:embed="rId4" cstate="print"/>
            <a:srcRect/>
            <a:stretch>
              <a:fillRect/>
            </a:stretch>
          </p:blipFill>
          <p:spPr bwMode="auto">
            <a:xfrm>
              <a:off x="2590800" y="2133600"/>
              <a:ext cx="1905000" cy="1981200"/>
            </a:xfrm>
            <a:prstGeom prst="rect">
              <a:avLst/>
            </a:prstGeom>
            <a:noFill/>
          </p:spPr>
        </p:pic>
        <p:pic>
          <p:nvPicPr>
            <p:cNvPr id="11" name="Picture 2" descr="http://piccokids.com/Jared/Elephants/Elephants_files/image010.jpg"/>
            <p:cNvPicPr>
              <a:picLocks noChangeAspect="1" noChangeArrowheads="1"/>
            </p:cNvPicPr>
            <p:nvPr/>
          </p:nvPicPr>
          <p:blipFill>
            <a:blip r:embed="rId5" cstate="print"/>
            <a:srcRect/>
            <a:stretch>
              <a:fillRect/>
            </a:stretch>
          </p:blipFill>
          <p:spPr bwMode="auto">
            <a:xfrm>
              <a:off x="4495801" y="2133600"/>
              <a:ext cx="1981199" cy="19812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759"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Listen again</a:t>
            </a:r>
            <a:r>
              <a:rPr lang="en-US" dirty="0" smtClean="0"/>
              <a:t>:  “The </a:t>
            </a:r>
            <a:r>
              <a:rPr lang="en-US" b="1" dirty="0" smtClean="0"/>
              <a:t>pink</a:t>
            </a:r>
            <a:r>
              <a:rPr lang="en-US" dirty="0" smtClean="0"/>
              <a:t> elephant is wearing glasses.”</a:t>
            </a:r>
          </a:p>
          <a:p>
            <a:pPr>
              <a:buNone/>
            </a:pPr>
            <a:r>
              <a:rPr lang="en-US" dirty="0" smtClean="0"/>
              <a:t> </a:t>
            </a:r>
          </a:p>
          <a:p>
            <a:endParaRPr lang="en-US" dirty="0" smtClean="0"/>
          </a:p>
          <a:p>
            <a:endParaRPr lang="en-US" dirty="0" smtClean="0"/>
          </a:p>
          <a:p>
            <a:endParaRPr lang="en-US" dirty="0" smtClean="0"/>
          </a:p>
          <a:p>
            <a:endParaRPr lang="en-US" dirty="0" smtClean="0"/>
          </a:p>
          <a:p>
            <a:r>
              <a:rPr lang="en-US" dirty="0" smtClean="0"/>
              <a:t>Now </a:t>
            </a:r>
            <a:r>
              <a:rPr lang="en-US" dirty="0"/>
              <a:t>you </a:t>
            </a:r>
            <a:r>
              <a:rPr lang="en-US" dirty="0" smtClean="0"/>
              <a:t>try saying it:  </a:t>
            </a:r>
          </a:p>
          <a:p>
            <a:pPr>
              <a:buNone/>
            </a:pPr>
            <a:r>
              <a:rPr lang="en-US" dirty="0" smtClean="0"/>
              <a:t>“</a:t>
            </a:r>
            <a:r>
              <a:rPr lang="en-US" dirty="0"/>
              <a:t>The </a:t>
            </a:r>
            <a:r>
              <a:rPr lang="en-US" b="1" dirty="0"/>
              <a:t>pink</a:t>
            </a:r>
            <a:r>
              <a:rPr lang="en-US" dirty="0"/>
              <a:t> elephant is wearing glasses.”</a:t>
            </a:r>
          </a:p>
          <a:p>
            <a:endParaRPr lang="en-US" dirty="0"/>
          </a:p>
        </p:txBody>
      </p:sp>
      <p:sp>
        <p:nvSpPr>
          <p:cNvPr id="7" name="Slide Number Placeholder 6"/>
          <p:cNvSpPr>
            <a:spLocks noGrp="1"/>
          </p:cNvSpPr>
          <p:nvPr>
            <p:ph type="sldNum" sz="quarter" idx="12"/>
          </p:nvPr>
        </p:nvSpPr>
        <p:spPr/>
        <p:txBody>
          <a:bodyPr/>
          <a:lstStyle/>
          <a:p>
            <a:fld id="{1D9367E9-A8F6-4A48-8953-1C9AC15A90B9}" type="slidenum">
              <a:rPr lang="en-US" smtClean="0"/>
              <a:pPr/>
              <a:t>5</a:t>
            </a:fld>
            <a:endParaRPr lang="en-US"/>
          </a:p>
        </p:txBody>
      </p:sp>
      <p:pic>
        <p:nvPicPr>
          <p:cNvPr id="8" name="6+7.wav">
            <a:hlinkClick r:id="" action="ppaction://media"/>
          </p:cNvPr>
          <p:cNvPicPr>
            <a:picLocks noRot="1" noChangeAspect="1"/>
          </p:cNvPicPr>
          <p:nvPr>
            <a:audioFile r:link="rId1"/>
          </p:nvPr>
        </p:nvPicPr>
        <p:blipFill>
          <a:blip r:embed="rId3" cstate="print"/>
          <a:stretch>
            <a:fillRect/>
          </a:stretch>
        </p:blipFill>
        <p:spPr>
          <a:xfrm>
            <a:off x="2743200" y="2133600"/>
            <a:ext cx="304800" cy="304800"/>
          </a:xfrm>
          <a:prstGeom prst="rect">
            <a:avLst/>
          </a:prstGeom>
        </p:spPr>
      </p:pic>
      <p:grpSp>
        <p:nvGrpSpPr>
          <p:cNvPr id="9" name="Group 8"/>
          <p:cNvGrpSpPr/>
          <p:nvPr/>
        </p:nvGrpSpPr>
        <p:grpSpPr>
          <a:xfrm>
            <a:off x="2209800" y="2667000"/>
            <a:ext cx="3886200" cy="1981200"/>
            <a:chOff x="2590800" y="2133600"/>
            <a:chExt cx="3886200" cy="1981200"/>
          </a:xfrm>
        </p:grpSpPr>
        <p:pic>
          <p:nvPicPr>
            <p:cNvPr id="10" name="Picture 9" descr="http://howmanyarethere.net/wp-content/uploads/2012/05/pink_elephant1.jpg"/>
            <p:cNvPicPr/>
            <p:nvPr/>
          </p:nvPicPr>
          <p:blipFill>
            <a:blip r:embed="rId4" cstate="print"/>
            <a:srcRect/>
            <a:stretch>
              <a:fillRect/>
            </a:stretch>
          </p:blipFill>
          <p:spPr bwMode="auto">
            <a:xfrm>
              <a:off x="2590800" y="2133600"/>
              <a:ext cx="1905000" cy="1981200"/>
            </a:xfrm>
            <a:prstGeom prst="rect">
              <a:avLst/>
            </a:prstGeom>
            <a:noFill/>
          </p:spPr>
        </p:pic>
        <p:pic>
          <p:nvPicPr>
            <p:cNvPr id="11" name="Picture 2" descr="http://piccokids.com/Jared/Elephants/Elephants_files/image010.jpg"/>
            <p:cNvPicPr>
              <a:picLocks noChangeAspect="1" noChangeArrowheads="1"/>
            </p:cNvPicPr>
            <p:nvPr/>
          </p:nvPicPr>
          <p:blipFill>
            <a:blip r:embed="rId5" cstate="print"/>
            <a:srcRect/>
            <a:stretch>
              <a:fillRect/>
            </a:stretch>
          </p:blipFill>
          <p:spPr bwMode="auto">
            <a:xfrm>
              <a:off x="4495801" y="2133600"/>
              <a:ext cx="1981199" cy="19812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66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That’s right:  “The </a:t>
            </a:r>
            <a:r>
              <a:rPr lang="en-US" b="1" dirty="0"/>
              <a:t>pink</a:t>
            </a:r>
            <a:r>
              <a:rPr lang="en-US" dirty="0"/>
              <a:t> elephant is wearing glasses.”</a:t>
            </a:r>
          </a:p>
          <a:p>
            <a:r>
              <a:rPr lang="en-US" dirty="0"/>
              <a:t>Now, let’s describe the other picture.  </a:t>
            </a:r>
          </a:p>
          <a:p>
            <a:pPr>
              <a:buNone/>
            </a:pPr>
            <a:r>
              <a:rPr lang="en-US" dirty="0" smtClean="0"/>
              <a:t> </a:t>
            </a:r>
          </a:p>
          <a:p>
            <a:endParaRPr lang="en-US" dirty="0" smtClean="0"/>
          </a:p>
          <a:p>
            <a:endParaRPr lang="en-US" dirty="0" smtClean="0"/>
          </a:p>
          <a:p>
            <a:endParaRPr lang="en-US" dirty="0" smtClean="0"/>
          </a:p>
          <a:p>
            <a:endParaRPr lang="en-US" dirty="0" smtClean="0"/>
          </a:p>
          <a:p>
            <a:endParaRPr lang="en-US" dirty="0"/>
          </a:p>
        </p:txBody>
      </p:sp>
      <p:sp>
        <p:nvSpPr>
          <p:cNvPr id="7" name="Slide Number Placeholder 6"/>
          <p:cNvSpPr>
            <a:spLocks noGrp="1"/>
          </p:cNvSpPr>
          <p:nvPr>
            <p:ph type="sldNum" sz="quarter" idx="12"/>
          </p:nvPr>
        </p:nvSpPr>
        <p:spPr/>
        <p:txBody>
          <a:bodyPr/>
          <a:lstStyle/>
          <a:p>
            <a:fld id="{1D9367E9-A8F6-4A48-8953-1C9AC15A90B9}" type="slidenum">
              <a:rPr lang="en-US" smtClean="0"/>
              <a:pPr/>
              <a:t>6</a:t>
            </a:fld>
            <a:endParaRPr lang="en-US"/>
          </a:p>
        </p:txBody>
      </p:sp>
      <p:pic>
        <p:nvPicPr>
          <p:cNvPr id="8" name="8+9.wav">
            <a:hlinkClick r:id="" action="ppaction://media"/>
          </p:cNvPr>
          <p:cNvPicPr>
            <a:picLocks noRot="1" noChangeAspect="1"/>
          </p:cNvPicPr>
          <p:nvPr>
            <a:audioFile r:link="rId1"/>
          </p:nvPr>
        </p:nvPicPr>
        <p:blipFill>
          <a:blip r:embed="rId3" cstate="print"/>
          <a:stretch>
            <a:fillRect/>
          </a:stretch>
        </p:blipFill>
        <p:spPr>
          <a:xfrm>
            <a:off x="228600" y="1752600"/>
            <a:ext cx="304800" cy="304800"/>
          </a:xfrm>
          <a:prstGeom prst="rect">
            <a:avLst/>
          </a:prstGeom>
        </p:spPr>
      </p:pic>
      <p:grpSp>
        <p:nvGrpSpPr>
          <p:cNvPr id="9" name="Group 8"/>
          <p:cNvGrpSpPr/>
          <p:nvPr/>
        </p:nvGrpSpPr>
        <p:grpSpPr>
          <a:xfrm>
            <a:off x="2362200" y="3657600"/>
            <a:ext cx="3886200" cy="1981200"/>
            <a:chOff x="2590800" y="2133600"/>
            <a:chExt cx="3886200" cy="1981200"/>
          </a:xfrm>
        </p:grpSpPr>
        <p:pic>
          <p:nvPicPr>
            <p:cNvPr id="10" name="Picture 9" descr="http://howmanyarethere.net/wp-content/uploads/2012/05/pink_elephant1.jpg"/>
            <p:cNvPicPr/>
            <p:nvPr/>
          </p:nvPicPr>
          <p:blipFill>
            <a:blip r:embed="rId4" cstate="print"/>
            <a:srcRect/>
            <a:stretch>
              <a:fillRect/>
            </a:stretch>
          </p:blipFill>
          <p:spPr bwMode="auto">
            <a:xfrm>
              <a:off x="2590800" y="2133600"/>
              <a:ext cx="1905000" cy="1981200"/>
            </a:xfrm>
            <a:prstGeom prst="rect">
              <a:avLst/>
            </a:prstGeom>
            <a:noFill/>
          </p:spPr>
        </p:pic>
        <p:pic>
          <p:nvPicPr>
            <p:cNvPr id="11" name="Picture 2" descr="http://piccokids.com/Jared/Elephants/Elephants_files/image010.jpg"/>
            <p:cNvPicPr>
              <a:picLocks noChangeAspect="1" noChangeArrowheads="1"/>
            </p:cNvPicPr>
            <p:nvPr/>
          </p:nvPicPr>
          <p:blipFill>
            <a:blip r:embed="rId5" cstate="print"/>
            <a:srcRect/>
            <a:stretch>
              <a:fillRect/>
            </a:stretch>
          </p:blipFill>
          <p:spPr bwMode="auto">
            <a:xfrm>
              <a:off x="4495801" y="2133600"/>
              <a:ext cx="1981199" cy="19812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21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US" dirty="0"/>
              <a:t>We can say:  “The grey elephant is </a:t>
            </a:r>
            <a:r>
              <a:rPr lang="en-US" dirty="0" smtClean="0"/>
              <a:t>eating leaves.”</a:t>
            </a:r>
            <a:endParaRPr lang="en-US" dirty="0"/>
          </a:p>
          <a:p>
            <a:pPr lvl="0"/>
            <a:endParaRPr lang="en-US" dirty="0" smtClean="0"/>
          </a:p>
          <a:p>
            <a:pPr lvl="0"/>
            <a:endParaRPr lang="en-US" dirty="0" smtClean="0"/>
          </a:p>
          <a:p>
            <a:pPr lvl="0"/>
            <a:endParaRPr lang="en-US" dirty="0"/>
          </a:p>
          <a:p>
            <a:pPr lvl="0"/>
            <a:endParaRPr lang="en-US" dirty="0" smtClean="0"/>
          </a:p>
          <a:p>
            <a:pPr lvl="0"/>
            <a:endParaRPr lang="en-US" dirty="0" smtClean="0"/>
          </a:p>
          <a:p>
            <a:pPr lvl="0"/>
            <a:r>
              <a:rPr lang="en-US" dirty="0" smtClean="0"/>
              <a:t>Notice </a:t>
            </a:r>
            <a:r>
              <a:rPr lang="en-US" dirty="0"/>
              <a:t>that I put emphasis on “grey” this time, making the word “grey” louder, longer, and higher pitched.  This is because I want to distinguish it from the other elephant that is not grey.</a:t>
            </a:r>
          </a:p>
          <a:p>
            <a:endParaRPr lang="en-US" dirty="0"/>
          </a:p>
        </p:txBody>
      </p:sp>
      <p:sp>
        <p:nvSpPr>
          <p:cNvPr id="7" name="Slide Number Placeholder 6"/>
          <p:cNvSpPr>
            <a:spLocks noGrp="1"/>
          </p:cNvSpPr>
          <p:nvPr>
            <p:ph type="sldNum" sz="quarter" idx="12"/>
          </p:nvPr>
        </p:nvSpPr>
        <p:spPr/>
        <p:txBody>
          <a:bodyPr/>
          <a:lstStyle/>
          <a:p>
            <a:fld id="{1D9367E9-A8F6-4A48-8953-1C9AC15A90B9}" type="slidenum">
              <a:rPr lang="en-US" smtClean="0"/>
              <a:pPr/>
              <a:t>7</a:t>
            </a:fld>
            <a:endParaRPr lang="en-US"/>
          </a:p>
        </p:txBody>
      </p:sp>
      <p:grpSp>
        <p:nvGrpSpPr>
          <p:cNvPr id="9" name="Group 8"/>
          <p:cNvGrpSpPr/>
          <p:nvPr/>
        </p:nvGrpSpPr>
        <p:grpSpPr>
          <a:xfrm>
            <a:off x="2590800" y="2133600"/>
            <a:ext cx="3886200" cy="1981200"/>
            <a:chOff x="2590800" y="2133600"/>
            <a:chExt cx="3886200" cy="1981200"/>
          </a:xfrm>
        </p:grpSpPr>
        <p:pic>
          <p:nvPicPr>
            <p:cNvPr id="10" name="Picture 9" descr="http://howmanyarethere.net/wp-content/uploads/2012/05/pink_elephant1.jpg"/>
            <p:cNvPicPr/>
            <p:nvPr/>
          </p:nvPicPr>
          <p:blipFill>
            <a:blip r:embed="rId3" cstate="print"/>
            <a:srcRect/>
            <a:stretch>
              <a:fillRect/>
            </a:stretch>
          </p:blipFill>
          <p:spPr bwMode="auto">
            <a:xfrm>
              <a:off x="2590800" y="2133600"/>
              <a:ext cx="1905000" cy="1981200"/>
            </a:xfrm>
            <a:prstGeom prst="rect">
              <a:avLst/>
            </a:prstGeom>
            <a:noFill/>
          </p:spPr>
        </p:pic>
        <p:pic>
          <p:nvPicPr>
            <p:cNvPr id="11" name="Picture 2" descr="http://piccokids.com/Jared/Elephants/Elephants_files/image010.jpg"/>
            <p:cNvPicPr>
              <a:picLocks noChangeAspect="1" noChangeArrowheads="1"/>
            </p:cNvPicPr>
            <p:nvPr/>
          </p:nvPicPr>
          <p:blipFill>
            <a:blip r:embed="rId4" cstate="print"/>
            <a:srcRect/>
            <a:stretch>
              <a:fillRect/>
            </a:stretch>
          </p:blipFill>
          <p:spPr bwMode="auto">
            <a:xfrm>
              <a:off x="4495801" y="2133600"/>
              <a:ext cx="1981199" cy="1981200"/>
            </a:xfrm>
            <a:prstGeom prst="rect">
              <a:avLst/>
            </a:prstGeom>
            <a:noFill/>
          </p:spPr>
        </p:pic>
      </p:grpSp>
      <p:pic>
        <p:nvPicPr>
          <p:cNvPr id="12" name="slide 7.wav">
            <a:hlinkClick r:id="" action="ppaction://media"/>
          </p:cNvPr>
          <p:cNvPicPr>
            <a:picLocks noRot="1" noChangeAspect="1"/>
          </p:cNvPicPr>
          <p:nvPr>
            <a:audioFile r:link="rId1"/>
          </p:nvPr>
        </p:nvPicPr>
        <p:blipFill>
          <a:blip r:embed="rId5" cstate="print"/>
          <a:stretch>
            <a:fillRect/>
          </a:stretch>
        </p:blipFill>
        <p:spPr>
          <a:xfrm>
            <a:off x="152400" y="11430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1409"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smtClean="0"/>
              <a:t>Listen one more time:  “The </a:t>
            </a:r>
            <a:r>
              <a:rPr lang="en-US" b="1" dirty="0" smtClean="0"/>
              <a:t>grey</a:t>
            </a:r>
            <a:r>
              <a:rPr lang="en-US" dirty="0" smtClean="0"/>
              <a:t> elephant is eating leaves.”</a:t>
            </a:r>
          </a:p>
          <a:p>
            <a:pPr lvl="0"/>
            <a:r>
              <a:rPr lang="en-US" dirty="0" smtClean="0"/>
              <a:t>Try saying it:</a:t>
            </a:r>
          </a:p>
          <a:p>
            <a:pPr lvl="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8</a:t>
            </a:fld>
            <a:endParaRPr lang="en-US"/>
          </a:p>
        </p:txBody>
      </p:sp>
      <p:pic>
        <p:nvPicPr>
          <p:cNvPr id="6" name="slide 8.wav">
            <a:hlinkClick r:id="" action="ppaction://media"/>
          </p:cNvPr>
          <p:cNvPicPr>
            <a:picLocks noRot="1" noChangeAspect="1"/>
          </p:cNvPicPr>
          <p:nvPr>
            <a:audioFile r:link="rId1"/>
          </p:nvPr>
        </p:nvPicPr>
        <p:blipFill>
          <a:blip r:embed="rId3" cstate="print"/>
          <a:stretch>
            <a:fillRect/>
          </a:stretch>
        </p:blipFill>
        <p:spPr>
          <a:xfrm>
            <a:off x="228600" y="9906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98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Great!</a:t>
            </a:r>
          </a:p>
          <a:p>
            <a:pPr lvl="0"/>
            <a:r>
              <a:rPr lang="en-US" dirty="0"/>
              <a:t>Listen one last time:  “The </a:t>
            </a:r>
            <a:r>
              <a:rPr lang="en-US" b="1" dirty="0"/>
              <a:t>grey</a:t>
            </a:r>
            <a:r>
              <a:rPr lang="en-US" dirty="0"/>
              <a:t> elephant is </a:t>
            </a:r>
            <a:r>
              <a:rPr lang="en-US" dirty="0" smtClean="0"/>
              <a:t>eating leaves”</a:t>
            </a:r>
          </a:p>
          <a:p>
            <a:pPr lvl="0"/>
            <a:r>
              <a:rPr lang="en-US" dirty="0" smtClean="0"/>
              <a:t>Say it again:</a:t>
            </a:r>
          </a:p>
          <a:p>
            <a:pPr lvl="0"/>
            <a:endParaRPr lang="en-US" dirty="0"/>
          </a:p>
        </p:txBody>
      </p:sp>
      <p:sp>
        <p:nvSpPr>
          <p:cNvPr id="4" name="Slide Number Placeholder 3"/>
          <p:cNvSpPr>
            <a:spLocks noGrp="1"/>
          </p:cNvSpPr>
          <p:nvPr>
            <p:ph type="sldNum" sz="quarter" idx="12"/>
          </p:nvPr>
        </p:nvSpPr>
        <p:spPr/>
        <p:txBody>
          <a:bodyPr/>
          <a:lstStyle/>
          <a:p>
            <a:fld id="{1D9367E9-A8F6-4A48-8953-1C9AC15A90B9}" type="slidenum">
              <a:rPr lang="en-US" smtClean="0"/>
              <a:pPr/>
              <a:t>9</a:t>
            </a:fld>
            <a:endParaRPr lang="en-US"/>
          </a:p>
        </p:txBody>
      </p:sp>
      <p:pic>
        <p:nvPicPr>
          <p:cNvPr id="6" name="slide_9.wav">
            <a:hlinkClick r:id="" action="ppaction://media"/>
          </p:cNvPr>
          <p:cNvPicPr>
            <a:picLocks noRot="1" noChangeAspect="1"/>
          </p:cNvPicPr>
          <p:nvPr>
            <a:audioFile r:link="rId1"/>
          </p:nvPr>
        </p:nvPicPr>
        <p:blipFill>
          <a:blip r:embed="rId3" cstate="print"/>
          <a:stretch>
            <a:fillRect/>
          </a:stretch>
        </p:blipFill>
        <p:spPr>
          <a:xfrm>
            <a:off x="228600" y="1295400"/>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7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11783</TotalTime>
  <Words>1653</Words>
  <Application>Microsoft Office PowerPoint</Application>
  <PresentationFormat>On-screen Show (4:3)</PresentationFormat>
  <Paragraphs>191</Paragraphs>
  <Slides>35</Slides>
  <Notes>0</Notes>
  <HiddenSlides>0</HiddenSlides>
  <MMClips>44</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Training A</vt:lpstr>
      <vt:lpstr>Welcome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Real compliment vs. indirect insult?</vt:lpstr>
      <vt:lpstr>Real compliment vs. indirect insult?</vt:lpstr>
      <vt:lpstr>Meaning: positive</vt:lpstr>
      <vt:lpstr>Meaning:  positive</vt:lpstr>
      <vt:lpstr>Meaning: positive</vt:lpstr>
      <vt:lpstr>Meaning: negative</vt:lpstr>
      <vt:lpstr>Meaning: negative</vt:lpstr>
      <vt:lpstr>Slide 23</vt:lpstr>
      <vt:lpstr>Slide 24</vt:lpstr>
      <vt:lpstr>Slide 25</vt:lpstr>
      <vt:lpstr>Slide 26</vt:lpstr>
      <vt:lpstr>Slide 27</vt:lpstr>
      <vt:lpstr>One more pattern…</vt:lpstr>
      <vt:lpstr>Slide 29</vt:lpstr>
      <vt:lpstr>Meaning 1:  “It’s drinkable”</vt:lpstr>
      <vt:lpstr>Meaning 1:  “It’s drinkable”</vt:lpstr>
      <vt:lpstr>Meaning 2:  “We’re not sure that it tastes good”</vt:lpstr>
      <vt:lpstr>Slide 33</vt:lpstr>
      <vt:lpstr>Slide 34</vt:lpstr>
      <vt:lpstr>Conclusion</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dc:title>
  <dc:creator>Nadya Pincus</dc:creator>
  <cp:lastModifiedBy>Nadya Pincus</cp:lastModifiedBy>
  <cp:revision>18</cp:revision>
  <dcterms:created xsi:type="dcterms:W3CDTF">2012-11-09T14:42:57Z</dcterms:created>
  <dcterms:modified xsi:type="dcterms:W3CDTF">2013-01-24T05:38:20Z</dcterms:modified>
</cp:coreProperties>
</file>