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73" r:id="rId35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64" y="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Рисунок 34"/>
          <p:cNvPicPr/>
          <p:nvPr/>
        </p:nvPicPr>
        <p:blipFill>
          <a:blip r:embed="rId2" cstate="print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Рисунок 35"/>
          <p:cNvPicPr/>
          <p:nvPr/>
        </p:nvPicPr>
        <p:blipFill>
          <a:blip r:embed="rId2" cstate="print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280" cy="41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Рисунок 74"/>
          <p:cNvPicPr/>
          <p:nvPr/>
        </p:nvPicPr>
        <p:blipFill>
          <a:blip r:embed="rId2" cstate="print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6" name="Рисунок 75"/>
          <p:cNvPicPr/>
          <p:nvPr/>
        </p:nvPicPr>
        <p:blipFill>
          <a:blip r:embed="rId2" cstate="print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280" cy="41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Рисунок 114"/>
          <p:cNvPicPr/>
          <p:nvPr/>
        </p:nvPicPr>
        <p:blipFill>
          <a:blip r:embed="rId2" cstate="print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6" name="Рисунок 115"/>
          <p:cNvPicPr/>
          <p:nvPr/>
        </p:nvPicPr>
        <p:blipFill>
          <a:blip r:embed="rId2" cstate="print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280" cy="41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Лекція fct(3)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ru-RU" sz="22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Робота з багатофайловими застосуваннями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40000" y="576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int</a:t>
            </a:r>
            <a:r>
              <a:rPr lang="ru-RU" sz="22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fct( </a:t>
            </a:r>
            <a:r>
              <a:rPr lang="ru-RU" sz="22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int</a:t>
            </a:r>
            <a:r>
              <a:rPr lang="ru-RU" sz="22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n){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 </a:t>
            </a:r>
            <a:r>
              <a:rPr lang="ru-RU" sz="22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return</a:t>
            </a:r>
            <a:r>
              <a:rPr lang="ru-RU" sz="22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n&lt;2</a:t>
            </a:r>
            <a:r>
              <a:rPr lang="ru-RU" sz="22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?</a:t>
            </a:r>
            <a:r>
              <a:rPr lang="ru-RU" sz="22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1</a:t>
            </a:r>
            <a:r>
              <a:rPr lang="ru-RU" sz="22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:</a:t>
            </a:r>
            <a:r>
              <a:rPr lang="ru-RU" sz="22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fct(n-1);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}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43768" y="1505880"/>
            <a:ext cx="9505056" cy="519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20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#</a:t>
            </a:r>
            <a:r>
              <a:rPr lang="ru-RU" sz="20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pragma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  -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опція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компілятора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#</a:t>
            </a:r>
            <a:r>
              <a:rPr lang="ru-RU" sz="20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ifdef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&lt;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MACRO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      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//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умова</a:t>
            </a:r>
            <a:r>
              <a:rPr lang="en-US" sz="2000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(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чи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визначений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MACRO</a:t>
            </a:r>
            <a:r>
              <a:rPr lang="en-US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)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 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//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якийсь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код 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</a:t>
            </a:r>
            <a:r>
              <a:rPr lang="ru-RU" sz="20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endif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</a:t>
            </a:r>
            <a:r>
              <a:rPr lang="ru-RU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#</a:t>
            </a:r>
            <a:r>
              <a:rPr lang="ru-RU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elif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#</a:t>
            </a:r>
            <a:r>
              <a:rPr lang="ru-RU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#</a:t>
            </a:r>
            <a:r>
              <a:rPr lang="ru-RU" sz="20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if</a:t>
            </a:r>
            <a:r>
              <a:rPr lang="ru-RU" sz="20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&lt;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вираз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&gt;    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//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умова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якщо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&lt;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вираз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&gt;  не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дорівнює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0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 //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якийсь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код 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#</a:t>
            </a:r>
            <a:r>
              <a:rPr lang="ru-RU" sz="20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elif</a:t>
            </a:r>
            <a:r>
              <a:rPr lang="ru-RU" sz="20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&lt;вираз1&gt;    /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/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додаткова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умова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якщо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&lt;вираз1&gt;  не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дорівнює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0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 //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інший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код 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#</a:t>
            </a:r>
            <a:r>
              <a:rPr lang="ru-RU" sz="20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elif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&lt;вираз2&gt;    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//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додаткова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умова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якщо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&lt;вираз2&gt;  не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дорівнює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0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  // а тут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ще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щось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</a:t>
            </a:r>
            <a:r>
              <a:rPr lang="ru-RU" sz="20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r>
              <a:rPr lang="ru-RU" sz="20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інакше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…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взагалі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щось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інше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</a:t>
            </a:r>
            <a:r>
              <a:rPr lang="ru-RU" sz="20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endif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поїхали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далі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—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цей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код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працює</a:t>
            </a:r>
            <a:r>
              <a:rPr lang="ru-RU" sz="20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всюди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910E2-6274-4DA4-BFFF-87189BF6FD98}"/>
              </a:ext>
            </a:extLst>
          </p:cNvPr>
          <p:cNvSpPr txBox="1"/>
          <p:nvPr/>
        </p:nvSpPr>
        <p:spPr>
          <a:xfrm>
            <a:off x="980326" y="432197"/>
            <a:ext cx="737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Макроси умов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539640" y="1708200"/>
            <a:ext cx="3743640" cy="38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/* Файл- 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file.h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*/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#</a:t>
            </a:r>
            <a:r>
              <a:rPr lang="ru-RU" sz="1800" b="1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ifdef</a:t>
            </a:r>
            <a:r>
              <a:rPr lang="ru-RU" sz="18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__</a:t>
            </a:r>
            <a:r>
              <a:rPr lang="ru-RU" sz="1800" b="1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cplusplus</a:t>
            </a:r>
            <a:endParaRPr lang="ru-RU" sz="1800" b="0" strike="noStrike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extern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"C" {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#</a:t>
            </a:r>
            <a:r>
              <a:rPr lang="ru-RU" sz="1800" b="1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endif</a:t>
            </a:r>
            <a:endParaRPr lang="ru-RU" sz="1800" b="0" strike="noStrike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//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Header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declarations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#</a:t>
            </a:r>
            <a:r>
              <a:rPr lang="ru-RU" sz="1800" b="1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ifdef</a:t>
            </a:r>
            <a:r>
              <a:rPr lang="ru-RU" sz="18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__</a:t>
            </a:r>
            <a:r>
              <a:rPr lang="ru-RU" sz="1800" b="1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cplusplus</a:t>
            </a:r>
            <a:endParaRPr lang="ru-RU" sz="1800" b="0" strike="noStrike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} </a:t>
            </a:r>
            <a:r>
              <a:rPr lang="ru-RU" sz="1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// </a:t>
            </a:r>
            <a:r>
              <a:rPr lang="ru-RU" sz="18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end</a:t>
            </a:r>
            <a:r>
              <a:rPr lang="ru-RU" sz="1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ru-RU" sz="18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extern</a:t>
            </a:r>
            <a:r>
              <a:rPr lang="ru-RU" sz="1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"C"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#</a:t>
            </a:r>
            <a:r>
              <a:rPr lang="ru-RU" sz="1800" b="1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endif</a:t>
            </a:r>
            <a:endParaRPr lang="ru-RU" sz="1800" b="0" strike="noStrike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540320" y="1636560"/>
            <a:ext cx="4869720" cy="464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/* Файл- 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ratio.h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 */</a:t>
            </a:r>
            <a:endParaRPr lang="ru-RU" sz="1800" b="0" strike="noStrike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# </a:t>
            </a:r>
            <a:r>
              <a:rPr lang="ru-RU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ifndef</a:t>
            </a: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_RATIO_H_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# </a:t>
            </a:r>
            <a:r>
              <a:rPr lang="ru-RU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define</a:t>
            </a: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_RATIO_H_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#</a:t>
            </a:r>
            <a:r>
              <a:rPr lang="ru-RU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ifdef</a:t>
            </a: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__</a:t>
            </a:r>
            <a:r>
              <a:rPr lang="ru-RU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cplusplus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extern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"C" {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#</a:t>
            </a:r>
            <a:r>
              <a:rPr lang="ru-RU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endif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typedef</a:t>
            </a:r>
            <a:r>
              <a:rPr lang="ru-RU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struct</a:t>
            </a:r>
            <a:r>
              <a:rPr lang="ru-RU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tagRatio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{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m , n 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TRatio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extern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TRatio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mul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TRatio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a,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TRatio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b);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#</a:t>
            </a:r>
            <a:r>
              <a:rPr lang="ru-RU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ifdef</a:t>
            </a: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__</a:t>
            </a:r>
            <a:r>
              <a:rPr lang="ru-RU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cplusplus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 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//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end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extern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"C"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#</a:t>
            </a:r>
            <a:r>
              <a:rPr lang="ru-RU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endif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# </a:t>
            </a:r>
            <a:r>
              <a:rPr lang="ru-RU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endif</a:t>
            </a: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/*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end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of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_RATIO_H_  */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ADDDB-7520-423E-8100-A2E2C0A73D15}"/>
              </a:ext>
            </a:extLst>
          </p:cNvPr>
          <p:cNvSpPr txBox="1"/>
          <p:nvPr/>
        </p:nvSpPr>
        <p:spPr>
          <a:xfrm>
            <a:off x="980326" y="432197"/>
            <a:ext cx="737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Включення </a:t>
            </a:r>
            <a:r>
              <a:rPr lang="en-US" sz="3600" dirty="0">
                <a:solidFill>
                  <a:schemeClr val="bg1"/>
                </a:solidFill>
              </a:rPr>
              <a:t>C</a:t>
            </a:r>
            <a:r>
              <a:rPr lang="uk-UA" sz="3600" dirty="0">
                <a:solidFill>
                  <a:schemeClr val="bg1"/>
                </a:solidFill>
              </a:rPr>
              <a:t> у</a:t>
            </a:r>
            <a:r>
              <a:rPr lang="en-US" sz="3600" dirty="0">
                <a:solidFill>
                  <a:schemeClr val="bg1"/>
                </a:solidFill>
              </a:rPr>
              <a:t> C++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72000" y="1935360"/>
            <a:ext cx="9143640" cy="46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insert.h -&gt; </a:t>
            </a: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Містить  декларацію стр-ри Node, декларацію функції insertion.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linkedlist.h -&gt; </a:t>
            </a: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Стр-ра Node та декларацію функції Display яку потрібно всюди підключати.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insert.c -&gt; </a:t>
            </a: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Включає декларацію Node через  #include “linkedlist.h” та містить реалізацю функції з insert.h.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linkedlist.c -&gt; </a:t>
            </a: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Огортку(Wrapper) для користуванням функціями на зразок Insert та відображення списку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3DA73-2017-40DF-864F-9D2C8647AF94}"/>
              </a:ext>
            </a:extLst>
          </p:cNvPr>
          <p:cNvSpPr txBox="1"/>
          <p:nvPr/>
        </p:nvSpPr>
        <p:spPr>
          <a:xfrm>
            <a:off x="980326" y="432197"/>
            <a:ext cx="737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Приклад проекту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576000" y="1902240"/>
            <a:ext cx="3671640" cy="39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// </a:t>
            </a:r>
            <a:r>
              <a:rPr lang="ru-RU" sz="18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linkedlist.h</a:t>
            </a:r>
            <a:r>
              <a:rPr lang="ru-RU" sz="1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#</a:t>
            </a:r>
            <a:r>
              <a:rPr lang="ru-RU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ifndef</a:t>
            </a: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LINKED_LIST_H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#</a:t>
            </a:r>
            <a:r>
              <a:rPr lang="ru-RU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define</a:t>
            </a: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LINKED_LIST_H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struct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{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struct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*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next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};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void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display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struct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*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temp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);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#</a:t>
            </a:r>
            <a:r>
              <a:rPr lang="ru-RU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endif</a:t>
            </a: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392000" y="1886400"/>
            <a:ext cx="5327640" cy="49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// </a:t>
            </a:r>
            <a:r>
              <a:rPr lang="ru-RU" sz="18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insert.h</a:t>
            </a:r>
            <a:r>
              <a:rPr lang="ru-RU" sz="1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#</a:t>
            </a:r>
            <a:r>
              <a:rPr lang="ru-RU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ifndef</a:t>
            </a: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INSERT_H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#</a:t>
            </a:r>
            <a:r>
              <a:rPr lang="ru-RU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define</a:t>
            </a: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INSERT_H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struct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struct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*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create_node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);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void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b_insert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struct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**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);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void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n_insert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struct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**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pos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);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void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e_insert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struct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**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);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#</a:t>
            </a:r>
            <a:r>
              <a:rPr lang="ru-RU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endif</a:t>
            </a:r>
            <a:r>
              <a:rPr lang="ru-RU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26E96-AEE7-4F42-9B82-6262676FFA9A}"/>
              </a:ext>
            </a:extLst>
          </p:cNvPr>
          <p:cNvSpPr txBox="1"/>
          <p:nvPr/>
        </p:nvSpPr>
        <p:spPr>
          <a:xfrm>
            <a:off x="980326" y="432197"/>
            <a:ext cx="737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Приклад проекту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216000" y="1518840"/>
            <a:ext cx="9647640" cy="52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// Файл </a:t>
            </a:r>
            <a:r>
              <a:rPr lang="ru-RU" sz="18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insert.c</a:t>
            </a:r>
            <a:r>
              <a:rPr lang="ru-RU" sz="1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#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include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"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linkedlist.h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//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to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tell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the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preprocessor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to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look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into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the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current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directory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standard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library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files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later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#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include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&lt;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stdlib.h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&gt;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struct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*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create_node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) {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struct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*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temp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= (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struct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*)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malloc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struct</a:t>
            </a:r>
            <a:r>
              <a:rPr lang="ru-RU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));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temp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-&gt;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temp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-&gt;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next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= NULL;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return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temp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}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void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b_insert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struct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**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struct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*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new_node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create_node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);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new_node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-&gt;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next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= *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*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new_node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****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84126-9258-4E26-9D82-57536A577DED}"/>
              </a:ext>
            </a:extLst>
          </p:cNvPr>
          <p:cNvSpPr txBox="1"/>
          <p:nvPr/>
        </p:nvSpPr>
        <p:spPr>
          <a:xfrm>
            <a:off x="980326" y="432197"/>
            <a:ext cx="737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Приклад проекту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0" y="1835621"/>
            <a:ext cx="4680272" cy="5800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Файл </a:t>
            </a:r>
            <a:r>
              <a:rPr lang="ru-RU" sz="18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linkedlist.c</a:t>
            </a:r>
            <a:r>
              <a:rPr lang="ru-RU" sz="1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- </a:t>
            </a:r>
            <a:r>
              <a:rPr lang="ru-RU" sz="18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Driver</a:t>
            </a:r>
            <a:r>
              <a:rPr lang="ru-RU" sz="1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</a:t>
            </a:r>
            <a:r>
              <a:rPr lang="ru-RU" sz="1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include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"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insert.h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include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"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linkedlist.h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include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&lt;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stdio.h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display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{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printf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:\n");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!= NULL) {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printf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("%d ",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-&gt;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-&gt;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}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printf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("\n");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3CA23-1557-4C51-A07C-CF2A21058D22}"/>
              </a:ext>
            </a:extLst>
          </p:cNvPr>
          <p:cNvSpPr txBox="1"/>
          <p:nvPr/>
        </p:nvSpPr>
        <p:spPr>
          <a:xfrm>
            <a:off x="980326" y="432197"/>
            <a:ext cx="737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Приклад проекту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A83B5DF1-E925-4FD5-9ABC-C97DB8CFD267}"/>
              </a:ext>
            </a:extLst>
          </p:cNvPr>
          <p:cNvSpPr/>
          <p:nvPr/>
        </p:nvSpPr>
        <p:spPr>
          <a:xfrm>
            <a:off x="4658678" y="2348676"/>
            <a:ext cx="50387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main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 {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ru-RU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struct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Node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*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head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NULL;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ru-RU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ru-RU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while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(1) {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printf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("1.Insert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Beginning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"); 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printf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("\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nEnter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your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choice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");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scanf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("%d", &amp;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 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printf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Enter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");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scanf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("%d", &amp;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b_insert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(&amp;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head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 ****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575816" y="1872000"/>
            <a:ext cx="8856984" cy="207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</a:t>
            </a:r>
            <a:r>
              <a:rPr lang="ru-RU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Разом об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</a:t>
            </a:r>
            <a:r>
              <a:rPr lang="ru-RU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єктні</a:t>
            </a:r>
            <a:r>
              <a:rPr lang="ru-RU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файли</a:t>
            </a:r>
            <a:r>
              <a:rPr lang="ru-RU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та весь проект</a:t>
            </a:r>
            <a:endParaRPr lang="ru-RU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gcc</a:t>
            </a:r>
            <a:r>
              <a:rPr lang="ru-RU" sz="2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файл1.c файл2.c файл3.c –o </a:t>
            </a:r>
            <a:r>
              <a:rPr lang="en-US" sz="28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ru-RU" sz="2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назва</a:t>
            </a:r>
            <a:r>
              <a:rPr lang="en-US" sz="2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  <a:endParaRPr lang="ru-RU" sz="1800" b="0" strike="noStrike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</a:t>
            </a:r>
            <a:r>
              <a:rPr lang="ru-RU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Окремо</a:t>
            </a:r>
            <a:r>
              <a:rPr lang="ru-RU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об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</a:t>
            </a:r>
            <a:r>
              <a:rPr lang="ru-RU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єктні</a:t>
            </a:r>
            <a:r>
              <a:rPr lang="ru-RU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файли</a:t>
            </a:r>
            <a:r>
              <a:rPr lang="ru-RU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</a:t>
            </a:r>
            <a:r>
              <a:rPr lang="ru-RU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потім</a:t>
            </a:r>
            <a:r>
              <a:rPr lang="ru-RU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проект</a:t>
            </a:r>
            <a:endParaRPr lang="ru-RU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gcc</a:t>
            </a:r>
            <a:r>
              <a:rPr lang="ru-RU" sz="2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-c файл1.c</a:t>
            </a:r>
            <a:endParaRPr lang="ru-RU" sz="1800" b="0" strike="noStrike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sz="2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gcc</a:t>
            </a:r>
            <a:r>
              <a:rPr lang="ru-RU" sz="2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-c файл2.c</a:t>
            </a:r>
            <a:endParaRPr lang="ru-RU" sz="1800" b="0" strike="noStrike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sz="2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gcc</a:t>
            </a:r>
            <a:r>
              <a:rPr lang="ru-RU" sz="2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-c файл3.c</a:t>
            </a:r>
            <a:endParaRPr lang="ru-RU" sz="1800" b="0" strike="noStrike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sz="2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gcc</a:t>
            </a:r>
            <a:r>
              <a:rPr lang="ru-RU" sz="2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файл1.o файл2.o файл3.o –o </a:t>
            </a:r>
            <a:r>
              <a:rPr lang="en-US" sz="2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ru-RU" sz="2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назва</a:t>
            </a:r>
            <a:r>
              <a:rPr lang="en-US" sz="2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  <a:endParaRPr lang="ru-RU" sz="1800" b="0" strike="noStrike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42A3B-70B0-4E7C-91C8-25C305E764DF}"/>
              </a:ext>
            </a:extLst>
          </p:cNvPr>
          <p:cNvSpPr txBox="1"/>
          <p:nvPr/>
        </p:nvSpPr>
        <p:spPr>
          <a:xfrm>
            <a:off x="980326" y="432197"/>
            <a:ext cx="737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Компіляція проекту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404" y="779441"/>
            <a:ext cx="9359280" cy="571504"/>
          </a:xfrm>
        </p:spPr>
        <p:txBody>
          <a:bodyPr/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</a:rPr>
              <a:t>Б</a:t>
            </a:r>
            <a:r>
              <a:rPr lang="uk-UA" sz="3200" dirty="0" err="1">
                <a:solidFill>
                  <a:schemeClr val="bg1"/>
                </a:solidFill>
                <a:latin typeface="+mj-lt"/>
              </a:rPr>
              <a:t>ібліотеки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360000" y="1493821"/>
            <a:ext cx="9359280" cy="4071965"/>
          </a:xfrm>
        </p:spPr>
        <p:txBody>
          <a:bodyPr/>
          <a:lstStyle/>
          <a:p>
            <a:r>
              <a:rPr lang="ru-RU" sz="2400" b="1" dirty="0" err="1"/>
              <a:t>Бібліотека</a:t>
            </a:r>
            <a:r>
              <a:rPr lang="ru-RU" sz="2400" dirty="0"/>
              <a:t> -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набір</a:t>
            </a:r>
            <a:r>
              <a:rPr lang="ru-RU" sz="2400" dirty="0"/>
              <a:t> </a:t>
            </a:r>
            <a:r>
              <a:rPr lang="ru-RU" sz="2400" dirty="0" err="1"/>
              <a:t>скомпонованих</a:t>
            </a:r>
            <a:r>
              <a:rPr lang="ru-RU" sz="2400" dirty="0"/>
              <a:t> </a:t>
            </a:r>
            <a:r>
              <a:rPr lang="ru-RU" sz="2400" dirty="0" err="1"/>
              <a:t>особливим</a:t>
            </a:r>
            <a:r>
              <a:rPr lang="ru-RU" sz="2400" dirty="0"/>
              <a:t> чином </a:t>
            </a:r>
            <a:r>
              <a:rPr lang="ru-RU" sz="2400" dirty="0" err="1"/>
              <a:t>об'єктних</a:t>
            </a:r>
            <a:r>
              <a:rPr lang="ru-RU" sz="2400" dirty="0"/>
              <a:t> </a:t>
            </a:r>
            <a:r>
              <a:rPr lang="ru-RU" sz="2400" dirty="0" err="1"/>
              <a:t>файлів</a:t>
            </a:r>
            <a:r>
              <a:rPr lang="ru-RU" sz="2400" dirty="0"/>
              <a:t>. </a:t>
            </a:r>
          </a:p>
          <a:p>
            <a:r>
              <a:rPr lang="ru-RU" sz="2400" dirty="0" err="1"/>
              <a:t>Бібліотеки</a:t>
            </a:r>
            <a:r>
              <a:rPr lang="ru-RU" sz="2400" dirty="0"/>
              <a:t> </a:t>
            </a:r>
            <a:r>
              <a:rPr lang="ru-RU" sz="2400" dirty="0" err="1"/>
              <a:t>підключаються</a:t>
            </a:r>
            <a:r>
              <a:rPr lang="ru-RU" sz="2400" dirty="0"/>
              <a:t> до </a:t>
            </a:r>
            <a:r>
              <a:rPr lang="ru-RU" sz="2400" dirty="0" err="1"/>
              <a:t>основної</a:t>
            </a:r>
            <a:r>
              <a:rPr lang="ru-RU" sz="2400" dirty="0"/>
              <a:t> </a:t>
            </a:r>
            <a:r>
              <a:rPr lang="ru-RU" sz="2400" dirty="0" err="1"/>
              <a:t>програми</a:t>
            </a:r>
            <a:r>
              <a:rPr lang="ru-RU" sz="2400" dirty="0"/>
              <a:t> </a:t>
            </a:r>
            <a:r>
              <a:rPr lang="ru-RU" sz="2400" dirty="0" err="1"/>
              <a:t>під</a:t>
            </a:r>
            <a:r>
              <a:rPr lang="ru-RU" sz="2400" dirty="0"/>
              <a:t> час </a:t>
            </a:r>
            <a:r>
              <a:rPr lang="ru-RU" sz="2400" b="1" i="1" dirty="0" err="1"/>
              <a:t>компонування</a:t>
            </a:r>
            <a:r>
              <a:rPr lang="ru-RU" sz="2400" dirty="0"/>
              <a:t>. За</a:t>
            </a:r>
            <a:r>
              <a:rPr lang="en-US" sz="2400" dirty="0"/>
              <a:t> </a:t>
            </a:r>
            <a:r>
              <a:rPr lang="ru-RU" sz="2400" dirty="0"/>
              <a:t>способом </a:t>
            </a:r>
            <a:r>
              <a:rPr lang="ru-RU" sz="2400" dirty="0" err="1"/>
              <a:t>компонування</a:t>
            </a:r>
            <a:r>
              <a:rPr lang="ru-RU" sz="2400" dirty="0"/>
              <a:t> </a:t>
            </a:r>
            <a:r>
              <a:rPr lang="ru-RU" sz="2400" dirty="0" err="1"/>
              <a:t>бібліотеки</a:t>
            </a:r>
            <a:r>
              <a:rPr lang="ru-RU" sz="2400" dirty="0"/>
              <a:t> </a:t>
            </a:r>
            <a:r>
              <a:rPr lang="ru-RU" sz="2400" dirty="0" err="1"/>
              <a:t>поділяють</a:t>
            </a:r>
            <a:r>
              <a:rPr lang="ru-RU" sz="2400" dirty="0"/>
              <a:t> на </a:t>
            </a:r>
            <a:r>
              <a:rPr lang="ru-RU" sz="2400" b="1" i="1" dirty="0" err="1"/>
              <a:t>архіви</a:t>
            </a:r>
            <a:r>
              <a:rPr lang="ru-RU" sz="2400" b="1" i="1" dirty="0"/>
              <a:t> (</a:t>
            </a:r>
            <a:r>
              <a:rPr lang="ru-RU" sz="2400" b="1" i="1" dirty="0" err="1"/>
              <a:t>статичні</a:t>
            </a:r>
            <a:r>
              <a:rPr lang="ru-RU" sz="2400" b="1" i="1" dirty="0"/>
              <a:t> </a:t>
            </a:r>
            <a:r>
              <a:rPr lang="ru-RU" sz="2400" b="1" i="1" dirty="0" err="1"/>
              <a:t>бібліотеки</a:t>
            </a:r>
            <a:r>
              <a:rPr lang="ru-RU" sz="2400" b="1" i="1" dirty="0"/>
              <a:t>, </a:t>
            </a:r>
            <a:r>
              <a:rPr lang="en-US" sz="2400" b="1" i="1" dirty="0"/>
              <a:t>static libraries</a:t>
            </a:r>
            <a:r>
              <a:rPr lang="en-US" sz="2400" dirty="0"/>
              <a:t>) </a:t>
            </a:r>
            <a:r>
              <a:rPr lang="ru-RU" sz="2400" dirty="0" err="1"/>
              <a:t>і</a:t>
            </a:r>
            <a:r>
              <a:rPr lang="ru-RU" sz="2400" dirty="0"/>
              <a:t> </a:t>
            </a:r>
            <a:endParaRPr lang="en-US" sz="2400" dirty="0"/>
          </a:p>
          <a:p>
            <a:r>
              <a:rPr lang="ru-RU" sz="2400" b="1" dirty="0" err="1"/>
              <a:t>ті</a:t>
            </a:r>
            <a:r>
              <a:rPr lang="ru-RU" sz="2400" b="1" dirty="0"/>
              <a:t>, </a:t>
            </a:r>
            <a:r>
              <a:rPr lang="ru-RU" sz="2400" b="1" dirty="0" err="1"/>
              <a:t>що</a:t>
            </a:r>
            <a:r>
              <a:rPr lang="ru-RU" sz="2400" b="1" dirty="0"/>
              <a:t> </a:t>
            </a:r>
            <a:r>
              <a:rPr lang="ru-RU" sz="2400" b="1" dirty="0" err="1"/>
              <a:t>спільно</a:t>
            </a:r>
            <a:r>
              <a:rPr lang="ru-RU" sz="2400" b="1" dirty="0"/>
              <a:t> </a:t>
            </a:r>
            <a:r>
              <a:rPr lang="ru-RU" sz="2400" b="1" dirty="0" err="1"/>
              <a:t>використовуються</a:t>
            </a:r>
            <a:r>
              <a:rPr lang="ru-RU" sz="2400" b="1" dirty="0"/>
              <a:t> </a:t>
            </a:r>
            <a:r>
              <a:rPr lang="ru-RU" sz="2400" dirty="0"/>
              <a:t>(</a:t>
            </a:r>
            <a:r>
              <a:rPr lang="ru-RU" sz="2400" b="1" i="1" dirty="0" err="1"/>
              <a:t>динамічні</a:t>
            </a:r>
            <a:r>
              <a:rPr lang="ru-RU" sz="2400" b="1" i="1" dirty="0"/>
              <a:t> </a:t>
            </a:r>
            <a:r>
              <a:rPr lang="ru-RU" sz="2400" b="1" i="1" dirty="0" err="1"/>
              <a:t>бібліотеки</a:t>
            </a:r>
            <a:r>
              <a:rPr lang="ru-RU" sz="2400" b="1" i="1" dirty="0"/>
              <a:t>, </a:t>
            </a:r>
            <a:r>
              <a:rPr lang="en-US" sz="2400" b="1" i="1" dirty="0"/>
              <a:t>shared libraries).</a:t>
            </a:r>
            <a:endParaRPr lang="ru-RU" sz="2400" b="1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err="1">
                <a:solidFill>
                  <a:schemeClr val="bg1"/>
                </a:solidFill>
              </a:rPr>
              <a:t>Статичні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бібліотеки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539718" y="1851011"/>
            <a:ext cx="8965248" cy="4429156"/>
          </a:xfrm>
        </p:spPr>
        <p:txBody>
          <a:bodyPr/>
          <a:lstStyle/>
          <a:p>
            <a:r>
              <a:rPr lang="ru-RU" sz="2400" b="1" dirty="0" err="1">
                <a:latin typeface="+mj-lt"/>
              </a:rPr>
              <a:t>Статичні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бібліотеки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- </a:t>
            </a:r>
            <a:r>
              <a:rPr lang="ru-RU" sz="2400" dirty="0" err="1">
                <a:latin typeface="+mj-lt"/>
              </a:rPr>
              <a:t>це</a:t>
            </a:r>
            <a:r>
              <a:rPr lang="ru-RU" sz="2400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набір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вже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скомпільованих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підпрограм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або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об'єктів</a:t>
            </a:r>
            <a:r>
              <a:rPr lang="ru-RU" sz="2400" dirty="0">
                <a:latin typeface="+mj-lt"/>
              </a:rPr>
              <a:t>, </a:t>
            </a:r>
            <a:r>
              <a:rPr lang="ru-RU" sz="2400" dirty="0" err="1">
                <a:latin typeface="+mj-lt"/>
              </a:rPr>
              <a:t>які</a:t>
            </a:r>
            <a:r>
              <a:rPr lang="ru-RU" sz="2400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підключаються</a:t>
            </a:r>
            <a:r>
              <a:rPr lang="ru-RU" sz="2400" dirty="0">
                <a:latin typeface="+mj-lt"/>
              </a:rPr>
              <a:t> до </a:t>
            </a:r>
            <a:r>
              <a:rPr lang="ru-RU" sz="2400" dirty="0" err="1">
                <a:latin typeface="+mj-lt"/>
              </a:rPr>
              <a:t>оригінального</a:t>
            </a:r>
            <a:r>
              <a:rPr lang="ru-RU" sz="2400" dirty="0">
                <a:latin typeface="+mj-lt"/>
              </a:rPr>
              <a:t> пакету у </a:t>
            </a:r>
            <a:r>
              <a:rPr lang="ru-RU" sz="2400" b="1" dirty="0" err="1">
                <a:latin typeface="+mj-lt"/>
              </a:rPr>
              <a:t>вигляді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об'єктних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файлів</a:t>
            </a:r>
            <a:r>
              <a:rPr lang="ru-RU" sz="2400" dirty="0">
                <a:latin typeface="+mj-lt"/>
              </a:rPr>
              <a:t>. Цей </a:t>
            </a:r>
            <a:r>
              <a:rPr lang="ru-RU" sz="2400" dirty="0" err="1">
                <a:latin typeface="+mj-lt"/>
              </a:rPr>
              <a:t>набір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виглядає</a:t>
            </a:r>
            <a:r>
              <a:rPr lang="ru-RU" sz="2400" dirty="0">
                <a:latin typeface="+mj-lt"/>
              </a:rPr>
              <a:t> як </a:t>
            </a:r>
            <a:r>
              <a:rPr lang="ru-RU" sz="2400" b="1" dirty="0" err="1">
                <a:latin typeface="+mj-lt"/>
              </a:rPr>
              <a:t>архів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з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декількох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об'єктних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файлів</a:t>
            </a:r>
            <a:r>
              <a:rPr lang="ru-RU" sz="2400" dirty="0">
                <a:latin typeface="+mj-lt"/>
              </a:rPr>
              <a:t>, </a:t>
            </a:r>
            <a:r>
              <a:rPr lang="ru-RU" sz="2400" dirty="0" err="1">
                <a:latin typeface="+mj-lt"/>
              </a:rPr>
              <a:t>який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вміє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розпаковувати</a:t>
            </a:r>
            <a:r>
              <a:rPr lang="ru-RU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gcc</a:t>
            </a:r>
            <a:r>
              <a:rPr lang="en-US" sz="2400" dirty="0">
                <a:latin typeface="+mj-lt"/>
              </a:rPr>
              <a:t>.</a:t>
            </a:r>
          </a:p>
          <a:p>
            <a:r>
              <a:rPr lang="ru-RU" sz="2400" dirty="0" err="1"/>
              <a:t>Розширення</a:t>
            </a:r>
            <a:r>
              <a:rPr lang="ru-RU" sz="2400" dirty="0"/>
              <a:t>: .</a:t>
            </a:r>
            <a:r>
              <a:rPr lang="en-US" sz="2400" dirty="0"/>
              <a:t>a (Linux)  </a:t>
            </a:r>
            <a:r>
              <a:rPr lang="ru-RU" sz="2400" dirty="0"/>
              <a:t>та .</a:t>
            </a:r>
            <a:r>
              <a:rPr lang="en-US" sz="2400" dirty="0"/>
              <a:t>lib (Win) </a:t>
            </a:r>
          </a:p>
          <a:p>
            <a:r>
              <a:rPr lang="ru-RU" sz="2400" dirty="0"/>
              <a:t>Статична </a:t>
            </a:r>
            <a:r>
              <a:rPr lang="ru-RU" sz="2400" dirty="0" err="1"/>
              <a:t>лінковка</a:t>
            </a:r>
            <a:r>
              <a:rPr lang="ru-RU" sz="2400" dirty="0"/>
              <a:t> </a:t>
            </a:r>
            <a:r>
              <a:rPr lang="en-US" sz="2400" dirty="0"/>
              <a:t>(Linux </a:t>
            </a:r>
            <a:r>
              <a:rPr lang="en-US" sz="2400" dirty="0" err="1"/>
              <a:t>gcc</a:t>
            </a:r>
            <a:r>
              <a:rPr lang="ru-RU" sz="2400" dirty="0"/>
              <a:t>)</a:t>
            </a:r>
            <a:r>
              <a:rPr lang="en-US" sz="2400" dirty="0"/>
              <a:t>: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solidFill>
                  <a:srgbClr val="7030A0"/>
                </a:solidFill>
                <a:latin typeface="+mj-lt"/>
              </a:rPr>
              <a:t>&gt;&gt;&gt;</a:t>
            </a:r>
            <a:r>
              <a:rPr lang="en-US" sz="2400" dirty="0" err="1">
                <a:solidFill>
                  <a:srgbClr val="7030A0"/>
                </a:solidFill>
                <a:latin typeface="+mj-lt"/>
              </a:rPr>
              <a:t>gcc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-</a:t>
            </a:r>
            <a:r>
              <a:rPr lang="en-US" sz="2400" dirty="0" err="1">
                <a:solidFill>
                  <a:srgbClr val="7030A0"/>
                </a:solidFill>
              </a:rPr>
              <a:t>lm</a:t>
            </a:r>
            <a:r>
              <a:rPr lang="en-US" sz="2400" dirty="0">
                <a:solidFill>
                  <a:srgbClr val="7030A0"/>
                </a:solidFill>
              </a:rPr>
              <a:t> file </a:t>
            </a:r>
          </a:p>
          <a:p>
            <a:r>
              <a:rPr lang="ru-RU" sz="2400" dirty="0">
                <a:solidFill>
                  <a:srgbClr val="7030A0"/>
                </a:solidFill>
                <a:latin typeface="+mj-lt"/>
              </a:rPr>
              <a:t>&gt;&gt;&gt;</a:t>
            </a:r>
            <a:r>
              <a:rPr lang="en-US" sz="2400" dirty="0" err="1">
                <a:solidFill>
                  <a:srgbClr val="7030A0"/>
                </a:solidFill>
                <a:latin typeface="+mj-lt"/>
              </a:rPr>
              <a:t>gcc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 -c </a:t>
            </a:r>
            <a:r>
              <a:rPr lang="en-US" sz="2400" dirty="0" err="1">
                <a:solidFill>
                  <a:srgbClr val="7030A0"/>
                </a:solidFill>
                <a:latin typeface="+mj-lt"/>
              </a:rPr>
              <a:t>file.c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 # </a:t>
            </a:r>
            <a:r>
              <a:rPr lang="en-US" sz="2400" dirty="0" err="1">
                <a:solidFill>
                  <a:srgbClr val="7030A0"/>
                </a:solidFill>
                <a:latin typeface="+mj-lt"/>
              </a:rPr>
              <a:t>file.o</a:t>
            </a:r>
            <a:endParaRPr lang="en-US" sz="2400" dirty="0">
              <a:solidFill>
                <a:srgbClr val="7030A0"/>
              </a:solidFill>
              <a:latin typeface="+mj-lt"/>
            </a:endParaRPr>
          </a:p>
          <a:p>
            <a:r>
              <a:rPr lang="en-US" sz="2400" dirty="0">
                <a:solidFill>
                  <a:srgbClr val="7030A0"/>
                </a:solidFill>
                <a:latin typeface="+mj-lt"/>
              </a:rPr>
              <a:t>&gt;&gt;&gt;</a:t>
            </a:r>
            <a:r>
              <a:rPr lang="en-US" sz="2400" dirty="0" err="1">
                <a:solidFill>
                  <a:srgbClr val="7030A0"/>
                </a:solidFill>
                <a:latin typeface="+mj-lt"/>
              </a:rPr>
              <a:t>gcc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+mj-lt"/>
              </a:rPr>
              <a:t>file.o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 -o file  # file  </a:t>
            </a:r>
          </a:p>
          <a:p>
            <a:r>
              <a:rPr lang="en-US" sz="2400" dirty="0">
                <a:solidFill>
                  <a:srgbClr val="7030A0"/>
                </a:solidFill>
                <a:latin typeface="+mj-lt"/>
              </a:rPr>
              <a:t>&gt;&gt;&gt; </a:t>
            </a:r>
            <a:r>
              <a:rPr lang="en-US" sz="2400" dirty="0" err="1">
                <a:solidFill>
                  <a:srgbClr val="7030A0"/>
                </a:solidFill>
                <a:latin typeface="+mj-lt"/>
              </a:rPr>
              <a:t>gcc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 c </a:t>
            </a:r>
            <a:r>
              <a:rPr lang="en-US" sz="2400" dirty="0" err="1">
                <a:solidFill>
                  <a:srgbClr val="7030A0"/>
                </a:solidFill>
                <a:latin typeface="+mj-lt"/>
              </a:rPr>
              <a:t>file.o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 -l </a:t>
            </a:r>
            <a:r>
              <a:rPr lang="en-US" sz="2400" dirty="0" err="1">
                <a:solidFill>
                  <a:srgbClr val="7030A0"/>
                </a:solidFill>
                <a:latin typeface="+mj-lt"/>
              </a:rPr>
              <a:t>stdc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++ -o file</a:t>
            </a:r>
            <a:endParaRPr lang="ru-RU" sz="2400" dirty="0">
              <a:solidFill>
                <a:srgbClr val="7030A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3200" dirty="0">
                <a:solidFill>
                  <a:schemeClr val="bg1"/>
                </a:solidFill>
              </a:rPr>
              <a:t>Динамічні бібліотеки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360000" y="1779573"/>
            <a:ext cx="9359280" cy="43765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2000" dirty="0"/>
              <a:t> </a:t>
            </a:r>
            <a:r>
              <a:rPr lang="ru-RU" sz="2000" b="1" dirty="0" err="1">
                <a:latin typeface="+mj-lt"/>
              </a:rPr>
              <a:t>Динамічна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 err="1">
                <a:latin typeface="+mj-lt"/>
              </a:rPr>
              <a:t>бібліотека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- </a:t>
            </a:r>
            <a:r>
              <a:rPr lang="ru-RU" sz="2000" dirty="0" err="1">
                <a:latin typeface="+mj-lt"/>
              </a:rPr>
              <a:t>це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бібліотека</a:t>
            </a:r>
            <a:r>
              <a:rPr lang="ru-RU" sz="2000" dirty="0">
                <a:latin typeface="+mj-lt"/>
              </a:rPr>
              <a:t>, яка </a:t>
            </a:r>
            <a:r>
              <a:rPr lang="ru-RU" sz="2000" dirty="0" err="1">
                <a:latin typeface="+mj-lt"/>
              </a:rPr>
              <a:t>з</a:t>
            </a:r>
            <a:r>
              <a:rPr lang="ru-RU" sz="2000" b="1" dirty="0" err="1">
                <a:latin typeface="+mj-lt"/>
              </a:rPr>
              <a:t>авантажується</a:t>
            </a:r>
            <a:r>
              <a:rPr lang="ru-RU" sz="2000" b="1" dirty="0">
                <a:latin typeface="+mj-lt"/>
              </a:rPr>
              <a:t> в ОС за запитом</a:t>
            </a:r>
            <a:r>
              <a:rPr lang="en-US" sz="2000" b="1" dirty="0">
                <a:latin typeface="+mj-lt"/>
              </a:rPr>
              <a:t> </a:t>
            </a:r>
            <a:r>
              <a:rPr lang="ru-RU" sz="2000" b="1" dirty="0" err="1">
                <a:latin typeface="+mj-lt"/>
              </a:rPr>
              <a:t>працюючої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 err="1">
                <a:latin typeface="+mj-lt"/>
              </a:rPr>
              <a:t>програми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безпосередньо</a:t>
            </a:r>
            <a:r>
              <a:rPr lang="ru-RU" sz="2000" dirty="0"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в </a:t>
            </a:r>
            <a:r>
              <a:rPr lang="ru-RU" sz="2000" b="1" dirty="0" err="1">
                <a:latin typeface="+mj-lt"/>
              </a:rPr>
              <a:t>ході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 err="1">
                <a:latin typeface="+mj-lt"/>
              </a:rPr>
              <a:t>її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 err="1">
                <a:latin typeface="+mj-lt"/>
              </a:rPr>
              <a:t>виконання</a:t>
            </a:r>
            <a:r>
              <a:rPr lang="ru-RU" sz="2000" dirty="0">
                <a:latin typeface="+mj-lt"/>
              </a:rPr>
              <a:t>. </a:t>
            </a:r>
            <a:r>
              <a:rPr lang="ru-RU" sz="2000" dirty="0" err="1">
                <a:latin typeface="+mj-lt"/>
              </a:rPr>
              <a:t>Це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робить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лінковщік</a:t>
            </a:r>
            <a:r>
              <a:rPr lang="ru-RU" sz="2000" dirty="0">
                <a:latin typeface="+mj-lt"/>
              </a:rPr>
              <a:t>, </a:t>
            </a:r>
            <a:r>
              <a:rPr lang="en-US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який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збирає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цю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бібліотеку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з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програмних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модулів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 err="1">
                <a:latin typeface="+mj-lt"/>
              </a:rPr>
              <a:t>і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завантажувач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 err="1">
                <a:latin typeface="+mj-lt"/>
              </a:rPr>
              <a:t>який</a:t>
            </a:r>
            <a:r>
              <a:rPr lang="ru-RU" sz="2000" dirty="0">
                <a:latin typeface="+mj-lt"/>
              </a:rPr>
              <a:t> при</a:t>
            </a:r>
            <a:r>
              <a:rPr lang="en-US" sz="2000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запуску </a:t>
            </a:r>
            <a:r>
              <a:rPr lang="ru-RU" sz="2000" dirty="0" err="1">
                <a:latin typeface="+mj-lt"/>
              </a:rPr>
              <a:t>перевіряє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наявність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цих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модулів</a:t>
            </a:r>
            <a:r>
              <a:rPr lang="ru-RU" sz="2000" dirty="0">
                <a:latin typeface="+mj-lt"/>
              </a:rPr>
              <a:t> на </a:t>
            </a:r>
            <a:r>
              <a:rPr lang="ru-RU" sz="2000" dirty="0" err="1">
                <a:latin typeface="+mj-lt"/>
              </a:rPr>
              <a:t>комп'ютері</a:t>
            </a:r>
            <a:r>
              <a:rPr lang="ru-RU" sz="2000" dirty="0">
                <a:latin typeface="+mj-lt"/>
              </a:rPr>
              <a:t>.</a:t>
            </a:r>
            <a:endParaRPr lang="en-US" sz="20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ru-RU" sz="20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>
                <a:latin typeface="+mj-lt"/>
              </a:rPr>
              <a:t> На </a:t>
            </a:r>
            <a:r>
              <a:rPr lang="ru-RU" sz="2000" dirty="0" err="1">
                <a:latin typeface="+mj-lt"/>
              </a:rPr>
              <a:t>відміну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від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статичних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бібліотек</a:t>
            </a:r>
            <a:r>
              <a:rPr lang="ru-RU" sz="2000" dirty="0">
                <a:latin typeface="+mj-lt"/>
              </a:rPr>
              <a:t>, код </a:t>
            </a:r>
            <a:r>
              <a:rPr lang="ru-RU" sz="2000" dirty="0" err="1">
                <a:latin typeface="+mj-lt"/>
              </a:rPr>
              <a:t>спільно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використовуваних</a:t>
            </a:r>
            <a:r>
              <a:rPr lang="ru-RU" sz="2000" dirty="0">
                <a:latin typeface="+mj-lt"/>
              </a:rPr>
              <a:t> (</a:t>
            </a:r>
            <a:r>
              <a:rPr lang="ru-RU" sz="2000" b="1" dirty="0" err="1">
                <a:latin typeface="+mj-lt"/>
              </a:rPr>
              <a:t>динамічних</a:t>
            </a:r>
            <a:r>
              <a:rPr lang="ru-RU" sz="2000" dirty="0">
                <a:latin typeface="+mj-lt"/>
              </a:rPr>
              <a:t>) </a:t>
            </a:r>
            <a:r>
              <a:rPr lang="en-US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бібліотек</a:t>
            </a:r>
            <a:r>
              <a:rPr lang="ru-RU" sz="2000" dirty="0"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не </a:t>
            </a:r>
            <a:r>
              <a:rPr lang="ru-RU" sz="2000" b="1" dirty="0" err="1">
                <a:latin typeface="+mj-lt"/>
              </a:rPr>
              <a:t>включається</a:t>
            </a:r>
            <a:r>
              <a:rPr lang="ru-RU" sz="2000" b="1" dirty="0">
                <a:latin typeface="+mj-lt"/>
              </a:rPr>
              <a:t> в </a:t>
            </a:r>
            <a:r>
              <a:rPr lang="ru-RU" sz="2000" b="1" dirty="0" err="1">
                <a:latin typeface="+mj-lt"/>
              </a:rPr>
              <a:t>бінарний</a:t>
            </a:r>
            <a:r>
              <a:rPr lang="ru-RU" sz="2000" b="1" dirty="0">
                <a:latin typeface="+mj-lt"/>
              </a:rPr>
              <a:t> файл</a:t>
            </a:r>
            <a:r>
              <a:rPr lang="ru-RU" sz="2000" dirty="0">
                <a:latin typeface="+mj-lt"/>
              </a:rPr>
              <a:t>. </a:t>
            </a:r>
            <a:r>
              <a:rPr lang="ru-RU" sz="2000" dirty="0" err="1">
                <a:latin typeface="+mj-lt"/>
              </a:rPr>
              <a:t>Замість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цього</a:t>
            </a:r>
            <a:r>
              <a:rPr lang="ru-RU" sz="2000" dirty="0">
                <a:latin typeface="+mj-lt"/>
              </a:rPr>
              <a:t> в </a:t>
            </a:r>
            <a:r>
              <a:rPr lang="ru-RU" sz="2000" dirty="0" err="1">
                <a:latin typeface="+mj-lt"/>
              </a:rPr>
              <a:t>нього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включається</a:t>
            </a:r>
            <a:r>
              <a:rPr lang="en-US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тільки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посилання</a:t>
            </a:r>
            <a:r>
              <a:rPr lang="ru-RU" sz="2000" dirty="0">
                <a:latin typeface="+mj-lt"/>
              </a:rPr>
              <a:t> на </a:t>
            </a:r>
            <a:r>
              <a:rPr lang="ru-RU" sz="2000" dirty="0" err="1">
                <a:latin typeface="+mj-lt"/>
              </a:rPr>
              <a:t>бібліотеку</a:t>
            </a:r>
            <a:r>
              <a:rPr lang="ru-RU" sz="2000" dirty="0">
                <a:latin typeface="+mj-lt"/>
              </a:rPr>
              <a:t>.</a:t>
            </a:r>
            <a:endParaRPr lang="en-US" sz="20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ru-RU" sz="20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Переваги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динамічної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компонування</a:t>
            </a:r>
            <a:r>
              <a:rPr lang="ru-RU" sz="2000" dirty="0">
                <a:latin typeface="+mj-lt"/>
              </a:rPr>
              <a:t> в тому, </a:t>
            </a:r>
            <a:r>
              <a:rPr lang="ru-RU" sz="2000" dirty="0" err="1">
                <a:latin typeface="+mj-lt"/>
              </a:rPr>
              <a:t>що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спільні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бібліотеки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займають</a:t>
            </a:r>
            <a:endParaRPr lang="ru-RU" sz="2000" dirty="0">
              <a:latin typeface="+mj-lt"/>
            </a:endParaRPr>
          </a:p>
          <a:p>
            <a:r>
              <a:rPr lang="ru-RU" sz="2000" b="1" dirty="0" err="1">
                <a:latin typeface="+mj-lt"/>
              </a:rPr>
              <a:t>менше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 err="1">
                <a:latin typeface="+mj-lt"/>
              </a:rPr>
              <a:t>місця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 err="1">
                <a:latin typeface="+mj-lt"/>
              </a:rPr>
              <a:t>і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 err="1">
                <a:latin typeface="+mj-lt"/>
              </a:rPr>
              <a:t>якщо</a:t>
            </a:r>
            <a:r>
              <a:rPr lang="ru-RU" sz="2000" dirty="0">
                <a:latin typeface="+mj-lt"/>
              </a:rPr>
              <a:t> ми </a:t>
            </a:r>
            <a:r>
              <a:rPr lang="ru-RU" sz="2000" dirty="0" err="1">
                <a:latin typeface="+mj-lt"/>
              </a:rPr>
              <a:t>робимо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якісь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оновлення</a:t>
            </a:r>
            <a:r>
              <a:rPr lang="ru-RU" sz="2000" dirty="0">
                <a:latin typeface="+mj-lt"/>
              </a:rPr>
              <a:t>, то </a:t>
            </a:r>
            <a:r>
              <a:rPr lang="ru-RU" sz="2000" dirty="0" err="1">
                <a:latin typeface="+mj-lt"/>
              </a:rPr>
              <a:t>виконуваний</a:t>
            </a:r>
            <a:r>
              <a:rPr lang="ru-RU" sz="2000" dirty="0">
                <a:latin typeface="+mj-lt"/>
              </a:rPr>
              <a:t> файл</a:t>
            </a:r>
          </a:p>
          <a:p>
            <a:r>
              <a:rPr lang="uk-UA" sz="2000" b="1" dirty="0">
                <a:latin typeface="+mj-lt"/>
              </a:rPr>
              <a:t>п</a:t>
            </a:r>
            <a:r>
              <a:rPr lang="ru-RU" sz="2000" b="1" dirty="0" err="1">
                <a:latin typeface="+mj-lt"/>
              </a:rPr>
              <a:t>ерекомпіл</a:t>
            </a:r>
            <a:r>
              <a:rPr lang="uk-UA" sz="2000" b="1" dirty="0" err="1">
                <a:latin typeface="+mj-lt"/>
              </a:rPr>
              <a:t>ювати</a:t>
            </a:r>
            <a:r>
              <a:rPr lang="ru-RU" sz="2000" b="1" dirty="0">
                <a:latin typeface="+mj-lt"/>
              </a:rPr>
              <a:t> не </a:t>
            </a:r>
            <a:r>
              <a:rPr lang="ru-RU" sz="2000" b="1" dirty="0" err="1">
                <a:latin typeface="+mj-lt"/>
              </a:rPr>
              <a:t>потрібно</a:t>
            </a:r>
            <a:r>
              <a:rPr lang="ru-RU" sz="2000" b="1" dirty="0">
                <a:latin typeface="+mj-lt"/>
              </a:rPr>
              <a:t>.</a:t>
            </a:r>
            <a:endParaRPr lang="en-US" sz="2000" b="1" dirty="0">
              <a:latin typeface="+mj-lt"/>
            </a:endParaRPr>
          </a:p>
          <a:p>
            <a:endParaRPr lang="ru-RU" sz="20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Розширення</a:t>
            </a:r>
            <a:r>
              <a:rPr lang="ru-RU" sz="2000" dirty="0">
                <a:latin typeface="+mj-lt"/>
              </a:rPr>
              <a:t> .</a:t>
            </a:r>
            <a:r>
              <a:rPr lang="en-US" sz="2000" dirty="0">
                <a:latin typeface="+mj-lt"/>
              </a:rPr>
              <a:t>so </a:t>
            </a:r>
            <a:r>
              <a:rPr lang="ru-RU" sz="2000" dirty="0">
                <a:latin typeface="+mj-lt"/>
              </a:rPr>
              <a:t>в </a:t>
            </a:r>
            <a:r>
              <a:rPr lang="en-US" sz="2000" dirty="0">
                <a:latin typeface="+mj-lt"/>
              </a:rPr>
              <a:t>Linux(Unix) </a:t>
            </a:r>
            <a:r>
              <a:rPr lang="ru-RU" sz="2000" dirty="0">
                <a:latin typeface="+mj-lt"/>
              </a:rPr>
              <a:t>и .</a:t>
            </a:r>
            <a:r>
              <a:rPr lang="en-US" sz="2000" dirty="0" err="1">
                <a:latin typeface="+mj-lt"/>
              </a:rPr>
              <a:t>dll</a:t>
            </a:r>
            <a:r>
              <a:rPr lang="en-US" sz="2000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в </a:t>
            </a:r>
            <a:r>
              <a:rPr lang="en-US" sz="2000" dirty="0">
                <a:latin typeface="+mj-lt"/>
              </a:rPr>
              <a:t>Windows</a:t>
            </a:r>
            <a:endParaRPr lang="ru-RU" sz="2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360000" y="1835621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50000"/>
              </a:lnSpc>
            </a:pPr>
            <a:r>
              <a:rPr lang="ru-RU" sz="1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// файл 1  </a:t>
            </a:r>
            <a:r>
              <a:rPr lang="ru-RU" sz="18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add.c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x, 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y){</a:t>
            </a: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return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x+y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1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// файл 2: </a:t>
            </a:r>
            <a:r>
              <a:rPr lang="ru-RU" sz="18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main.c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#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include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&lt;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stdio.h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main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(){</a:t>
            </a: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printf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("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The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sum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of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3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4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: %d \n ",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(3, 4));</a:t>
            </a: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000" b="1" strike="noStrike" spc="-1" dirty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// </a:t>
            </a:r>
            <a:r>
              <a:rPr lang="ru-RU" sz="2000" b="1" strike="noStrike" spc="-1" dirty="0" err="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gcc</a:t>
            </a:r>
            <a:r>
              <a:rPr lang="ru-RU" sz="2000" b="1" strike="noStrike" spc="-1" dirty="0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1" strike="noStrike" spc="-1" dirty="0" err="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main.c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//</a:t>
            </a:r>
            <a:r>
              <a:rPr lang="ru-RU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warning</a:t>
            </a:r>
            <a:r>
              <a:rPr lang="ru-R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ru-RU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implicit</a:t>
            </a:r>
            <a:r>
              <a:rPr lang="ru-R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declaration</a:t>
            </a:r>
            <a:r>
              <a:rPr lang="ru-R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of</a:t>
            </a:r>
            <a:r>
              <a:rPr lang="ru-R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function</a:t>
            </a:r>
            <a:r>
              <a:rPr lang="ru-R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‘</a:t>
            </a:r>
            <a:r>
              <a:rPr lang="ru-RU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</a:t>
            </a:r>
            <a:r>
              <a:rPr lang="ru-R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’ [-</a:t>
            </a:r>
            <a:r>
              <a:rPr lang="ru-RU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Wimplicit-function-declaration</a:t>
            </a:r>
            <a:r>
              <a:rPr lang="ru-R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CAE99-D1C7-4041-ADB6-50C7BBEE783D}"/>
              </a:ext>
            </a:extLst>
          </p:cNvPr>
          <p:cNvSpPr txBox="1"/>
          <p:nvPr/>
        </p:nvSpPr>
        <p:spPr>
          <a:xfrm>
            <a:off x="980326" y="432197"/>
            <a:ext cx="737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Робота з двома С-файлами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3200" dirty="0">
                <a:solidFill>
                  <a:schemeClr val="bg1"/>
                </a:solidFill>
              </a:rPr>
              <a:t>Опис проекту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360000" y="1779573"/>
            <a:ext cx="9359280" cy="36433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2000" dirty="0">
                <a:latin typeface="+mj-lt"/>
              </a:rPr>
              <a:t>Каталоги </a:t>
            </a:r>
            <a:r>
              <a:rPr lang="en-US" sz="2000" dirty="0">
                <a:latin typeface="+mj-lt"/>
              </a:rPr>
              <a:t>library </a:t>
            </a:r>
            <a:r>
              <a:rPr lang="ru-RU" sz="2000" dirty="0" err="1">
                <a:latin typeface="+mj-lt"/>
              </a:rPr>
              <a:t>і</a:t>
            </a:r>
            <a:r>
              <a:rPr lang="ru-RU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project </a:t>
            </a:r>
            <a:r>
              <a:rPr lang="ru-RU" sz="2000" dirty="0" err="1">
                <a:latin typeface="+mj-lt"/>
              </a:rPr>
              <a:t>знаходяться</a:t>
            </a:r>
            <a:r>
              <a:rPr lang="ru-RU" sz="2000" dirty="0">
                <a:latin typeface="+mj-lt"/>
              </a:rPr>
              <a:t> в </a:t>
            </a:r>
            <a:r>
              <a:rPr lang="ru-RU" sz="2000" dirty="0" err="1">
                <a:latin typeface="+mj-lt"/>
              </a:rPr>
              <a:t>загальному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каталозі</a:t>
            </a:r>
            <a:r>
              <a:rPr lang="ru-RU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User. 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>
                <a:latin typeface="+mj-lt"/>
              </a:rPr>
              <a:t>Каталог </a:t>
            </a:r>
            <a:r>
              <a:rPr lang="en-US" sz="2000" dirty="0">
                <a:latin typeface="+mj-lt"/>
              </a:rPr>
              <a:t>library </a:t>
            </a:r>
            <a:r>
              <a:rPr lang="ru-RU" sz="2000" dirty="0" err="1">
                <a:latin typeface="+mj-lt"/>
              </a:rPr>
              <a:t>містить</a:t>
            </a:r>
            <a:r>
              <a:rPr lang="ru-RU" sz="2000" dirty="0">
                <a:latin typeface="+mj-lt"/>
              </a:rPr>
              <a:t> каталог </a:t>
            </a:r>
            <a:r>
              <a:rPr lang="en-US" sz="2000" dirty="0">
                <a:latin typeface="+mj-lt"/>
              </a:rPr>
              <a:t>source (</a:t>
            </a:r>
            <a:r>
              <a:rPr lang="uk-UA" sz="2000" dirty="0">
                <a:latin typeface="+mj-lt"/>
              </a:rPr>
              <a:t> </a:t>
            </a:r>
            <a:r>
              <a:rPr lang="uk-UA" sz="2000" dirty="0" err="1">
                <a:latin typeface="+mj-lt"/>
              </a:rPr>
              <a:t>ісходні</a:t>
            </a:r>
            <a:r>
              <a:rPr lang="uk-UA" sz="2000" dirty="0">
                <a:latin typeface="+mj-lt"/>
              </a:rPr>
              <a:t> файли, </a:t>
            </a:r>
            <a:r>
              <a:rPr lang="en-US" sz="2000" dirty="0">
                <a:latin typeface="+mj-lt"/>
              </a:rPr>
              <a:t>c-files). </a:t>
            </a:r>
            <a:r>
              <a:rPr lang="ru-RU" sz="2000" dirty="0" err="1">
                <a:latin typeface="+mj-lt"/>
              </a:rPr>
              <a:t>Також</a:t>
            </a:r>
            <a:r>
              <a:rPr lang="ru-RU" sz="2000" dirty="0">
                <a:latin typeface="+mj-lt"/>
              </a:rPr>
              <a:t> в </a:t>
            </a:r>
            <a:r>
              <a:rPr lang="en-US" sz="2000" dirty="0">
                <a:latin typeface="+mj-lt"/>
              </a:rPr>
              <a:t>library </a:t>
            </a:r>
            <a:r>
              <a:rPr lang="ru-RU" sz="2000" dirty="0" err="1">
                <a:latin typeface="+mj-lt"/>
              </a:rPr>
              <a:t>будуть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знаходитися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заголовочні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файли</a:t>
            </a:r>
            <a:r>
              <a:rPr lang="ru-RU" sz="2000" dirty="0">
                <a:latin typeface="+mj-lt"/>
              </a:rPr>
              <a:t> (</a:t>
            </a:r>
            <a:r>
              <a:rPr lang="en-US" sz="2000" dirty="0">
                <a:latin typeface="+mj-lt"/>
              </a:rPr>
              <a:t>h-files), </a:t>
            </a:r>
            <a:r>
              <a:rPr lang="ru-RU" sz="2000" dirty="0">
                <a:latin typeface="+mj-lt"/>
              </a:rPr>
              <a:t>статична (</a:t>
            </a:r>
            <a:r>
              <a:rPr lang="en-US" sz="2000" dirty="0">
                <a:latin typeface="+mj-lt"/>
              </a:rPr>
              <a:t>libmy1.a) </a:t>
            </a:r>
            <a:r>
              <a:rPr lang="ru-RU" sz="2000" dirty="0" err="1">
                <a:latin typeface="+mj-lt"/>
              </a:rPr>
              <a:t>і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динамічна</a:t>
            </a:r>
            <a:r>
              <a:rPr lang="ru-RU" sz="2000" dirty="0">
                <a:latin typeface="+mj-lt"/>
              </a:rPr>
              <a:t> (</a:t>
            </a:r>
            <a:r>
              <a:rPr lang="en-US" sz="2000" dirty="0">
                <a:latin typeface="+mj-lt"/>
              </a:rPr>
              <a:t>libmy2.so) </a:t>
            </a:r>
            <a:r>
              <a:rPr lang="ru-RU" sz="2000" dirty="0" err="1">
                <a:latin typeface="+mj-lt"/>
              </a:rPr>
              <a:t>бібліотеки</a:t>
            </a:r>
            <a:r>
              <a:rPr lang="ru-RU" sz="2000" dirty="0">
                <a:latin typeface="+mj-lt"/>
              </a:rPr>
              <a:t>. </a:t>
            </a:r>
            <a:endParaRPr lang="en-US" sz="2000" dirty="0">
              <a:latin typeface="+mj-lt"/>
            </a:endParaRPr>
          </a:p>
          <a:p>
            <a:r>
              <a:rPr lang="ru-RU" sz="2000" dirty="0"/>
              <a:t>(В </a:t>
            </a:r>
            <a:r>
              <a:rPr lang="ru-RU" sz="2000" dirty="0" err="1"/>
              <a:t>операційних</a:t>
            </a:r>
            <a:r>
              <a:rPr lang="ru-RU" sz="2000" dirty="0"/>
              <a:t> системах </a:t>
            </a:r>
            <a:r>
              <a:rPr lang="en-US" sz="2000" dirty="0"/>
              <a:t>GNU / Linux </a:t>
            </a:r>
            <a:r>
              <a:rPr lang="ru-RU" sz="2000" dirty="0" err="1"/>
              <a:t>імена</a:t>
            </a:r>
            <a:r>
              <a:rPr lang="ru-RU" sz="2000" dirty="0"/>
              <a:t> </a:t>
            </a:r>
            <a:r>
              <a:rPr lang="ru-RU" sz="2000" dirty="0" err="1"/>
              <a:t>файлів</a:t>
            </a:r>
            <a:r>
              <a:rPr lang="ru-RU" sz="2000" dirty="0"/>
              <a:t> </a:t>
            </a:r>
            <a:r>
              <a:rPr lang="ru-RU" sz="2000" dirty="0" err="1"/>
              <a:t>бібліотек</a:t>
            </a:r>
            <a:r>
              <a:rPr lang="ru-RU" sz="2000" dirty="0"/>
              <a:t> </a:t>
            </a:r>
            <a:r>
              <a:rPr lang="ru-RU" sz="2000" dirty="0" err="1"/>
              <a:t>повинні</a:t>
            </a:r>
            <a:r>
              <a:rPr lang="ru-RU" sz="2000" dirty="0"/>
              <a:t> </a:t>
            </a:r>
            <a:r>
              <a:rPr lang="ru-RU" sz="2000" dirty="0" err="1"/>
              <a:t>мати</a:t>
            </a:r>
            <a:endParaRPr lang="ru-RU" sz="2000" dirty="0"/>
          </a:p>
          <a:p>
            <a:r>
              <a:rPr lang="ru-RU" sz="2000" dirty="0" err="1"/>
              <a:t>префікс</a:t>
            </a:r>
            <a:r>
              <a:rPr lang="ru-RU" sz="2000" dirty="0"/>
              <a:t> "</a:t>
            </a:r>
            <a:r>
              <a:rPr lang="en-US" sz="2000" dirty="0"/>
              <a:t>lib", </a:t>
            </a:r>
            <a:r>
              <a:rPr lang="ru-RU" sz="2000" dirty="0" err="1"/>
              <a:t>статичні</a:t>
            </a:r>
            <a:r>
              <a:rPr lang="ru-RU" sz="2000" dirty="0"/>
              <a:t> </a:t>
            </a:r>
            <a:r>
              <a:rPr lang="ru-RU" sz="2000" dirty="0" err="1"/>
              <a:t>бібліотеки</a:t>
            </a:r>
            <a:r>
              <a:rPr lang="ru-RU" sz="2000" dirty="0"/>
              <a:t> - </a:t>
            </a:r>
            <a:r>
              <a:rPr lang="ru-RU" sz="2000" dirty="0" err="1"/>
              <a:t>розширення</a:t>
            </a:r>
            <a:r>
              <a:rPr lang="ru-RU" sz="2000" dirty="0"/>
              <a:t> * .</a:t>
            </a:r>
            <a:r>
              <a:rPr lang="en-US" sz="2000" dirty="0"/>
              <a:t>a, </a:t>
            </a:r>
            <a:r>
              <a:rPr lang="ru-RU" sz="2000" dirty="0" err="1"/>
              <a:t>динамічні</a:t>
            </a:r>
            <a:r>
              <a:rPr lang="ru-RU" sz="2000" dirty="0"/>
              <a:t> - * .</a:t>
            </a:r>
            <a:r>
              <a:rPr lang="en-US" sz="2000" dirty="0"/>
              <a:t>so.</a:t>
            </a:r>
            <a:r>
              <a:rPr lang="uk-UA" sz="2000" dirty="0"/>
              <a:t>)</a:t>
            </a:r>
            <a:endParaRPr lang="ru-RU" sz="2000" dirty="0"/>
          </a:p>
          <a:p>
            <a:pPr>
              <a:buFont typeface="Arial" pitchFamily="34" charset="0"/>
              <a:buChar char="•"/>
            </a:pPr>
            <a:endParaRPr lang="ru-RU" sz="20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>
                <a:latin typeface="+mj-lt"/>
              </a:rPr>
              <a:t> Каталог </a:t>
            </a:r>
            <a:r>
              <a:rPr lang="en-US" sz="2000" dirty="0">
                <a:latin typeface="+mj-lt"/>
              </a:rPr>
              <a:t>project </a:t>
            </a:r>
            <a:r>
              <a:rPr lang="ru-RU" sz="2000" dirty="0">
                <a:latin typeface="+mj-lt"/>
              </a:rPr>
              <a:t>буде </a:t>
            </a:r>
            <a:r>
              <a:rPr lang="ru-RU" sz="2000" dirty="0" err="1">
                <a:latin typeface="+mj-lt"/>
              </a:rPr>
              <a:t>містити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файли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вихідних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кодів</a:t>
            </a:r>
            <a:r>
              <a:rPr lang="ru-RU" sz="2000" dirty="0">
                <a:latin typeface="+mj-lt"/>
              </a:rPr>
              <a:t> проекту та заголовки </a:t>
            </a:r>
            <a:r>
              <a:rPr lang="ru-RU" sz="2000" dirty="0" err="1">
                <a:latin typeface="+mj-lt"/>
              </a:rPr>
              <a:t>з</a:t>
            </a:r>
            <a:r>
              <a:rPr lang="ru-RU" sz="2000" dirty="0">
                <a:latin typeface="+mj-lt"/>
              </a:rPr>
              <a:t> </a:t>
            </a:r>
          </a:p>
          <a:p>
            <a:r>
              <a:rPr lang="ru-RU" sz="2000" dirty="0" err="1">
                <a:latin typeface="+mj-lt"/>
              </a:rPr>
              <a:t>описом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функцій</a:t>
            </a:r>
            <a:r>
              <a:rPr lang="ru-RU" sz="2000" dirty="0">
                <a:latin typeface="+mj-lt"/>
              </a:rPr>
              <a:t> проекту. Тут буде </a:t>
            </a:r>
            <a:r>
              <a:rPr lang="ru-RU" sz="2000" dirty="0" err="1">
                <a:latin typeface="+mj-lt"/>
              </a:rPr>
              <a:t>розташовуватися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виконуваний</a:t>
            </a:r>
            <a:r>
              <a:rPr lang="ru-RU" sz="2000" dirty="0">
                <a:latin typeface="+mj-lt"/>
              </a:rPr>
              <a:t> файл проекту.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</a:rPr>
              <a:t>Файл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figure.c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: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156" y="1779573"/>
            <a:ext cx="50387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char</a:t>
            </a:r>
            <a:r>
              <a:rPr lang="en-US" dirty="0"/>
              <a:t> sign,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width,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height) {</a:t>
            </a:r>
          </a:p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>
                <a:solidFill>
                  <a:srgbClr val="0070C0"/>
                </a:solidFill>
              </a:rPr>
              <a:t>  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width;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putchar</a:t>
            </a:r>
            <a:r>
              <a:rPr lang="en-US" dirty="0"/>
              <a:t>(sign);</a:t>
            </a:r>
          </a:p>
          <a:p>
            <a:r>
              <a:rPr lang="en-US" dirty="0"/>
              <a:t>  </a:t>
            </a:r>
            <a:r>
              <a:rPr lang="en-US" dirty="0" err="1"/>
              <a:t>putchar</a:t>
            </a:r>
            <a:r>
              <a:rPr lang="en-US" dirty="0"/>
              <a:t>('\n');</a:t>
            </a:r>
          </a:p>
          <a:p>
            <a:r>
              <a:rPr lang="en-US" dirty="0">
                <a:solidFill>
                  <a:srgbClr val="0070C0"/>
                </a:solidFill>
              </a:rPr>
              <a:t>  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height-2;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>
                <a:solidFill>
                  <a:srgbClr val="0070C0"/>
                </a:solidFill>
              </a:rPr>
              <a:t>    for</a:t>
            </a:r>
            <a:r>
              <a:rPr lang="en-US" dirty="0"/>
              <a:t> (j=0; j &lt; width; j++) {</a:t>
            </a:r>
          </a:p>
          <a:p>
            <a:r>
              <a:rPr lang="en-US" dirty="0">
                <a:solidFill>
                  <a:srgbClr val="0070C0"/>
                </a:solidFill>
              </a:rPr>
              <a:t>       if</a:t>
            </a:r>
            <a:r>
              <a:rPr lang="en-US" dirty="0"/>
              <a:t> (j==0 || j==width-1) </a:t>
            </a:r>
          </a:p>
          <a:p>
            <a:r>
              <a:rPr lang="en-US" dirty="0"/>
              <a:t>            </a:t>
            </a:r>
            <a:r>
              <a:rPr lang="en-US" dirty="0" err="1"/>
              <a:t>putchar</a:t>
            </a:r>
            <a:r>
              <a:rPr lang="en-US" dirty="0"/>
              <a:t>(sign);</a:t>
            </a:r>
          </a:p>
          <a:p>
            <a:r>
              <a:rPr lang="en-US" dirty="0">
                <a:solidFill>
                  <a:srgbClr val="0070C0"/>
                </a:solidFill>
              </a:rPr>
              <a:t>      else</a:t>
            </a:r>
            <a:r>
              <a:rPr lang="en-US" dirty="0"/>
              <a:t> </a:t>
            </a:r>
            <a:r>
              <a:rPr lang="en-US" dirty="0" err="1"/>
              <a:t>putchar</a:t>
            </a:r>
            <a:r>
              <a:rPr lang="en-US" dirty="0"/>
              <a:t>(' ');       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putchar</a:t>
            </a:r>
            <a:r>
              <a:rPr lang="en-US" dirty="0"/>
              <a:t>('\n');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width;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putchar</a:t>
            </a:r>
            <a:r>
              <a:rPr lang="en-US" dirty="0"/>
              <a:t>(sign);</a:t>
            </a:r>
          </a:p>
          <a:p>
            <a:r>
              <a:rPr lang="en-US" dirty="0" err="1"/>
              <a:t>putchar</a:t>
            </a:r>
            <a:r>
              <a:rPr lang="en-US" dirty="0"/>
              <a:t>('\n');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26064" y="1993887"/>
            <a:ext cx="44672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diagonals (</a:t>
            </a:r>
            <a:r>
              <a:rPr lang="en-US" dirty="0">
                <a:solidFill>
                  <a:srgbClr val="0070C0"/>
                </a:solidFill>
              </a:rPr>
              <a:t>char</a:t>
            </a:r>
            <a:r>
              <a:rPr lang="en-US" dirty="0"/>
              <a:t> sign,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width) {</a:t>
            </a:r>
          </a:p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>
                <a:solidFill>
                  <a:srgbClr val="0070C0"/>
                </a:solidFill>
              </a:rPr>
              <a:t> 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width;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>
                <a:solidFill>
                  <a:srgbClr val="0070C0"/>
                </a:solidFill>
              </a:rPr>
              <a:t>     for</a:t>
            </a:r>
            <a:r>
              <a:rPr lang="en-US" dirty="0"/>
              <a:t> (j=0; j &lt; width; j++) {</a:t>
            </a:r>
          </a:p>
          <a:p>
            <a:r>
              <a:rPr lang="en-US" dirty="0">
                <a:solidFill>
                  <a:srgbClr val="0070C0"/>
                </a:solidFill>
              </a:rPr>
              <a:t>       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== j || </a:t>
            </a:r>
            <a:r>
              <a:rPr lang="en-US" dirty="0" err="1"/>
              <a:t>i+j</a:t>
            </a:r>
            <a:r>
              <a:rPr lang="en-US" dirty="0"/>
              <a:t> == width-1) </a:t>
            </a:r>
          </a:p>
          <a:p>
            <a:r>
              <a:rPr lang="en-US" dirty="0"/>
              <a:t>            </a:t>
            </a:r>
            <a:r>
              <a:rPr lang="en-US" dirty="0" err="1"/>
              <a:t>putchar</a:t>
            </a:r>
            <a:r>
              <a:rPr lang="en-US" dirty="0"/>
              <a:t>(sign);</a:t>
            </a:r>
          </a:p>
          <a:p>
            <a:r>
              <a:rPr lang="en-US" dirty="0">
                <a:solidFill>
                  <a:srgbClr val="0070C0"/>
                </a:solidFill>
              </a:rPr>
              <a:t>       else</a:t>
            </a:r>
            <a:r>
              <a:rPr lang="en-US" dirty="0"/>
              <a:t> </a:t>
            </a:r>
            <a:r>
              <a:rPr lang="en-US" dirty="0" err="1"/>
              <a:t>putchar</a:t>
            </a:r>
            <a:r>
              <a:rPr lang="en-US" dirty="0"/>
              <a:t>(' ');              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    </a:t>
            </a:r>
            <a:r>
              <a:rPr lang="en-US" dirty="0" err="1"/>
              <a:t>putchar</a:t>
            </a:r>
            <a:r>
              <a:rPr lang="en-US" dirty="0"/>
              <a:t>('\n');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err="1">
                <a:solidFill>
                  <a:schemeClr val="bg1"/>
                </a:solidFill>
                <a:latin typeface="+mj-lt"/>
              </a:rPr>
              <a:t>Заголовочний</a:t>
            </a:r>
            <a:r>
              <a:rPr lang="ru-RU" sz="3200" dirty="0">
                <a:solidFill>
                  <a:schemeClr val="bg1"/>
                </a:solidFill>
                <a:latin typeface="+mj-lt"/>
              </a:rPr>
              <a:t> файл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mylib.h</a:t>
            </a:r>
            <a:r>
              <a:rPr lang="ru-RU" sz="3200" dirty="0">
                <a:solidFill>
                  <a:schemeClr val="bg1"/>
                </a:solidFill>
                <a:latin typeface="+mj-lt"/>
              </a:rPr>
              <a:t> та драйвер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text.c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5470" y="2208201"/>
            <a:ext cx="62865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/</a:t>
            </a:r>
            <a:r>
              <a:rPr lang="ru-RU" sz="2000" dirty="0">
                <a:solidFill>
                  <a:srgbClr val="00B050"/>
                </a:solidFill>
              </a:rPr>
              <a:t>Файл </a:t>
            </a:r>
            <a:r>
              <a:rPr lang="en-US" sz="2000" dirty="0" err="1">
                <a:solidFill>
                  <a:srgbClr val="00B050"/>
                </a:solidFill>
              </a:rPr>
              <a:t>mylib.h</a:t>
            </a:r>
            <a:r>
              <a:rPr lang="en-US" sz="2000" dirty="0">
                <a:solidFill>
                  <a:srgbClr val="00B050"/>
                </a:solidFill>
              </a:rPr>
              <a:t>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rect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70C0"/>
                </a:solidFill>
              </a:rPr>
              <a:t>char</a:t>
            </a:r>
            <a:r>
              <a:rPr lang="en-US" sz="2000" dirty="0"/>
              <a:t> sign,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/>
              <a:t> width,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/>
              <a:t>height);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void</a:t>
            </a:r>
            <a:r>
              <a:rPr lang="en-US" sz="2000" dirty="0"/>
              <a:t> diagonals (</a:t>
            </a:r>
            <a:r>
              <a:rPr lang="en-US" sz="2000" dirty="0">
                <a:solidFill>
                  <a:srgbClr val="0070C0"/>
                </a:solidFill>
              </a:rPr>
              <a:t>char</a:t>
            </a:r>
            <a:r>
              <a:rPr lang="en-US" sz="2000" dirty="0"/>
              <a:t> sign,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/>
              <a:t> width);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void</a:t>
            </a:r>
            <a:r>
              <a:rPr lang="en-US" sz="2000" dirty="0"/>
              <a:t> text (</a:t>
            </a:r>
            <a:r>
              <a:rPr lang="en-US" sz="2000" dirty="0">
                <a:solidFill>
                  <a:srgbClr val="0070C0"/>
                </a:solidFill>
              </a:rPr>
              <a:t>char</a:t>
            </a:r>
            <a:r>
              <a:rPr lang="en-US" sz="2000" dirty="0"/>
              <a:t> *</a:t>
            </a:r>
            <a:r>
              <a:rPr lang="en-US" sz="2000" dirty="0" err="1"/>
              <a:t>ch</a:t>
            </a:r>
            <a:r>
              <a:rPr lang="en-US" sz="2000" dirty="0"/>
              <a:t>);</a:t>
            </a:r>
            <a:endParaRPr lang="ru-RU" sz="2000" dirty="0"/>
          </a:p>
          <a:p>
            <a:endParaRPr lang="en-US" sz="2000" dirty="0">
              <a:solidFill>
                <a:srgbClr val="00B050"/>
              </a:solidFill>
            </a:endParaRP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ru-RU" sz="2000" dirty="0">
                <a:solidFill>
                  <a:srgbClr val="00B050"/>
                </a:solidFill>
              </a:rPr>
              <a:t>//Файл </a:t>
            </a:r>
            <a:r>
              <a:rPr lang="en-US" sz="2000" dirty="0" err="1">
                <a:solidFill>
                  <a:srgbClr val="00B050"/>
                </a:solidFill>
              </a:rPr>
              <a:t>text.c</a:t>
            </a:r>
            <a:r>
              <a:rPr lang="en-US" sz="2000" dirty="0">
                <a:solidFill>
                  <a:srgbClr val="00B050"/>
                </a:solidFill>
              </a:rPr>
              <a:t>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void</a:t>
            </a:r>
            <a:r>
              <a:rPr lang="en-US" sz="2000" dirty="0"/>
              <a:t> text (</a:t>
            </a:r>
            <a:r>
              <a:rPr lang="en-US" sz="2000" dirty="0">
                <a:solidFill>
                  <a:srgbClr val="0070C0"/>
                </a:solidFill>
              </a:rPr>
              <a:t>char</a:t>
            </a:r>
            <a:r>
              <a:rPr lang="en-US" sz="2000" dirty="0"/>
              <a:t> *</a:t>
            </a:r>
            <a:r>
              <a:rPr lang="en-US" sz="2000" dirty="0" err="1"/>
              <a:t>ch</a:t>
            </a:r>
            <a:r>
              <a:rPr lang="en-US" sz="2000" dirty="0"/>
              <a:t>) {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while</a:t>
            </a:r>
            <a:r>
              <a:rPr lang="en-US" sz="2000" dirty="0"/>
              <a:t> (*</a:t>
            </a:r>
            <a:r>
              <a:rPr lang="en-US" sz="2000" dirty="0" err="1"/>
              <a:t>ch</a:t>
            </a:r>
            <a:r>
              <a:rPr lang="en-US" sz="2000" dirty="0"/>
              <a:t>++ != '\0') </a:t>
            </a:r>
            <a:r>
              <a:rPr lang="en-US" sz="2000" dirty="0" err="1"/>
              <a:t>putchar</a:t>
            </a:r>
            <a:r>
              <a:rPr lang="en-US" sz="2000" dirty="0"/>
              <a:t>('*');</a:t>
            </a:r>
          </a:p>
          <a:p>
            <a:r>
              <a:rPr lang="en-US" sz="2000" dirty="0" err="1"/>
              <a:t>putchar</a:t>
            </a:r>
            <a:r>
              <a:rPr lang="en-US" sz="2000" dirty="0"/>
              <a:t>('\n');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>
                <a:solidFill>
                  <a:srgbClr val="00B050"/>
                </a:solidFill>
              </a:rPr>
              <a:t>/</a:t>
            </a:r>
            <a:endParaRPr lang="ru-RU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err="1">
                <a:solidFill>
                  <a:schemeClr val="bg1"/>
                </a:solidFill>
              </a:rPr>
              <a:t>Компіляція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статичної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бібліотеки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360000" y="1422383"/>
            <a:ext cx="9359280" cy="3143272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&gt;&gt;</a:t>
            </a:r>
            <a:r>
              <a:rPr lang="en-US" sz="2400" dirty="0" err="1">
                <a:solidFill>
                  <a:srgbClr val="7030A0"/>
                </a:solidFill>
              </a:rPr>
              <a:t>cd</a:t>
            </a:r>
            <a:r>
              <a:rPr lang="en-US" sz="2400" dirty="0">
                <a:solidFill>
                  <a:srgbClr val="7030A0"/>
                </a:solidFill>
              </a:rPr>
              <a:t> library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</a:t>
            </a:r>
            <a:r>
              <a:rPr lang="en-US" sz="2400" dirty="0" err="1">
                <a:solidFill>
                  <a:srgbClr val="7030A0"/>
                </a:solidFill>
              </a:rPr>
              <a:t>gcc</a:t>
            </a:r>
            <a:r>
              <a:rPr lang="en-US" sz="2400" dirty="0">
                <a:solidFill>
                  <a:srgbClr val="7030A0"/>
                </a:solidFill>
              </a:rPr>
              <a:t> -c ./source/*.c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</a:t>
            </a:r>
            <a:r>
              <a:rPr lang="en-US" sz="2400" dirty="0" err="1">
                <a:solidFill>
                  <a:srgbClr val="00B050"/>
                </a:solidFill>
              </a:rPr>
              <a:t>figures.o</a:t>
            </a:r>
            <a:r>
              <a:rPr lang="en-US" sz="2400" dirty="0">
                <a:solidFill>
                  <a:srgbClr val="00B050"/>
                </a:solidFill>
              </a:rPr>
              <a:t>  </a:t>
            </a:r>
            <a:r>
              <a:rPr lang="en-US" sz="2400" dirty="0" err="1">
                <a:solidFill>
                  <a:srgbClr val="00B050"/>
                </a:solidFill>
              </a:rPr>
              <a:t>mylib.h</a:t>
            </a:r>
            <a:r>
              <a:rPr lang="en-US" sz="2400" dirty="0">
                <a:solidFill>
                  <a:srgbClr val="00B050"/>
                </a:solidFill>
              </a:rPr>
              <a:t>  source  </a:t>
            </a:r>
            <a:r>
              <a:rPr lang="en-US" sz="2400" dirty="0" err="1">
                <a:solidFill>
                  <a:srgbClr val="00B050"/>
                </a:solidFill>
              </a:rPr>
              <a:t>text.o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&gt;&gt;&gt; </a:t>
            </a:r>
            <a:r>
              <a:rPr lang="en-US" sz="2400" dirty="0" err="1">
                <a:solidFill>
                  <a:srgbClr val="7030A0"/>
                </a:solidFill>
              </a:rPr>
              <a:t>ar</a:t>
            </a:r>
            <a:r>
              <a:rPr lang="en-US" sz="2400" dirty="0">
                <a:solidFill>
                  <a:srgbClr val="7030A0"/>
                </a:solidFill>
              </a:rPr>
              <a:t> r libmy1.a *.o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</a:t>
            </a:r>
            <a:r>
              <a:rPr lang="en-US" sz="2400" dirty="0" err="1">
                <a:solidFill>
                  <a:srgbClr val="7030A0"/>
                </a:solidFill>
              </a:rPr>
              <a:t>rm</a:t>
            </a:r>
            <a:r>
              <a:rPr lang="en-US" sz="2400" dirty="0">
                <a:solidFill>
                  <a:srgbClr val="7030A0"/>
                </a:solidFill>
              </a:rPr>
              <a:t> *.o </a:t>
            </a:r>
            <a:r>
              <a:rPr lang="en-US" sz="2400" dirty="0">
                <a:solidFill>
                  <a:srgbClr val="00B050"/>
                </a:solidFill>
              </a:rPr>
              <a:t># </a:t>
            </a:r>
            <a:r>
              <a:rPr lang="ru-RU" sz="2400" dirty="0">
                <a:solidFill>
                  <a:srgbClr val="00B050"/>
                </a:solidFill>
              </a:rPr>
              <a:t>не </a:t>
            </a:r>
            <a:r>
              <a:rPr lang="ru-RU" sz="2400" dirty="0" err="1">
                <a:solidFill>
                  <a:srgbClr val="00B050"/>
                </a:solidFill>
              </a:rPr>
              <a:t>обовязково</a:t>
            </a:r>
            <a:endParaRPr lang="ru-RU" sz="2400" dirty="0">
              <a:solidFill>
                <a:srgbClr val="00B050"/>
              </a:solidFill>
            </a:endParaRPr>
          </a:p>
          <a:p>
            <a:r>
              <a:rPr lang="ru-RU" sz="2400" dirty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libmy1.a  </a:t>
            </a:r>
            <a:r>
              <a:rPr lang="en-US" sz="2400" dirty="0" err="1">
                <a:solidFill>
                  <a:srgbClr val="00B050"/>
                </a:solidFill>
              </a:rPr>
              <a:t>mylib.h</a:t>
            </a:r>
            <a:r>
              <a:rPr lang="en-US" sz="2400" dirty="0">
                <a:solidFill>
                  <a:srgbClr val="00B050"/>
                </a:solidFill>
              </a:rPr>
              <a:t>  source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err="1">
                <a:solidFill>
                  <a:schemeClr val="bg1"/>
                </a:solidFill>
              </a:rPr>
              <a:t>Компіляція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динамічної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бібліотеки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360000" y="1708135"/>
            <a:ext cx="9359280" cy="3000395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&gt;&gt;&gt;</a:t>
            </a:r>
            <a:r>
              <a:rPr lang="en-US" sz="2400" dirty="0" err="1">
                <a:solidFill>
                  <a:srgbClr val="7030A0"/>
                </a:solidFill>
              </a:rPr>
              <a:t>gcc</a:t>
            </a:r>
            <a:r>
              <a:rPr lang="en-US" sz="2400" dirty="0">
                <a:solidFill>
                  <a:srgbClr val="7030A0"/>
                </a:solidFill>
              </a:rPr>
              <a:t> -c -</a:t>
            </a:r>
            <a:r>
              <a:rPr lang="en-US" sz="2400" dirty="0" err="1">
                <a:solidFill>
                  <a:srgbClr val="7030A0"/>
                </a:solidFill>
              </a:rPr>
              <a:t>fPIC</a:t>
            </a:r>
            <a:r>
              <a:rPr lang="en-US" sz="2400" dirty="0">
                <a:solidFill>
                  <a:srgbClr val="7030A0"/>
                </a:solidFill>
              </a:rPr>
              <a:t> source/*.c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</a:t>
            </a:r>
            <a:r>
              <a:rPr lang="en-US" sz="2400" dirty="0" err="1">
                <a:solidFill>
                  <a:srgbClr val="7030A0"/>
                </a:solidFill>
              </a:rPr>
              <a:t>gcc</a:t>
            </a:r>
            <a:r>
              <a:rPr lang="en-US" sz="2400" dirty="0">
                <a:solidFill>
                  <a:srgbClr val="7030A0"/>
                </a:solidFill>
              </a:rPr>
              <a:t> -shared -o libmy2.so *.o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</a:t>
            </a:r>
            <a:r>
              <a:rPr lang="en-US" sz="2400" dirty="0" err="1">
                <a:solidFill>
                  <a:srgbClr val="7030A0"/>
                </a:solidFill>
              </a:rPr>
              <a:t>rm</a:t>
            </a:r>
            <a:r>
              <a:rPr lang="en-US" sz="2400" dirty="0">
                <a:solidFill>
                  <a:srgbClr val="7030A0"/>
                </a:solidFill>
              </a:rPr>
              <a:t> *.o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libmy1.a  libmy2.so  </a:t>
            </a:r>
            <a:r>
              <a:rPr lang="en-US" sz="2400" dirty="0" err="1">
                <a:solidFill>
                  <a:srgbClr val="00B050"/>
                </a:solidFill>
              </a:rPr>
              <a:t>mylib.h</a:t>
            </a:r>
            <a:r>
              <a:rPr lang="en-US" sz="2400" dirty="0">
                <a:solidFill>
                  <a:srgbClr val="00B050"/>
                </a:solidFill>
              </a:rPr>
              <a:t>  source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err="1">
                <a:solidFill>
                  <a:schemeClr val="bg1"/>
                </a:solidFill>
                <a:latin typeface="+mj-lt"/>
              </a:rPr>
              <a:t>Файли</a:t>
            </a:r>
            <a:r>
              <a:rPr lang="ru-RU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+mj-lt"/>
              </a:rPr>
              <a:t>директорії</a:t>
            </a:r>
            <a:r>
              <a:rPr lang="ru-RU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project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922449"/>
            <a:ext cx="57546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//Файл </a:t>
            </a:r>
            <a:r>
              <a:rPr lang="en-US" dirty="0" err="1">
                <a:solidFill>
                  <a:srgbClr val="00B050"/>
                </a:solidFill>
              </a:rPr>
              <a:t>data.c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r>
              <a:rPr lang="en-US" b="1" dirty="0"/>
              <a:t>#include "../library/</a:t>
            </a:r>
            <a:r>
              <a:rPr lang="en-US" b="1" dirty="0" err="1"/>
              <a:t>mylib.h</a:t>
            </a:r>
            <a:r>
              <a:rPr lang="en-US" b="1" dirty="0"/>
              <a:t>"</a:t>
            </a:r>
          </a:p>
          <a:p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data (void) {</a:t>
            </a:r>
          </a:p>
          <a:p>
            <a:r>
              <a:rPr lang="ru-RU" dirty="0">
                <a:solidFill>
                  <a:srgbClr val="0070C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/>
              <a:t>strs</a:t>
            </a:r>
            <a:r>
              <a:rPr lang="en-US" dirty="0"/>
              <a:t>[3][30];</a:t>
            </a:r>
          </a:p>
          <a:p>
            <a:r>
              <a:rPr lang="ru-RU" dirty="0">
                <a:solidFill>
                  <a:srgbClr val="0070C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char</a:t>
            </a:r>
            <a:r>
              <a:rPr lang="en-US" dirty="0"/>
              <a:t> *prompts[3] = {"Name:”, “</a:t>
            </a:r>
            <a:r>
              <a:rPr lang="en-US" dirty="0" err="1"/>
              <a:t>Place”,"Point</a:t>
            </a:r>
            <a:r>
              <a:rPr lang="en-US" dirty="0"/>
              <a:t> "};</a:t>
            </a:r>
          </a:p>
          <a:p>
            <a:r>
              <a:rPr lang="ru-RU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ru-RU" dirty="0">
                <a:solidFill>
                  <a:srgbClr val="0070C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&lt;3;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ru-RU" dirty="0"/>
              <a:t>    </a:t>
            </a:r>
            <a:r>
              <a:rPr lang="en-US" dirty="0" err="1"/>
              <a:t>printf</a:t>
            </a:r>
            <a:r>
              <a:rPr lang="en-US" dirty="0"/>
              <a:t>("%s", prompts[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ru-RU" dirty="0"/>
              <a:t>    </a:t>
            </a:r>
            <a:r>
              <a:rPr lang="en-US" dirty="0"/>
              <a:t>gets(</a:t>
            </a:r>
            <a:r>
              <a:rPr lang="en-US" dirty="0" err="1"/>
              <a:t>strs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diagonals('~', 7);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&lt;3;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("%s", prompts[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text(</a:t>
            </a:r>
            <a:r>
              <a:rPr lang="en-US" dirty="0" err="1"/>
              <a:t>strs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69006" y="2071678"/>
            <a:ext cx="38576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//Файл </a:t>
            </a:r>
            <a:r>
              <a:rPr lang="en-US" dirty="0" err="1">
                <a:solidFill>
                  <a:srgbClr val="00B050"/>
                </a:solidFill>
              </a:rPr>
              <a:t>main.c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r>
              <a:rPr lang="en-US" b="1" dirty="0"/>
              <a:t>#include "../library/</a:t>
            </a:r>
            <a:r>
              <a:rPr lang="en-US" b="1" dirty="0" err="1"/>
              <a:t>mylib.h</a:t>
            </a:r>
            <a:r>
              <a:rPr lang="en-US" b="1" dirty="0"/>
              <a:t>"</a:t>
            </a:r>
          </a:p>
          <a:p>
            <a:r>
              <a:rPr lang="en-US" b="1" dirty="0"/>
              <a:t>#include "</a:t>
            </a:r>
            <a:r>
              <a:rPr lang="en-US" b="1" dirty="0" err="1"/>
              <a:t>project.h</a:t>
            </a:r>
            <a:r>
              <a:rPr lang="en-US" b="1" dirty="0"/>
              <a:t>“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main () {</a:t>
            </a:r>
          </a:p>
          <a:p>
            <a:r>
              <a:rPr lang="en-US" dirty="0"/>
              <a:t>   </a:t>
            </a:r>
            <a:r>
              <a:rPr lang="en-US" dirty="0" err="1"/>
              <a:t>rect</a:t>
            </a:r>
            <a:r>
              <a:rPr lang="en-US" dirty="0"/>
              <a:t>('-',75,4);</a:t>
            </a:r>
          </a:p>
          <a:p>
            <a:r>
              <a:rPr lang="en-US" dirty="0"/>
              <a:t>   data();</a:t>
            </a:r>
          </a:p>
          <a:p>
            <a:r>
              <a:rPr lang="en-US" dirty="0"/>
              <a:t>   </a:t>
            </a:r>
            <a:r>
              <a:rPr lang="en-US" dirty="0" err="1"/>
              <a:t>rect</a:t>
            </a:r>
            <a:r>
              <a:rPr lang="en-US" dirty="0"/>
              <a:t>('+',75,3);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Файл </a:t>
            </a:r>
            <a:r>
              <a:rPr lang="en-US" dirty="0" err="1">
                <a:solidFill>
                  <a:srgbClr val="00B050"/>
                </a:solidFill>
              </a:rPr>
              <a:t>project.h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</a:t>
            </a:r>
            <a:r>
              <a:rPr lang="ru-RU" dirty="0">
                <a:solidFill>
                  <a:srgbClr val="00B050"/>
                </a:solidFill>
              </a:rPr>
              <a:t>Метод </a:t>
            </a:r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*/</a:t>
            </a:r>
          </a:p>
          <a:p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data (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);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err="1">
                <a:solidFill>
                  <a:schemeClr val="bg1"/>
                </a:solidFill>
              </a:rPr>
              <a:t>Комп</a:t>
            </a:r>
            <a:r>
              <a:rPr lang="uk-UA" sz="3200" dirty="0">
                <a:solidFill>
                  <a:schemeClr val="bg1"/>
                </a:solidFill>
              </a:rPr>
              <a:t>і</a:t>
            </a:r>
            <a:r>
              <a:rPr lang="ru-RU" sz="3200" dirty="0" err="1">
                <a:solidFill>
                  <a:schemeClr val="bg1"/>
                </a:solidFill>
              </a:rPr>
              <a:t>ляція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розом</a:t>
            </a:r>
            <a:r>
              <a:rPr lang="ru-RU" sz="3200" dirty="0">
                <a:solidFill>
                  <a:schemeClr val="bg1"/>
                </a:solidFill>
              </a:rPr>
              <a:t> з </a:t>
            </a:r>
            <a:r>
              <a:rPr lang="ru-RU" sz="3200" dirty="0" err="1">
                <a:solidFill>
                  <a:schemeClr val="bg1"/>
                </a:solidFill>
              </a:rPr>
              <a:t>бібліотеками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325404" y="1851011"/>
            <a:ext cx="9359280" cy="2000263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&gt;&gt;&gt;</a:t>
            </a:r>
            <a:r>
              <a:rPr lang="en-US" sz="2400" dirty="0" err="1">
                <a:solidFill>
                  <a:srgbClr val="7030A0"/>
                </a:solidFill>
              </a:rPr>
              <a:t>cd</a:t>
            </a:r>
            <a:r>
              <a:rPr lang="en-US" sz="2400" dirty="0">
                <a:solidFill>
                  <a:srgbClr val="7030A0"/>
                </a:solidFill>
              </a:rPr>
              <a:t> ../project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</a:t>
            </a:r>
            <a:r>
              <a:rPr lang="en-US" sz="2400" dirty="0" err="1">
                <a:solidFill>
                  <a:srgbClr val="7030A0"/>
                </a:solidFill>
              </a:rPr>
              <a:t>gcc</a:t>
            </a:r>
            <a:r>
              <a:rPr lang="en-US" sz="2400" dirty="0">
                <a:solidFill>
                  <a:srgbClr val="7030A0"/>
                </a:solidFill>
              </a:rPr>
              <a:t> -c *.c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 </a:t>
            </a:r>
            <a:r>
              <a:rPr lang="en-US" sz="2400" dirty="0" err="1">
                <a:solidFill>
                  <a:srgbClr val="00B050"/>
                </a:solidFill>
              </a:rPr>
              <a:t>main.o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ru-RU" sz="2400" dirty="0">
                <a:solidFill>
                  <a:srgbClr val="00B050"/>
                </a:solidFill>
              </a:rPr>
              <a:t>и </a:t>
            </a:r>
            <a:r>
              <a:rPr lang="en-US" sz="2400" dirty="0" err="1">
                <a:solidFill>
                  <a:srgbClr val="00B050"/>
                </a:solidFill>
              </a:rPr>
              <a:t>data.o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&gt;&gt;&gt; </a:t>
            </a:r>
            <a:r>
              <a:rPr lang="en-US" sz="2400" dirty="0" err="1">
                <a:solidFill>
                  <a:srgbClr val="7030A0"/>
                </a:solidFill>
              </a:rPr>
              <a:t>gcc</a:t>
            </a:r>
            <a:r>
              <a:rPr lang="en-US" sz="2400" dirty="0">
                <a:solidFill>
                  <a:srgbClr val="7030A0"/>
                </a:solidFill>
              </a:rPr>
              <a:t> -o project *.o -L../library -lmy1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</a:t>
            </a:r>
            <a:r>
              <a:rPr lang="en-US" sz="2400" dirty="0" err="1">
                <a:solidFill>
                  <a:srgbClr val="7030A0"/>
                </a:solidFill>
              </a:rPr>
              <a:t>gcc</a:t>
            </a:r>
            <a:r>
              <a:rPr lang="en-US" sz="2400" dirty="0">
                <a:solidFill>
                  <a:srgbClr val="7030A0"/>
                </a:solidFill>
              </a:rPr>
              <a:t> -o project *.o -L../library -lmy2 -</a:t>
            </a:r>
            <a:r>
              <a:rPr lang="en-US" sz="2400" dirty="0" err="1">
                <a:solidFill>
                  <a:srgbClr val="7030A0"/>
                </a:solidFill>
              </a:rPr>
              <a:t>Wl,-rpath</a:t>
            </a:r>
            <a:r>
              <a:rPr lang="en-US" sz="2400" dirty="0">
                <a:solidFill>
                  <a:srgbClr val="7030A0"/>
                </a:solidFill>
              </a:rPr>
              <a:t>,../library</a:t>
            </a:r>
            <a:r>
              <a:rPr lang="en-US" sz="2000" dirty="0">
                <a:solidFill>
                  <a:srgbClr val="7030A0"/>
                </a:solidFill>
              </a:rPr>
              <a:t>/</a:t>
            </a:r>
            <a:endParaRPr lang="ru-RU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err="1">
                <a:solidFill>
                  <a:schemeClr val="bg1"/>
                </a:solidFill>
              </a:rPr>
              <a:t>Файли</a:t>
            </a:r>
            <a:r>
              <a:rPr lang="en-US" sz="3200" dirty="0">
                <a:solidFill>
                  <a:schemeClr val="bg1"/>
                </a:solidFill>
              </a:rPr>
              <a:t> Project 2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6842" y="1779573"/>
            <a:ext cx="5038725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/* </a:t>
            </a:r>
            <a:r>
              <a:rPr lang="uk-UA" dirty="0">
                <a:solidFill>
                  <a:srgbClr val="00B050"/>
                </a:solidFill>
              </a:rPr>
              <a:t>Файл </a:t>
            </a:r>
            <a:r>
              <a:rPr lang="en-US" dirty="0" err="1">
                <a:solidFill>
                  <a:srgbClr val="00B050"/>
                </a:solidFill>
              </a:rPr>
              <a:t>world.h</a:t>
            </a:r>
            <a:r>
              <a:rPr lang="en-US" dirty="0">
                <a:solidFill>
                  <a:srgbClr val="00B050"/>
                </a:solidFill>
              </a:rPr>
              <a:t> */</a:t>
            </a:r>
          </a:p>
          <a:p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h_world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g_world</a:t>
            </a:r>
            <a:r>
              <a:rPr lang="en-US" dirty="0"/>
              <a:t> ();</a:t>
            </a:r>
            <a:endParaRPr lang="uk-UA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/*</a:t>
            </a:r>
            <a:r>
              <a:rPr lang="uk-UA" dirty="0">
                <a:solidFill>
                  <a:srgbClr val="00B050"/>
                </a:solidFill>
              </a:rPr>
              <a:t>Файл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h_world.c</a:t>
            </a:r>
            <a:r>
              <a:rPr lang="en-US" dirty="0">
                <a:solidFill>
                  <a:srgbClr val="00B050"/>
                </a:solidFill>
              </a:rPr>
              <a:t> */</a:t>
            </a:r>
          </a:p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r>
              <a:rPr lang="en-US" b="1" dirty="0"/>
              <a:t>#include "</a:t>
            </a:r>
            <a:r>
              <a:rPr lang="en-US" b="1" dirty="0" err="1"/>
              <a:t>world.h</a:t>
            </a:r>
            <a:r>
              <a:rPr lang="en-US" b="1" dirty="0"/>
              <a:t>“</a:t>
            </a:r>
          </a:p>
          <a:p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h_world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){</a:t>
            </a:r>
          </a:p>
          <a:p>
            <a:r>
              <a:rPr lang="uk-UA" dirty="0"/>
              <a:t>    </a:t>
            </a:r>
            <a:r>
              <a:rPr lang="en-US" dirty="0" err="1"/>
              <a:t>printf</a:t>
            </a:r>
            <a:r>
              <a:rPr lang="en-US" dirty="0"/>
              <a:t> ("Hello World\n");</a:t>
            </a:r>
          </a:p>
          <a:p>
            <a:r>
              <a:rPr lang="en-US" dirty="0"/>
              <a:t>}</a:t>
            </a:r>
            <a:endParaRPr lang="uk-UA" dirty="0"/>
          </a:p>
          <a:p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45058" y="4269069"/>
            <a:ext cx="36433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/*</a:t>
            </a:r>
            <a:r>
              <a:rPr lang="uk-UA" dirty="0">
                <a:solidFill>
                  <a:srgbClr val="00B050"/>
                </a:solidFill>
              </a:rPr>
              <a:t> Драйвер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main.c</a:t>
            </a:r>
            <a:r>
              <a:rPr lang="en-US" dirty="0">
                <a:solidFill>
                  <a:srgbClr val="00B050"/>
                </a:solidFill>
              </a:rPr>
              <a:t> */</a:t>
            </a:r>
          </a:p>
          <a:p>
            <a:r>
              <a:rPr lang="en-US" b="1" dirty="0"/>
              <a:t>#include "</a:t>
            </a:r>
            <a:r>
              <a:rPr lang="en-US" b="1" dirty="0" err="1"/>
              <a:t>world.h</a:t>
            </a:r>
            <a:r>
              <a:rPr lang="en-US" b="1" dirty="0"/>
              <a:t>"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main ()</a:t>
            </a:r>
          </a:p>
          <a:p>
            <a:r>
              <a:rPr lang="en-US" dirty="0"/>
              <a:t>{</a:t>
            </a:r>
          </a:p>
          <a:p>
            <a:r>
              <a:rPr lang="uk-UA" dirty="0"/>
              <a:t>   </a:t>
            </a:r>
            <a:r>
              <a:rPr lang="en-US" dirty="0" err="1"/>
              <a:t>h_world</a:t>
            </a:r>
            <a:r>
              <a:rPr lang="en-US" dirty="0"/>
              <a:t> ();</a:t>
            </a:r>
          </a:p>
          <a:p>
            <a:r>
              <a:rPr lang="uk-UA" dirty="0"/>
              <a:t>   </a:t>
            </a:r>
            <a:r>
              <a:rPr lang="en-US" dirty="0" err="1"/>
              <a:t>g_world</a:t>
            </a:r>
            <a:r>
              <a:rPr lang="en-US" dirty="0"/>
              <a:t> ();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5058" y="1748512"/>
            <a:ext cx="50387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/*</a:t>
            </a:r>
            <a:r>
              <a:rPr lang="uk-UA" dirty="0">
                <a:solidFill>
                  <a:srgbClr val="00B050"/>
                </a:solidFill>
              </a:rPr>
              <a:t> Файл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g_world.c</a:t>
            </a:r>
            <a:r>
              <a:rPr lang="en-US" dirty="0">
                <a:solidFill>
                  <a:srgbClr val="00B050"/>
                </a:solidFill>
              </a:rPr>
              <a:t> */</a:t>
            </a:r>
          </a:p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r>
              <a:rPr lang="en-US" b="1" dirty="0"/>
              <a:t>#include "</a:t>
            </a:r>
            <a:r>
              <a:rPr lang="en-US" b="1" dirty="0" err="1"/>
              <a:t>world.h</a:t>
            </a:r>
            <a:r>
              <a:rPr lang="en-US" b="1" dirty="0"/>
              <a:t>“</a:t>
            </a:r>
          </a:p>
          <a:p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g_world</a:t>
            </a:r>
            <a:r>
              <a:rPr lang="en-US" dirty="0"/>
              <a:t> ()</a:t>
            </a:r>
          </a:p>
          <a:p>
            <a:r>
              <a:rPr lang="en-US" dirty="0"/>
              <a:t>{</a:t>
            </a:r>
          </a:p>
          <a:p>
            <a:r>
              <a:rPr lang="uk-UA" dirty="0"/>
              <a:t>     </a:t>
            </a:r>
            <a:r>
              <a:rPr lang="en-US" dirty="0" err="1"/>
              <a:t>printf</a:t>
            </a:r>
            <a:r>
              <a:rPr lang="en-US" dirty="0"/>
              <a:t> ("Goodbye World\n");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Makefile</a:t>
            </a:r>
            <a:r>
              <a:rPr lang="en-US" sz="3200" dirty="0">
                <a:solidFill>
                  <a:schemeClr val="bg1"/>
                </a:solidFill>
              </a:rPr>
              <a:t> (static</a:t>
            </a:r>
            <a:r>
              <a:rPr lang="ru-RU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360000" y="2636829"/>
            <a:ext cx="9359280" cy="3571900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# </a:t>
            </a:r>
            <a:r>
              <a:rPr lang="en-US" sz="2000" dirty="0" err="1">
                <a:solidFill>
                  <a:srgbClr val="00B050"/>
                </a:solidFill>
              </a:rPr>
              <a:t>Makefile</a:t>
            </a:r>
            <a:r>
              <a:rPr lang="en-US" sz="2000" dirty="0">
                <a:solidFill>
                  <a:srgbClr val="00B050"/>
                </a:solidFill>
              </a:rPr>
              <a:t> for World project</a:t>
            </a:r>
            <a:endParaRPr lang="uk-UA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#  </a:t>
            </a:r>
            <a:r>
              <a:rPr lang="ru-RU" sz="2000" dirty="0">
                <a:solidFill>
                  <a:srgbClr val="00B050"/>
                </a:solidFill>
              </a:rPr>
              <a:t>Формат: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#&lt;</a:t>
            </a:r>
            <a:r>
              <a:rPr lang="ru-RU" sz="2000" dirty="0">
                <a:solidFill>
                  <a:srgbClr val="00B050"/>
                </a:solidFill>
              </a:rPr>
              <a:t>Ц</a:t>
            </a:r>
            <a:r>
              <a:rPr lang="uk-UA" sz="2000" dirty="0" err="1">
                <a:solidFill>
                  <a:srgbClr val="00B050"/>
                </a:solidFill>
              </a:rPr>
              <a:t>іль</a:t>
            </a:r>
            <a:r>
              <a:rPr lang="en-US" sz="2000" dirty="0">
                <a:solidFill>
                  <a:srgbClr val="00B050"/>
                </a:solidFill>
              </a:rPr>
              <a:t>&gt;</a:t>
            </a:r>
            <a:r>
              <a:rPr lang="uk-UA" sz="2000" dirty="0">
                <a:solidFill>
                  <a:srgbClr val="00B050"/>
                </a:solidFill>
              </a:rPr>
              <a:t>: </a:t>
            </a:r>
            <a:r>
              <a:rPr lang="en-US" sz="2000" dirty="0">
                <a:solidFill>
                  <a:srgbClr val="00B050"/>
                </a:solidFill>
              </a:rPr>
              <a:t>&lt;</a:t>
            </a:r>
            <a:r>
              <a:rPr lang="uk-UA" sz="2000" dirty="0">
                <a:solidFill>
                  <a:srgbClr val="00B050"/>
                </a:solidFill>
              </a:rPr>
              <a:t>вхідні файли</a:t>
            </a:r>
            <a:r>
              <a:rPr lang="en-US" sz="2000" dirty="0">
                <a:solidFill>
                  <a:srgbClr val="00B050"/>
                </a:solidFill>
              </a:rPr>
              <a:t>&gt;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#       &lt;</a:t>
            </a:r>
            <a:r>
              <a:rPr lang="ru-RU" sz="2000" dirty="0">
                <a:solidFill>
                  <a:srgbClr val="00B050"/>
                </a:solidFill>
              </a:rPr>
              <a:t>команда</a:t>
            </a:r>
            <a:r>
              <a:rPr lang="en-US" sz="2000" dirty="0">
                <a:solidFill>
                  <a:srgbClr val="00B050"/>
                </a:solidFill>
              </a:rPr>
              <a:t>&gt;</a:t>
            </a:r>
            <a:endParaRPr lang="uk-UA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binary: </a:t>
            </a:r>
            <a:r>
              <a:rPr lang="en-US" sz="2000" dirty="0" err="1">
                <a:solidFill>
                  <a:srgbClr val="002060"/>
                </a:solidFill>
              </a:rPr>
              <a:t>main.o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libworld.a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uk-UA" sz="2000" dirty="0">
                <a:solidFill>
                  <a:srgbClr val="7030A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gcc</a:t>
            </a:r>
            <a:r>
              <a:rPr lang="en-US" sz="2000" dirty="0">
                <a:solidFill>
                  <a:srgbClr val="7030A0"/>
                </a:solidFill>
              </a:rPr>
              <a:t> -o binary </a:t>
            </a:r>
            <a:r>
              <a:rPr lang="en-US" sz="2000" dirty="0" err="1">
                <a:solidFill>
                  <a:srgbClr val="7030A0"/>
                </a:solidFill>
              </a:rPr>
              <a:t>main.o</a:t>
            </a:r>
            <a:r>
              <a:rPr lang="en-US" sz="2000" dirty="0">
                <a:solidFill>
                  <a:srgbClr val="7030A0"/>
                </a:solidFill>
              </a:rPr>
              <a:t> -L. –</a:t>
            </a:r>
            <a:r>
              <a:rPr lang="en-US" sz="2000" dirty="0" err="1">
                <a:solidFill>
                  <a:srgbClr val="7030A0"/>
                </a:solidFill>
              </a:rPr>
              <a:t>lworld</a:t>
            </a:r>
            <a:endParaRPr lang="uk-UA" sz="2000" dirty="0">
              <a:solidFill>
                <a:srgbClr val="7030A0"/>
              </a:solidFill>
            </a:endParaRPr>
          </a:p>
          <a:p>
            <a:r>
              <a:rPr lang="en-US" sz="2000" dirty="0" err="1">
                <a:solidFill>
                  <a:srgbClr val="7030A0"/>
                </a:solidFill>
              </a:rPr>
              <a:t>main.o</a:t>
            </a:r>
            <a:r>
              <a:rPr lang="en-US" sz="2000" dirty="0">
                <a:solidFill>
                  <a:srgbClr val="7030A0"/>
                </a:solidFill>
              </a:rPr>
              <a:t>: </a:t>
            </a:r>
            <a:r>
              <a:rPr lang="en-US" sz="2000" dirty="0" err="1">
                <a:solidFill>
                  <a:srgbClr val="002060"/>
                </a:solidFill>
              </a:rPr>
              <a:t>main.c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uk-UA" sz="2000" dirty="0">
                <a:solidFill>
                  <a:srgbClr val="7030A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gcc</a:t>
            </a:r>
            <a:r>
              <a:rPr lang="en-US" sz="2000" dirty="0">
                <a:solidFill>
                  <a:srgbClr val="7030A0"/>
                </a:solidFill>
              </a:rPr>
              <a:t> -c </a:t>
            </a:r>
            <a:r>
              <a:rPr lang="en-US" sz="2000" dirty="0" err="1">
                <a:solidFill>
                  <a:srgbClr val="7030A0"/>
                </a:solidFill>
              </a:rPr>
              <a:t>main.c</a:t>
            </a:r>
            <a:endParaRPr lang="uk-UA" sz="2000" dirty="0">
              <a:solidFill>
                <a:srgbClr val="7030A0"/>
              </a:solidFill>
            </a:endParaRPr>
          </a:p>
          <a:p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 err="1">
                <a:solidFill>
                  <a:srgbClr val="7030A0"/>
                </a:solidFill>
              </a:rPr>
              <a:t>libworld.a</a:t>
            </a:r>
            <a:r>
              <a:rPr lang="en-US" sz="2000" dirty="0">
                <a:solidFill>
                  <a:srgbClr val="7030A0"/>
                </a:solidFill>
              </a:rPr>
              <a:t>: </a:t>
            </a:r>
            <a:r>
              <a:rPr lang="en-US" sz="2000" dirty="0" err="1">
                <a:solidFill>
                  <a:srgbClr val="002060"/>
                </a:solidFill>
              </a:rPr>
              <a:t>h_world.o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g_world.o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 err="1">
                <a:solidFill>
                  <a:srgbClr val="7030A0"/>
                </a:solidFill>
              </a:rPr>
              <a:t>ar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cr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libworld.a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h_world.o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g_world.o</a:t>
            </a:r>
            <a:endParaRPr lang="uk-UA" sz="2000" dirty="0">
              <a:solidFill>
                <a:srgbClr val="7030A0"/>
              </a:solidFill>
            </a:endParaRPr>
          </a:p>
          <a:p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 err="1">
                <a:solidFill>
                  <a:srgbClr val="7030A0"/>
                </a:solidFill>
              </a:rPr>
              <a:t>h_world.o</a:t>
            </a:r>
            <a:r>
              <a:rPr lang="en-US" sz="2000" dirty="0">
                <a:solidFill>
                  <a:srgbClr val="7030A0"/>
                </a:solidFill>
              </a:rPr>
              <a:t>: </a:t>
            </a:r>
            <a:r>
              <a:rPr lang="en-US" sz="2000" dirty="0" err="1">
                <a:solidFill>
                  <a:srgbClr val="002060"/>
                </a:solidFill>
              </a:rPr>
              <a:t>h_world.c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uk-UA" sz="2000" dirty="0">
                <a:solidFill>
                  <a:srgbClr val="7030A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gcc</a:t>
            </a:r>
            <a:r>
              <a:rPr lang="en-US" sz="2000" dirty="0">
                <a:solidFill>
                  <a:srgbClr val="7030A0"/>
                </a:solidFill>
              </a:rPr>
              <a:t> -c </a:t>
            </a:r>
            <a:r>
              <a:rPr lang="en-US" sz="2000" dirty="0" err="1">
                <a:solidFill>
                  <a:srgbClr val="7030A0"/>
                </a:solidFill>
              </a:rPr>
              <a:t>h_world.c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 err="1">
                <a:solidFill>
                  <a:srgbClr val="7030A0"/>
                </a:solidFill>
              </a:rPr>
              <a:t>g_world.o</a:t>
            </a:r>
            <a:r>
              <a:rPr lang="en-US" sz="2000" dirty="0">
                <a:solidFill>
                  <a:srgbClr val="7030A0"/>
                </a:solidFill>
              </a:rPr>
              <a:t>: </a:t>
            </a:r>
            <a:r>
              <a:rPr lang="en-US" sz="2000" dirty="0" err="1">
                <a:solidFill>
                  <a:srgbClr val="002060"/>
                </a:solidFill>
              </a:rPr>
              <a:t>g_world.c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uk-UA" sz="2000" dirty="0">
                <a:solidFill>
                  <a:srgbClr val="7030A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gcc</a:t>
            </a:r>
            <a:r>
              <a:rPr lang="en-US" sz="2000" dirty="0">
                <a:solidFill>
                  <a:srgbClr val="7030A0"/>
                </a:solidFill>
              </a:rPr>
              <a:t> -c </a:t>
            </a:r>
            <a:r>
              <a:rPr lang="en-US" sz="2000" dirty="0" err="1">
                <a:solidFill>
                  <a:srgbClr val="7030A0"/>
                </a:solidFill>
              </a:rPr>
              <a:t>g_world.c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clean:</a:t>
            </a:r>
          </a:p>
          <a:p>
            <a:r>
              <a:rPr lang="uk-UA" sz="2000" dirty="0">
                <a:solidFill>
                  <a:srgbClr val="7030A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rm</a:t>
            </a:r>
            <a:r>
              <a:rPr lang="en-US" sz="2000" dirty="0">
                <a:solidFill>
                  <a:srgbClr val="7030A0"/>
                </a:solidFill>
              </a:rPr>
              <a:t> -f *.o *.a binary</a:t>
            </a:r>
            <a:endParaRPr lang="ru-RU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1345" y="422251"/>
            <a:ext cx="9359280" cy="500064"/>
          </a:xfrm>
        </p:spPr>
        <p:txBody>
          <a:bodyPr/>
          <a:lstStyle/>
          <a:p>
            <a:r>
              <a:rPr lang="ru-RU" sz="3200" dirty="0">
                <a:solidFill>
                  <a:schemeClr val="bg1"/>
                </a:solidFill>
              </a:rPr>
              <a:t>Результат </a:t>
            </a:r>
            <a:r>
              <a:rPr lang="ru-RU" sz="3200" dirty="0" err="1">
                <a:solidFill>
                  <a:schemeClr val="bg1"/>
                </a:solidFill>
              </a:rPr>
              <a:t>роботи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360000" y="1636697"/>
            <a:ext cx="9359280" cy="32861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&gt;&gt;&gt; make</a:t>
            </a:r>
          </a:p>
          <a:p>
            <a:r>
              <a:rPr lang="en-US" sz="2000" dirty="0">
                <a:solidFill>
                  <a:srgbClr val="7030A0"/>
                </a:solidFill>
              </a:rPr>
              <a:t>&gt;&gt;&gt;</a:t>
            </a:r>
            <a:r>
              <a:rPr lang="en-US" sz="2000" dirty="0" err="1">
                <a:solidFill>
                  <a:srgbClr val="7030A0"/>
                </a:solidFill>
              </a:rPr>
              <a:t>gcc</a:t>
            </a:r>
            <a:r>
              <a:rPr lang="en-US" sz="2000" dirty="0">
                <a:solidFill>
                  <a:srgbClr val="7030A0"/>
                </a:solidFill>
              </a:rPr>
              <a:t> -c </a:t>
            </a:r>
            <a:r>
              <a:rPr lang="en-US" sz="2000" dirty="0" err="1">
                <a:solidFill>
                  <a:srgbClr val="7030A0"/>
                </a:solidFill>
              </a:rPr>
              <a:t>main.c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&gt;&gt;&gt;</a:t>
            </a:r>
            <a:r>
              <a:rPr lang="en-US" sz="2000" dirty="0" err="1">
                <a:solidFill>
                  <a:srgbClr val="7030A0"/>
                </a:solidFill>
              </a:rPr>
              <a:t>gcc</a:t>
            </a:r>
            <a:r>
              <a:rPr lang="en-US" sz="2000" dirty="0">
                <a:solidFill>
                  <a:srgbClr val="7030A0"/>
                </a:solidFill>
              </a:rPr>
              <a:t> -c </a:t>
            </a:r>
            <a:r>
              <a:rPr lang="en-US" sz="2000" dirty="0" err="1">
                <a:solidFill>
                  <a:srgbClr val="7030A0"/>
                </a:solidFill>
              </a:rPr>
              <a:t>h_world.c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&gt;&gt;&gt;</a:t>
            </a:r>
            <a:r>
              <a:rPr lang="en-US" sz="2000" dirty="0" err="1">
                <a:solidFill>
                  <a:srgbClr val="7030A0"/>
                </a:solidFill>
              </a:rPr>
              <a:t>gcc</a:t>
            </a:r>
            <a:r>
              <a:rPr lang="en-US" sz="2000" dirty="0">
                <a:solidFill>
                  <a:srgbClr val="7030A0"/>
                </a:solidFill>
              </a:rPr>
              <a:t> -c </a:t>
            </a:r>
            <a:r>
              <a:rPr lang="en-US" sz="2000" dirty="0" err="1">
                <a:solidFill>
                  <a:srgbClr val="7030A0"/>
                </a:solidFill>
              </a:rPr>
              <a:t>g_world.c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&gt;&gt;&gt;</a:t>
            </a:r>
            <a:r>
              <a:rPr lang="en-US" sz="2000" dirty="0" err="1">
                <a:solidFill>
                  <a:srgbClr val="7030A0"/>
                </a:solidFill>
              </a:rPr>
              <a:t>ar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cr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libworld.a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h_world.o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g_world.o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&gt;&gt;&gt;</a:t>
            </a:r>
            <a:r>
              <a:rPr lang="en-US" sz="2000" dirty="0" err="1">
                <a:solidFill>
                  <a:srgbClr val="7030A0"/>
                </a:solidFill>
              </a:rPr>
              <a:t>gcc</a:t>
            </a:r>
            <a:r>
              <a:rPr lang="en-US" sz="2000" dirty="0">
                <a:solidFill>
                  <a:srgbClr val="7030A0"/>
                </a:solidFill>
              </a:rPr>
              <a:t> -o binary </a:t>
            </a:r>
            <a:r>
              <a:rPr lang="en-US" sz="2000" dirty="0" err="1">
                <a:solidFill>
                  <a:srgbClr val="7030A0"/>
                </a:solidFill>
              </a:rPr>
              <a:t>main.o</a:t>
            </a:r>
            <a:r>
              <a:rPr lang="en-US" sz="2000" dirty="0">
                <a:solidFill>
                  <a:srgbClr val="7030A0"/>
                </a:solidFill>
              </a:rPr>
              <a:t> -L. -</a:t>
            </a:r>
            <a:r>
              <a:rPr lang="en-US" sz="2000" dirty="0" err="1">
                <a:solidFill>
                  <a:srgbClr val="7030A0"/>
                </a:solidFill>
              </a:rPr>
              <a:t>lworld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&gt;&gt;&gt;./binary</a:t>
            </a:r>
          </a:p>
          <a:p>
            <a:r>
              <a:rPr lang="en-US" sz="2000" dirty="0">
                <a:solidFill>
                  <a:srgbClr val="0070C0"/>
                </a:solidFill>
              </a:rPr>
              <a:t>Hello World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Goodbye World</a:t>
            </a:r>
            <a:endParaRPr lang="ru-RU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143768" y="1422360"/>
            <a:ext cx="9575512" cy="51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#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include</a:t>
            </a:r>
            <a:r>
              <a:rPr lang="ru-RU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stdio.h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pPr algn="just">
              <a:lnSpc>
                <a:spcPct val="15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#</a:t>
            </a:r>
            <a:r>
              <a:rPr lang="ru-RU" sz="18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include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"</a:t>
            </a: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add.c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"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main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(){</a:t>
            </a: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printf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("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The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sum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of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3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4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: %d \n ",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(3, 4));</a:t>
            </a: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0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//</a:t>
            </a:r>
            <a:r>
              <a:rPr lang="ru-RU" sz="20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gcc</a:t>
            </a:r>
            <a:r>
              <a:rPr lang="ru-RU" sz="20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main.c</a:t>
            </a:r>
            <a:r>
              <a:rPr lang="ru-RU" sz="20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– OK</a:t>
            </a: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/* #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include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"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add.c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" просто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додає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код файлу  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add.c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до другого файлу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main.c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, а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отже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команда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компіляції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(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наприклад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gcc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main.c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)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обробить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два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файли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як один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зконкатенований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x,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y){  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return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x+y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; }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#</a:t>
            </a: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include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&lt;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stdio.h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main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(){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printf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("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The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sum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of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3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4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: %d \n ",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(3, 4));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1E4B0-92C6-408C-8F65-A6240F7598CC}"/>
              </a:ext>
            </a:extLst>
          </p:cNvPr>
          <p:cNvSpPr txBox="1"/>
          <p:nvPr/>
        </p:nvSpPr>
        <p:spPr>
          <a:xfrm>
            <a:off x="980326" y="432197"/>
            <a:ext cx="737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Робота з двома С-файлами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Makefile</a:t>
            </a:r>
            <a:r>
              <a:rPr lang="en-US" sz="3200" dirty="0">
                <a:solidFill>
                  <a:schemeClr val="bg1"/>
                </a:solidFill>
              </a:rPr>
              <a:t> (dynamic)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360000" y="1835621"/>
            <a:ext cx="9359280" cy="4071966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# </a:t>
            </a:r>
            <a:r>
              <a:rPr lang="en-US" sz="2000" dirty="0" err="1">
                <a:solidFill>
                  <a:srgbClr val="00B050"/>
                </a:solidFill>
              </a:rPr>
              <a:t>Makefile</a:t>
            </a:r>
            <a:r>
              <a:rPr lang="en-US" sz="2000" dirty="0">
                <a:solidFill>
                  <a:srgbClr val="00B050"/>
                </a:solidFill>
              </a:rPr>
              <a:t> for World project</a:t>
            </a:r>
          </a:p>
          <a:p>
            <a:r>
              <a:rPr lang="en-US" sz="2000" dirty="0">
                <a:solidFill>
                  <a:srgbClr val="002060"/>
                </a:solidFill>
              </a:rPr>
              <a:t>binary: </a:t>
            </a:r>
            <a:r>
              <a:rPr lang="en-US" sz="2000" dirty="0" err="1">
                <a:solidFill>
                  <a:srgbClr val="002060"/>
                </a:solidFill>
              </a:rPr>
              <a:t>main.o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libworld.so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ru-RU" sz="2000" dirty="0">
                <a:solidFill>
                  <a:srgbClr val="7030A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gcc</a:t>
            </a:r>
            <a:r>
              <a:rPr lang="en-US" sz="2000" dirty="0">
                <a:solidFill>
                  <a:srgbClr val="7030A0"/>
                </a:solidFill>
              </a:rPr>
              <a:t> -o binary </a:t>
            </a:r>
            <a:r>
              <a:rPr lang="en-US" sz="2000" dirty="0" err="1">
                <a:solidFill>
                  <a:srgbClr val="7030A0"/>
                </a:solidFill>
              </a:rPr>
              <a:t>main.o</a:t>
            </a:r>
            <a:r>
              <a:rPr lang="en-US" sz="2000" dirty="0">
                <a:solidFill>
                  <a:srgbClr val="7030A0"/>
                </a:solidFill>
              </a:rPr>
              <a:t> -L. -</a:t>
            </a:r>
            <a:r>
              <a:rPr lang="en-US" sz="2000" dirty="0" err="1">
                <a:solidFill>
                  <a:srgbClr val="7030A0"/>
                </a:solidFill>
              </a:rPr>
              <a:t>lworld</a:t>
            </a:r>
            <a:r>
              <a:rPr lang="en-US" sz="2000" dirty="0">
                <a:solidFill>
                  <a:srgbClr val="7030A0"/>
                </a:solidFill>
              </a:rPr>
              <a:t> -</a:t>
            </a:r>
            <a:r>
              <a:rPr lang="en-US" sz="2000" dirty="0" err="1">
                <a:solidFill>
                  <a:srgbClr val="7030A0"/>
                </a:solidFill>
              </a:rPr>
              <a:t>Wl,-rpath</a:t>
            </a:r>
            <a:r>
              <a:rPr lang="en-US" sz="2000" dirty="0">
                <a:solidFill>
                  <a:srgbClr val="7030A0"/>
                </a:solidFill>
              </a:rPr>
              <a:t>,.</a:t>
            </a:r>
          </a:p>
          <a:p>
            <a:r>
              <a:rPr lang="en-US" sz="2000" dirty="0" err="1">
                <a:solidFill>
                  <a:srgbClr val="002060"/>
                </a:solidFill>
              </a:rPr>
              <a:t>main.o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  <a:r>
              <a:rPr lang="en-US" sz="2000" dirty="0" err="1">
                <a:solidFill>
                  <a:srgbClr val="002060"/>
                </a:solidFill>
              </a:rPr>
              <a:t>main.c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ru-RU" sz="2000" dirty="0">
                <a:solidFill>
                  <a:srgbClr val="7030A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gcc</a:t>
            </a:r>
            <a:r>
              <a:rPr lang="en-US" sz="2000" dirty="0">
                <a:solidFill>
                  <a:srgbClr val="7030A0"/>
                </a:solidFill>
              </a:rPr>
              <a:t> -c </a:t>
            </a:r>
            <a:r>
              <a:rPr lang="en-US" sz="2000" dirty="0" err="1">
                <a:solidFill>
                  <a:srgbClr val="7030A0"/>
                </a:solidFill>
              </a:rPr>
              <a:t>main.c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 err="1">
                <a:solidFill>
                  <a:srgbClr val="002060"/>
                </a:solidFill>
              </a:rPr>
              <a:t>libworld.so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  <a:r>
              <a:rPr lang="en-US" sz="2000" dirty="0" err="1">
                <a:solidFill>
                  <a:srgbClr val="002060"/>
                </a:solidFill>
              </a:rPr>
              <a:t>h_world.o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g_world.o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ru-RU" sz="2000" dirty="0">
                <a:solidFill>
                  <a:srgbClr val="7030A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gcc</a:t>
            </a:r>
            <a:r>
              <a:rPr lang="en-US" sz="2000" dirty="0">
                <a:solidFill>
                  <a:srgbClr val="7030A0"/>
                </a:solidFill>
              </a:rPr>
              <a:t> -shared -o </a:t>
            </a:r>
            <a:r>
              <a:rPr lang="en-US" sz="2000" dirty="0" err="1">
                <a:solidFill>
                  <a:srgbClr val="7030A0"/>
                </a:solidFill>
              </a:rPr>
              <a:t>libworld.so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h_world.o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g_world.o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 err="1">
                <a:solidFill>
                  <a:srgbClr val="002060"/>
                </a:solidFill>
              </a:rPr>
              <a:t>h_world.o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  <a:r>
              <a:rPr lang="en-US" sz="2000" dirty="0" err="1">
                <a:solidFill>
                  <a:srgbClr val="002060"/>
                </a:solidFill>
              </a:rPr>
              <a:t>h_world.c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ru-RU" sz="2000" dirty="0">
                <a:solidFill>
                  <a:srgbClr val="7030A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gcc</a:t>
            </a:r>
            <a:r>
              <a:rPr lang="en-US" sz="2000" dirty="0">
                <a:solidFill>
                  <a:srgbClr val="7030A0"/>
                </a:solidFill>
              </a:rPr>
              <a:t> -c -</a:t>
            </a:r>
            <a:r>
              <a:rPr lang="en-US" sz="2000" dirty="0" err="1">
                <a:solidFill>
                  <a:srgbClr val="7030A0"/>
                </a:solidFill>
              </a:rPr>
              <a:t>fPIC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h_world.c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 err="1">
                <a:solidFill>
                  <a:srgbClr val="002060"/>
                </a:solidFill>
              </a:rPr>
              <a:t>g_world.o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  <a:r>
              <a:rPr lang="en-US" sz="2000" dirty="0" err="1">
                <a:solidFill>
                  <a:srgbClr val="002060"/>
                </a:solidFill>
              </a:rPr>
              <a:t>g_world.c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ru-RU" sz="2000" dirty="0">
                <a:solidFill>
                  <a:srgbClr val="7030A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gcc</a:t>
            </a:r>
            <a:r>
              <a:rPr lang="en-US" sz="2000" dirty="0">
                <a:solidFill>
                  <a:srgbClr val="7030A0"/>
                </a:solidFill>
              </a:rPr>
              <a:t> -c -</a:t>
            </a:r>
            <a:r>
              <a:rPr lang="en-US" sz="2000" dirty="0" err="1">
                <a:solidFill>
                  <a:srgbClr val="7030A0"/>
                </a:solidFill>
              </a:rPr>
              <a:t>fPIC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g_world.c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clean:</a:t>
            </a:r>
          </a:p>
          <a:p>
            <a:r>
              <a:rPr lang="ru-RU" sz="2000" dirty="0">
                <a:solidFill>
                  <a:srgbClr val="7030A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rm</a:t>
            </a:r>
            <a:r>
              <a:rPr lang="en-US" sz="2000" dirty="0">
                <a:solidFill>
                  <a:srgbClr val="7030A0"/>
                </a:solidFill>
              </a:rPr>
              <a:t> -f *.o *.so binary</a:t>
            </a:r>
            <a:endParaRPr lang="ru-RU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611280" y="1494000"/>
            <a:ext cx="8429400" cy="52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cmake_minimum_required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(VERSION 2.8)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##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variable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PROJECT_NAME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changing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 PROJECT_NAME "</a:t>
            </a: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HelloWorld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##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(${PROJECT_NAME})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##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include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folder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include_directories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("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Headers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##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*.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cpp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files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found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folder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FILE(GLOB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SRCS "*.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cpp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 "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source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/*.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##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*.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files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found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folder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FILE(GLOB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HDRS "*.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 "*.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hpp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##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ru-RU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executable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add_executable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(${PROJECT_NAME} ${HDRS} ${SRCS})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95625D6-1D40-4D6B-84D8-9289668B96E2}"/>
              </a:ext>
            </a:extLst>
          </p:cNvPr>
          <p:cNvSpPr txBox="1">
            <a:spLocks/>
          </p:cNvSpPr>
          <p:nvPr/>
        </p:nvSpPr>
        <p:spPr>
          <a:xfrm>
            <a:off x="512400" y="512400"/>
            <a:ext cx="9359280" cy="89928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200" kern="0" dirty="0" err="1">
                <a:solidFill>
                  <a:schemeClr val="bg1"/>
                </a:solidFill>
              </a:rPr>
              <a:t>Cmake</a:t>
            </a:r>
            <a:r>
              <a:rPr lang="en-US" sz="3200" kern="0" dirty="0">
                <a:solidFill>
                  <a:schemeClr val="bg1"/>
                </a:solidFill>
              </a:rPr>
              <a:t>: CMakefile.txt</a:t>
            </a:r>
            <a:endParaRPr lang="ru-RU" sz="32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 межами курсу </a:t>
            </a:r>
            <a:endParaRPr lang="ru-RU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60000" y="1763613"/>
            <a:ext cx="9359280" cy="509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Перерахування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enumerations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enum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Обєднання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бітові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структури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a:b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uk-U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uk-UA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Комплексний тип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Оператори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goto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Asm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(за межами курсу)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Базові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алгоритми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локалізація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та робота з часом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Макроси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Вказівники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на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функцію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uk-UA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Функції з довільною кількістю аргументів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Широкі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символи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Робота з потоками та перериваннями,С11-С20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Робота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з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системою (за межами стандарту)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227880" algn="just">
              <a:lnSpc>
                <a:spcPct val="150000"/>
              </a:lnSpc>
            </a:pPr>
            <a:r>
              <a:rPr lang="ru-RU" sz="24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#</a:t>
            </a:r>
            <a:r>
              <a:rPr lang="ru-RU" sz="2400" b="1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include</a:t>
            </a:r>
            <a:r>
              <a:rPr lang="ru-RU" sz="24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&lt;</a:t>
            </a:r>
            <a:r>
              <a:rPr lang="ru-RU" sz="2400" b="1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filename.h</a:t>
            </a:r>
            <a:r>
              <a:rPr lang="ru-RU" sz="24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&gt;</a:t>
            </a:r>
            <a:r>
              <a:rPr lang="ru-RU" sz="24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-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шукає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файли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в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спецiальнiй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директорiї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(-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ях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)</a:t>
            </a:r>
            <a:r>
              <a:rPr lang="en-US" sz="240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ea typeface="Times New Roman"/>
              </a:rPr>
              <a:t> (</a:t>
            </a:r>
            <a:r>
              <a:rPr lang="uk-UA" sz="240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ea typeface="Times New Roman"/>
              </a:rPr>
              <a:t>системні </a:t>
            </a:r>
            <a:r>
              <a:rPr lang="en-US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ea typeface="Times New Roman"/>
              </a:rPr>
              <a:t>PATH</a:t>
            </a:r>
            <a:r>
              <a:rPr lang="en-US" sz="240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ea typeface="Times New Roman"/>
              </a:rPr>
              <a:t>)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призначенiй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для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стандартних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заголовочних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файлiв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.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Наприклад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stdio.h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,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math.h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та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iнші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just">
              <a:lnSpc>
                <a:spcPct val="150000"/>
              </a:lnSpc>
            </a:pPr>
            <a:r>
              <a:rPr lang="ru-RU" sz="24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#</a:t>
            </a:r>
            <a:r>
              <a:rPr lang="ru-RU" sz="2400" b="1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include</a:t>
            </a:r>
            <a:r>
              <a:rPr lang="ru-RU" sz="24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"</a:t>
            </a:r>
            <a:r>
              <a:rPr lang="ru-RU" sz="2400" b="1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filename.h</a:t>
            </a:r>
            <a:r>
              <a:rPr lang="ru-RU" sz="24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"</a:t>
            </a:r>
            <a:r>
              <a:rPr lang="ru-RU" sz="24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-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шукає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файл в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директорiї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(-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ях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) для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користувацьких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заголовочних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файлiв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(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зокрема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у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тiй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самiй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директорiї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ru-RU" sz="2400" b="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що</a:t>
            </a:r>
            <a:r>
              <a:rPr lang="ru-RU" sz="24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й текст модуля</a:t>
            </a:r>
            <a:r>
              <a:rPr lang="ru-RU" sz="2000" b="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)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B40F3-9E17-4B38-BBA9-70FA55E1A3D6}"/>
              </a:ext>
            </a:extLst>
          </p:cNvPr>
          <p:cNvSpPr txBox="1"/>
          <p:nvPr/>
        </p:nvSpPr>
        <p:spPr>
          <a:xfrm>
            <a:off x="980326" y="432197"/>
            <a:ext cx="737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Макрокоманда(макрос) </a:t>
            </a:r>
            <a:r>
              <a:rPr lang="en-US" sz="3600" dirty="0">
                <a:solidFill>
                  <a:schemeClr val="bg1"/>
                </a:solidFill>
              </a:rPr>
              <a:t>#</a:t>
            </a:r>
            <a:r>
              <a:rPr lang="ru-RU" sz="3600" b="1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Times New Roman"/>
              </a:rPr>
              <a:t>include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143768" y="1440197"/>
            <a:ext cx="9575512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/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//Файл </a:t>
            </a:r>
            <a:r>
              <a:rPr lang="ru-RU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main.c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з  </a:t>
            </a:r>
            <a:r>
              <a:rPr lang="ru-RU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попередньою</a:t>
            </a:r>
            <a:r>
              <a:rPr lang="ru-RU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декларацією</a:t>
            </a:r>
            <a:r>
              <a:rPr lang="ru-RU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- </a:t>
            </a:r>
            <a:r>
              <a:rPr lang="ru-RU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forward</a:t>
            </a:r>
            <a:r>
              <a:rPr lang="ru-RU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declaration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  <a:p>
            <a:pPr algn="just"/>
            <a:r>
              <a:rPr lang="ru-RU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#</a:t>
            </a:r>
            <a:r>
              <a:rPr lang="ru-RU" sz="20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include</a:t>
            </a:r>
            <a:r>
              <a:rPr lang="ru-RU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stdio.h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pPr algn="just"/>
            <a:r>
              <a:rPr lang="ru-RU" sz="20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extern</a:t>
            </a:r>
            <a:r>
              <a:rPr lang="ru-RU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20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x,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y); </a:t>
            </a:r>
            <a:r>
              <a:rPr lang="ru-RU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// </a:t>
            </a:r>
            <a:r>
              <a:rPr lang="ru-RU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декларація</a:t>
            </a:r>
            <a:r>
              <a:rPr lang="ru-RU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функції</a:t>
            </a:r>
            <a:r>
              <a:rPr lang="ru-RU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ru-RU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вказуємо</a:t>
            </a:r>
            <a:r>
              <a:rPr lang="ru-RU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що</a:t>
            </a:r>
            <a:r>
              <a:rPr lang="ru-RU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є </a:t>
            </a:r>
            <a:r>
              <a:rPr lang="ru-RU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функція</a:t>
            </a:r>
            <a:r>
              <a:rPr lang="ru-RU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</a:t>
            </a:r>
            <a:r>
              <a:rPr lang="ru-RU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ru-RU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// без </a:t>
            </a:r>
            <a:r>
              <a:rPr lang="ru-RU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специфікатору</a:t>
            </a:r>
            <a:r>
              <a:rPr lang="ru-RU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extern</a:t>
            </a:r>
            <a:r>
              <a:rPr lang="ru-RU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в </a:t>
            </a:r>
            <a:r>
              <a:rPr lang="ru-RU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принципі</a:t>
            </a:r>
            <a:r>
              <a:rPr lang="ru-RU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можна</a:t>
            </a:r>
            <a:r>
              <a:rPr lang="ru-RU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обійтися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ru-RU" sz="20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main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(){</a:t>
            </a:r>
          </a:p>
          <a:p>
            <a:pPr algn="just"/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printf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("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The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sum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of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3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4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: %d \n ",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(3, 4));</a:t>
            </a:r>
          </a:p>
          <a:p>
            <a:pPr algn="just"/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ru-RU" sz="20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return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0;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// Файл add.cpp :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ru-RU" sz="20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20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x, </a:t>
            </a:r>
            <a:r>
              <a:rPr lang="ru-RU" sz="20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y){</a:t>
            </a:r>
          </a:p>
          <a:p>
            <a:pPr algn="just"/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ru-RU" sz="20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return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x+y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algn="just"/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uk-U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Компіляція: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ru-RU" sz="20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&gt;&gt;&gt; </a:t>
            </a:r>
            <a:r>
              <a:rPr lang="ru-RU" sz="20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gcc</a:t>
            </a:r>
            <a:r>
              <a:rPr lang="ru-RU" sz="20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main.c</a:t>
            </a:r>
            <a:r>
              <a:rPr lang="ru-RU" sz="20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add.c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E6F06-74FA-46D5-B8CC-3CFA10E0B054}"/>
              </a:ext>
            </a:extLst>
          </p:cNvPr>
          <p:cNvSpPr txBox="1"/>
          <p:nvPr/>
        </p:nvSpPr>
        <p:spPr>
          <a:xfrm>
            <a:off x="980326" y="432197"/>
            <a:ext cx="737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Робота з двома С-файлами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162720" y="1475581"/>
            <a:ext cx="9753840" cy="51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/>
            <a:r>
              <a:rPr lang="ru-RU" sz="20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//Файл </a:t>
            </a:r>
            <a:r>
              <a:rPr lang="ru-RU" sz="20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add.c</a:t>
            </a:r>
            <a:r>
              <a:rPr lang="ru-RU" sz="20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pPr algn="just"/>
            <a:r>
              <a:rPr lang="ru-RU" sz="20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20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</a:t>
            </a:r>
            <a:r>
              <a:rPr lang="ru-RU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x, </a:t>
            </a:r>
            <a:r>
              <a:rPr lang="ru-RU" sz="20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y){</a:t>
            </a:r>
          </a:p>
          <a:p>
            <a:pPr algn="just"/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ru-RU" sz="20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return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x + y;</a:t>
            </a:r>
          </a:p>
          <a:p>
            <a:pPr algn="just"/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algn="just"/>
            <a:r>
              <a:rPr lang="ru-RU" sz="20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// Файл </a:t>
            </a:r>
            <a:r>
              <a:rPr lang="ru-RU" sz="20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add.h</a:t>
            </a:r>
            <a:r>
              <a:rPr lang="ru-RU" sz="20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pPr algn="just"/>
            <a:r>
              <a:rPr lang="ru-RU" sz="20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extern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ru-RU" sz="20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x, </a:t>
            </a:r>
            <a:r>
              <a:rPr lang="ru-RU" sz="20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y); </a:t>
            </a:r>
          </a:p>
          <a:p>
            <a:pPr algn="just"/>
            <a:endParaRPr lang="ru-RU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ru-RU" sz="20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// Файл </a:t>
            </a:r>
            <a:r>
              <a:rPr lang="ru-RU" sz="20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main.c</a:t>
            </a:r>
            <a:r>
              <a:rPr lang="ru-RU" sz="20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algn="just"/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#</a:t>
            </a:r>
            <a:r>
              <a:rPr lang="ru-RU" sz="20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include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&lt;</a:t>
            </a:r>
            <a:r>
              <a:rPr lang="ru-RU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stdio.h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pPr algn="just"/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#</a:t>
            </a:r>
            <a:r>
              <a:rPr lang="ru-RU" sz="20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include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"</a:t>
            </a:r>
            <a:r>
              <a:rPr lang="ru-RU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add.h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"</a:t>
            </a:r>
          </a:p>
          <a:p>
            <a:pPr algn="just"/>
            <a:r>
              <a:rPr lang="ru-RU" sz="20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main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(){</a:t>
            </a:r>
          </a:p>
          <a:p>
            <a:pPr algn="just"/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ru-RU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printf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("</a:t>
            </a:r>
            <a:r>
              <a:rPr lang="ru-RU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The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sum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of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3 </a:t>
            </a:r>
            <a:r>
              <a:rPr lang="ru-RU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4 </a:t>
            </a:r>
            <a:r>
              <a:rPr lang="ru-RU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: %d \n ", </a:t>
            </a:r>
            <a:r>
              <a:rPr lang="ru-RU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(3, 4));</a:t>
            </a:r>
          </a:p>
          <a:p>
            <a:pPr algn="just"/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ru-RU" sz="200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return</a:t>
            </a:r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0;</a:t>
            </a:r>
          </a:p>
          <a:p>
            <a:pPr algn="just"/>
            <a:r>
              <a:rPr lang="ru-RU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algn="just"/>
            <a:r>
              <a:rPr lang="ru-RU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Компіляція</a:t>
            </a:r>
            <a:r>
              <a:rPr lang="ru-RU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endParaRPr lang="ru-RU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ru-RU" sz="20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&gt;&gt;&gt; </a:t>
            </a:r>
            <a:r>
              <a:rPr lang="ru-RU" sz="200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gcc</a:t>
            </a:r>
            <a:r>
              <a:rPr lang="ru-RU" sz="20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main.c</a:t>
            </a:r>
            <a:r>
              <a:rPr lang="ru-RU" sz="20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u-RU" sz="200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 pitchFamily="34" charset="0"/>
                <a:ea typeface="Source Sans Pro" panose="020B0503030403020204" pitchFamily="34" charset="0"/>
              </a:rPr>
              <a:t>add.c</a:t>
            </a:r>
            <a:endParaRPr lang="ru-RU" sz="200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8044A-1DF6-4EDA-85D2-53D8C5CA1333}"/>
              </a:ext>
            </a:extLst>
          </p:cNvPr>
          <p:cNvSpPr txBox="1"/>
          <p:nvPr/>
        </p:nvSpPr>
        <p:spPr>
          <a:xfrm>
            <a:off x="980326" y="432197"/>
            <a:ext cx="737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Робота з двома С-файлами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432000" y="1478520"/>
            <a:ext cx="9287280" cy="572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Source1.h: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typedef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ZINT;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   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ZINT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Source1.c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  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ZINT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(){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0;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Source2.h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 : 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   #</a:t>
            </a: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include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 “Source1.h”</a:t>
            </a:r>
            <a:endParaRPr lang="ru-RU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    ZINT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func2();   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Source2.c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      ZINT func2(ZINT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x){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z+x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Main.c</a:t>
            </a:r>
            <a:r>
              <a:rPr lang="ru-R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 : Source1.h </a:t>
            </a:r>
            <a:r>
              <a:rPr lang="ru-R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Source2.h  -- проблема </a:t>
            </a:r>
            <a:r>
              <a:rPr lang="ru-RU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подвійного</a:t>
            </a:r>
            <a:r>
              <a:rPr lang="ru-R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включення</a:t>
            </a:r>
            <a:endParaRPr lang="ru-RU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AD23D-3D4A-4401-8F33-09A16BD8897D}"/>
              </a:ext>
            </a:extLst>
          </p:cNvPr>
          <p:cNvSpPr txBox="1"/>
          <p:nvPr/>
        </p:nvSpPr>
        <p:spPr>
          <a:xfrm>
            <a:off x="980326" y="432197"/>
            <a:ext cx="737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Подвійне включення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144000" y="1490040"/>
            <a:ext cx="4247640" cy="540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50000"/>
              </a:lnSpc>
            </a:pPr>
            <a:r>
              <a:rPr lang="ru-RU" sz="1800" b="1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# ifndef _RATIO_H_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1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# define _RATIO_H_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typedef struct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tagRatio {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r>
              <a:rPr lang="ru-RU" sz="1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m , n 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} TRatio 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extern int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inputRatio(TRatio* z);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extern void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printRatio(TRatio z);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extern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TRatio addRatio(TRatio a, TRatio a);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extern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TRatio subRatio(TRatio a, TRatio a);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****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800" b="1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# endif /* end of   _RATIO_H_  */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608000" y="1728000"/>
            <a:ext cx="5255640" cy="261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DejaVu Sans"/>
              </a:rPr>
              <a:t>#</a:t>
            </a:r>
            <a:r>
              <a:rPr lang="ru-RU" sz="2000" b="1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DejaVu Sans"/>
              </a:rPr>
              <a:t>ifndef</a:t>
            </a:r>
            <a:r>
              <a:rPr lang="ru-RU" sz="20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DejaVu Sans"/>
              </a:rPr>
              <a:t> _FILENAME_H 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DejaVu Sans"/>
              </a:rPr>
              <a:t>#</a:t>
            </a:r>
            <a:r>
              <a:rPr lang="ru-RU" sz="2000" b="1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DejaVu Sans"/>
              </a:rPr>
              <a:t>define</a:t>
            </a:r>
            <a:r>
              <a:rPr lang="ru-RU" sz="20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DejaVu Sans"/>
              </a:rPr>
              <a:t> _FILENAME_H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DejaVu Sans"/>
              </a:rPr>
              <a:t>//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DejaVu Sans"/>
              </a:rPr>
              <a:t>Types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DejaVu Sans"/>
              </a:rPr>
              <a:t> ...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DejaVu Sans"/>
              </a:rPr>
              <a:t>//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DejaVu Sans"/>
              </a:rPr>
              <a:t>Functions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DejaVu Sans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DejaVu Sans"/>
              </a:rPr>
              <a:t>declarations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DejaVu Sans"/>
              </a:rPr>
              <a:t>...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Liberation Mono;Courier New;DejaVu Sans Mono"/>
              </a:rPr>
              <a:t>#</a:t>
            </a:r>
            <a:r>
              <a:rPr lang="ru-RU" sz="2000" b="1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Liberation Mono;Courier New;DejaVu Sans Mono"/>
              </a:rPr>
              <a:t>endif</a:t>
            </a:r>
            <a:r>
              <a:rPr lang="ru-RU" sz="2000" b="1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Liberation Mono;Courier New;DejaVu Sans Mono"/>
              </a:rPr>
              <a:t> </a:t>
            </a:r>
            <a:r>
              <a:rPr lang="ru-RU" sz="20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Liberation Mono;Courier New;DejaVu Sans Mono"/>
              </a:rPr>
              <a:t>/*  </a:t>
            </a:r>
            <a:r>
              <a:rPr lang="ru-RU" sz="20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Liberation Mono;Courier New;DejaVu Sans Mono"/>
              </a:rPr>
              <a:t>end</a:t>
            </a:r>
            <a:r>
              <a:rPr lang="ru-RU" sz="20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Liberation Mono;Courier New;DejaVu Sans Mono"/>
              </a:rPr>
              <a:t> </a:t>
            </a:r>
            <a:r>
              <a:rPr lang="ru-RU" sz="2000" b="1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Liberation Mono;Courier New;DejaVu Sans Mono"/>
              </a:rPr>
              <a:t>of</a:t>
            </a:r>
            <a:r>
              <a:rPr lang="ru-RU" sz="20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Liberation Mono;Courier New;DejaVu Sans Mono"/>
                <a:ea typeface="Liberation Mono;Courier New;DejaVu Sans Mono"/>
              </a:rPr>
              <a:t> _FILENAME_H */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A52AF-62A1-4D8C-A76B-7B791AA6321A}"/>
              </a:ext>
            </a:extLst>
          </p:cNvPr>
          <p:cNvSpPr txBox="1"/>
          <p:nvPr/>
        </p:nvSpPr>
        <p:spPr>
          <a:xfrm>
            <a:off x="144000" y="432197"/>
            <a:ext cx="9360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Макроси для безпечного включення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16000" y="1440000"/>
            <a:ext cx="367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&lt;stdio.h&gt;</a:t>
            </a:r>
          </a:p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"my_header.h"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216000" y="2376000"/>
            <a:ext cx="4680000" cy="352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20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</a:t>
            </a:r>
            <a:r>
              <a:rPr lang="ru-RU" sz="20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</a:t>
            </a:r>
            <a:r>
              <a:rPr lang="ru-RU" sz="20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stdio.h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r>
              <a:rPr lang="ru-RU" sz="2000" b="1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</a:t>
            </a:r>
            <a:r>
              <a:rPr lang="ru-RU" sz="2000" b="1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PI 3.1415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(){    </a:t>
            </a:r>
          </a:p>
          <a:p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radius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   </a:t>
            </a:r>
          </a:p>
          <a:p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("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Enter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radius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");</a:t>
            </a:r>
          </a:p>
          <a:p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scanf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("%f", &amp;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radius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    </a:t>
            </a:r>
          </a:p>
          <a:p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	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area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=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PI*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radius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*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radius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; </a:t>
            </a:r>
            <a:r>
              <a:rPr lang="ru-RU" sz="2000" b="0" strike="noStrike" spc="-1" dirty="0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// PI - макрос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("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=%.2f",area);</a:t>
            </a:r>
          </a:p>
          <a:p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</p:txBody>
      </p:sp>
      <p:sp>
        <p:nvSpPr>
          <p:cNvPr id="138" name="TextShape 3"/>
          <p:cNvSpPr txBox="1"/>
          <p:nvPr/>
        </p:nvSpPr>
        <p:spPr>
          <a:xfrm>
            <a:off x="4824000" y="1637640"/>
            <a:ext cx="5040000" cy="397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#include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&lt;stdio.h&gt;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1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#define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PI 3.1415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1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#define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circleArea(r) (PI*r*r)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int main() {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   float radius, area;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   printf("Enter the radius: ");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   scanf("%f", &amp;radius);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   area =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circleArea(radius); </a:t>
            </a:r>
            <a:r>
              <a:rPr lang="en-US" sz="2000" b="0" strike="noStrike" spc="-1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// макрос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   printf("Area = %.2f", area);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    return 0;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iberation Mono;Courier New"/>
              </a:rPr>
              <a:t>}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ACF6C-B36A-480F-9940-A0F60411CCA1}"/>
              </a:ext>
            </a:extLst>
          </p:cNvPr>
          <p:cNvSpPr txBox="1"/>
          <p:nvPr/>
        </p:nvSpPr>
        <p:spPr>
          <a:xfrm>
            <a:off x="980326" y="432197"/>
            <a:ext cx="737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Макроси (</a:t>
            </a:r>
            <a:r>
              <a:rPr lang="en-US" sz="3600" dirty="0">
                <a:solidFill>
                  <a:schemeClr val="bg1"/>
                </a:solidFill>
              </a:rPr>
              <a:t>#define</a:t>
            </a:r>
            <a:r>
              <a:rPr lang="uk-UA" sz="3600" dirty="0">
                <a:solidFill>
                  <a:schemeClr val="bg1"/>
                </a:solidFill>
              </a:rPr>
              <a:t>)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3295</Words>
  <Application>Microsoft Office PowerPoint</Application>
  <PresentationFormat>Довільний</PresentationFormat>
  <Paragraphs>497</Paragraphs>
  <Slides>32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32</vt:i4>
      </vt:variant>
    </vt:vector>
  </HeadingPairs>
  <TitlesOfParts>
    <vt:vector size="43" baseType="lpstr">
      <vt:lpstr>Arial</vt:lpstr>
      <vt:lpstr>Liberation Mono;Courier New;DejaVu Sans Mono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Бібліотеки</vt:lpstr>
      <vt:lpstr>Статичні бібліотеки</vt:lpstr>
      <vt:lpstr>Динамічні бібліотеки</vt:lpstr>
      <vt:lpstr>Опис проекту</vt:lpstr>
      <vt:lpstr>Файл figure.c:</vt:lpstr>
      <vt:lpstr>Заголовочний файл mylib.h та драйвер text.c</vt:lpstr>
      <vt:lpstr>Компіляція статичної бібліотеки</vt:lpstr>
      <vt:lpstr>Компіляція динамічної бібліотеки</vt:lpstr>
      <vt:lpstr>Файли директорії project</vt:lpstr>
      <vt:lpstr>Компіляція розом з бібліотеками</vt:lpstr>
      <vt:lpstr>Файли Project 2</vt:lpstr>
      <vt:lpstr>Makefile (static)</vt:lpstr>
      <vt:lpstr>Результат роботи</vt:lpstr>
      <vt:lpstr>Makefile (dynamic)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Viktor</dc:creator>
  <dc:description/>
  <cp:lastModifiedBy>Viktor</cp:lastModifiedBy>
  <cp:revision>39</cp:revision>
  <dcterms:created xsi:type="dcterms:W3CDTF">2019-03-14T19:32:45Z</dcterms:created>
  <dcterms:modified xsi:type="dcterms:W3CDTF">2021-02-26T10:26:22Z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