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F2648-7B29-4B88-85E3-F06B442A7C07}">
          <p14:sldIdLst>
            <p14:sldId id="256"/>
            <p14:sldId id="257"/>
            <p14:sldId id="258"/>
            <p14:sldId id="259"/>
            <p14:sldId id="260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  <p14:sldId id="272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2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7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5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2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2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72C62-B147-496D-8D17-D8BF68F2B9F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14B9-377E-404B-AFF9-6DA3123B1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smtClean="0"/>
              <a:t>Гурток </a:t>
            </a:r>
            <a:r>
              <a:rPr lang="uk-UA" b="1"/>
              <a:t>Оптимізація та основи квантової інформації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Формалізація програмування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b="1" dirty="0" smtClean="0"/>
              <a:t>δ: </a:t>
            </a:r>
            <a:r>
              <a:rPr lang="en-US" b="1" dirty="0" smtClean="0"/>
              <a:t>Q × </a:t>
            </a:r>
            <a:r>
              <a:rPr lang="el-GR" b="1" dirty="0" smtClean="0"/>
              <a:t>Γ → </a:t>
            </a:r>
            <a:r>
              <a:rPr lang="en-US" b="1" dirty="0" smtClean="0"/>
              <a:t>Q × </a:t>
            </a:r>
            <a:r>
              <a:rPr lang="el-GR" b="1" dirty="0" smtClean="0"/>
              <a:t>Γ × {</a:t>
            </a:r>
            <a:r>
              <a:rPr lang="en-US" b="1" dirty="0" smtClean="0"/>
              <a:t>L, R, N}</a:t>
            </a:r>
            <a:r>
              <a:rPr lang="en-US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(правило </a:t>
            </a:r>
            <a:r>
              <a:rPr lang="ru-RU" dirty="0" err="1" smtClean="0"/>
              <a:t>керування</a:t>
            </a:r>
            <a:r>
              <a:rPr lang="ru-RU" dirty="0" smtClean="0"/>
              <a:t>), 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Поточний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Символ,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записати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переміщення</a:t>
            </a:r>
            <a:r>
              <a:rPr lang="ru-RU" dirty="0" smtClean="0"/>
              <a:t> головки (</a:t>
            </a:r>
            <a:r>
              <a:rPr lang="en-US" dirty="0" smtClean="0"/>
              <a:t>L - </a:t>
            </a:r>
            <a:r>
              <a:rPr lang="ru-RU" dirty="0" err="1" smtClean="0"/>
              <a:t>вліво</a:t>
            </a:r>
            <a:r>
              <a:rPr lang="ru-RU" dirty="0" smtClean="0"/>
              <a:t>, </a:t>
            </a:r>
            <a:r>
              <a:rPr lang="en-US" dirty="0" smtClean="0"/>
              <a:t>R - </a:t>
            </a:r>
            <a:r>
              <a:rPr lang="ru-RU" dirty="0" smtClean="0"/>
              <a:t>вправо, </a:t>
            </a:r>
            <a:r>
              <a:rPr lang="en-US" dirty="0" smtClean="0"/>
              <a:t>N - </a:t>
            </a:r>
            <a:r>
              <a:rPr lang="ru-RU" dirty="0" smtClean="0"/>
              <a:t>не </a:t>
            </a:r>
            <a:r>
              <a:rPr lang="ru-RU" dirty="0" err="1" smtClean="0"/>
              <a:t>рухатись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q₀ ∈ Q</a:t>
            </a:r>
            <a:r>
              <a:rPr lang="en-US" dirty="0" smtClean="0"/>
              <a:t> — </a:t>
            </a:r>
            <a:r>
              <a:rPr lang="ru-RU" dirty="0" err="1" smtClean="0"/>
              <a:t>початковий</a:t>
            </a:r>
            <a:r>
              <a:rPr lang="ru-RU" dirty="0" smtClean="0"/>
              <a:t> стан </a:t>
            </a:r>
            <a:r>
              <a:rPr lang="ru-RU" dirty="0" err="1" smtClean="0"/>
              <a:t>машини</a:t>
            </a:r>
            <a:r>
              <a:rPr lang="ru-RU" dirty="0" smtClean="0"/>
              <a:t> (стан, з </a:t>
            </a:r>
            <a:r>
              <a:rPr lang="ru-RU" dirty="0" err="1" smtClean="0"/>
              <a:t>якого</a:t>
            </a:r>
            <a:r>
              <a:rPr lang="ru-RU" dirty="0" smtClean="0"/>
              <a:t> </a:t>
            </a:r>
            <a:r>
              <a:rPr lang="ru-RU" dirty="0" err="1" smtClean="0"/>
              <a:t>починається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r>
              <a:rPr lang="en-US" b="1" dirty="0" smtClean="0"/>
              <a:t>qₐ ∈ Q</a:t>
            </a:r>
            <a:r>
              <a:rPr lang="en-US" dirty="0" smtClean="0"/>
              <a:t> — </a:t>
            </a:r>
            <a:r>
              <a:rPr lang="ru-RU" dirty="0" err="1" smtClean="0"/>
              <a:t>приймаючий</a:t>
            </a:r>
            <a:r>
              <a:rPr lang="ru-RU" dirty="0" smtClean="0"/>
              <a:t> (</a:t>
            </a:r>
            <a:r>
              <a:rPr lang="ru-RU" dirty="0" err="1" smtClean="0"/>
              <a:t>фінальний</a:t>
            </a:r>
            <a:r>
              <a:rPr lang="ru-RU" dirty="0" smtClean="0"/>
              <a:t>)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стану).</a:t>
            </a:r>
          </a:p>
          <a:p>
            <a:r>
              <a:rPr lang="en-US" b="1" dirty="0" smtClean="0"/>
              <a:t>qᵣ ∈ Q</a:t>
            </a:r>
            <a:r>
              <a:rPr lang="en-US" dirty="0" smtClean="0"/>
              <a:t> —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 (машина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цього</a:t>
            </a:r>
            <a:r>
              <a:rPr lang="ru-RU" dirty="0" smtClean="0"/>
              <a:t> стану, але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невдачу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0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Опис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dirty="0" err="1" smtClean="0"/>
              <a:t>зліва</a:t>
            </a:r>
            <a:r>
              <a:rPr lang="ru-RU" dirty="0" smtClean="0"/>
              <a:t> та справа, </a:t>
            </a:r>
            <a:r>
              <a:rPr lang="ru-RU" dirty="0" err="1" smtClean="0"/>
              <a:t>розділену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</a:t>
            </a:r>
            <a:r>
              <a:rPr lang="ru-RU" dirty="0" err="1" smtClean="0"/>
              <a:t>кожна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містить</a:t>
            </a:r>
            <a:r>
              <a:rPr lang="ru-RU" dirty="0" smtClean="0"/>
              <a:t> символ з </a:t>
            </a:r>
            <a:r>
              <a:rPr lang="ru-RU" dirty="0" err="1" smtClean="0"/>
              <a:t>алфавіту</a:t>
            </a:r>
            <a:r>
              <a:rPr lang="ru-RU" dirty="0" smtClean="0"/>
              <a:t> </a:t>
            </a:r>
            <a:r>
              <a:rPr lang="el-GR" b="1" dirty="0" smtClean="0"/>
              <a:t>Γ</a:t>
            </a:r>
            <a:r>
              <a:rPr lang="el-GR" dirty="0" smtClean="0"/>
              <a:t>.</a:t>
            </a:r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та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читати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, </a:t>
            </a:r>
            <a:r>
              <a:rPr lang="ru-RU" dirty="0" smtClean="0"/>
              <a:t>яка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далі</a:t>
            </a:r>
            <a:r>
              <a:rPr lang="ru-RU" dirty="0" smtClean="0"/>
              <a:t> (</a:t>
            </a:r>
            <a:r>
              <a:rPr lang="ru-RU" dirty="0" err="1" smtClean="0"/>
              <a:t>змінити</a:t>
            </a:r>
            <a:r>
              <a:rPr lang="ru-RU" dirty="0" smtClean="0"/>
              <a:t> стан, </a:t>
            </a:r>
            <a:r>
              <a:rPr lang="ru-RU" dirty="0" err="1" smtClean="0"/>
              <a:t>перемістити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/вправо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зупинитись</a:t>
            </a:r>
            <a:r>
              <a:rPr lang="ru-RU" dirty="0" smtClean="0"/>
              <a:t>).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потрапляє</a:t>
            </a:r>
            <a:r>
              <a:rPr lang="ru-RU" dirty="0" smtClean="0"/>
              <a:t> в </a:t>
            </a:r>
            <a:r>
              <a:rPr lang="ru-RU" dirty="0" err="1" smtClean="0"/>
              <a:t>приймаючий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відмовляючий</a:t>
            </a:r>
            <a:r>
              <a:rPr lang="ru-RU" dirty="0" smtClean="0"/>
              <a:t> стан. </a:t>
            </a:r>
            <a:r>
              <a:rPr lang="ru-RU" dirty="0" err="1" smtClean="0"/>
              <a:t>Якщо</a:t>
            </a:r>
            <a:r>
              <a:rPr lang="ru-RU" dirty="0" smtClean="0"/>
              <a:t> вона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 </a:t>
            </a:r>
            <a:r>
              <a:rPr lang="ru-RU" dirty="0" err="1" smtClean="0"/>
              <a:t>успішне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0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Таблиця</a:t>
            </a:r>
            <a:r>
              <a:rPr lang="ru-RU" b="1" dirty="0" smtClean="0"/>
              <a:t> </a:t>
            </a:r>
            <a:r>
              <a:rPr lang="ru-RU" b="1" dirty="0" err="1" smtClean="0"/>
              <a:t>переходів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Функцію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el-GR" b="1" dirty="0" smtClean="0"/>
              <a:t>δ</a:t>
            </a:r>
            <a:r>
              <a:rPr lang="el-GR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представити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таблиці</a:t>
            </a:r>
            <a:r>
              <a:rPr lang="ru-RU" dirty="0" smtClean="0"/>
              <a:t>, де </a:t>
            </a:r>
            <a:r>
              <a:rPr lang="ru-RU" dirty="0" err="1" smtClean="0"/>
              <a:t>кожен</a:t>
            </a:r>
            <a:r>
              <a:rPr lang="ru-RU" dirty="0" smtClean="0"/>
              <a:t> рядок </a:t>
            </a:r>
            <a:r>
              <a:rPr lang="ru-RU" dirty="0" err="1" smtClean="0"/>
              <a:t>описує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для </a:t>
            </a:r>
            <a:r>
              <a:rPr lang="ru-RU" dirty="0" err="1" smtClean="0"/>
              <a:t>поточної</a:t>
            </a:r>
            <a:r>
              <a:rPr lang="ru-RU" dirty="0" smtClean="0"/>
              <a:t> </a:t>
            </a:r>
            <a:r>
              <a:rPr lang="ru-RU" dirty="0" err="1" smtClean="0"/>
              <a:t>комбінації</a:t>
            </a:r>
            <a:r>
              <a:rPr lang="ru-RU" dirty="0" smtClean="0"/>
              <a:t> стану та символу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Приклад</a:t>
            </a:r>
            <a:r>
              <a:rPr lang="ru-RU" dirty="0" smtClean="0"/>
              <a:t> (для </a:t>
            </a:r>
            <a:r>
              <a:rPr lang="ru-RU" dirty="0" err="1" smtClean="0"/>
              <a:t>простої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):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q0, 0) = (q1, 1, R)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q0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вона </a:t>
            </a:r>
            <a:r>
              <a:rPr lang="ru-RU" dirty="0" err="1" smtClean="0"/>
              <a:t>перейде</a:t>
            </a:r>
            <a:r>
              <a:rPr lang="ru-RU" dirty="0" smtClean="0"/>
              <a:t> в стан </a:t>
            </a:r>
            <a:r>
              <a:rPr lang="en-US" b="1" dirty="0" smtClean="0"/>
              <a:t>q1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1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вправо.</a:t>
            </a:r>
          </a:p>
          <a:p>
            <a:r>
              <a:rPr lang="el-GR" b="1" dirty="0" smtClean="0"/>
              <a:t>δ(</a:t>
            </a:r>
            <a:r>
              <a:rPr lang="en-US" b="1" dirty="0" smtClean="0"/>
              <a:t>q1, 1) = (q0, 0, L)</a:t>
            </a:r>
            <a:r>
              <a:rPr lang="en-US" dirty="0" smtClean="0"/>
              <a:t> — </a:t>
            </a:r>
            <a:r>
              <a:rPr lang="ru-RU" dirty="0" err="1" smtClean="0"/>
              <a:t>якщо</a:t>
            </a:r>
            <a:r>
              <a:rPr lang="ru-RU" dirty="0" smtClean="0"/>
              <a:t> машина в </a:t>
            </a:r>
            <a:r>
              <a:rPr lang="ru-RU" dirty="0" err="1" smtClean="0"/>
              <a:t>стані</a:t>
            </a:r>
            <a:r>
              <a:rPr lang="ru-RU" dirty="0" smtClean="0"/>
              <a:t> </a:t>
            </a:r>
            <a:r>
              <a:rPr lang="en-US" b="1" dirty="0" smtClean="0"/>
              <a:t>q1</a:t>
            </a:r>
            <a:r>
              <a:rPr lang="en-US" dirty="0" smtClean="0"/>
              <a:t> </a:t>
            </a:r>
            <a:r>
              <a:rPr lang="ru-RU" dirty="0" smtClean="0"/>
              <a:t>і </a:t>
            </a:r>
            <a:r>
              <a:rPr lang="ru-RU" dirty="0" err="1" smtClean="0"/>
              <a:t>бачить</a:t>
            </a:r>
            <a:r>
              <a:rPr lang="ru-RU" dirty="0" smtClean="0"/>
              <a:t> символ </a:t>
            </a:r>
            <a:r>
              <a:rPr lang="ru-RU" b="1" dirty="0" smtClean="0"/>
              <a:t>1</a:t>
            </a:r>
            <a:r>
              <a:rPr lang="ru-RU" dirty="0" smtClean="0"/>
              <a:t>, вона </a:t>
            </a:r>
            <a:r>
              <a:rPr lang="ru-RU" dirty="0" err="1" smtClean="0"/>
              <a:t>повернеться</a:t>
            </a:r>
            <a:r>
              <a:rPr lang="ru-RU" dirty="0" smtClean="0"/>
              <a:t> в стан </a:t>
            </a:r>
            <a:r>
              <a:rPr lang="en-US" b="1" dirty="0" smtClean="0"/>
              <a:t>q0</a:t>
            </a:r>
            <a:r>
              <a:rPr lang="en-US" dirty="0" smtClean="0"/>
              <a:t>, </a:t>
            </a:r>
            <a:r>
              <a:rPr lang="ru-RU" dirty="0" err="1" smtClean="0"/>
              <a:t>запише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 </a:t>
            </a:r>
            <a:r>
              <a:rPr lang="ru-RU" b="1" dirty="0" smtClean="0"/>
              <a:t>0</a:t>
            </a:r>
            <a:r>
              <a:rPr lang="ru-RU" dirty="0" smtClean="0"/>
              <a:t> і </a:t>
            </a:r>
            <a:r>
              <a:rPr lang="ru-RU" dirty="0" err="1" smtClean="0"/>
              <a:t>перемістить</a:t>
            </a:r>
            <a:r>
              <a:rPr lang="ru-RU" dirty="0" smtClean="0"/>
              <a:t> головку </a:t>
            </a:r>
            <a:r>
              <a:rPr lang="ru-RU" dirty="0" err="1" smtClean="0"/>
              <a:t>вліво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 роботи: </a:t>
            </a:r>
            <a:r>
              <a:rPr lang="uk-UA" dirty="0" err="1" smtClean="0"/>
              <a:t>конкатинація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011" y="1559618"/>
            <a:ext cx="11115502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('q0', '1'): ('q0', '1', 'R'),  # </a:t>
            </a:r>
            <a:r>
              <a:rPr lang="ru-RU" smtClean="0"/>
              <a:t>Пропускати символи '1' вправо</a:t>
            </a:r>
          </a:p>
          <a:p>
            <a:r>
              <a:rPr lang="ru-RU" dirty="0" smtClean="0"/>
              <a:t>            ('</a:t>
            </a:r>
            <a:r>
              <a:rPr lang="en-US" smtClean="0"/>
              <a:t>q0', '0'): ('q1', '1', 'N'),  # </a:t>
            </a:r>
            <a:r>
              <a:rPr lang="ru-RU" smtClean="0"/>
              <a:t>Зустріли '0' — переходимо в стан </a:t>
            </a:r>
            <a:r>
              <a:rPr lang="en-US" smtClean="0"/>
              <a:t>q1 </a:t>
            </a:r>
            <a:r>
              <a:rPr lang="ru-RU" smtClean="0"/>
              <a:t>і видаляємо розділювач</a:t>
            </a:r>
          </a:p>
          <a:p>
            <a:r>
              <a:rPr lang="ru-RU" dirty="0" smtClean="0"/>
              <a:t>            ('</a:t>
            </a:r>
            <a:r>
              <a:rPr lang="en-US" smtClean="0"/>
              <a:t>q1', '1'): ('q1', '1','R'),  # </a:t>
            </a:r>
            <a:r>
              <a:rPr lang="ru-RU" smtClean="0"/>
              <a:t>Йдемо вліво, щоб знайти кінець лівого числа</a:t>
            </a:r>
          </a:p>
          <a:p>
            <a:r>
              <a:rPr lang="ru-RU" dirty="0" smtClean="0"/>
              <a:t>            ('</a:t>
            </a:r>
            <a:r>
              <a:rPr lang="en-US" smtClean="0"/>
              <a:t>q1', '0'): ('q2', ' ', 'L'),  #</a:t>
            </a:r>
          </a:p>
          <a:p>
            <a:r>
              <a:rPr lang="en-US" dirty="0" smtClean="0"/>
              <a:t>            ('q1', ' '): ('q2', ' ', 'L'),  #</a:t>
            </a:r>
          </a:p>
          <a:p>
            <a:r>
              <a:rPr lang="en-US" dirty="0" smtClean="0"/>
              <a:t>            ('q2', '1'): ('</a:t>
            </a:r>
            <a:r>
              <a:rPr lang="en-US" dirty="0" err="1" smtClean="0"/>
              <a:t>qH</a:t>
            </a:r>
            <a:r>
              <a:rPr lang="en-US" dirty="0" smtClean="0"/>
              <a:t>', ' ', 'R'),  #</a:t>
            </a:r>
          </a:p>
          <a:p>
            <a:r>
              <a:rPr lang="en-US" dirty="0" smtClean="0"/>
              <a:t>            ('q2', '0'): ('</a:t>
            </a:r>
            <a:r>
              <a:rPr lang="en-US" dirty="0" err="1" smtClean="0"/>
              <a:t>qH</a:t>
            </a:r>
            <a:r>
              <a:rPr lang="en-US" dirty="0" smtClean="0"/>
              <a:t>', ' ', 'R'),  #</a:t>
            </a:r>
          </a:p>
          <a:p>
            <a:r>
              <a:rPr lang="en-US" dirty="0" smtClean="0"/>
              <a:t>            ('q2', ' '): ('</a:t>
            </a:r>
            <a:r>
              <a:rPr lang="en-US" dirty="0" err="1" smtClean="0"/>
              <a:t>qH</a:t>
            </a:r>
            <a:r>
              <a:rPr lang="en-US" dirty="0" smtClean="0"/>
              <a:t>', ' ', 'R') 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Діаграма (для бінарної копіювання)</a:t>
            </a:r>
            <a:endParaRPr lang="en-US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29" y="2038451"/>
            <a:ext cx="8003424" cy="4511021"/>
          </a:xfrm>
        </p:spPr>
      </p:pic>
    </p:spTree>
    <p:extLst>
      <p:ext uri="{BB962C8B-B14F-4D97-AF65-F5344CB8AC3E}">
        <p14:creationId xmlns:p14="http://schemas.microsoft.com/office/powerpoint/2010/main" val="2957948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Реалізація на </a:t>
            </a:r>
            <a:r>
              <a:rPr lang="fr-CA" dirty="0" smtClean="0"/>
              <a:t>Python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1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3880" y="1874681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(Σ)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позначена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розбита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один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алфавіту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нескінченною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обидві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сторони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записуюча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головка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Зчитувати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Переміщуватися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4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Поста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109394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послідовності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кожна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наступний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формат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поставити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стерти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←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вліво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зсунути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одну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вправо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j1; j2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клітинка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порожня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містить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j1-го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рядка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інакше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j2-го.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стоп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позицію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37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Опис роботи машини Поста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smtClean="0"/>
              <a:t>Стрічка</a:t>
            </a:r>
            <a:r>
              <a:rPr lang="ru-RU" dirty="0" smtClean="0"/>
              <a:t>: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нескінченну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, яка </a:t>
            </a:r>
            <a:r>
              <a:rPr lang="ru-RU" dirty="0" err="1" smtClean="0"/>
              <a:t>розділена</a:t>
            </a:r>
            <a:r>
              <a:rPr lang="ru-RU" dirty="0" smtClean="0"/>
              <a:t> на </a:t>
            </a:r>
            <a:r>
              <a:rPr lang="ru-RU" dirty="0" err="1" smtClean="0"/>
              <a:t>клітинки</a:t>
            </a:r>
            <a:r>
              <a:rPr lang="ru-RU" dirty="0" smtClean="0"/>
              <a:t>, і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клітинка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символ </a:t>
            </a:r>
            <a:r>
              <a:rPr lang="ru-RU" b="1" dirty="0" smtClean="0"/>
              <a:t>0</a:t>
            </a:r>
            <a:r>
              <a:rPr lang="ru-RU" dirty="0" smtClean="0"/>
              <a:t>, </a:t>
            </a:r>
            <a:r>
              <a:rPr lang="ru-RU" b="1" dirty="0" smtClean="0"/>
              <a:t>1</a:t>
            </a:r>
            <a:r>
              <a:rPr lang="ru-RU" dirty="0" smtClean="0"/>
              <a:t>, </a:t>
            </a:r>
            <a:r>
              <a:rPr lang="ru-RU" err="1" smtClean="0"/>
              <a:t>або</a:t>
            </a:r>
            <a:r>
              <a:rPr lang="ru-RU" smtClean="0"/>
              <a:t> </a:t>
            </a:r>
            <a:r>
              <a:rPr lang="en-US" b="1" smtClean="0"/>
              <a:t>s</a:t>
            </a:r>
            <a:r>
              <a:rPr lang="ru-RU" smtClean="0"/>
              <a:t>.</a:t>
            </a:r>
            <a:endParaRPr lang="ru-RU" dirty="0" smtClean="0"/>
          </a:p>
          <a:p>
            <a:r>
              <a:rPr lang="ru-RU" b="1" dirty="0" smtClean="0"/>
              <a:t>Головка</a:t>
            </a:r>
            <a:r>
              <a:rPr lang="ru-RU" dirty="0" smtClean="0"/>
              <a:t>: Головка </a:t>
            </a:r>
            <a:r>
              <a:rPr lang="ru-RU" dirty="0" err="1" smtClean="0"/>
              <a:t>машини</a:t>
            </a:r>
            <a:r>
              <a:rPr lang="ru-RU" dirty="0" smtClean="0"/>
              <a:t> в будь-</a:t>
            </a:r>
            <a:r>
              <a:rPr lang="ru-RU" dirty="0" err="1" smtClean="0"/>
              <a:t>який</a:t>
            </a:r>
            <a:r>
              <a:rPr lang="ru-RU" dirty="0" smtClean="0"/>
              <a:t> момент часу </a:t>
            </a:r>
            <a:r>
              <a:rPr lang="ru-RU" dirty="0" err="1" smtClean="0"/>
              <a:t>знаходиться</a:t>
            </a:r>
            <a:r>
              <a:rPr lang="ru-RU" dirty="0" smtClean="0"/>
              <a:t> на </a:t>
            </a:r>
            <a:r>
              <a:rPr lang="ru-RU" dirty="0" err="1" smtClean="0"/>
              <a:t>одній</a:t>
            </a:r>
            <a:r>
              <a:rPr lang="ru-RU" dirty="0" smtClean="0"/>
              <a:t> </a:t>
            </a:r>
            <a:r>
              <a:rPr lang="ru-RU" dirty="0" err="1" smtClean="0"/>
              <a:t>клітинці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і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зчитувати</a:t>
            </a:r>
            <a:r>
              <a:rPr lang="ru-RU" dirty="0" smtClean="0"/>
              <a:t> </a:t>
            </a:r>
            <a:r>
              <a:rPr lang="ru-RU" dirty="0" err="1" smtClean="0"/>
              <a:t>символи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записувати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Керуючий</a:t>
            </a:r>
            <a:r>
              <a:rPr lang="ru-RU" b="1" dirty="0" smtClean="0"/>
              <a:t> </a:t>
            </a:r>
            <a:r>
              <a:rPr lang="ru-RU" b="1" dirty="0" err="1" smtClean="0"/>
              <a:t>механізм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дії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переходів</a:t>
            </a:r>
            <a:r>
              <a:rPr lang="ru-RU" dirty="0" smtClean="0"/>
              <a:t> </a:t>
            </a:r>
            <a:r>
              <a:rPr lang="ru-RU" b="1" dirty="0" smtClean="0"/>
              <a:t>δ</a:t>
            </a:r>
            <a:r>
              <a:rPr lang="ru-RU" dirty="0" smtClean="0"/>
              <a:t>. На кожному </a:t>
            </a:r>
            <a:r>
              <a:rPr lang="ru-RU" dirty="0" err="1" smtClean="0"/>
              <a:t>кроці</a:t>
            </a:r>
            <a:r>
              <a:rPr lang="ru-RU" dirty="0" smtClean="0"/>
              <a:t> машина:</a:t>
            </a:r>
          </a:p>
          <a:p>
            <a:pPr lvl="1"/>
            <a:r>
              <a:rPr lang="ru-RU" dirty="0" err="1" smtClean="0"/>
              <a:t>Читає</a:t>
            </a:r>
            <a:r>
              <a:rPr lang="ru-RU" dirty="0" smtClean="0"/>
              <a:t> символ </a:t>
            </a:r>
            <a:r>
              <a:rPr lang="ru-RU" dirty="0" err="1" smtClean="0"/>
              <a:t>під</a:t>
            </a:r>
            <a:r>
              <a:rPr lang="ru-RU" dirty="0" smtClean="0"/>
              <a:t> </a:t>
            </a:r>
            <a:r>
              <a:rPr lang="ru-RU" dirty="0" err="1" smtClean="0"/>
              <a:t>головкою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Записує</a:t>
            </a:r>
            <a:r>
              <a:rPr lang="ru-RU" dirty="0" smtClean="0"/>
              <a:t> </a:t>
            </a:r>
            <a:r>
              <a:rPr lang="ru-RU" dirty="0" err="1" smtClean="0"/>
              <a:t>новий</a:t>
            </a:r>
            <a:r>
              <a:rPr lang="ru-RU" dirty="0" smtClean="0"/>
              <a:t> символ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</a:t>
            </a:r>
            <a:r>
              <a:rPr lang="ru-RU" dirty="0" smtClean="0"/>
              <a:t> </a:t>
            </a:r>
            <a:r>
              <a:rPr lang="ru-RU" dirty="0" err="1" smtClean="0"/>
              <a:t>поточний</a:t>
            </a:r>
            <a:r>
              <a:rPr lang="ru-RU" dirty="0" smtClean="0"/>
              <a:t>.</a:t>
            </a:r>
          </a:p>
          <a:p>
            <a:pPr lvl="1"/>
            <a:r>
              <a:rPr lang="ru-RU" dirty="0" err="1" smtClean="0"/>
              <a:t>Переміщує</a:t>
            </a:r>
            <a:r>
              <a:rPr lang="ru-RU" dirty="0" smtClean="0"/>
              <a:t> головку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на </a:t>
            </a:r>
            <a:r>
              <a:rPr lang="ru-RU" dirty="0" err="1" smtClean="0"/>
              <a:t>місці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Переходить у </a:t>
            </a:r>
            <a:r>
              <a:rPr lang="ru-RU" dirty="0" err="1" smtClean="0"/>
              <a:t>новий</a:t>
            </a:r>
            <a:r>
              <a:rPr lang="ru-RU" dirty="0" smtClean="0"/>
              <a:t> стан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залишається</a:t>
            </a:r>
            <a:r>
              <a:rPr lang="ru-RU" dirty="0" smtClean="0"/>
              <a:t> в поточному.</a:t>
            </a:r>
          </a:p>
          <a:p>
            <a:r>
              <a:rPr lang="ru-RU" b="1" dirty="0" err="1" smtClean="0"/>
              <a:t>Закінчення</a:t>
            </a:r>
            <a:r>
              <a:rPr lang="ru-RU" b="1" dirty="0" smtClean="0"/>
              <a:t> </a:t>
            </a:r>
            <a:r>
              <a:rPr lang="ru-RU" b="1" dirty="0" err="1" smtClean="0"/>
              <a:t>роботи</a:t>
            </a:r>
            <a:r>
              <a:rPr lang="ru-RU" dirty="0" smtClean="0"/>
              <a:t>: Машина </a:t>
            </a:r>
            <a:r>
              <a:rPr lang="ru-RU" dirty="0" err="1" smtClean="0"/>
              <a:t>зупиняється</a:t>
            </a:r>
            <a:r>
              <a:rPr lang="ru-RU" dirty="0" smtClean="0"/>
              <a:t>, коли </a:t>
            </a:r>
            <a:r>
              <a:rPr lang="ru-RU" dirty="0" err="1" smtClean="0"/>
              <a:t>досягає</a:t>
            </a:r>
            <a:r>
              <a:rPr lang="ru-RU" dirty="0" smtClean="0"/>
              <a:t> </a:t>
            </a:r>
            <a:r>
              <a:rPr lang="ru-RU" dirty="0" err="1" smtClean="0"/>
              <a:t>приймаючого</a:t>
            </a:r>
            <a:r>
              <a:rPr lang="ru-RU" dirty="0" smtClean="0"/>
              <a:t> стану </a:t>
            </a:r>
            <a:r>
              <a:rPr lang="ru-RU" b="1" dirty="0" smtClean="0"/>
              <a:t>qₐ</a:t>
            </a:r>
            <a:r>
              <a:rPr lang="ru-RU" dirty="0" smtClean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5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Формалізоване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 smtClean="0">
                <a:latin typeface="Arial" panose="020B0604020202020204" pitchFamily="34" charset="0"/>
              </a:rPr>
              <a:t>представлення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05196" y="1690688"/>
            <a:ext cx="104077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Нехай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представлена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T: Z → 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множина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цілих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чисел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ru-RU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які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представляють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індекси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клітинок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стрічці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а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Σ = {0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1</a:t>
            </a:r>
            <a:r>
              <a:rPr kumimoji="0" lang="uk-UA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fr-CA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алфавіт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символів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переміщується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індексах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позиція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 ∈ 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набору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інструкцій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 = {p1, p2, ...,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кожна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інструкція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дію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наступної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перебуває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 = (T, h, p)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Таким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чином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машина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дискретні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вміст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переміщуючи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каретку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змінюючи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згідно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462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219" y="207183"/>
            <a:ext cx="10515600" cy="1325563"/>
          </a:xfrm>
        </p:spPr>
        <p:txBody>
          <a:bodyPr/>
          <a:lstStyle/>
          <a:p>
            <a:r>
              <a:rPr lang="uk-UA" b="1" dirty="0" smtClean="0"/>
              <a:t>Види програмування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56219" y="1639110"/>
            <a:ext cx="105975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Функціональне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фокусується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обчисленнях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побічних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ефектів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обирається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паралельних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складних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математичних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зосереджено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моделюванні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чітко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визначеними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використовується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управління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пристроїв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Імперативне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модель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програмістам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робить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її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оптимізації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низькорівневого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Декларативне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програмування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дозволяє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вирішувати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завдання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високого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рівня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зосереджуючи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увагу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кінцевого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без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процесу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обчислень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3186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Віднімання</a:t>
            </a:r>
            <a:r>
              <a:rPr lang="ru-RU" dirty="0" smtClean="0"/>
              <a:t> чисел (1-на </a:t>
            </a:r>
            <a:r>
              <a:rPr lang="ru-RU" dirty="0" err="1" smtClean="0"/>
              <a:t>с.ч</a:t>
            </a:r>
            <a:r>
              <a:rPr lang="ru-RU" smtClean="0"/>
              <a:t>.)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785231" cy="49180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…00111110111000…</a:t>
            </a:r>
            <a:br>
              <a:rPr lang="en-US" dirty="0" smtClean="0"/>
            </a:br>
            <a:r>
              <a:rPr lang="en-US" sz="3300" dirty="0" smtClean="0"/>
              <a:t>╚═══╝ ╚═╝</a:t>
            </a:r>
            <a:br>
              <a:rPr lang="en-US" sz="3300" dirty="0" smtClean="0"/>
            </a:br>
            <a:r>
              <a:rPr lang="en-US" sz="3300" dirty="0" smtClean="0"/>
              <a:t>P </a:t>
            </a:r>
            <a:r>
              <a:rPr lang="uk-UA" sz="3300" smtClean="0"/>
              <a:t>                  </a:t>
            </a:r>
            <a:r>
              <a:rPr lang="en-US" sz="3300" smtClean="0"/>
              <a:t>Q</a:t>
            </a:r>
            <a:endParaRPr lang="en-US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smtClean="0"/>
              <a:t>На початку програми каретка встановлена на крайню ліву «1» у </a:t>
            </a:r>
            <a:r>
              <a:rPr lang="en-US" sz="3300" smtClean="0"/>
              <a:t>Q: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/>
              <a:t>← — </a:t>
            </a:r>
            <a:r>
              <a:rPr lang="ru-RU" sz="3300" smtClean="0"/>
              <a:t>крок вліво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1; 3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1-го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smtClean="0"/>
              <a:t>X — </a:t>
            </a:r>
            <a:r>
              <a:rPr lang="ru-RU" sz="3300" smtClean="0"/>
              <a:t>стерти мітку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4; 6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4-го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smtClean="0"/>
              <a:t>X — </a:t>
            </a:r>
            <a:r>
              <a:rPr lang="ru-RU" sz="3300" smtClean="0"/>
              <a:t>стерти мітку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→ — </a:t>
            </a:r>
            <a:r>
              <a:rPr lang="ru-RU" sz="3300" dirty="0" err="1" smtClean="0"/>
              <a:t>крок</a:t>
            </a:r>
            <a:r>
              <a:rPr lang="ru-RU" sz="3300" dirty="0" smtClean="0"/>
              <a:t> вправо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? 9; 1 —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в </a:t>
            </a:r>
            <a:r>
              <a:rPr lang="ru-RU" sz="3300" dirty="0" err="1" smtClean="0"/>
              <a:t>клітинці</a:t>
            </a:r>
            <a:r>
              <a:rPr lang="ru-RU" sz="3300" dirty="0" smtClean="0"/>
              <a:t> </a:t>
            </a:r>
            <a:r>
              <a:rPr lang="ru-RU" sz="3300" dirty="0" err="1" smtClean="0"/>
              <a:t>порожньо</a:t>
            </a:r>
            <a:r>
              <a:rPr lang="ru-RU" sz="3300" dirty="0" smtClean="0"/>
              <a:t>, перейти до 9-го </a:t>
            </a:r>
            <a:r>
              <a:rPr lang="ru-RU" sz="3300" dirty="0" err="1" smtClean="0"/>
              <a:t>кроку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ru-RU" sz="3300" dirty="0" err="1" smtClean="0"/>
              <a:t>ні</a:t>
            </a:r>
            <a:r>
              <a:rPr lang="ru-RU" sz="3300" dirty="0" smtClean="0"/>
              <a:t> — до 1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! — </a:t>
            </a:r>
            <a:r>
              <a:rPr lang="ru-RU" sz="3300" dirty="0" err="1" smtClean="0"/>
              <a:t>кінець</a:t>
            </a:r>
            <a:endParaRPr lang="ru-RU" sz="33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300" dirty="0" smtClean="0"/>
              <a:t>У 5-й </a:t>
            </a:r>
            <a:r>
              <a:rPr lang="ru-RU" sz="3300" dirty="0" err="1" smtClean="0"/>
              <a:t>команді</a:t>
            </a:r>
            <a:r>
              <a:rPr lang="ru-RU" sz="3300" dirty="0" smtClean="0"/>
              <a:t> </a:t>
            </a:r>
            <a:r>
              <a:rPr lang="ru-RU" sz="3300" dirty="0" err="1" smtClean="0"/>
              <a:t>можливе</a:t>
            </a:r>
            <a:r>
              <a:rPr lang="ru-RU" sz="3300" dirty="0" smtClean="0"/>
              <a:t> </a:t>
            </a:r>
            <a:r>
              <a:rPr lang="ru-RU" sz="3300" dirty="0" err="1" smtClean="0"/>
              <a:t>зациклення</a:t>
            </a:r>
            <a:r>
              <a:rPr lang="ru-RU" sz="3300" dirty="0" smtClean="0"/>
              <a:t>, </a:t>
            </a:r>
            <a:r>
              <a:rPr lang="ru-RU" sz="3300" dirty="0" err="1" smtClean="0"/>
              <a:t>якщо</a:t>
            </a:r>
            <a:r>
              <a:rPr lang="ru-RU" sz="3300" dirty="0" smtClean="0"/>
              <a:t> </a:t>
            </a:r>
            <a:r>
              <a:rPr lang="en-US" sz="3300" smtClean="0"/>
              <a:t>Q &gt; 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40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Машина </a:t>
            </a:r>
            <a:r>
              <a:rPr lang="ru-RU" smtClean="0"/>
              <a:t>Мінського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Модель яка </a:t>
            </a:r>
            <a:r>
              <a:rPr lang="ru-RU" dirty="0" err="1" smtClean="0"/>
              <a:t>працює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зберігають</a:t>
            </a:r>
            <a:r>
              <a:rPr lang="ru-RU" dirty="0" smtClean="0"/>
              <a:t> </a:t>
            </a:r>
            <a:r>
              <a:rPr lang="ru-RU" dirty="0" err="1" smtClean="0"/>
              <a:t>невід'ємні</a:t>
            </a:r>
            <a:r>
              <a:rPr lang="ru-RU" dirty="0" smtClean="0"/>
              <a:t> </a:t>
            </a:r>
            <a:r>
              <a:rPr lang="ru-RU" dirty="0" err="1" smtClean="0"/>
              <a:t>цілі</a:t>
            </a:r>
            <a:r>
              <a:rPr lang="ru-RU" dirty="0" smtClean="0"/>
              <a:t> числа, і набору </a:t>
            </a:r>
            <a:r>
              <a:rPr lang="ru-RU" dirty="0" err="1" smtClean="0"/>
              <a:t>простих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 для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модифікації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Вона м</a:t>
            </a:r>
            <a:r>
              <a:rPr lang="uk-UA" smtClean="0"/>
              <a:t>і</a:t>
            </a:r>
            <a:r>
              <a:rPr lang="ru-RU" smtClean="0"/>
              <a:t>стить</a:t>
            </a:r>
            <a:r>
              <a:rPr lang="ru-RU" dirty="0" smtClean="0"/>
              <a:t>:</a:t>
            </a:r>
          </a:p>
          <a:p>
            <a:r>
              <a:rPr lang="ru-RU" b="1" dirty="0" err="1" smtClean="0"/>
              <a:t>Регістри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Кожен</a:t>
            </a:r>
            <a:r>
              <a:rPr lang="ru-RU" dirty="0" smtClean="0"/>
              <a:t> </a:t>
            </a:r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містити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</a:t>
            </a:r>
            <a:r>
              <a:rPr lang="ru-RU" dirty="0" err="1" smtClean="0"/>
              <a:t>невід'ємне</a:t>
            </a:r>
            <a:r>
              <a:rPr lang="ru-RU" dirty="0" smtClean="0"/>
              <a:t> число (0, 1, 2, …).</a:t>
            </a:r>
          </a:p>
          <a:p>
            <a:pPr lvl="1"/>
            <a:r>
              <a:rPr lang="ru-RU" dirty="0" err="1" smtClean="0"/>
              <a:t>Регістр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унікальний</a:t>
            </a:r>
            <a:r>
              <a:rPr lang="ru-RU" dirty="0" smtClean="0"/>
              <a:t> </a:t>
            </a:r>
            <a:r>
              <a:rPr lang="ru-RU" dirty="0" err="1" smtClean="0"/>
              <a:t>індекс</a:t>
            </a:r>
            <a:r>
              <a:rPr lang="ru-RU" dirty="0" smtClean="0"/>
              <a:t>, за </a:t>
            </a:r>
            <a:r>
              <a:rPr lang="ru-RU" dirty="0" err="1" smtClean="0"/>
              <a:t>яким</a:t>
            </a:r>
            <a:r>
              <a:rPr lang="ru-RU" dirty="0" smtClean="0"/>
              <a:t> до </a:t>
            </a:r>
            <a:r>
              <a:rPr lang="ru-RU" dirty="0" err="1" smtClean="0"/>
              <a:t>нього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звернутися</a:t>
            </a:r>
            <a:r>
              <a:rPr lang="ru-RU" dirty="0" smtClean="0"/>
              <a:t> </a:t>
            </a:r>
          </a:p>
          <a:p>
            <a:pPr marL="457200" lvl="1" indent="0">
              <a:buNone/>
            </a:pPr>
            <a:r>
              <a:rPr lang="ru-RU" dirty="0" smtClean="0"/>
              <a:t>(</a:t>
            </a:r>
            <a:r>
              <a:rPr lang="ru-RU" dirty="0" err="1" smtClean="0"/>
              <a:t>наприклад</a:t>
            </a:r>
            <a:r>
              <a:rPr lang="ru-RU" dirty="0" smtClean="0"/>
              <a:t>, </a:t>
            </a:r>
            <a:r>
              <a:rPr lang="en-US" dirty="0" smtClean="0"/>
              <a:t>R1,R2,…,RnR_1, R_2, \dots, R_nR1​,R2​,…,Rn​).</a:t>
            </a:r>
          </a:p>
          <a:p>
            <a:r>
              <a:rPr lang="ru-RU" b="1" dirty="0" err="1" smtClean="0"/>
              <a:t>Програми</a:t>
            </a:r>
            <a:r>
              <a:rPr lang="ru-RU" dirty="0" smtClean="0"/>
              <a:t>:</a:t>
            </a:r>
          </a:p>
          <a:p>
            <a:pPr lvl="1"/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Мінського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послідовність</a:t>
            </a:r>
            <a:r>
              <a:rPr lang="ru-RU" dirty="0" smtClean="0"/>
              <a:t> </a:t>
            </a:r>
            <a:r>
              <a:rPr lang="ru-RU" dirty="0" err="1" smtClean="0"/>
              <a:t>пронумерованих</a:t>
            </a:r>
            <a:r>
              <a:rPr lang="ru-RU" dirty="0" smtClean="0"/>
              <a:t> команд. </a:t>
            </a:r>
            <a:r>
              <a:rPr lang="ru-RU" dirty="0" err="1" smtClean="0"/>
              <a:t>Кожна</a:t>
            </a:r>
            <a:r>
              <a:rPr lang="ru-RU" dirty="0" smtClean="0"/>
              <a:t> команда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змінювати</a:t>
            </a:r>
            <a:r>
              <a:rPr lang="ru-RU" dirty="0" smtClean="0"/>
              <a:t> </a:t>
            </a:r>
            <a:r>
              <a:rPr lang="ru-RU" dirty="0" err="1" smtClean="0"/>
              <a:t>вміст</a:t>
            </a:r>
            <a:r>
              <a:rPr lang="ru-RU" dirty="0" smtClean="0"/>
              <a:t> </a:t>
            </a:r>
            <a:r>
              <a:rPr lang="ru-RU" dirty="0" err="1" smtClean="0"/>
              <a:t>регістрів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впливати</a:t>
            </a:r>
            <a:r>
              <a:rPr lang="ru-RU" dirty="0" smtClean="0"/>
              <a:t> на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10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Машина Мінського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4977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ипи </a:t>
            </a:r>
            <a:r>
              <a:rPr kumimoji="0" lang="en-US" altLang="en-US" sz="1800" b="1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Інкремент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Синтаксис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якого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Декремент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умовним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переходом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воно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більше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дорівнює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нулю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Синтаксис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L_j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R_i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зменшується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L_j​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номер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інструкції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треба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R_i = 0.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Зупинка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Синтаксис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змінна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вказує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поточну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Програмний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лічильник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оновлюється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кроці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0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 err="1">
                <a:latin typeface="Arial" panose="020B0604020202020204" pitchFamily="34" charset="0"/>
              </a:rPr>
              <a:t>Приклад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програми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05254" y="2156895"/>
            <a:ext cx="76322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бчислення R1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​=R2​+R3​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додавання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двох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регістрів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 R_2, 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R2​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uk-UA" altLang="en-US" sz="1800" dirty="0" smtClean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 R2=0,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 R_1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R1​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JUMP 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1.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 R_3, 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зменшити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R3​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R3=0,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 R_1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збільшити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R1​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JUMP 4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перейти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до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команди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4.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завершити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програму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2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Недетермінована машина Тьюрінга (НМТ)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b="1" dirty="0" err="1" smtClean="0"/>
              <a:t>Недетермінована</a:t>
            </a:r>
            <a:r>
              <a:rPr lang="ru-RU" b="1" dirty="0" smtClean="0"/>
              <a:t> машина </a:t>
            </a:r>
            <a:r>
              <a:rPr lang="ru-RU" b="1" dirty="0" err="1" smtClean="0"/>
              <a:t>Тьюрінга</a:t>
            </a:r>
            <a:r>
              <a:rPr lang="ru-RU" b="1" dirty="0" smtClean="0"/>
              <a:t> (НМТ)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узагальнення</a:t>
            </a:r>
            <a:r>
              <a:rPr lang="ru-RU" dirty="0" smtClean="0"/>
              <a:t> </a:t>
            </a:r>
            <a:r>
              <a:rPr lang="ru-RU" dirty="0" err="1" smtClean="0"/>
              <a:t>класичної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допускається</a:t>
            </a:r>
            <a:r>
              <a:rPr lang="ru-RU" dirty="0" smtClean="0"/>
              <a:t> </a:t>
            </a:r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 smtClean="0"/>
              <a:t>кількох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у кожному </a:t>
            </a:r>
            <a:r>
              <a:rPr lang="ru-RU" dirty="0" err="1" smtClean="0"/>
              <a:t>стані</a:t>
            </a:r>
            <a:r>
              <a:rPr lang="ru-RU" dirty="0" smtClean="0"/>
              <a:t> для </a:t>
            </a:r>
            <a:r>
              <a:rPr lang="ru-RU" dirty="0" err="1" smtClean="0"/>
              <a:t>однієї</a:t>
            </a:r>
            <a:r>
              <a:rPr lang="ru-RU" dirty="0" smtClean="0"/>
              <a:t> і </a:t>
            </a:r>
            <a:r>
              <a:rPr lang="ru-RU" dirty="0" err="1" smtClean="0"/>
              <a:t>тієї</a:t>
            </a:r>
            <a:r>
              <a:rPr lang="ru-RU" dirty="0" smtClean="0"/>
              <a:t> ж </a:t>
            </a:r>
            <a:r>
              <a:rPr lang="ru-RU" dirty="0" err="1" smtClean="0"/>
              <a:t>конфігурації</a:t>
            </a:r>
            <a:r>
              <a:rPr lang="ru-RU" dirty="0" smtClean="0"/>
              <a:t>. </a:t>
            </a:r>
            <a:r>
              <a:rPr lang="ru-RU" dirty="0" err="1" smtClean="0"/>
              <a:t>Іншими</a:t>
            </a:r>
            <a:r>
              <a:rPr lang="ru-RU" dirty="0" smtClean="0"/>
              <a:t> словами,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dirty="0" err="1" smtClean="0"/>
              <a:t>кілька</a:t>
            </a:r>
            <a:r>
              <a:rPr lang="ru-RU" dirty="0" smtClean="0"/>
              <a:t> </a:t>
            </a:r>
            <a:r>
              <a:rPr lang="ru-RU" dirty="0" err="1" smtClean="0"/>
              <a:t>варіантів</a:t>
            </a:r>
            <a:r>
              <a:rPr lang="ru-RU" dirty="0" smtClean="0"/>
              <a:t> переходу для </a:t>
            </a:r>
            <a:r>
              <a:rPr lang="ru-RU" dirty="0" err="1" smtClean="0"/>
              <a:t>даного</a:t>
            </a:r>
            <a:r>
              <a:rPr lang="ru-RU" dirty="0" smtClean="0"/>
              <a:t> стану і символу на </a:t>
            </a:r>
            <a:r>
              <a:rPr lang="ru-RU" dirty="0" err="1" smtClean="0"/>
              <a:t>стрічці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вибирати</a:t>
            </a:r>
            <a:r>
              <a:rPr lang="ru-RU" dirty="0" smtClean="0"/>
              <a:t> один </a:t>
            </a:r>
            <a:r>
              <a:rPr lang="ru-RU" dirty="0" err="1" smtClean="0"/>
              <a:t>із</a:t>
            </a:r>
            <a:r>
              <a:rPr lang="ru-RU" dirty="0" smtClean="0"/>
              <a:t> них "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", без конкретного правила </a:t>
            </a:r>
            <a:r>
              <a:rPr lang="ru-RU" dirty="0" err="1" smtClean="0"/>
              <a:t>вибору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Формальне</a:t>
            </a:r>
            <a:r>
              <a:rPr lang="ru-RU" b="1" dirty="0" smtClean="0"/>
              <a:t> </a:t>
            </a:r>
            <a:r>
              <a:rPr lang="ru-RU" b="1" dirty="0" err="1" smtClean="0"/>
              <a:t>визначення</a:t>
            </a:r>
            <a:r>
              <a:rPr lang="ru-RU" b="1" dirty="0" smtClean="0"/>
              <a:t>:</a:t>
            </a:r>
          </a:p>
          <a:p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r>
              <a:rPr lang="uk-UA" b="1" dirty="0" smtClean="0"/>
              <a:t>, але</a:t>
            </a:r>
          </a:p>
          <a:p>
            <a:r>
              <a:rPr lang="el-GR" dirty="0" smtClean="0"/>
              <a:t>δ:</a:t>
            </a:r>
            <a:r>
              <a:rPr lang="en-US" smtClean="0"/>
              <a:t>Q×</a:t>
            </a:r>
            <a:r>
              <a:rPr lang="el-GR" dirty="0" smtClean="0"/>
              <a:t>Γ→</a:t>
            </a:r>
            <a:r>
              <a:rPr lang="en-US" dirty="0" smtClean="0"/>
              <a:t>P(Q×</a:t>
            </a:r>
            <a:r>
              <a:rPr lang="el-GR" dirty="0" smtClean="0"/>
              <a:t>Γ×{</a:t>
            </a:r>
            <a:r>
              <a:rPr lang="en-US" dirty="0" smtClean="0"/>
              <a:t>L,R</a:t>
            </a:r>
            <a:r>
              <a:rPr lang="uk-UA" smtClean="0"/>
              <a:t>,</a:t>
            </a:r>
            <a:r>
              <a:rPr lang="fr-CA" dirty="0" smtClean="0"/>
              <a:t>N</a:t>
            </a:r>
            <a:r>
              <a:rPr lang="en-US" smtClean="0"/>
              <a:t>}) </a:t>
            </a:r>
            <a:r>
              <a:rPr lang="en-US" dirty="0" smtClean="0"/>
              <a:t>— </a:t>
            </a:r>
            <a:r>
              <a:rPr lang="ru-RU" b="1" smtClean="0"/>
              <a:t>недетермінована</a:t>
            </a:r>
            <a:r>
              <a:rPr lang="ru-RU" smtClean="0"/>
              <a:t> функція переходу. </a:t>
            </a:r>
            <a:r>
              <a:rPr lang="ru-RU" dirty="0" smtClean="0"/>
              <a:t>Вона </a:t>
            </a:r>
            <a:r>
              <a:rPr lang="ru-RU" dirty="0" err="1" smtClean="0"/>
              <a:t>відображає</a:t>
            </a:r>
            <a:r>
              <a:rPr lang="ru-RU" dirty="0" smtClean="0"/>
              <a:t> пару (</a:t>
            </a:r>
            <a:r>
              <a:rPr lang="ru-RU" dirty="0" err="1" smtClean="0"/>
              <a:t>поточний</a:t>
            </a:r>
            <a:r>
              <a:rPr lang="ru-RU" dirty="0" smtClean="0"/>
              <a:t> стан,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в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можливих</a:t>
            </a:r>
            <a:r>
              <a:rPr lang="ru-RU" dirty="0" smtClean="0"/>
              <a:t> </a:t>
            </a:r>
            <a:r>
              <a:rPr lang="ru-RU" dirty="0" err="1" smtClean="0"/>
              <a:t>дій</a:t>
            </a:r>
            <a:r>
              <a:rPr lang="ru-RU" dirty="0" smtClean="0"/>
              <a:t> (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новий</a:t>
            </a:r>
            <a:r>
              <a:rPr lang="ru-RU" dirty="0" smtClean="0"/>
              <a:t> символ і </a:t>
            </a:r>
            <a:r>
              <a:rPr lang="ru-RU" dirty="0" err="1" smtClean="0"/>
              <a:t>напрямок</a:t>
            </a:r>
            <a:r>
              <a:rPr lang="ru-RU" dirty="0" smtClean="0"/>
              <a:t> </a:t>
            </a:r>
            <a:r>
              <a:rPr lang="ru-RU" dirty="0" err="1" smtClean="0"/>
              <a:t>руху</a:t>
            </a:r>
            <a:r>
              <a:rPr lang="ru-RU" dirty="0" smtClean="0"/>
              <a:t> каретки).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3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smtClean="0"/>
              <a:t>Відмінності від детермінованої машини Тьюрінга (ДМТ):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smtClean="0"/>
              <a:t>Детермінованість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В </a:t>
            </a:r>
            <a:r>
              <a:rPr lang="ru-RU" dirty="0" err="1" smtClean="0"/>
              <a:t>кожній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(стан + символ на </a:t>
            </a:r>
            <a:r>
              <a:rPr lang="ru-RU" dirty="0" err="1" smtClean="0"/>
              <a:t>стрічці</a:t>
            </a:r>
            <a:r>
              <a:rPr lang="ru-RU" dirty="0" smtClean="0"/>
              <a:t>) машина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b="1" dirty="0" err="1" smtClean="0"/>
              <a:t>однозначне</a:t>
            </a:r>
            <a:r>
              <a:rPr lang="ru-RU" dirty="0" smtClean="0"/>
              <a:t> правило,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наступну</a:t>
            </a:r>
            <a:r>
              <a:rPr lang="ru-RU" dirty="0" smtClean="0"/>
              <a:t> </a:t>
            </a:r>
            <a:r>
              <a:rPr lang="ru-RU" dirty="0" err="1" smtClean="0"/>
              <a:t>дію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Для </a:t>
            </a:r>
            <a:r>
              <a:rPr lang="ru-RU" dirty="0" err="1" smtClean="0"/>
              <a:t>кожної</a:t>
            </a:r>
            <a:r>
              <a:rPr lang="ru-RU" dirty="0" smtClean="0"/>
              <a:t> </a:t>
            </a:r>
            <a:r>
              <a:rPr lang="ru-RU" dirty="0" err="1" smtClean="0"/>
              <a:t>конфігурації</a:t>
            </a:r>
            <a:r>
              <a:rPr lang="ru-RU" dirty="0" smtClean="0"/>
              <a:t> машина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мати</a:t>
            </a:r>
            <a:r>
              <a:rPr lang="ru-RU" dirty="0" smtClean="0"/>
              <a:t>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можливих</a:t>
            </a:r>
            <a:r>
              <a:rPr lang="ru-RU" b="1" dirty="0" smtClean="0"/>
              <a:t> правил</a:t>
            </a:r>
            <a:r>
              <a:rPr lang="ru-RU" dirty="0" smtClean="0"/>
              <a:t>, і вона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вибрати</a:t>
            </a:r>
            <a:r>
              <a:rPr lang="ru-RU" dirty="0" smtClean="0"/>
              <a:t> будь-яке з них, </a:t>
            </a:r>
            <a:r>
              <a:rPr lang="ru-RU" dirty="0" err="1" smtClean="0"/>
              <a:t>наче</a:t>
            </a:r>
            <a:r>
              <a:rPr lang="ru-RU" dirty="0" smtClean="0"/>
              <a:t> за "</a:t>
            </a:r>
            <a:r>
              <a:rPr lang="ru-RU" dirty="0" err="1" smtClean="0"/>
              <a:t>щасливим</a:t>
            </a:r>
            <a:r>
              <a:rPr lang="ru-RU" dirty="0" smtClean="0"/>
              <a:t> </a:t>
            </a:r>
            <a:r>
              <a:rPr lang="ru-RU" dirty="0" err="1" smtClean="0"/>
              <a:t>випадком</a:t>
            </a:r>
            <a:r>
              <a:rPr lang="ru-RU" dirty="0" smtClean="0"/>
              <a:t>".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називається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недетермінованістю</a:t>
            </a:r>
            <a:r>
              <a:rPr lang="ru-RU" dirty="0" smtClean="0"/>
              <a:t>".</a:t>
            </a:r>
          </a:p>
          <a:p>
            <a:r>
              <a:rPr lang="ru-RU" b="1" dirty="0" smtClean="0"/>
              <a:t>Природа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послідовний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, </a:t>
            </a:r>
            <a:r>
              <a:rPr lang="ru-RU" dirty="0" err="1" smtClean="0"/>
              <a:t>кожен</a:t>
            </a:r>
            <a:r>
              <a:rPr lang="ru-RU" dirty="0" smtClean="0"/>
              <a:t> з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визначений</a:t>
            </a:r>
            <a:r>
              <a:rPr lang="ru-RU" dirty="0" smtClean="0"/>
              <a:t>, і </a:t>
            </a:r>
            <a:r>
              <a:rPr lang="ru-RU" dirty="0" err="1" smtClean="0"/>
              <a:t>рухається</a:t>
            </a:r>
            <a:r>
              <a:rPr lang="ru-RU" dirty="0" smtClean="0"/>
              <a:t> по одному шляху </a:t>
            </a:r>
            <a:r>
              <a:rPr lang="ru-RU" dirty="0" err="1" smtClean="0"/>
              <a:t>обчислення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йти</a:t>
            </a:r>
            <a:r>
              <a:rPr lang="ru-RU" dirty="0" smtClean="0"/>
              <a:t> </a:t>
            </a:r>
            <a:r>
              <a:rPr lang="ru-RU" dirty="0" err="1" smtClean="0"/>
              <a:t>кількома</a:t>
            </a:r>
            <a:r>
              <a:rPr lang="ru-RU" dirty="0" smtClean="0"/>
              <a:t> </a:t>
            </a:r>
            <a:r>
              <a:rPr lang="ru-RU" dirty="0" err="1" smtClean="0"/>
              <a:t>можливими</a:t>
            </a:r>
            <a:r>
              <a:rPr lang="ru-RU" dirty="0" smtClean="0"/>
              <a:t> шляхами </a:t>
            </a:r>
            <a:r>
              <a:rPr lang="ru-RU" dirty="0" err="1" smtClean="0"/>
              <a:t>одночасно</a:t>
            </a:r>
            <a:r>
              <a:rPr lang="ru-RU" dirty="0" smtClean="0"/>
              <a:t>.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прийняття</a:t>
            </a:r>
            <a:r>
              <a:rPr lang="ru-RU" dirty="0" smtClean="0"/>
              <a:t>, машина </a:t>
            </a:r>
            <a:r>
              <a:rPr lang="ru-RU" dirty="0" err="1" smtClean="0"/>
              <a:t>вважається</a:t>
            </a:r>
            <a:r>
              <a:rPr lang="ru-RU" dirty="0" smtClean="0"/>
              <a:t> </a:t>
            </a:r>
            <a:r>
              <a:rPr lang="ru-RU" dirty="0" err="1" smtClean="0"/>
              <a:t>успішною</a:t>
            </a:r>
            <a:r>
              <a:rPr lang="ru-RU" dirty="0" smtClean="0"/>
              <a:t> (як </a:t>
            </a:r>
            <a:r>
              <a:rPr lang="ru-RU" dirty="0" err="1" smtClean="0"/>
              <a:t>якщо</a:t>
            </a:r>
            <a:r>
              <a:rPr lang="ru-RU" dirty="0" smtClean="0"/>
              <a:t> б вона "</a:t>
            </a:r>
            <a:r>
              <a:rPr lang="ru-RU" dirty="0" err="1" smtClean="0"/>
              <a:t>вгадала</a:t>
            </a:r>
            <a:r>
              <a:rPr lang="ru-RU" dirty="0" smtClean="0"/>
              <a:t>" </a:t>
            </a:r>
            <a:r>
              <a:rPr lang="ru-RU" dirty="0" err="1" smtClean="0"/>
              <a:t>правильний</a:t>
            </a:r>
            <a:r>
              <a:rPr lang="ru-RU" dirty="0" smtClean="0"/>
              <a:t> шлях).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 smtClean="0"/>
              <a:t>Відмінності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детермінованої</a:t>
            </a:r>
            <a:r>
              <a:rPr lang="ru-RU" b="1" dirty="0" smtClean="0"/>
              <a:t> </a:t>
            </a:r>
            <a:r>
              <a:rPr lang="ru-RU" b="1" dirty="0" err="1" smtClean="0"/>
              <a:t>машини</a:t>
            </a:r>
            <a:r>
              <a:rPr lang="ru-RU" b="1" dirty="0" smtClean="0"/>
              <a:t> </a:t>
            </a:r>
            <a:r>
              <a:rPr lang="ru-RU" b="1" dirty="0" err="1" smtClean="0"/>
              <a:t>Тьюрінга</a:t>
            </a:r>
            <a:r>
              <a:rPr lang="ru-RU" b="1" smtClean="0"/>
              <a:t> (ДМТ):</a:t>
            </a:r>
            <a:br>
              <a:rPr lang="ru-RU" b="1" smtClean="0"/>
            </a:b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Обчислювальні</a:t>
            </a:r>
            <a:r>
              <a:rPr lang="ru-RU" b="1" dirty="0" smtClean="0"/>
              <a:t> </a:t>
            </a:r>
            <a:r>
              <a:rPr lang="ru-RU" b="1" dirty="0" err="1" smtClean="0"/>
              <a:t>можливості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Теоретично</a:t>
            </a:r>
            <a:r>
              <a:rPr lang="ru-RU" dirty="0" smtClean="0"/>
              <a:t>: </a:t>
            </a:r>
            <a:r>
              <a:rPr lang="ru-RU" b="1" dirty="0" smtClean="0"/>
              <a:t>ДМТ</a:t>
            </a:r>
            <a:r>
              <a:rPr lang="ru-RU" dirty="0" smtClean="0"/>
              <a:t> і </a:t>
            </a:r>
            <a:r>
              <a:rPr lang="ru-RU" b="1" dirty="0" smtClean="0"/>
              <a:t>НМТ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однакову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</a:t>
            </a:r>
            <a:r>
              <a:rPr lang="ru-RU" dirty="0" err="1" smtClean="0"/>
              <a:t>потужність</a:t>
            </a:r>
            <a:r>
              <a:rPr lang="ru-RU" dirty="0" smtClean="0"/>
              <a:t>. Будь-яка </a:t>
            </a:r>
            <a:r>
              <a:rPr lang="ru-RU" dirty="0" err="1" smtClean="0"/>
              <a:t>недетермінована</a:t>
            </a:r>
            <a:r>
              <a:rPr lang="ru-RU" dirty="0" smtClean="0"/>
              <a:t>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бути </a:t>
            </a:r>
            <a:r>
              <a:rPr lang="ru-RU" dirty="0" err="1" smtClean="0"/>
              <a:t>перетворена</a:t>
            </a:r>
            <a:r>
              <a:rPr lang="ru-RU" dirty="0" smtClean="0"/>
              <a:t> в </a:t>
            </a:r>
            <a:r>
              <a:rPr lang="ru-RU" dirty="0" err="1" smtClean="0"/>
              <a:t>детерміновану</a:t>
            </a:r>
            <a:r>
              <a:rPr lang="ru-RU" dirty="0" smtClean="0"/>
              <a:t> машину </a:t>
            </a:r>
            <a:r>
              <a:rPr lang="ru-RU" dirty="0" err="1" smtClean="0"/>
              <a:t>Тьюрінга</a:t>
            </a:r>
            <a:r>
              <a:rPr lang="ru-RU" dirty="0" smtClean="0"/>
              <a:t>, яка </a:t>
            </a:r>
            <a:r>
              <a:rPr lang="ru-RU" dirty="0" err="1" smtClean="0"/>
              <a:t>виконує</a:t>
            </a:r>
            <a:r>
              <a:rPr lang="ru-RU" dirty="0" smtClean="0"/>
              <a:t> те ж </a:t>
            </a:r>
            <a:r>
              <a:rPr lang="ru-RU" dirty="0" err="1" smtClean="0"/>
              <a:t>саме</a:t>
            </a:r>
            <a:r>
              <a:rPr lang="ru-RU" dirty="0" smtClean="0"/>
              <a:t> </a:t>
            </a:r>
            <a:r>
              <a:rPr lang="ru-RU" dirty="0" err="1" smtClean="0"/>
              <a:t>завдання</a:t>
            </a:r>
            <a:r>
              <a:rPr lang="ru-RU" dirty="0" smtClean="0"/>
              <a:t> (але </a:t>
            </a:r>
            <a:r>
              <a:rPr lang="ru-RU" dirty="0" err="1" smtClean="0"/>
              <a:t>можливо</a:t>
            </a:r>
            <a:r>
              <a:rPr lang="ru-RU" dirty="0" smtClean="0"/>
              <a:t> з </a:t>
            </a:r>
            <a:r>
              <a:rPr lang="ru-RU" dirty="0" err="1" smtClean="0"/>
              <a:t>експоненціальним</a:t>
            </a:r>
            <a:r>
              <a:rPr lang="ru-RU" dirty="0" smtClean="0"/>
              <a:t> </a:t>
            </a:r>
            <a:r>
              <a:rPr lang="ru-RU" dirty="0" err="1" smtClean="0"/>
              <a:t>зростанням</a:t>
            </a:r>
            <a:r>
              <a:rPr lang="ru-RU" dirty="0" smtClean="0"/>
              <a:t> часу </a:t>
            </a:r>
            <a:r>
              <a:rPr lang="ru-RU" dirty="0" err="1" smtClean="0"/>
              <a:t>обчислення</a:t>
            </a:r>
            <a:r>
              <a:rPr lang="ru-RU" dirty="0" smtClean="0"/>
              <a:t>).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класи</a:t>
            </a:r>
            <a:r>
              <a:rPr lang="ru-RU" dirty="0" smtClean="0"/>
              <a:t> проблем,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вирішити</a:t>
            </a:r>
            <a:r>
              <a:rPr lang="ru-RU" dirty="0" smtClean="0"/>
              <a:t> на ДМТ та НМТ, є </a:t>
            </a:r>
            <a:r>
              <a:rPr lang="ru-RU" dirty="0" err="1" smtClean="0"/>
              <a:t>однаковими</a:t>
            </a:r>
            <a:r>
              <a:rPr lang="ru-RU" dirty="0" smtClean="0"/>
              <a:t> з точки </a:t>
            </a:r>
            <a:r>
              <a:rPr lang="ru-RU" dirty="0" err="1" smtClean="0"/>
              <a:t>зору</a:t>
            </a:r>
            <a:r>
              <a:rPr lang="ru-RU" dirty="0" smtClean="0"/>
              <a:t> </a:t>
            </a:r>
            <a:r>
              <a:rPr lang="ru-RU" dirty="0" err="1" smtClean="0"/>
              <a:t>вирішуваності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Час </a:t>
            </a:r>
            <a:r>
              <a:rPr lang="ru-RU" b="1" dirty="0" err="1" smtClean="0"/>
              <a:t>обчислення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ДМТ</a:t>
            </a:r>
            <a:r>
              <a:rPr lang="ru-RU" dirty="0" smtClean="0"/>
              <a:t>: </a:t>
            </a:r>
            <a:r>
              <a:rPr lang="ru-RU" dirty="0" err="1" smtClean="0"/>
              <a:t>Виконує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за </a:t>
            </a:r>
            <a:r>
              <a:rPr lang="ru-RU" dirty="0" err="1" smtClean="0"/>
              <a:t>визначену</a:t>
            </a:r>
            <a:r>
              <a:rPr lang="ru-RU" dirty="0" smtClean="0"/>
              <a:t> </a:t>
            </a:r>
            <a:r>
              <a:rPr lang="ru-RU" dirty="0" err="1" smtClean="0"/>
              <a:t>кількість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. Час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кількості</a:t>
            </a:r>
            <a:r>
              <a:rPr lang="ru-RU" dirty="0" smtClean="0"/>
              <a:t> </a:t>
            </a:r>
            <a:r>
              <a:rPr lang="ru-RU" dirty="0" err="1" smtClean="0"/>
              <a:t>кроків</a:t>
            </a:r>
            <a:r>
              <a:rPr lang="ru-RU" dirty="0" smtClean="0"/>
              <a:t> на одному шляху.</a:t>
            </a:r>
          </a:p>
          <a:p>
            <a:pPr lvl="1"/>
            <a:r>
              <a:rPr lang="ru-RU" b="1" dirty="0" smtClean="0"/>
              <a:t>НМТ</a:t>
            </a:r>
            <a:r>
              <a:rPr lang="ru-RU" dirty="0" smtClean="0"/>
              <a:t>: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вирішувати</a:t>
            </a:r>
            <a:r>
              <a:rPr lang="ru-RU" dirty="0" smtClean="0"/>
              <a:t> </a:t>
            </a:r>
            <a:r>
              <a:rPr lang="ru-RU" dirty="0" err="1" smtClean="0"/>
              <a:t>деякі</a:t>
            </a:r>
            <a:r>
              <a:rPr lang="ru-RU" dirty="0" smtClean="0"/>
              <a:t> </a:t>
            </a:r>
            <a:r>
              <a:rPr lang="ru-RU" dirty="0" err="1" smtClean="0"/>
              <a:t>проблеми</a:t>
            </a:r>
            <a:r>
              <a:rPr lang="ru-RU" dirty="0" smtClean="0"/>
              <a:t> </a:t>
            </a:r>
            <a:r>
              <a:rPr lang="ru-RU" dirty="0" err="1" smtClean="0"/>
              <a:t>швидше</a:t>
            </a:r>
            <a:r>
              <a:rPr lang="ru-RU" dirty="0" smtClean="0"/>
              <a:t> </a:t>
            </a:r>
            <a:r>
              <a:rPr lang="ru-RU" dirty="0" err="1" smtClean="0"/>
              <a:t>завдяки</a:t>
            </a:r>
            <a:r>
              <a:rPr lang="ru-RU" dirty="0" smtClean="0"/>
              <a:t> "</a:t>
            </a:r>
            <a:r>
              <a:rPr lang="ru-RU" dirty="0" err="1" smtClean="0"/>
              <a:t>недетермінованому</a:t>
            </a:r>
            <a:r>
              <a:rPr lang="ru-RU" dirty="0" smtClean="0"/>
              <a:t> </a:t>
            </a:r>
            <a:r>
              <a:rPr lang="ru-RU" dirty="0" err="1" smtClean="0"/>
              <a:t>вгадуванню</a:t>
            </a:r>
            <a:r>
              <a:rPr lang="ru-RU" dirty="0" smtClean="0"/>
              <a:t>" правильного шляху. Теоретично,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хоча</a:t>
            </a:r>
            <a:r>
              <a:rPr lang="ru-RU" dirty="0" smtClean="0"/>
              <a:t> б один шлях </a:t>
            </a:r>
            <a:r>
              <a:rPr lang="ru-RU" dirty="0" err="1" smtClean="0"/>
              <a:t>веде</a:t>
            </a:r>
            <a:r>
              <a:rPr lang="ru-RU" dirty="0" smtClean="0"/>
              <a:t> до </a:t>
            </a:r>
            <a:r>
              <a:rPr lang="ru-RU" dirty="0" err="1" smtClean="0"/>
              <a:t>рішення</a:t>
            </a:r>
            <a:r>
              <a:rPr lang="ru-RU" dirty="0" smtClean="0"/>
              <a:t>, НМТ </a:t>
            </a:r>
            <a:r>
              <a:rPr lang="ru-RU" dirty="0" err="1" smtClean="0"/>
              <a:t>знайде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. </a:t>
            </a:r>
            <a:r>
              <a:rPr lang="ru-RU" dirty="0" err="1" smtClean="0"/>
              <a:t>Однак</a:t>
            </a:r>
            <a:r>
              <a:rPr lang="ru-RU" dirty="0" smtClean="0"/>
              <a:t>, на </a:t>
            </a:r>
            <a:r>
              <a:rPr lang="ru-RU" dirty="0" err="1" smtClean="0"/>
              <a:t>практиці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не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вона </a:t>
            </a:r>
            <a:r>
              <a:rPr lang="ru-RU" dirty="0" err="1" smtClean="0"/>
              <a:t>вирішить</a:t>
            </a:r>
            <a:r>
              <a:rPr lang="ru-RU" dirty="0" smtClean="0"/>
              <a:t> проблему </a:t>
            </a:r>
            <a:r>
              <a:rPr lang="ru-RU" dirty="0" err="1" smtClean="0"/>
              <a:t>швидше</a:t>
            </a:r>
            <a:r>
              <a:rPr lang="ru-RU" dirty="0" smtClean="0"/>
              <a:t>, </a:t>
            </a:r>
            <a:r>
              <a:rPr lang="ru-RU" dirty="0" err="1" smtClean="0"/>
              <a:t>оскільки</a:t>
            </a:r>
            <a:r>
              <a:rPr lang="ru-RU" dirty="0" smtClean="0"/>
              <a:t> ДМТ </a:t>
            </a:r>
            <a:r>
              <a:rPr lang="ru-RU" dirty="0" err="1" smtClean="0"/>
              <a:t>може</a:t>
            </a:r>
            <a:r>
              <a:rPr lang="ru-RU" dirty="0" smtClean="0"/>
              <a:t> пройти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 (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зайняти</a:t>
            </a:r>
            <a:r>
              <a:rPr lang="ru-RU" dirty="0" smtClean="0"/>
              <a:t> </a:t>
            </a:r>
            <a:r>
              <a:rPr lang="ru-RU" dirty="0" err="1" smtClean="0"/>
              <a:t>більше</a:t>
            </a:r>
            <a:r>
              <a:rPr lang="ru-RU" dirty="0" smtClean="0"/>
              <a:t> часу).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7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Розглянемо задачу перевірки того, що задане </a:t>
            </a:r>
            <a:r>
              <a:rPr lang="en-US" smtClean="0"/>
              <a:t>b-</a:t>
            </a:r>
            <a:r>
              <a:rPr lang="ru-RU" smtClean="0"/>
              <a:t>розрядне ціле число </a:t>
            </a:r>
            <a:r>
              <a:rPr lang="en-US" smtClean="0"/>
              <a:t>N (2ᵇ⁻¹ ≤ N &lt; 2ᵇ) </a:t>
            </a:r>
            <a:r>
              <a:rPr lang="ru-RU" smtClean="0"/>
              <a:t>є складеним. </a:t>
            </a:r>
            <a:r>
              <a:rPr lang="ru-RU" dirty="0" err="1" smtClean="0"/>
              <a:t>Тоді</a:t>
            </a:r>
            <a:r>
              <a:rPr lang="ru-RU" dirty="0" smtClean="0"/>
              <a:t> </a:t>
            </a:r>
            <a:r>
              <a:rPr lang="en-US" smtClean="0"/>
              <a:t>b — </a:t>
            </a:r>
            <a:r>
              <a:rPr lang="ru-RU" smtClean="0"/>
              <a:t>це довжина вхідних даних, відносно якої оцінюється час обчислення. </a:t>
            </a:r>
            <a:r>
              <a:rPr lang="ru-RU" dirty="0" err="1" smtClean="0"/>
              <a:t>Відповідь</a:t>
            </a:r>
            <a:r>
              <a:rPr lang="ru-RU" dirty="0" smtClean="0"/>
              <a:t> «ТАК» </a:t>
            </a:r>
            <a:r>
              <a:rPr lang="ru-RU" dirty="0" err="1" smtClean="0"/>
              <a:t>означає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число є </a:t>
            </a:r>
            <a:r>
              <a:rPr lang="ru-RU" dirty="0" err="1" smtClean="0"/>
              <a:t>складеним</a:t>
            </a:r>
            <a:r>
              <a:rPr lang="ru-RU" dirty="0" smtClean="0"/>
              <a:t>, а «НІ» —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воно</a:t>
            </a:r>
            <a:r>
              <a:rPr lang="ru-RU" dirty="0" smtClean="0"/>
              <a:t> </a:t>
            </a:r>
            <a:r>
              <a:rPr lang="ru-RU" dirty="0" err="1" smtClean="0"/>
              <a:t>просте</a:t>
            </a:r>
            <a:r>
              <a:rPr lang="ru-RU" dirty="0" smtClean="0"/>
              <a:t>. </a:t>
            </a:r>
            <a:r>
              <a:rPr lang="ru-RU" dirty="0" err="1" smtClean="0"/>
              <a:t>Недетермінований</a:t>
            </a:r>
            <a:r>
              <a:rPr lang="ru-RU" dirty="0" smtClean="0"/>
              <a:t> алгоритм для </a:t>
            </a:r>
            <a:r>
              <a:rPr lang="ru-RU" dirty="0" err="1" smtClean="0"/>
              <a:t>цієї</a:t>
            </a:r>
            <a:r>
              <a:rPr lang="ru-RU" dirty="0" smtClean="0"/>
              <a:t> </a:t>
            </a:r>
            <a:r>
              <a:rPr lang="ru-RU" dirty="0" err="1" smtClean="0"/>
              <a:t>задачі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виглядати</a:t>
            </a:r>
            <a:r>
              <a:rPr lang="ru-RU" dirty="0" smtClean="0"/>
              <a:t> так: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 smtClean="0"/>
              <a:t>Вибрати</a:t>
            </a:r>
            <a:r>
              <a:rPr lang="ru-RU" dirty="0" smtClean="0"/>
              <a:t> </a:t>
            </a:r>
            <a:r>
              <a:rPr lang="ru-RU" dirty="0" err="1" smtClean="0"/>
              <a:t>недетерміновано</a:t>
            </a:r>
            <a:r>
              <a:rPr lang="ru-RU" dirty="0" smtClean="0"/>
              <a:t> </a:t>
            </a:r>
            <a:r>
              <a:rPr lang="ru-RU" dirty="0" err="1" smtClean="0"/>
              <a:t>ціле</a:t>
            </a:r>
            <a:r>
              <a:rPr lang="ru-RU" dirty="0" smtClean="0"/>
              <a:t> число </a:t>
            </a:r>
            <a:r>
              <a:rPr lang="en-US" smtClean="0"/>
              <a:t>m </a:t>
            </a:r>
            <a:r>
              <a:rPr lang="ru-RU" smtClean="0"/>
              <a:t>так, щоб 1 &lt; </a:t>
            </a:r>
            <a:r>
              <a:rPr lang="en-US" smtClean="0"/>
              <a:t>m &lt; N.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Поділити </a:t>
            </a:r>
            <a:r>
              <a:rPr lang="en-US" smtClean="0"/>
              <a:t>N </a:t>
            </a:r>
            <a:r>
              <a:rPr lang="ru-RU" smtClean="0"/>
              <a:t>на </a:t>
            </a:r>
            <a:r>
              <a:rPr lang="en-US" smtClean="0"/>
              <a:t>m </a:t>
            </a:r>
            <a:r>
              <a:rPr lang="ru-RU" smtClean="0"/>
              <a:t>націло, залишок позначити як </a:t>
            </a:r>
            <a:r>
              <a:rPr lang="en-US" smtClean="0"/>
              <a:t>a.</a:t>
            </a:r>
          </a:p>
          <a:p>
            <a:pPr marL="514350" indent="-514350">
              <a:buFont typeface="+mj-lt"/>
              <a:buAutoNum type="arabicPeriod"/>
            </a:pPr>
            <a:r>
              <a:rPr lang="ru-RU" smtClean="0"/>
              <a:t>Якщо </a:t>
            </a:r>
            <a:r>
              <a:rPr lang="en-US" smtClean="0"/>
              <a:t>a = 0, </a:t>
            </a:r>
            <a:r>
              <a:rPr lang="ru-RU" smtClean="0"/>
              <a:t>видати відповідь «ТАК» (</a:t>
            </a:r>
            <a:r>
              <a:rPr lang="en-US" smtClean="0"/>
              <a:t>m </a:t>
            </a:r>
            <a:r>
              <a:rPr lang="ru-RU" smtClean="0"/>
              <a:t>тоді є дільником </a:t>
            </a:r>
            <a:r>
              <a:rPr lang="en-US" smtClean="0"/>
              <a:t>N), </a:t>
            </a:r>
            <a:r>
              <a:rPr lang="ru-RU" smtClean="0"/>
              <a:t>інакше видати відповідь «НІ».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Порівняння </a:t>
            </a:r>
            <a:r>
              <a:rPr lang="uk-UA" dirty="0" err="1" smtClean="0"/>
              <a:t>складностей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mtClean="0"/>
              <a:t>Визначальним етапом у часі обчислення цього алгоритму є операція ділення, яка може бути виконана за </a:t>
            </a:r>
            <a:r>
              <a:rPr lang="en-US" smtClean="0"/>
              <a:t>O(b²) </a:t>
            </a:r>
            <a:r>
              <a:rPr lang="ru-RU" smtClean="0"/>
              <a:t>кроків, що є поліноміальним часом. </a:t>
            </a:r>
            <a:r>
              <a:rPr lang="ru-RU" dirty="0" smtClean="0"/>
              <a:t>Таким чином, задача </a:t>
            </a:r>
            <a:r>
              <a:rPr lang="ru-RU" dirty="0" err="1" smtClean="0"/>
              <a:t>знаходиться</a:t>
            </a:r>
            <a:r>
              <a:rPr lang="ru-RU" dirty="0" smtClean="0"/>
              <a:t> в </a:t>
            </a:r>
            <a:r>
              <a:rPr lang="ru-RU" dirty="0" err="1" smtClean="0"/>
              <a:t>класі</a:t>
            </a:r>
            <a:r>
              <a:rPr lang="ru-RU" dirty="0" smtClean="0"/>
              <a:t> </a:t>
            </a:r>
            <a:r>
              <a:rPr lang="en-US" smtClean="0"/>
              <a:t>NP.</a:t>
            </a:r>
          </a:p>
          <a:p>
            <a:r>
              <a:rPr lang="ru-RU" smtClean="0"/>
              <a:t>Щоб реалізувати такий час обчислення, необхідно вгадати число </a:t>
            </a:r>
            <a:r>
              <a:rPr lang="en-US" smtClean="0"/>
              <a:t>m </a:t>
            </a:r>
            <a:r>
              <a:rPr lang="ru-RU" smtClean="0"/>
              <a:t>або виконати обчислення по всіх можливих шляхах (для всіх можливих </a:t>
            </a:r>
            <a:r>
              <a:rPr lang="en-US" smtClean="0"/>
              <a:t>m) </a:t>
            </a:r>
            <a:r>
              <a:rPr lang="ru-RU" smtClean="0"/>
              <a:t>одночасно на безлічі копій машини.</a:t>
            </a:r>
          </a:p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моделювати</a:t>
            </a:r>
            <a:r>
              <a:rPr lang="ru-RU" dirty="0" smtClean="0"/>
              <a:t>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на </a:t>
            </a:r>
            <a:r>
              <a:rPr lang="ru-RU" dirty="0" err="1" smtClean="0"/>
              <a:t>детермінованій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, </a:t>
            </a:r>
            <a:r>
              <a:rPr lang="ru-RU" dirty="0" err="1" smtClean="0"/>
              <a:t>послідовно</a:t>
            </a:r>
            <a:r>
              <a:rPr lang="ru-RU" dirty="0" smtClean="0"/>
              <a:t> </a:t>
            </a:r>
            <a:r>
              <a:rPr lang="ru-RU" dirty="0" err="1" smtClean="0"/>
              <a:t>перевіряючи</a:t>
            </a:r>
            <a:r>
              <a:rPr lang="ru-RU" dirty="0" smtClean="0"/>
              <a:t> </a:t>
            </a:r>
            <a:r>
              <a:rPr lang="ru-RU" dirty="0" err="1" smtClean="0"/>
              <a:t>всі</a:t>
            </a:r>
            <a:r>
              <a:rPr lang="ru-RU" dirty="0" smtClean="0"/>
              <a:t> </a:t>
            </a:r>
            <a:r>
              <a:rPr lang="ru-RU" dirty="0" err="1" smtClean="0"/>
              <a:t>можливі</a:t>
            </a:r>
            <a:r>
              <a:rPr lang="ru-RU" dirty="0" smtClean="0"/>
              <a:t> </a:t>
            </a:r>
            <a:r>
              <a:rPr lang="ru-RU" dirty="0" err="1" smtClean="0"/>
              <a:t>варіанти</a:t>
            </a:r>
            <a:r>
              <a:rPr lang="ru-RU" dirty="0" smtClean="0"/>
              <a:t>,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перевірити</a:t>
            </a:r>
            <a:r>
              <a:rPr lang="ru-RU" dirty="0" smtClean="0"/>
              <a:t> </a:t>
            </a:r>
            <a:r>
              <a:rPr lang="en-US" smtClean="0"/>
              <a:t>N-2 = O(2ᵇ) </a:t>
            </a:r>
            <a:r>
              <a:rPr lang="ru-RU" smtClean="0"/>
              <a:t>гілок. </a:t>
            </a:r>
            <a:r>
              <a:rPr lang="ru-RU" dirty="0" smtClean="0"/>
              <a:t>Таким чином, </a:t>
            </a:r>
            <a:r>
              <a:rPr lang="ru-RU" dirty="0" err="1" smtClean="0"/>
              <a:t>загальний</a:t>
            </a:r>
            <a:r>
              <a:rPr lang="ru-RU" dirty="0" smtClean="0"/>
              <a:t> час </a:t>
            </a:r>
            <a:r>
              <a:rPr lang="ru-RU" dirty="0" err="1" smtClean="0"/>
              <a:t>обчислення</a:t>
            </a:r>
            <a:r>
              <a:rPr lang="ru-RU" dirty="0" smtClean="0"/>
              <a:t> буде </a:t>
            </a:r>
            <a:r>
              <a:rPr lang="en-US" smtClean="0"/>
              <a:t>O(b²2ᵇ) </a:t>
            </a:r>
            <a:r>
              <a:rPr lang="ru-RU" smtClean="0"/>
              <a:t>кроків, що є експоненціальним часом, значно більшим за поліноміальний. </a:t>
            </a:r>
            <a:r>
              <a:rPr lang="ru-RU" dirty="0" smtClean="0"/>
              <a:t>Тому </a:t>
            </a:r>
            <a:r>
              <a:rPr lang="ru-RU" dirty="0" err="1" smtClean="0"/>
              <a:t>цей</a:t>
            </a:r>
            <a:r>
              <a:rPr lang="ru-RU" dirty="0" smtClean="0"/>
              <a:t> алгоритм не </a:t>
            </a:r>
            <a:r>
              <a:rPr lang="ru-RU" dirty="0" err="1" smtClean="0"/>
              <a:t>належить</a:t>
            </a:r>
            <a:r>
              <a:rPr lang="ru-RU" dirty="0" smtClean="0"/>
              <a:t> до </a:t>
            </a:r>
            <a:r>
              <a:rPr lang="ru-RU" dirty="0" err="1" smtClean="0"/>
              <a:t>класу</a:t>
            </a:r>
            <a:r>
              <a:rPr lang="ru-RU" dirty="0" smtClean="0"/>
              <a:t> </a:t>
            </a:r>
            <a:r>
              <a:rPr lang="en-US" smtClean="0"/>
              <a:t>P. </a:t>
            </a:r>
            <a:r>
              <a:rPr lang="en-US" dirty="0" smtClean="0"/>
              <a:t>(</a:t>
            </a:r>
            <a:r>
              <a:rPr lang="ru-RU" smtClean="0"/>
              <a:t>Однак, для цієї задачі можуть бути застосовані інші, швидші алгоритми, які працюють за поліноміальний час, і тому задача може потрапляти в клас </a:t>
            </a:r>
            <a:r>
              <a:rPr lang="en-US" smtClean="0"/>
              <a:t>P.)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14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Ймовірнісна МТ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07554"/>
            <a:ext cx="11030584" cy="298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Функція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детермінований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частково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ймовірнісний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механізм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1800" b="1" dirty="0" smtClean="0"/>
              <a:t>M = (Q, </a:t>
            </a:r>
            <a:r>
              <a:rPr lang="el-GR" sz="1800" b="1" dirty="0" smtClean="0"/>
              <a:t>Σ, Γ, δ, </a:t>
            </a:r>
            <a:r>
              <a:rPr lang="en-US" sz="1800" b="1" dirty="0" smtClean="0"/>
              <a:t>q₀, qₐ, qᵣ)</a:t>
            </a:r>
            <a:r>
              <a:rPr lang="uk-UA" sz="1800" b="1" dirty="0" smtClean="0"/>
              <a:t>, але</a:t>
            </a:r>
          </a:p>
          <a:p>
            <a:r>
              <a:rPr lang="el-GR" sz="1800" dirty="0" smtClean="0"/>
              <a:t>δ:</a:t>
            </a:r>
            <a:r>
              <a:rPr lang="en-US" sz="1800" dirty="0" smtClean="0"/>
              <a:t>Q×</a:t>
            </a:r>
            <a:r>
              <a:rPr lang="el-GR" sz="1800" dirty="0" smtClean="0"/>
              <a:t>Γ→</a:t>
            </a:r>
            <a:r>
              <a:rPr lang="en-US" sz="1800" dirty="0" smtClean="0"/>
              <a:t>P(Q×</a:t>
            </a:r>
            <a:r>
              <a:rPr lang="el-GR" sz="1800" dirty="0" smtClean="0"/>
              <a:t>Γ×{</a:t>
            </a:r>
            <a:r>
              <a:rPr lang="en-US" sz="1800" dirty="0" smtClean="0"/>
              <a:t>L,R</a:t>
            </a:r>
            <a:r>
              <a:rPr lang="uk-UA" sz="1800" smtClean="0"/>
              <a:t>,</a:t>
            </a:r>
            <a:r>
              <a:rPr lang="fr-CA" sz="1800" dirty="0" smtClean="0"/>
              <a:t>N</a:t>
            </a:r>
            <a:r>
              <a:rPr lang="en-US" sz="1800" smtClean="0"/>
              <a:t>}) —</a:t>
            </a:r>
            <a:r>
              <a:rPr lang="ru-RU" sz="1800" smtClean="0"/>
              <a:t> </a:t>
            </a:r>
            <a:r>
              <a:rPr lang="ru-RU" sz="1800" dirty="0" err="1" smtClean="0"/>
              <a:t>відображає</a:t>
            </a:r>
            <a:r>
              <a:rPr lang="ru-RU" sz="1800" dirty="0" smtClean="0"/>
              <a:t> пару (</a:t>
            </a:r>
            <a:r>
              <a:rPr lang="ru-RU" sz="1800" dirty="0" err="1" smtClean="0"/>
              <a:t>поточний</a:t>
            </a:r>
            <a:r>
              <a:rPr lang="ru-RU" sz="1800" dirty="0" smtClean="0"/>
              <a:t> стан, символ на </a:t>
            </a:r>
            <a:r>
              <a:rPr lang="ru-RU" sz="1800" dirty="0" err="1" smtClean="0"/>
              <a:t>стрічці</a:t>
            </a:r>
            <a:r>
              <a:rPr lang="ru-RU" sz="1800" smtClean="0"/>
              <a:t>) </a:t>
            </a:r>
            <a:r>
              <a:rPr lang="uk-UA" sz="1800" smtClean="0"/>
              <a:t>разом з йомвірністю переходу.</a:t>
            </a:r>
          </a:p>
          <a:p>
            <a:r>
              <a:rPr lang="uk-UA" sz="1800" dirty="0" smtClean="0"/>
              <a:t>Без обмеження </a:t>
            </a:r>
            <a:r>
              <a:rPr lang="uk-UA" sz="1800" dirty="0" err="1" smtClean="0"/>
              <a:t>загільност</a:t>
            </a:r>
            <a:r>
              <a:rPr lang="uk-UA" sz="1800" dirty="0" smtClean="0"/>
              <a:t> – це може бути лише пара переходів</a:t>
            </a:r>
            <a:endParaRPr lang="fr-CA" sz="1800" dirty="0" smtClean="0"/>
          </a:p>
          <a:p>
            <a:pPr marL="0" indent="0">
              <a:buNone/>
            </a:pPr>
            <a:endParaRPr kumimoji="0" lang="fr-C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Ймовірності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кожної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пари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q,a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 a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символ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зі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стрічки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набір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переходів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розподіл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ймовірностей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uk-U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означає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кожен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можливий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перехід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статися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певною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ймовірністю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41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Функціональне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яка </a:t>
            </a:r>
            <a:r>
              <a:rPr lang="ru-RU" dirty="0" err="1" smtClean="0"/>
              <a:t>базується</a:t>
            </a:r>
            <a:r>
              <a:rPr lang="ru-RU" dirty="0" smtClean="0"/>
              <a:t> на </a:t>
            </a:r>
            <a:r>
              <a:rPr lang="ru-RU" dirty="0" err="1" smtClean="0"/>
              <a:t>обчисленнях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, де </a:t>
            </a:r>
            <a:r>
              <a:rPr lang="ru-RU" dirty="0" err="1" smtClean="0"/>
              <a:t>обчислення</a:t>
            </a:r>
            <a:r>
              <a:rPr lang="ru-RU" dirty="0" smtClean="0"/>
              <a:t> </a:t>
            </a:r>
            <a:r>
              <a:rPr lang="ru-RU" dirty="0" err="1" smtClean="0"/>
              <a:t>визначаються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до </a:t>
            </a:r>
            <a:r>
              <a:rPr lang="ru-RU" dirty="0" err="1" smtClean="0"/>
              <a:t>аргументів</a:t>
            </a:r>
            <a:r>
              <a:rPr lang="ru-RU" dirty="0" smtClean="0"/>
              <a:t>. Головна </a:t>
            </a:r>
            <a:r>
              <a:rPr lang="ru-RU" dirty="0" err="1" smtClean="0"/>
              <a:t>концепція</a:t>
            </a:r>
            <a:r>
              <a:rPr lang="ru-RU" dirty="0" smtClean="0"/>
              <a:t> — </a:t>
            </a:r>
            <a:r>
              <a:rPr lang="ru-RU" dirty="0" err="1" smtClean="0"/>
              <a:t>функція</a:t>
            </a:r>
            <a:r>
              <a:rPr lang="ru-RU" dirty="0" smtClean="0"/>
              <a:t> як "перша особа",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як </a:t>
            </a:r>
            <a:r>
              <a:rPr lang="ru-RU" dirty="0" err="1" smtClean="0"/>
              <a:t>аргументи</a:t>
            </a:r>
            <a:r>
              <a:rPr lang="ru-RU" dirty="0" smtClean="0"/>
              <a:t>, </a:t>
            </a:r>
            <a:r>
              <a:rPr lang="ru-RU" dirty="0" err="1" smtClean="0"/>
              <a:t>повертати</a:t>
            </a:r>
            <a:r>
              <a:rPr lang="ru-RU" dirty="0" smtClean="0"/>
              <a:t> з </a:t>
            </a:r>
            <a:r>
              <a:rPr lang="ru-RU" dirty="0" err="1" smtClean="0"/>
              <a:t>інших</a:t>
            </a:r>
            <a:r>
              <a:rPr lang="ru-RU" dirty="0" smtClean="0"/>
              <a:t> </a:t>
            </a:r>
            <a:r>
              <a:rPr lang="ru-RU" dirty="0" err="1" smtClean="0"/>
              <a:t>функцій</a:t>
            </a:r>
            <a:r>
              <a:rPr lang="ru-RU" dirty="0" smtClean="0"/>
              <a:t> та </a:t>
            </a:r>
            <a:r>
              <a:rPr lang="ru-RU" dirty="0" err="1" smtClean="0"/>
              <a:t>зберігати</a:t>
            </a:r>
            <a:r>
              <a:rPr lang="ru-RU" dirty="0" smtClean="0"/>
              <a:t> у </a:t>
            </a:r>
            <a:r>
              <a:rPr lang="ru-RU" dirty="0" err="1" smtClean="0"/>
              <a:t>змінних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Чисті</a:t>
            </a:r>
            <a:r>
              <a:rPr lang="ru-RU" b="1" dirty="0" smtClean="0"/>
              <a:t> </a:t>
            </a:r>
            <a:r>
              <a:rPr lang="ru-RU" b="1" dirty="0" err="1" smtClean="0"/>
              <a:t>функції</a:t>
            </a:r>
            <a:r>
              <a:rPr lang="ru-RU" dirty="0" smtClean="0"/>
              <a:t>: </a:t>
            </a:r>
            <a:r>
              <a:rPr lang="ru-RU" dirty="0" err="1" smtClean="0"/>
              <a:t>Функції</a:t>
            </a:r>
            <a:r>
              <a:rPr lang="ru-RU" dirty="0" smtClean="0"/>
              <a:t> не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побічних</a:t>
            </a:r>
            <a:r>
              <a:rPr lang="ru-RU" dirty="0" smtClean="0"/>
              <a:t> </a:t>
            </a:r>
            <a:r>
              <a:rPr lang="ru-RU" dirty="0" err="1" smtClean="0"/>
              <a:t>ефектів</a:t>
            </a:r>
            <a:r>
              <a:rPr lang="ru-RU" dirty="0" smtClean="0"/>
              <a:t>, </a:t>
            </a:r>
            <a:r>
              <a:rPr lang="ru-RU" dirty="0" err="1" smtClean="0"/>
              <a:t>тобто</a:t>
            </a:r>
            <a:r>
              <a:rPr lang="ru-RU" dirty="0" smtClean="0"/>
              <a:t> результат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значень</a:t>
            </a:r>
            <a:r>
              <a:rPr lang="ru-RU" dirty="0" smtClean="0"/>
              <a:t>, а не </a:t>
            </a:r>
            <a:r>
              <a:rPr lang="ru-RU" dirty="0" err="1" smtClean="0"/>
              <a:t>від</a:t>
            </a:r>
            <a:r>
              <a:rPr lang="ru-RU" dirty="0" smtClean="0"/>
              <a:t> стану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Необов'язковість</a:t>
            </a:r>
            <a:r>
              <a:rPr lang="ru-RU" b="1" dirty="0" smtClean="0"/>
              <a:t> </a:t>
            </a:r>
            <a:r>
              <a:rPr lang="ru-RU" b="1" dirty="0" err="1" smtClean="0"/>
              <a:t>змінних</a:t>
            </a:r>
            <a:r>
              <a:rPr lang="ru-RU" b="1" dirty="0" smtClean="0"/>
              <a:t> </a:t>
            </a:r>
            <a:r>
              <a:rPr lang="ru-RU" b="1" dirty="0" err="1" smtClean="0"/>
              <a:t>станів</a:t>
            </a:r>
            <a:r>
              <a:rPr lang="ru-RU" dirty="0" smtClean="0"/>
              <a:t>: </a:t>
            </a:r>
            <a:r>
              <a:rPr lang="ru-RU" dirty="0" err="1" smtClean="0"/>
              <a:t>Замість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 </a:t>
            </a:r>
            <a:r>
              <a:rPr lang="ru-RU" dirty="0" err="1" smtClean="0"/>
              <a:t>змінних</a:t>
            </a:r>
            <a:r>
              <a:rPr lang="ru-RU" dirty="0" smtClean="0"/>
              <a:t>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обчислюють</a:t>
            </a:r>
            <a:r>
              <a:rPr lang="ru-RU" dirty="0" smtClean="0"/>
              <a:t> </a:t>
            </a:r>
            <a:r>
              <a:rPr lang="ru-RU" dirty="0" err="1" smtClean="0"/>
              <a:t>нові</a:t>
            </a:r>
            <a:r>
              <a:rPr lang="ru-RU" dirty="0" smtClean="0"/>
              <a:t> </a:t>
            </a:r>
            <a:r>
              <a:rPr lang="ru-RU" dirty="0" err="1" smtClean="0"/>
              <a:t>значення</a:t>
            </a:r>
            <a:r>
              <a:rPr lang="ru-RU" dirty="0" smtClean="0"/>
              <a:t>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аргументів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паралельного</a:t>
            </a:r>
            <a:r>
              <a:rPr lang="ru-RU" b="1" dirty="0" smtClean="0"/>
              <a:t>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немає</a:t>
            </a:r>
            <a:r>
              <a:rPr lang="ru-RU" dirty="0" smtClean="0"/>
              <a:t> </a:t>
            </a:r>
            <a:r>
              <a:rPr lang="ru-RU" dirty="0" err="1" smtClean="0"/>
              <a:t>спільного</a:t>
            </a:r>
            <a:r>
              <a:rPr lang="ru-RU" dirty="0" smtClean="0"/>
              <a:t> стану, </a:t>
            </a:r>
            <a:r>
              <a:rPr lang="ru-RU" dirty="0" err="1" smtClean="0"/>
              <a:t>функції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виконуватися</a:t>
            </a:r>
            <a:r>
              <a:rPr lang="ru-RU" dirty="0" smtClean="0"/>
              <a:t> </a:t>
            </a:r>
            <a:r>
              <a:rPr lang="ru-RU" dirty="0" err="1" smtClean="0"/>
              <a:t>паралельно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Haskell, Lisp, Scala (</a:t>
            </a:r>
            <a:r>
              <a:rPr lang="ru-RU" dirty="0" err="1" smtClean="0"/>
              <a:t>частково</a:t>
            </a:r>
            <a:r>
              <a:rPr lang="ru-RU" dirty="0" smtClean="0"/>
              <a:t>), </a:t>
            </a:r>
            <a:r>
              <a:rPr lang="en-US" dirty="0" smtClean="0"/>
              <a:t>Python (</a:t>
            </a:r>
            <a:r>
              <a:rPr lang="ru-RU" dirty="0" err="1" smtClean="0"/>
              <a:t>частково</a:t>
            </a:r>
            <a:r>
              <a:rPr lang="ru-RU" dirty="0" smtClean="0"/>
              <a:t> через </a:t>
            </a:r>
            <a:r>
              <a:rPr lang="ru-RU" dirty="0" err="1" smtClean="0"/>
              <a:t>функції</a:t>
            </a:r>
            <a:r>
              <a:rPr lang="ru-RU" dirty="0" smtClean="0"/>
              <a:t> як </a:t>
            </a:r>
            <a:r>
              <a:rPr lang="ru-RU" dirty="0" err="1" smtClean="0"/>
              <a:t>об'єкти</a:t>
            </a:r>
            <a:r>
              <a:rPr lang="ru-RU" dirty="0" smtClean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1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Ймовірнісна машина Тьюрінга являє собою детерміновану машину Тьюрінга, яка додатково має апаратне джерело випадкових бітів. </a:t>
            </a:r>
            <a:r>
              <a:rPr lang="ru-RU" dirty="0" smtClean="0"/>
              <a:t>Машина </a:t>
            </a:r>
            <a:r>
              <a:rPr lang="ru-RU" dirty="0" err="1" smtClean="0"/>
              <a:t>може</a:t>
            </a:r>
            <a:r>
              <a:rPr lang="ru-RU" dirty="0" smtClean="0"/>
              <a:t> «</a:t>
            </a:r>
            <a:r>
              <a:rPr lang="ru-RU" dirty="0" err="1" smtClean="0"/>
              <a:t>замовити</a:t>
            </a:r>
            <a:r>
              <a:rPr lang="ru-RU" dirty="0" smtClean="0"/>
              <a:t>» і «</a:t>
            </a:r>
            <a:r>
              <a:rPr lang="ru-RU" dirty="0" err="1" smtClean="0"/>
              <a:t>завантажити</a:t>
            </a:r>
            <a:r>
              <a:rPr lang="ru-RU" dirty="0" smtClean="0"/>
              <a:t>» будь-яку </a:t>
            </a:r>
            <a:r>
              <a:rPr lang="ru-RU" dirty="0" err="1" smtClean="0"/>
              <a:t>кількість</a:t>
            </a:r>
            <a:r>
              <a:rPr lang="ru-RU" dirty="0" smtClean="0"/>
              <a:t> таких </a:t>
            </a:r>
            <a:r>
              <a:rPr lang="ru-RU" dirty="0" err="1" smtClean="0"/>
              <a:t>бітів</a:t>
            </a:r>
            <a:r>
              <a:rPr lang="ru-RU" dirty="0" smtClean="0"/>
              <a:t> на </a:t>
            </a:r>
            <a:r>
              <a:rPr lang="ru-RU" dirty="0" err="1" smtClean="0"/>
              <a:t>окрему</a:t>
            </a:r>
            <a:r>
              <a:rPr lang="ru-RU" dirty="0" smtClean="0"/>
              <a:t> </a:t>
            </a:r>
            <a:r>
              <a:rPr lang="ru-RU" dirty="0" err="1" smtClean="0"/>
              <a:t>стрічку</a:t>
            </a:r>
            <a:r>
              <a:rPr lang="ru-RU" dirty="0" smtClean="0"/>
              <a:t> та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їх</a:t>
            </a:r>
            <a:r>
              <a:rPr lang="ru-RU" dirty="0" smtClean="0"/>
              <a:t> у </a:t>
            </a:r>
            <a:r>
              <a:rPr lang="ru-RU" dirty="0" err="1" smtClean="0"/>
              <a:t>своїх</a:t>
            </a:r>
            <a:r>
              <a:rPr lang="ru-RU" dirty="0" smtClean="0"/>
              <a:t> </a:t>
            </a:r>
            <a:r>
              <a:rPr lang="ru-RU" dirty="0" err="1" smtClean="0"/>
              <a:t>обчисленнях</a:t>
            </a:r>
            <a:r>
              <a:rPr lang="ru-RU" dirty="0" smtClean="0"/>
              <a:t> </a:t>
            </a:r>
            <a:r>
              <a:rPr lang="ru-RU" dirty="0" err="1" smtClean="0"/>
              <a:t>звичайним</a:t>
            </a:r>
            <a:r>
              <a:rPr lang="ru-RU" dirty="0" smtClean="0"/>
              <a:t> для </a:t>
            </a:r>
            <a:r>
              <a:rPr lang="ru-RU" dirty="0" err="1" smtClean="0"/>
              <a:t>машини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способом.</a:t>
            </a:r>
          </a:p>
          <a:p>
            <a:r>
              <a:rPr lang="ru-RU" dirty="0" err="1" smtClean="0"/>
              <a:t>Клас</a:t>
            </a:r>
            <a:r>
              <a:rPr lang="ru-RU" dirty="0" smtClean="0"/>
              <a:t> </a:t>
            </a:r>
            <a:r>
              <a:rPr lang="ru-RU" dirty="0" err="1" smtClean="0"/>
              <a:t>алгоритмів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завершуються</a:t>
            </a:r>
            <a:r>
              <a:rPr lang="ru-RU" dirty="0" smtClean="0"/>
              <a:t> за </a:t>
            </a:r>
            <a:r>
              <a:rPr lang="ru-RU" dirty="0" err="1" smtClean="0"/>
              <a:t>поліноміальний</a:t>
            </a:r>
            <a:r>
              <a:rPr lang="ru-RU" dirty="0" smtClean="0"/>
              <a:t> час на </a:t>
            </a:r>
            <a:r>
              <a:rPr lang="ru-RU" dirty="0" err="1" smtClean="0"/>
              <a:t>ймовірнісній</a:t>
            </a:r>
            <a:r>
              <a:rPr lang="ru-RU" dirty="0" smtClean="0"/>
              <a:t> </a:t>
            </a:r>
            <a:r>
              <a:rPr lang="ru-RU" dirty="0" err="1" smtClean="0"/>
              <a:t>машині</a:t>
            </a:r>
            <a:r>
              <a:rPr lang="ru-RU" dirty="0" smtClean="0"/>
              <a:t> </a:t>
            </a:r>
            <a:r>
              <a:rPr lang="ru-RU" dirty="0" err="1" smtClean="0"/>
              <a:t>Тьюрінга</a:t>
            </a:r>
            <a:r>
              <a:rPr lang="ru-RU" dirty="0" smtClean="0"/>
              <a:t> і </a:t>
            </a:r>
            <a:r>
              <a:rPr lang="ru-RU" dirty="0" err="1" smtClean="0"/>
              <a:t>повертають</a:t>
            </a:r>
            <a:r>
              <a:rPr lang="ru-RU" dirty="0" smtClean="0"/>
              <a:t> </a:t>
            </a:r>
            <a:r>
              <a:rPr lang="ru-RU" dirty="0" err="1" smtClean="0"/>
              <a:t>відповідь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похибкою</a:t>
            </a:r>
            <a:r>
              <a:rPr lang="ru-RU" dirty="0" smtClean="0"/>
              <a:t> </a:t>
            </a:r>
            <a:r>
              <a:rPr lang="ru-RU" dirty="0" err="1" smtClean="0"/>
              <a:t>менше</a:t>
            </a:r>
            <a:r>
              <a:rPr lang="ru-RU" dirty="0" smtClean="0"/>
              <a:t> 1/3, </a:t>
            </a:r>
            <a:r>
              <a:rPr lang="ru-RU" dirty="0" err="1" smtClean="0"/>
              <a:t>називається</a:t>
            </a:r>
            <a:r>
              <a:rPr lang="ru-RU" dirty="0" smtClean="0"/>
              <a:t> </a:t>
            </a:r>
            <a:r>
              <a:rPr lang="ru-RU" dirty="0" err="1" smtClean="0"/>
              <a:t>класом</a:t>
            </a:r>
            <a:r>
              <a:rPr lang="ru-RU" dirty="0" smtClean="0"/>
              <a:t> </a:t>
            </a:r>
            <a:r>
              <a:rPr lang="en-US" smtClean="0"/>
              <a:t>BP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3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Автоматне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Парадигма,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b="1" dirty="0" err="1" smtClean="0"/>
              <a:t>кінцеві</a:t>
            </a:r>
            <a:r>
              <a:rPr lang="ru-RU" b="1" dirty="0" smtClean="0"/>
              <a:t> </a:t>
            </a:r>
            <a:r>
              <a:rPr lang="ru-RU" b="1" dirty="0" err="1" smtClean="0"/>
              <a:t>автомати</a:t>
            </a:r>
            <a:r>
              <a:rPr lang="ru-RU" dirty="0" smtClean="0"/>
              <a:t>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інші</a:t>
            </a:r>
            <a:r>
              <a:rPr lang="ru-RU" dirty="0" smtClean="0"/>
              <a:t> </a:t>
            </a: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для </a:t>
            </a:r>
            <a:r>
              <a:rPr lang="ru-RU" dirty="0" err="1" smtClean="0"/>
              <a:t>моделювання</a:t>
            </a:r>
            <a:r>
              <a:rPr lang="ru-RU" dirty="0" smtClean="0"/>
              <a:t> </a:t>
            </a:r>
            <a:r>
              <a:rPr lang="ru-RU" dirty="0" err="1" smtClean="0"/>
              <a:t>поведінки</a:t>
            </a:r>
            <a:r>
              <a:rPr lang="ru-RU" dirty="0" smtClean="0"/>
              <a:t> систем. </a:t>
            </a:r>
            <a:r>
              <a:rPr lang="ru-RU" dirty="0" err="1" smtClean="0"/>
              <a:t>Основна</a:t>
            </a:r>
            <a:r>
              <a:rPr lang="ru-RU" dirty="0" smtClean="0"/>
              <a:t> </a:t>
            </a:r>
            <a:r>
              <a:rPr lang="ru-RU" dirty="0" err="1" smtClean="0"/>
              <a:t>ідея</a:t>
            </a:r>
            <a:r>
              <a:rPr lang="ru-RU" dirty="0" smtClean="0"/>
              <a:t> </a:t>
            </a:r>
            <a:r>
              <a:rPr lang="ru-RU" dirty="0" err="1" smtClean="0"/>
              <a:t>полягає</a:t>
            </a:r>
            <a:r>
              <a:rPr lang="ru-RU" dirty="0" smtClean="0"/>
              <a:t> в тому, </a:t>
            </a:r>
            <a:r>
              <a:rPr lang="ru-RU" dirty="0" err="1" smtClean="0"/>
              <a:t>що</a:t>
            </a:r>
            <a:r>
              <a:rPr lang="ru-RU" dirty="0" smtClean="0"/>
              <a:t> система переходить з одного стану до </a:t>
            </a:r>
            <a:r>
              <a:rPr lang="ru-RU" dirty="0" err="1" smtClean="0"/>
              <a:t>іншого</a:t>
            </a:r>
            <a:r>
              <a:rPr lang="ru-RU" dirty="0" smtClean="0"/>
              <a:t> в </a:t>
            </a:r>
            <a:r>
              <a:rPr lang="ru-RU" dirty="0" err="1" smtClean="0"/>
              <a:t>залежності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та правил переходу.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smtClean="0"/>
              <a:t>Модель переходу </a:t>
            </a:r>
            <a:r>
              <a:rPr lang="ru-RU" b="1" dirty="0" err="1" smtClean="0"/>
              <a:t>між</a:t>
            </a:r>
            <a:r>
              <a:rPr lang="ru-RU" b="1" dirty="0" smtClean="0"/>
              <a:t> станами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набір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і правила переходу </a:t>
            </a:r>
            <a:r>
              <a:rPr lang="ru-RU" dirty="0" err="1" smtClean="0"/>
              <a:t>між</a:t>
            </a:r>
            <a:r>
              <a:rPr lang="ru-RU" dirty="0" smtClean="0"/>
              <a:t> ними на </a:t>
            </a:r>
            <a:r>
              <a:rPr lang="ru-RU" dirty="0" err="1" smtClean="0"/>
              <a:t>основі</a:t>
            </a:r>
            <a:r>
              <a:rPr lang="ru-RU" dirty="0" smtClean="0"/>
              <a:t> </a:t>
            </a:r>
            <a:r>
              <a:rPr lang="ru-RU" dirty="0" err="1" smtClean="0"/>
              <a:t>вхідних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Використання</a:t>
            </a:r>
            <a:r>
              <a:rPr lang="ru-RU" b="1" dirty="0" smtClean="0"/>
              <a:t> </a:t>
            </a:r>
            <a:r>
              <a:rPr lang="ru-RU" b="1" dirty="0" err="1" smtClean="0"/>
              <a:t>подій</a:t>
            </a:r>
            <a:r>
              <a:rPr lang="ru-RU" dirty="0" smtClean="0"/>
              <a:t>: </a:t>
            </a:r>
            <a:r>
              <a:rPr lang="ru-RU" dirty="0" err="1" smtClean="0"/>
              <a:t>Кінцеві</a:t>
            </a:r>
            <a:r>
              <a:rPr lang="ru-RU" dirty="0" smtClean="0"/>
              <a:t> </a:t>
            </a:r>
            <a:r>
              <a:rPr lang="ru-RU" dirty="0" err="1" smtClean="0"/>
              <a:t>автомати</a:t>
            </a:r>
            <a:r>
              <a:rPr lang="ru-RU" dirty="0" smtClean="0"/>
              <a:t> часто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в </a:t>
            </a:r>
            <a:r>
              <a:rPr lang="ru-RU" dirty="0" err="1" smtClean="0"/>
              <a:t>подієво-орієнтованих</a:t>
            </a:r>
            <a:r>
              <a:rPr lang="ru-RU" dirty="0" smtClean="0"/>
              <a:t> системах, де </a:t>
            </a:r>
            <a:r>
              <a:rPr lang="ru-RU" dirty="0" err="1" smtClean="0"/>
              <a:t>кожна</a:t>
            </a:r>
            <a:r>
              <a:rPr lang="ru-RU" dirty="0" smtClean="0"/>
              <a:t> </a:t>
            </a:r>
            <a:r>
              <a:rPr lang="ru-RU" dirty="0" err="1" smtClean="0"/>
              <a:t>подія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викликати</a:t>
            </a:r>
            <a:r>
              <a:rPr lang="ru-RU" dirty="0" smtClean="0"/>
              <a:t> </a:t>
            </a:r>
            <a:r>
              <a:rPr lang="ru-RU" dirty="0" err="1" smtClean="0"/>
              <a:t>зміну</a:t>
            </a:r>
            <a:r>
              <a:rPr lang="ru-RU" dirty="0" smtClean="0"/>
              <a:t> стану.</a:t>
            </a:r>
          </a:p>
          <a:p>
            <a:pPr lvl="1"/>
            <a:r>
              <a:rPr lang="ru-RU" b="1" dirty="0" err="1" smtClean="0"/>
              <a:t>Придатність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вбудованих</a:t>
            </a:r>
            <a:r>
              <a:rPr lang="ru-RU" b="1" dirty="0" smtClean="0"/>
              <a:t> систем</a:t>
            </a:r>
            <a:r>
              <a:rPr lang="ru-RU" dirty="0" smtClean="0"/>
              <a:t>: Парадигма добре </a:t>
            </a:r>
            <a:r>
              <a:rPr lang="ru-RU" dirty="0" err="1" smtClean="0"/>
              <a:t>підходить</a:t>
            </a:r>
            <a:r>
              <a:rPr lang="ru-RU" dirty="0" smtClean="0"/>
              <a:t> для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</a:t>
            </a:r>
            <a:r>
              <a:rPr lang="ru-RU" dirty="0" err="1" smtClean="0"/>
              <a:t>мікроконтролерів</a:t>
            </a:r>
            <a:r>
              <a:rPr lang="ru-RU" dirty="0" smtClean="0"/>
              <a:t> та </a:t>
            </a:r>
            <a:r>
              <a:rPr lang="ru-RU" dirty="0" err="1" smtClean="0"/>
              <a:t>інших</a:t>
            </a:r>
            <a:r>
              <a:rPr lang="ru-RU" dirty="0" smtClean="0"/>
              <a:t> систем з </a:t>
            </a:r>
            <a:r>
              <a:rPr lang="ru-RU" dirty="0" err="1" smtClean="0"/>
              <a:t>обмеженими</a:t>
            </a:r>
            <a:r>
              <a:rPr lang="ru-RU" dirty="0" smtClean="0"/>
              <a:t> ресурсами.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ru-RU" dirty="0" err="1" smtClean="0"/>
              <a:t>Автоматні</a:t>
            </a:r>
            <a:r>
              <a:rPr lang="ru-RU" dirty="0" smtClean="0"/>
              <a:t> </a:t>
            </a:r>
            <a:r>
              <a:rPr lang="ru-RU" dirty="0" err="1" smtClean="0"/>
              <a:t>інтерпретатори</a:t>
            </a:r>
            <a:r>
              <a:rPr lang="ru-RU" dirty="0" smtClean="0"/>
              <a:t>, </a:t>
            </a:r>
            <a:r>
              <a:rPr lang="ru-RU" dirty="0" err="1" smtClean="0"/>
              <a:t>вбудоване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,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кінцевих</a:t>
            </a:r>
            <a:r>
              <a:rPr lang="ru-RU" dirty="0" smtClean="0"/>
              <a:t> </a:t>
            </a:r>
            <a:r>
              <a:rPr lang="ru-RU" dirty="0" err="1" smtClean="0"/>
              <a:t>автоматів</a:t>
            </a:r>
            <a:r>
              <a:rPr lang="ru-RU" dirty="0" smtClean="0"/>
              <a:t> у </a:t>
            </a:r>
            <a:r>
              <a:rPr lang="ru-RU" dirty="0" err="1" smtClean="0"/>
              <a:t>робототехніці</a:t>
            </a:r>
            <a:r>
              <a:rPr lang="ru-RU" dirty="0" smtClean="0"/>
              <a:t> та </a:t>
            </a:r>
            <a:r>
              <a:rPr lang="ru-RU" dirty="0" err="1" smtClean="0"/>
              <a:t>цифрових</a:t>
            </a:r>
            <a:r>
              <a:rPr lang="ru-RU" dirty="0" smtClean="0"/>
              <a:t> системах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9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Імперативне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</a:t>
            </a:r>
            <a:r>
              <a:rPr lang="ru-RU" dirty="0" err="1" smtClean="0"/>
              <a:t>Найпоширеніша</a:t>
            </a:r>
            <a:r>
              <a:rPr lang="ru-RU" dirty="0" smtClean="0"/>
              <a:t> парадигма, в </a:t>
            </a:r>
            <a:r>
              <a:rPr lang="ru-RU" dirty="0" err="1" smtClean="0"/>
              <a:t>якій</a:t>
            </a:r>
            <a:r>
              <a:rPr lang="ru-RU" dirty="0" smtClean="0"/>
              <a:t> </a:t>
            </a:r>
            <a:r>
              <a:rPr lang="ru-RU" dirty="0" err="1" smtClean="0"/>
              <a:t>програма</a:t>
            </a:r>
            <a:r>
              <a:rPr lang="ru-RU" dirty="0" smtClean="0"/>
              <a:t> є </a:t>
            </a:r>
            <a:r>
              <a:rPr lang="ru-RU" dirty="0" err="1" smtClean="0"/>
              <a:t>послідовністю</a:t>
            </a:r>
            <a:r>
              <a:rPr lang="ru-RU" dirty="0" smtClean="0"/>
              <a:t> команд,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змінюють</a:t>
            </a:r>
            <a:r>
              <a:rPr lang="ru-RU" dirty="0" smtClean="0"/>
              <a:t> стан </a:t>
            </a:r>
            <a:r>
              <a:rPr lang="ru-RU" dirty="0" err="1" smtClean="0"/>
              <a:t>системи</a:t>
            </a:r>
            <a:r>
              <a:rPr lang="ru-RU" dirty="0" smtClean="0"/>
              <a:t>.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чітко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, як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досягає</a:t>
            </a:r>
            <a:r>
              <a:rPr lang="ru-RU" dirty="0" smtClean="0"/>
              <a:t> результату через </a:t>
            </a:r>
            <a:r>
              <a:rPr lang="ru-RU" dirty="0" err="1" smtClean="0"/>
              <a:t>інструкції</a:t>
            </a:r>
            <a:r>
              <a:rPr lang="ru-RU" dirty="0" smtClean="0"/>
              <a:t> </a:t>
            </a:r>
            <a:r>
              <a:rPr lang="ru-RU" dirty="0" err="1" smtClean="0"/>
              <a:t>зміни</a:t>
            </a:r>
            <a:r>
              <a:rPr lang="ru-RU" dirty="0" smtClean="0"/>
              <a:t> стану.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Послідовність</a:t>
            </a:r>
            <a:r>
              <a:rPr lang="ru-RU" b="1" dirty="0" smtClean="0"/>
              <a:t> команд</a:t>
            </a:r>
            <a:r>
              <a:rPr lang="ru-RU" dirty="0" smtClean="0"/>
              <a:t>: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набору команд,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виконуються</a:t>
            </a:r>
            <a:r>
              <a:rPr lang="ru-RU" dirty="0" smtClean="0"/>
              <a:t> по </a:t>
            </a:r>
            <a:r>
              <a:rPr lang="ru-RU" dirty="0" err="1" smtClean="0"/>
              <a:t>черзі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Змінювані</a:t>
            </a:r>
            <a:r>
              <a:rPr lang="ru-RU" b="1" dirty="0" smtClean="0"/>
              <a:t> </a:t>
            </a:r>
            <a:r>
              <a:rPr lang="ru-RU" b="1" dirty="0" err="1" smtClean="0"/>
              <a:t>змінні</a:t>
            </a:r>
            <a:r>
              <a:rPr lang="ru-RU" dirty="0" smtClean="0"/>
              <a:t>: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 err="1" smtClean="0"/>
              <a:t>змінні</a:t>
            </a:r>
            <a:r>
              <a:rPr lang="ru-RU" dirty="0" smtClean="0"/>
              <a:t>, </a:t>
            </a:r>
            <a:r>
              <a:rPr lang="ru-RU" dirty="0" err="1" smtClean="0"/>
              <a:t>значення</a:t>
            </a:r>
            <a:r>
              <a:rPr lang="ru-RU" dirty="0" smtClean="0"/>
              <a:t> </a:t>
            </a:r>
            <a:r>
              <a:rPr lang="ru-RU" dirty="0" err="1" smtClean="0"/>
              <a:t>яких</a:t>
            </a:r>
            <a:r>
              <a:rPr lang="ru-RU" dirty="0" smtClean="0"/>
              <a:t> </a:t>
            </a:r>
            <a:r>
              <a:rPr lang="ru-RU" dirty="0" err="1" smtClean="0"/>
              <a:t>змінюються</a:t>
            </a:r>
            <a:r>
              <a:rPr lang="ru-RU" dirty="0" smtClean="0"/>
              <a:t> </a:t>
            </a:r>
            <a:r>
              <a:rPr lang="ru-RU" dirty="0" err="1" smtClean="0"/>
              <a:t>протягом</a:t>
            </a:r>
            <a:r>
              <a:rPr lang="ru-RU" dirty="0" smtClean="0"/>
              <a:t>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Прямий</a:t>
            </a:r>
            <a:r>
              <a:rPr lang="ru-RU" b="1" dirty="0" smtClean="0"/>
              <a:t> контроль над </a:t>
            </a:r>
            <a:r>
              <a:rPr lang="ru-RU" b="1" dirty="0" err="1" smtClean="0"/>
              <a:t>процесором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</a:t>
            </a:r>
            <a:r>
              <a:rPr lang="ru-RU" dirty="0" err="1" smtClean="0"/>
              <a:t>управляє</a:t>
            </a:r>
            <a:r>
              <a:rPr lang="ru-RU" dirty="0" smtClean="0"/>
              <a:t> </a:t>
            </a:r>
            <a:r>
              <a:rPr lang="ru-RU" dirty="0" err="1" smtClean="0"/>
              <a:t>процесом</a:t>
            </a:r>
            <a:r>
              <a:rPr lang="ru-RU" dirty="0" smtClean="0"/>
              <a:t> </a:t>
            </a:r>
            <a:r>
              <a:rPr lang="ru-RU" dirty="0" err="1" smtClean="0"/>
              <a:t>обчислень</a:t>
            </a:r>
            <a:r>
              <a:rPr lang="ru-RU" dirty="0" smtClean="0"/>
              <a:t> і </a:t>
            </a:r>
            <a:r>
              <a:rPr lang="ru-RU" dirty="0" err="1" smtClean="0"/>
              <a:t>зміною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</a:t>
            </a:r>
            <a:r>
              <a:rPr lang="en-US" dirty="0" smtClean="0"/>
              <a:t>C, C++, Java, Python (</a:t>
            </a:r>
            <a:r>
              <a:rPr lang="ru-RU" dirty="0" smtClean="0"/>
              <a:t>при </a:t>
            </a:r>
            <a:r>
              <a:rPr lang="ru-RU" dirty="0" err="1" smtClean="0"/>
              <a:t>використанні</a:t>
            </a:r>
            <a:r>
              <a:rPr lang="ru-RU" dirty="0" smtClean="0"/>
              <a:t> </a:t>
            </a:r>
            <a:r>
              <a:rPr lang="ru-RU" dirty="0" err="1" smtClean="0"/>
              <a:t>імперативних</a:t>
            </a:r>
            <a:r>
              <a:rPr lang="ru-RU" dirty="0" smtClean="0"/>
              <a:t> </a:t>
            </a:r>
            <a:r>
              <a:rPr lang="ru-RU" dirty="0" err="1" smtClean="0"/>
              <a:t>конструкцій</a:t>
            </a:r>
            <a:r>
              <a:rPr lang="ru-RU" dirty="0" smtClean="0"/>
              <a:t>), </a:t>
            </a:r>
            <a:r>
              <a:rPr lang="en-US" dirty="0" smtClean="0"/>
              <a:t>Ruby.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187334" y="2194136"/>
            <a:ext cx="606493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мперативн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й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стиль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[]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порожній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AA22FF"/>
                </a:solidFill>
                <a:effectLst/>
                <a:cs typeface="Courier New" panose="02070309020205020404" pitchFamily="49" charset="0"/>
              </a:rPr>
              <a:t>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для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кожного елементу</a:t>
            </a: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endParaRPr lang="uk-UA" altLang="en-US" sz="2000" dirty="0" smtClean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G()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застосувати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функц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і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ю F()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altLang="en-US" sz="2000" dirty="0"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trans2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додати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в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список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2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Декларативне</a:t>
            </a:r>
            <a:r>
              <a:rPr lang="ru-RU" b="1" dirty="0" smtClean="0"/>
              <a:t> </a:t>
            </a:r>
            <a:r>
              <a:rPr lang="ru-RU" b="1" dirty="0" err="1" smtClean="0"/>
              <a:t>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Опис</a:t>
            </a:r>
            <a:r>
              <a:rPr lang="ru-RU" dirty="0" smtClean="0"/>
              <a:t>: У </a:t>
            </a:r>
            <a:r>
              <a:rPr lang="ru-RU" dirty="0" err="1" smtClean="0"/>
              <a:t>цій</a:t>
            </a:r>
            <a:r>
              <a:rPr lang="ru-RU" dirty="0" smtClean="0"/>
              <a:t> </a:t>
            </a:r>
            <a:r>
              <a:rPr lang="ru-RU" dirty="0" err="1" smtClean="0"/>
              <a:t>парадигмі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вказує</a:t>
            </a:r>
            <a:r>
              <a:rPr lang="ru-RU" dirty="0" smtClean="0"/>
              <a:t>, </a:t>
            </a:r>
            <a:r>
              <a:rPr lang="ru-RU" b="1" dirty="0" err="1" smtClean="0"/>
              <a:t>що</a:t>
            </a:r>
            <a:r>
              <a:rPr lang="ru-RU" dirty="0" smtClean="0"/>
              <a:t> повинно бути </a:t>
            </a:r>
            <a:r>
              <a:rPr lang="ru-RU" dirty="0" err="1" smtClean="0"/>
              <a:t>зроблено</a:t>
            </a:r>
            <a:r>
              <a:rPr lang="ru-RU" dirty="0" smtClean="0"/>
              <a:t>, а не </a:t>
            </a:r>
            <a:r>
              <a:rPr lang="ru-RU" b="1" dirty="0" smtClean="0"/>
              <a:t>як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має</a:t>
            </a:r>
            <a:r>
              <a:rPr lang="ru-RU" dirty="0" smtClean="0"/>
              <a:t> бути </a:t>
            </a:r>
            <a:r>
              <a:rPr lang="ru-RU" dirty="0" err="1" smtClean="0"/>
              <a:t>виконано</a:t>
            </a:r>
            <a:r>
              <a:rPr lang="ru-RU" dirty="0" smtClean="0"/>
              <a:t>. </a:t>
            </a:r>
            <a:r>
              <a:rPr lang="ru-RU" dirty="0" err="1" smtClean="0"/>
              <a:t>Програма</a:t>
            </a:r>
            <a:r>
              <a:rPr lang="ru-RU" dirty="0" smtClean="0"/>
              <a:t> </a:t>
            </a:r>
            <a:r>
              <a:rPr lang="ru-RU" dirty="0" err="1" smtClean="0"/>
              <a:t>описує</a:t>
            </a:r>
            <a:r>
              <a:rPr lang="ru-RU" dirty="0" smtClean="0"/>
              <a:t> </a:t>
            </a:r>
            <a:r>
              <a:rPr lang="ru-RU" dirty="0" err="1" smtClean="0"/>
              <a:t>бажаний</a:t>
            </a:r>
            <a:r>
              <a:rPr lang="ru-RU" dirty="0" smtClean="0"/>
              <a:t> результат, а не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 результату.</a:t>
            </a:r>
          </a:p>
          <a:p>
            <a:r>
              <a:rPr lang="ru-RU" b="1" dirty="0" smtClean="0"/>
              <a:t>Характеристики</a:t>
            </a:r>
            <a:r>
              <a:rPr lang="ru-RU" dirty="0" smtClean="0"/>
              <a:t>:</a:t>
            </a:r>
          </a:p>
          <a:p>
            <a:pPr lvl="1"/>
            <a:r>
              <a:rPr lang="ru-RU" b="1" dirty="0" err="1" smtClean="0"/>
              <a:t>Відсутність</a:t>
            </a:r>
            <a:r>
              <a:rPr lang="ru-RU" b="1" dirty="0" smtClean="0"/>
              <a:t> контролю </a:t>
            </a:r>
            <a:r>
              <a:rPr lang="ru-RU" b="1" dirty="0" err="1" smtClean="0"/>
              <a:t>виконання</a:t>
            </a:r>
            <a:r>
              <a:rPr lang="ru-RU" dirty="0" smtClean="0"/>
              <a:t>: </a:t>
            </a:r>
            <a:r>
              <a:rPr lang="ru-RU" dirty="0" err="1" smtClean="0"/>
              <a:t>Програміст</a:t>
            </a:r>
            <a:r>
              <a:rPr lang="ru-RU" dirty="0" smtClean="0"/>
              <a:t> не </a:t>
            </a:r>
            <a:r>
              <a:rPr lang="ru-RU" dirty="0" err="1" smtClean="0"/>
              <a:t>вказує</a:t>
            </a:r>
            <a:r>
              <a:rPr lang="ru-RU" dirty="0" smtClean="0"/>
              <a:t> явного порядку </a:t>
            </a:r>
            <a:r>
              <a:rPr lang="ru-RU" dirty="0" err="1" smtClean="0"/>
              <a:t>виконання</a:t>
            </a:r>
            <a:r>
              <a:rPr lang="ru-RU" dirty="0" smtClean="0"/>
              <a:t> </a:t>
            </a:r>
            <a:r>
              <a:rPr lang="ru-RU" dirty="0" err="1" smtClean="0"/>
              <a:t>інструкцій</a:t>
            </a:r>
            <a:r>
              <a:rPr lang="ru-RU" dirty="0" smtClean="0"/>
              <a:t>,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система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мова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Легкість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оптимізації</a:t>
            </a:r>
            <a:r>
              <a:rPr lang="ru-RU" dirty="0" smtClean="0"/>
              <a:t>: </a:t>
            </a:r>
            <a:r>
              <a:rPr lang="ru-RU" dirty="0" err="1" smtClean="0"/>
              <a:t>Оскільки</a:t>
            </a:r>
            <a:r>
              <a:rPr lang="ru-RU" dirty="0" smtClean="0"/>
              <a:t> </a:t>
            </a:r>
            <a:r>
              <a:rPr lang="ru-RU" dirty="0" err="1" smtClean="0"/>
              <a:t>програміст</a:t>
            </a:r>
            <a:r>
              <a:rPr lang="ru-RU" dirty="0" smtClean="0"/>
              <a:t> </a:t>
            </a:r>
            <a:r>
              <a:rPr lang="ru-RU" dirty="0" err="1" smtClean="0"/>
              <a:t>визначає</a:t>
            </a:r>
            <a:r>
              <a:rPr lang="ru-RU" dirty="0" smtClean="0"/>
              <a:t> </a:t>
            </a:r>
            <a:r>
              <a:rPr lang="ru-RU" dirty="0" err="1" smtClean="0"/>
              <a:t>тільки</a:t>
            </a:r>
            <a:r>
              <a:rPr lang="ru-RU" dirty="0" smtClean="0"/>
              <a:t> </a:t>
            </a:r>
            <a:r>
              <a:rPr lang="ru-RU" dirty="0" err="1" smtClean="0"/>
              <a:t>кінцевий</a:t>
            </a:r>
            <a:r>
              <a:rPr lang="ru-RU" dirty="0" smtClean="0"/>
              <a:t> результат, система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</a:t>
            </a:r>
            <a:r>
              <a:rPr lang="ru-RU" dirty="0" err="1" smtClean="0"/>
              <a:t>оптимальні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для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досягнення</a:t>
            </a:r>
            <a:r>
              <a:rPr lang="ru-RU" dirty="0" smtClean="0"/>
              <a:t>.</a:t>
            </a:r>
          </a:p>
          <a:p>
            <a:pPr lvl="1"/>
            <a:r>
              <a:rPr lang="ru-RU" b="1" dirty="0" err="1" smtClean="0"/>
              <a:t>Підходить</a:t>
            </a:r>
            <a:r>
              <a:rPr lang="ru-RU" b="1" dirty="0" smtClean="0"/>
              <a:t> для </a:t>
            </a:r>
            <a:r>
              <a:rPr lang="ru-RU" b="1" dirty="0" err="1" smtClean="0"/>
              <a:t>опису</a:t>
            </a:r>
            <a:r>
              <a:rPr lang="ru-RU" b="1" dirty="0" smtClean="0"/>
              <a:t> </a:t>
            </a:r>
            <a:r>
              <a:rPr lang="ru-RU" b="1" dirty="0" err="1" smtClean="0"/>
              <a:t>складних</a:t>
            </a:r>
            <a:r>
              <a:rPr lang="ru-RU" b="1" dirty="0" smtClean="0"/>
              <a:t> систем</a:t>
            </a:r>
            <a:r>
              <a:rPr lang="ru-RU" dirty="0" smtClean="0"/>
              <a:t>: Часто </a:t>
            </a:r>
            <a:r>
              <a:rPr lang="ru-RU" dirty="0" err="1" smtClean="0"/>
              <a:t>використовується</a:t>
            </a:r>
            <a:r>
              <a:rPr lang="ru-RU" dirty="0" smtClean="0"/>
              <a:t> в базах </a:t>
            </a:r>
            <a:r>
              <a:rPr lang="ru-RU" dirty="0" err="1" smtClean="0"/>
              <a:t>даних</a:t>
            </a:r>
            <a:r>
              <a:rPr lang="ru-RU" dirty="0" smtClean="0"/>
              <a:t>, </a:t>
            </a:r>
            <a:r>
              <a:rPr lang="ru-RU" dirty="0" err="1" smtClean="0"/>
              <a:t>конфігураційних</a:t>
            </a:r>
            <a:r>
              <a:rPr lang="ru-RU" dirty="0" smtClean="0"/>
              <a:t> системах, </a:t>
            </a:r>
            <a:r>
              <a:rPr lang="ru-RU" dirty="0" err="1" smtClean="0"/>
              <a:t>web-програмуванні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Приклади</a:t>
            </a:r>
            <a:r>
              <a:rPr lang="ru-RU" dirty="0" smtClean="0"/>
              <a:t>: SQL, </a:t>
            </a:r>
            <a:r>
              <a:rPr lang="ru-RU" dirty="0" err="1" smtClean="0"/>
              <a:t>Prolog</a:t>
            </a:r>
            <a:r>
              <a:rPr lang="ru-RU" dirty="0" smtClean="0"/>
              <a:t>, HTML/CSS, </a:t>
            </a:r>
            <a:r>
              <a:rPr lang="ru-RU" dirty="0" err="1" smtClean="0"/>
              <a:t>функціональне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r>
              <a:rPr lang="ru-RU" dirty="0" smtClean="0"/>
              <a:t> в </a:t>
            </a:r>
            <a:r>
              <a:rPr lang="ru-RU" dirty="0" err="1" smtClean="0"/>
              <a:t>певних</a:t>
            </a:r>
            <a:r>
              <a:rPr lang="ru-RU" dirty="0" smtClean="0"/>
              <a:t> аспектах.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1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834395"/>
            <a:ext cx="107829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# </a:t>
            </a:r>
            <a:r>
              <a:rPr kumimoji="0" lang="uk-UA" altLang="en-US" sz="2000" b="0" i="1" u="none" strike="noStrike" cap="none" normalizeH="0" baseline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Декларативний</a:t>
            </a:r>
            <a:r>
              <a:rPr kumimoji="0" lang="uk-UA" altLang="en-US" sz="2000" b="0" i="1" u="none" strike="noStrike" cap="none" normalizeH="0" dirty="0" smtClean="0">
                <a:ln>
                  <a:noFill/>
                </a:ln>
                <a:solidFill>
                  <a:srgbClr val="3D7B7B"/>
                </a:solidFill>
                <a:effectLst/>
                <a:cs typeface="Courier New" panose="02070309020205020404" pitchFamily="49" charset="0"/>
              </a:rPr>
              <a:t> (функціональний)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cs typeface="Courier New" panose="02070309020205020404" pitchFamily="49" charset="0"/>
              </a:rPr>
              <a:t>lambda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)) </a:t>
            </a:r>
            <a:endParaRPr kumimoji="0" lang="uk-UA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 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compose2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source_list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7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Машина </a:t>
            </a:r>
            <a:r>
              <a:rPr lang="uk-UA" dirty="0" err="1" smtClean="0"/>
              <a:t>Тьюрінга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5443" y="1426614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—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абстрактний</a:t>
            </a:r>
            <a:r>
              <a:rPr lang="ru-RU" dirty="0" smtClean="0"/>
              <a:t> </a:t>
            </a:r>
            <a:r>
              <a:rPr lang="ru-RU" dirty="0" err="1" smtClean="0"/>
              <a:t>обчислювальний</a:t>
            </a:r>
            <a:r>
              <a:rPr lang="ru-RU" dirty="0" smtClean="0"/>
              <a:t> </a:t>
            </a:r>
            <a:r>
              <a:rPr lang="ru-RU" dirty="0" err="1" smtClean="0"/>
              <a:t>пристрій</a:t>
            </a:r>
            <a:r>
              <a:rPr lang="ru-RU" dirty="0" smtClean="0"/>
              <a:t>, </a:t>
            </a:r>
            <a:r>
              <a:rPr lang="ru-RU" dirty="0" err="1" smtClean="0"/>
              <a:t>який</a:t>
            </a:r>
            <a:r>
              <a:rPr lang="ru-RU" dirty="0" smtClean="0"/>
              <a:t> </a:t>
            </a:r>
            <a:r>
              <a:rPr lang="ru-RU" dirty="0" err="1" smtClean="0"/>
              <a:t>складається</a:t>
            </a:r>
            <a:r>
              <a:rPr lang="ru-RU" dirty="0" smtClean="0"/>
              <a:t> з </a:t>
            </a:r>
            <a:r>
              <a:rPr lang="ru-RU" dirty="0" err="1" smtClean="0"/>
              <a:t>кінцевої</a:t>
            </a:r>
            <a:r>
              <a:rPr lang="ru-RU" dirty="0" smtClean="0"/>
              <a:t> </a:t>
            </a:r>
            <a:r>
              <a:rPr lang="ru-RU" dirty="0" err="1" smtClean="0"/>
              <a:t>множини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, </a:t>
            </a:r>
            <a:r>
              <a:rPr lang="ru-RU" dirty="0" err="1" smtClean="0"/>
              <a:t>стрічки</a:t>
            </a:r>
            <a:r>
              <a:rPr lang="ru-RU" dirty="0" smtClean="0"/>
              <a:t> для </a:t>
            </a:r>
            <a:r>
              <a:rPr lang="ru-RU" dirty="0" err="1" smtClean="0"/>
              <a:t>запису</a:t>
            </a:r>
            <a:r>
              <a:rPr lang="ru-RU" dirty="0" smtClean="0"/>
              <a:t> та </a:t>
            </a:r>
            <a:r>
              <a:rPr lang="ru-RU" dirty="0" err="1" smtClean="0"/>
              <a:t>читання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і </a:t>
            </a:r>
            <a:r>
              <a:rPr lang="ru-RU" dirty="0" err="1" smtClean="0"/>
              <a:t>керуючого</a:t>
            </a:r>
            <a:r>
              <a:rPr lang="ru-RU" dirty="0" smtClean="0"/>
              <a:t> </a:t>
            </a:r>
            <a:r>
              <a:rPr lang="ru-RU" dirty="0" err="1" smtClean="0"/>
              <a:t>механізму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змінює</a:t>
            </a:r>
            <a:r>
              <a:rPr lang="ru-RU" dirty="0" smtClean="0"/>
              <a:t> </a:t>
            </a:r>
            <a:r>
              <a:rPr lang="ru-RU" dirty="0" err="1" smtClean="0"/>
              <a:t>свій</a:t>
            </a:r>
            <a:r>
              <a:rPr lang="ru-RU" dirty="0" smtClean="0"/>
              <a:t> стан та </a:t>
            </a:r>
            <a:r>
              <a:rPr lang="ru-RU" dirty="0" err="1" smtClean="0"/>
              <a:t>маніпулює</a:t>
            </a:r>
            <a:r>
              <a:rPr lang="ru-RU" dirty="0" smtClean="0"/>
              <a:t> </a:t>
            </a:r>
            <a:r>
              <a:rPr lang="ru-RU" dirty="0" err="1" smtClean="0"/>
              <a:t>стрічкою</a:t>
            </a:r>
            <a:r>
              <a:rPr lang="ru-RU" dirty="0" smtClean="0"/>
              <a:t> </a:t>
            </a:r>
            <a:r>
              <a:rPr lang="ru-RU" dirty="0" err="1" smtClean="0"/>
              <a:t>відповідно</a:t>
            </a:r>
            <a:r>
              <a:rPr lang="ru-RU" dirty="0" smtClean="0"/>
              <a:t> до </a:t>
            </a:r>
            <a:r>
              <a:rPr lang="ru-RU" dirty="0" err="1" smtClean="0"/>
              <a:t>певних</a:t>
            </a:r>
            <a:r>
              <a:rPr lang="ru-RU" dirty="0" smtClean="0"/>
              <a:t> правил. Вона є </a:t>
            </a:r>
            <a:r>
              <a:rPr lang="ru-RU" dirty="0" err="1" smtClean="0"/>
              <a:t>математичною</a:t>
            </a:r>
            <a:r>
              <a:rPr lang="ru-RU" dirty="0" smtClean="0"/>
              <a:t> </a:t>
            </a:r>
            <a:r>
              <a:rPr lang="ru-RU" dirty="0" err="1" smtClean="0"/>
              <a:t>моделлю</a:t>
            </a:r>
            <a:r>
              <a:rPr lang="ru-RU" dirty="0" smtClean="0"/>
              <a:t> </a:t>
            </a:r>
            <a:r>
              <a:rPr lang="ru-RU" dirty="0" err="1" smtClean="0"/>
              <a:t>обчислення</a:t>
            </a:r>
            <a:r>
              <a:rPr lang="ru-RU" dirty="0" smtClean="0"/>
              <a:t> і </a:t>
            </a:r>
            <a:r>
              <a:rPr lang="ru-RU" dirty="0" err="1" smtClean="0"/>
              <a:t>здатна</a:t>
            </a:r>
            <a:r>
              <a:rPr lang="ru-RU" dirty="0" smtClean="0"/>
              <a:t> </a:t>
            </a:r>
            <a:r>
              <a:rPr lang="ru-RU" dirty="0" err="1" smtClean="0"/>
              <a:t>симулювати</a:t>
            </a:r>
            <a:r>
              <a:rPr lang="ru-RU" dirty="0" smtClean="0"/>
              <a:t> будь-яку </a:t>
            </a:r>
            <a:r>
              <a:rPr lang="ru-RU" dirty="0" err="1" smtClean="0"/>
              <a:t>іншу</a:t>
            </a:r>
            <a:r>
              <a:rPr lang="ru-RU" dirty="0" smtClean="0"/>
              <a:t> </a:t>
            </a:r>
            <a:r>
              <a:rPr lang="ru-RU" dirty="0" err="1" smtClean="0"/>
              <a:t>обчислювальну</a:t>
            </a:r>
            <a:r>
              <a:rPr lang="ru-RU" dirty="0" smtClean="0"/>
              <a:t> систему.</a:t>
            </a:r>
          </a:p>
          <a:p>
            <a:r>
              <a:rPr lang="ru-RU" dirty="0" smtClean="0"/>
              <a:t>Формально машина </a:t>
            </a:r>
            <a:r>
              <a:rPr lang="ru-RU" dirty="0" err="1" smtClean="0"/>
              <a:t>Тьюрінга</a:t>
            </a:r>
            <a:r>
              <a:rPr lang="ru-RU" dirty="0" smtClean="0"/>
              <a:t> </a:t>
            </a:r>
            <a:r>
              <a:rPr lang="ru-RU" dirty="0" err="1" smtClean="0"/>
              <a:t>визначається</a:t>
            </a:r>
            <a:r>
              <a:rPr lang="ru-RU" dirty="0" smtClean="0"/>
              <a:t> як 7-кортеж:</a:t>
            </a:r>
          </a:p>
          <a:p>
            <a:r>
              <a:rPr lang="en-US" b="1" dirty="0" smtClean="0"/>
              <a:t>M = (Q, </a:t>
            </a:r>
            <a:r>
              <a:rPr lang="el-GR" b="1" dirty="0" smtClean="0"/>
              <a:t>Σ, Γ, δ, </a:t>
            </a:r>
            <a:r>
              <a:rPr lang="en-US" b="1" dirty="0" smtClean="0"/>
              <a:t>q₀, qₐ, qᵣ)</a:t>
            </a:r>
            <a:endParaRPr lang="en-US" dirty="0" smtClean="0"/>
          </a:p>
          <a:p>
            <a:r>
              <a:rPr lang="ru-RU" dirty="0" smtClean="0"/>
              <a:t>де: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— </a:t>
            </a:r>
            <a:r>
              <a:rPr lang="ru-RU" dirty="0" err="1" smtClean="0"/>
              <a:t>скінченна</a:t>
            </a:r>
            <a:r>
              <a:rPr lang="ru-RU" dirty="0" smtClean="0"/>
              <a:t> 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станів</a:t>
            </a:r>
            <a:r>
              <a:rPr lang="ru-RU" dirty="0" smtClean="0"/>
              <a:t> </a:t>
            </a:r>
            <a:r>
              <a:rPr lang="ru-RU" dirty="0" err="1" smtClean="0"/>
              <a:t>машини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Σ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вхідний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 err="1" smtClean="0"/>
              <a:t>з’являтися</a:t>
            </a:r>
            <a:r>
              <a:rPr lang="ru-RU" dirty="0" smtClean="0"/>
              <a:t> на </a:t>
            </a:r>
            <a:r>
              <a:rPr lang="ru-RU" dirty="0" err="1" smtClean="0"/>
              <a:t>стрічці</a:t>
            </a:r>
            <a:r>
              <a:rPr lang="ru-RU" dirty="0" smtClean="0"/>
              <a:t> як </a:t>
            </a:r>
            <a:r>
              <a:rPr lang="ru-RU" dirty="0" err="1" smtClean="0"/>
              <a:t>вхідні</a:t>
            </a:r>
            <a:r>
              <a:rPr lang="ru-RU" dirty="0" smtClean="0"/>
              <a:t> </a:t>
            </a:r>
            <a:r>
              <a:rPr lang="ru-RU" dirty="0" err="1" smtClean="0"/>
              <a:t>дані</a:t>
            </a:r>
            <a:r>
              <a:rPr lang="ru-RU" dirty="0" smtClean="0"/>
              <a:t>). </a:t>
            </a:r>
            <a:r>
              <a:rPr lang="el-GR" b="1" dirty="0" smtClean="0"/>
              <a:t>Σ</a:t>
            </a:r>
            <a:r>
              <a:rPr lang="el-GR" dirty="0" smtClean="0"/>
              <a:t> </a:t>
            </a:r>
            <a:r>
              <a:rPr lang="ru-RU" dirty="0" smtClean="0"/>
              <a:t>не </a:t>
            </a:r>
            <a:r>
              <a:rPr lang="ru-RU" dirty="0" err="1" smtClean="0"/>
              <a:t>містить</a:t>
            </a:r>
            <a:r>
              <a:rPr lang="ru-RU" dirty="0" smtClean="0"/>
              <a:t> </a:t>
            </a:r>
            <a:r>
              <a:rPr lang="ru-RU" dirty="0" err="1" smtClean="0"/>
              <a:t>спеціального</a:t>
            </a:r>
            <a:r>
              <a:rPr lang="ru-RU" dirty="0" smtClean="0"/>
              <a:t> символу </a:t>
            </a:r>
            <a:r>
              <a:rPr lang="ru-RU" dirty="0" err="1" smtClean="0"/>
              <a:t>пробілу</a:t>
            </a:r>
            <a:r>
              <a:rPr lang="ru-RU" dirty="0" smtClean="0"/>
              <a:t>.</a:t>
            </a:r>
          </a:p>
          <a:p>
            <a:r>
              <a:rPr lang="el-GR" b="1" dirty="0" smtClean="0"/>
              <a:t>Γ</a:t>
            </a:r>
            <a:r>
              <a:rPr lang="el-GR" dirty="0" smtClean="0"/>
              <a:t> — </a:t>
            </a:r>
            <a:r>
              <a:rPr lang="ru-RU" dirty="0" err="1" smtClean="0"/>
              <a:t>скінченний</a:t>
            </a:r>
            <a:r>
              <a:rPr lang="ru-RU" dirty="0" smtClean="0"/>
              <a:t> </a:t>
            </a:r>
            <a:r>
              <a:rPr lang="ru-RU" dirty="0" err="1" smtClean="0"/>
              <a:t>алфавіт</a:t>
            </a:r>
            <a:r>
              <a:rPr lang="ru-RU" dirty="0" smtClean="0"/>
              <a:t> </a:t>
            </a:r>
            <a:r>
              <a:rPr lang="ru-RU" dirty="0" err="1" smtClean="0"/>
              <a:t>стрічки</a:t>
            </a:r>
            <a:r>
              <a:rPr lang="ru-RU" dirty="0" smtClean="0"/>
              <a:t> (</a:t>
            </a:r>
            <a:r>
              <a:rPr lang="ru-RU" dirty="0" err="1" smtClean="0"/>
              <a:t>множина</a:t>
            </a:r>
            <a:r>
              <a:rPr lang="ru-RU" dirty="0" smtClean="0"/>
              <a:t> </a:t>
            </a:r>
            <a:r>
              <a:rPr lang="ru-RU" dirty="0" err="1" smtClean="0"/>
              <a:t>символів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бути </a:t>
            </a:r>
            <a:r>
              <a:rPr lang="ru-RU" dirty="0" err="1" smtClean="0"/>
              <a:t>записані</a:t>
            </a:r>
            <a:r>
              <a:rPr lang="ru-RU" dirty="0" smtClean="0"/>
              <a:t> на </a:t>
            </a:r>
            <a:r>
              <a:rPr lang="ru-RU" dirty="0" err="1" smtClean="0"/>
              <a:t>стрічку</a:t>
            </a:r>
            <a:r>
              <a:rPr lang="ru-RU" dirty="0" smtClean="0"/>
              <a:t>), де </a:t>
            </a:r>
            <a:r>
              <a:rPr lang="el-GR" b="1" dirty="0" smtClean="0"/>
              <a:t>Σ ⊆ Γ</a:t>
            </a:r>
            <a:r>
              <a:rPr lang="el-GR" dirty="0" smtClean="0"/>
              <a:t> </a:t>
            </a:r>
            <a:r>
              <a:rPr lang="ru-RU" dirty="0" smtClean="0"/>
              <a:t>і </a:t>
            </a:r>
            <a:r>
              <a:rPr lang="ru-RU" b="1" dirty="0" smtClean="0"/>
              <a:t>□</a:t>
            </a:r>
            <a:r>
              <a:rPr lang="ru-RU" dirty="0" smtClean="0"/>
              <a:t> (</a:t>
            </a:r>
            <a:r>
              <a:rPr lang="ru-RU" dirty="0" err="1" smtClean="0"/>
              <a:t>пробіл</a:t>
            </a:r>
            <a:r>
              <a:rPr lang="ru-RU" dirty="0" smtClean="0"/>
              <a:t>) ∈ </a:t>
            </a:r>
            <a:r>
              <a:rPr lang="el-GR" dirty="0" smtClean="0"/>
              <a:t>Γ.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299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2861</Words>
  <Application>Microsoft Office PowerPoint</Application>
  <PresentationFormat>Широкоэкранный</PresentationFormat>
  <Paragraphs>215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Courier New</vt:lpstr>
      <vt:lpstr>Тема Office</vt:lpstr>
      <vt:lpstr>Гурток Оптимізація та основи квантової інформації</vt:lpstr>
      <vt:lpstr>Види програмування</vt:lpstr>
      <vt:lpstr>Функціональне програмування</vt:lpstr>
      <vt:lpstr>Автоматне програмування</vt:lpstr>
      <vt:lpstr>Імперативне програмування</vt:lpstr>
      <vt:lpstr>Презентация PowerPoint</vt:lpstr>
      <vt:lpstr>Декларативне програмування</vt:lpstr>
      <vt:lpstr>Презентация PowerPoint</vt:lpstr>
      <vt:lpstr>Машина Тьюрінга</vt:lpstr>
      <vt:lpstr>Машина Тьюрінга</vt:lpstr>
      <vt:lpstr>Опис роботи машини</vt:lpstr>
      <vt:lpstr>Таблиця переходів</vt:lpstr>
      <vt:lpstr>Приклад роботи: конкатинація</vt:lpstr>
      <vt:lpstr>Діаграма (для бінарної копіювання)</vt:lpstr>
      <vt:lpstr>Реалізація на Python</vt:lpstr>
      <vt:lpstr>Машина Поста</vt:lpstr>
      <vt:lpstr>Машина Поста</vt:lpstr>
      <vt:lpstr>Опис роботи машини Поста</vt:lpstr>
      <vt:lpstr>Формалізоване представлення</vt:lpstr>
      <vt:lpstr>Віднімання чисел (1-на с.ч.)</vt:lpstr>
      <vt:lpstr>Машина Мінського</vt:lpstr>
      <vt:lpstr>Машина Мінського</vt:lpstr>
      <vt:lpstr>Приклад програми:</vt:lpstr>
      <vt:lpstr>Недетермінована машина Тьюрінга (НМТ)</vt:lpstr>
      <vt:lpstr>Відмінності від детермінованої машини Тьюрінга (ДМТ):</vt:lpstr>
      <vt:lpstr>Відмінності від детермінованої машини Тьюрінга (ДМТ): </vt:lpstr>
      <vt:lpstr>Порівняння складностей</vt:lpstr>
      <vt:lpstr>Порівняння складностей</vt:lpstr>
      <vt:lpstr>Ймовірнісна МТ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brprivet@gmail.com</dc:creator>
  <cp:lastModifiedBy>brprivet@gmail.com</cp:lastModifiedBy>
  <cp:revision>18</cp:revision>
  <dcterms:created xsi:type="dcterms:W3CDTF">2024-10-14T11:24:08Z</dcterms:created>
  <dcterms:modified xsi:type="dcterms:W3CDTF">2024-10-14T13:05:03Z</dcterms:modified>
</cp:coreProperties>
</file>