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49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92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0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03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572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163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818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02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946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1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732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alpha val="89000"/>
                <a:lumMod val="1000"/>
                <a:lumOff val="99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B095-AE8F-4B77-9BB5-D5C70DC632C0}" type="datetimeFigureOut">
              <a:rPr lang="uk-UA" smtClean="0"/>
              <a:t>24.10.2024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9A4A-DE3C-4127-9A0E-0F6B047F04A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2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estingengineering.com/innovation/worlds-smallest-quantum-computer-unveiled-solves-problems-with-just-1-phot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nian.ua/science/u-kitaji-rozrobili-56-kubitniy-kvantoviy-komp-yuter-novini-1148074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Гурток</a:t>
            </a:r>
            <a:r>
              <a:rPr lang="ru-RU" dirty="0" smtClean="0"/>
              <a:t>: «</a:t>
            </a:r>
            <a:r>
              <a:rPr lang="ru-RU" dirty="0" err="1" smtClean="0"/>
              <a:t>Оптимізація</a:t>
            </a:r>
            <a:r>
              <a:rPr lang="ru-RU" dirty="0" smtClean="0"/>
              <a:t> та </a:t>
            </a:r>
            <a:r>
              <a:rPr lang="ru-RU" dirty="0" err="1" smtClean="0"/>
              <a:t>основи</a:t>
            </a:r>
            <a:r>
              <a:rPr lang="ru-RU" dirty="0" smtClean="0"/>
              <a:t> </a:t>
            </a:r>
            <a:r>
              <a:rPr lang="ru-RU" dirty="0" err="1" smtClean="0"/>
              <a:t>квантової</a:t>
            </a:r>
            <a:r>
              <a:rPr lang="ru-RU" dirty="0" smtClean="0"/>
              <a:t> </a:t>
            </a:r>
            <a:r>
              <a:rPr lang="ru-RU" dirty="0" err="1" smtClean="0"/>
              <a:t>інформації</a:t>
            </a:r>
            <a:r>
              <a:rPr lang="ru-RU" dirty="0" smtClean="0"/>
              <a:t>»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Тема: </a:t>
            </a:r>
            <a:r>
              <a:rPr lang="uk-UA" b="1" dirty="0" smtClean="0">
                <a:solidFill>
                  <a:srgbClr val="FF0000"/>
                </a:solidFill>
              </a:rPr>
              <a:t>Квантові </a:t>
            </a:r>
            <a:r>
              <a:rPr lang="uk-UA" b="1" dirty="0" err="1" smtClean="0">
                <a:solidFill>
                  <a:srgbClr val="FF0000"/>
                </a:solidFill>
              </a:rPr>
              <a:t>комп</a:t>
            </a:r>
            <a:r>
              <a:rPr lang="en-US" b="1" dirty="0" smtClean="0">
                <a:solidFill>
                  <a:srgbClr val="FF0000"/>
                </a:solidFill>
              </a:rPr>
              <a:t>’</a:t>
            </a:r>
            <a:r>
              <a:rPr lang="uk-UA" b="1" dirty="0" err="1" smtClean="0">
                <a:solidFill>
                  <a:srgbClr val="FF0000"/>
                </a:solidFill>
              </a:rPr>
              <a:t>ютери</a:t>
            </a:r>
            <a:r>
              <a:rPr lang="uk-UA" b="1" dirty="0" smtClean="0">
                <a:solidFill>
                  <a:srgbClr val="FF0000"/>
                </a:solidFill>
              </a:rPr>
              <a:t>. Класична інформація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3112799"/>
          </a:xfrm>
        </p:spPr>
        <p:txBody>
          <a:bodyPr>
            <a:normAutofit/>
          </a:bodyPr>
          <a:lstStyle/>
          <a:p>
            <a:endParaRPr lang="uk-UA" dirty="0" smtClean="0"/>
          </a:p>
          <a:p>
            <a:pPr algn="r"/>
            <a:r>
              <a:rPr lang="uk-UA" dirty="0" smtClean="0"/>
              <a:t>Доценти: </a:t>
            </a:r>
            <a:r>
              <a:rPr lang="uk-UA" dirty="0" err="1" smtClean="0"/>
              <a:t>Гап</a:t>
            </a:r>
            <a:r>
              <a:rPr lang="en-US" dirty="0" smtClean="0"/>
              <a:t>’</a:t>
            </a:r>
            <a:r>
              <a:rPr lang="uk-UA" dirty="0" smtClean="0"/>
              <a:t>як Ігор, Бородін Віктор</a:t>
            </a:r>
            <a:endParaRPr lang="uk-UA" dirty="0"/>
          </a:p>
          <a:p>
            <a:endParaRPr lang="uk-UA" dirty="0" smtClean="0"/>
          </a:p>
          <a:p>
            <a:r>
              <a:rPr lang="uk-UA" dirty="0" smtClean="0"/>
              <a:t>Київ 2024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333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Класична інформація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 smtClean="0"/>
              <a:t>Класична інформація</a:t>
            </a:r>
            <a:r>
              <a:rPr lang="uk-UA" dirty="0" smtClean="0"/>
              <a:t> служить звичним орієнтиром при вивченні квантової інформації, а також джерелом аналогій, які можуть значно полегшити розуміння. Часто люди ставлять питання про квантову інформацію, які мають природні класичні аналоги — з простими відповідями, що можуть забезпечити ясність і розуміння. Насправді можна стверджувати, що неможливо повністю зрозуміти квантову інформацію без розуміння класичної інформації.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78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Класичні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стани</a:t>
            </a:r>
            <a:r>
              <a:rPr lang="ru-RU" dirty="0" smtClean="0">
                <a:solidFill>
                  <a:srgbClr val="FF0000"/>
                </a:solidFill>
              </a:rPr>
              <a:t> та </a:t>
            </a:r>
            <a:r>
              <a:rPr lang="ru-RU" dirty="0" err="1" smtClean="0">
                <a:solidFill>
                  <a:srgbClr val="FF0000"/>
                </a:solidFill>
              </a:rPr>
              <a:t>ймовірнісні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вектори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uk-UA" dirty="0" smtClean="0"/>
              <a:t>Припустімо, що у нас є система, яка зберігає інформацію. Більш конкретно, припустимо, що ця система в кожен момент може перебувати в одному з кінцевого числа класичних станів. Тут термін "класичний стан" слід розуміти інтуїтивно, як конфігурацію, яку можна чітко розпізнати та описати.</a:t>
            </a:r>
            <a:endParaRPr lang="uk-UA" dirty="0"/>
          </a:p>
          <a:p>
            <a:pPr marL="0" indent="0" algn="just">
              <a:buNone/>
            </a:pPr>
            <a:r>
              <a:rPr lang="uk-UA" dirty="0" smtClean="0"/>
              <a:t>Типовим прикладом, до якого ми будемо повертатися, є біт, що є системою з класичними станами </a:t>
            </a:r>
            <a:r>
              <a:rPr lang="uk-UA" b="1" dirty="0" smtClean="0"/>
              <a:t>0 і 1</a:t>
            </a:r>
            <a:r>
              <a:rPr lang="uk-UA" dirty="0" smtClean="0"/>
              <a:t>. Інші приклади включають стандартний шестигранний кубик, класичні стани якого — це </a:t>
            </a:r>
            <a:r>
              <a:rPr lang="uk-UA" b="1" dirty="0" smtClean="0"/>
              <a:t>1, 2, 3, 4, 5</a:t>
            </a:r>
            <a:r>
              <a:rPr lang="uk-UA" dirty="0" smtClean="0"/>
              <a:t>, </a:t>
            </a:r>
            <a:r>
              <a:rPr lang="uk-UA" b="1" dirty="0" smtClean="0"/>
              <a:t>6</a:t>
            </a:r>
            <a:r>
              <a:rPr lang="uk-UA" dirty="0" smtClean="0"/>
              <a:t>; нуклеотид у ланцюгу ДНК, класичні стани якого — </a:t>
            </a:r>
            <a:r>
              <a:rPr lang="en-US" b="1" dirty="0" smtClean="0"/>
              <a:t>A, C, G </a:t>
            </a:r>
            <a:r>
              <a:rPr lang="uk-UA" dirty="0" smtClean="0"/>
              <a:t>і</a:t>
            </a:r>
            <a:r>
              <a:rPr lang="uk-UA" b="1" dirty="0" smtClean="0"/>
              <a:t> </a:t>
            </a:r>
            <a:r>
              <a:rPr lang="en-US" b="1" dirty="0" smtClean="0"/>
              <a:t>T</a:t>
            </a:r>
            <a:r>
              <a:rPr lang="en-US" dirty="0" smtClean="0"/>
              <a:t>; </a:t>
            </a:r>
            <a:r>
              <a:rPr lang="uk-UA" dirty="0" smtClean="0"/>
              <a:t>або перемикач вентилятора, класичні стани якого — </a:t>
            </a:r>
            <a:r>
              <a:rPr lang="uk-UA" b="1" dirty="0" smtClean="0"/>
              <a:t>високий, середній, низький і вимкнений</a:t>
            </a:r>
            <a:r>
              <a:rPr lang="uk-UA" dirty="0" smtClean="0"/>
              <a:t>.</a:t>
            </a:r>
          </a:p>
          <a:p>
            <a:pPr marL="0" indent="0" algn="just">
              <a:buNone/>
            </a:pPr>
            <a:r>
              <a:rPr lang="uk-UA" dirty="0" smtClean="0"/>
              <a:t>У математичних термінах специфікація класичних станів системи є відправною точкою: біт — це система з класичними станами </a:t>
            </a:r>
            <a:r>
              <a:rPr lang="uk-UA" b="1" dirty="0" smtClean="0"/>
              <a:t>0</a:t>
            </a:r>
            <a:r>
              <a:rPr lang="uk-UA" dirty="0" smtClean="0"/>
              <a:t> і </a:t>
            </a:r>
            <a:r>
              <a:rPr lang="uk-UA" b="1" dirty="0" smtClean="0"/>
              <a:t>1</a:t>
            </a:r>
            <a:r>
              <a:rPr lang="uk-UA" dirty="0" smtClean="0"/>
              <a:t>, так само як і для інших систем з різними наборами класичних станів.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61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Класичні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стани</a:t>
            </a:r>
            <a:r>
              <a:rPr lang="ru-RU" dirty="0" smtClean="0">
                <a:solidFill>
                  <a:srgbClr val="FF0000"/>
                </a:solidFill>
              </a:rPr>
              <a:t> та </a:t>
            </a:r>
            <a:r>
              <a:rPr lang="ru-RU" dirty="0" err="1" smtClean="0">
                <a:solidFill>
                  <a:srgbClr val="FF0000"/>
                </a:solidFill>
              </a:rPr>
              <a:t>ймовірнісні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вектори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 err="1" smtClean="0"/>
              <a:t>зручності</a:t>
            </a:r>
            <a:r>
              <a:rPr lang="ru-RU" dirty="0" smtClean="0"/>
              <a:t> </a:t>
            </a:r>
            <a:r>
              <a:rPr lang="ru-RU" dirty="0" err="1" smtClean="0"/>
              <a:t>назвемо</a:t>
            </a:r>
            <a:r>
              <a:rPr lang="ru-RU" dirty="0" smtClean="0"/>
              <a:t> </a:t>
            </a:r>
            <a:r>
              <a:rPr lang="ru-RU" dirty="0" err="1" smtClean="0"/>
              <a:t>цю</a:t>
            </a:r>
            <a:r>
              <a:rPr lang="ru-RU" dirty="0" smtClean="0"/>
              <a:t> систему X і </a:t>
            </a:r>
            <a:r>
              <a:rPr lang="ru-RU" dirty="0" err="1" smtClean="0"/>
              <a:t>позначимо</a:t>
            </a:r>
            <a:r>
              <a:rPr lang="ru-RU" dirty="0" smtClean="0"/>
              <a:t> символом ∑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класичних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X. ∑ є </a:t>
            </a:r>
            <a:r>
              <a:rPr lang="ru-RU" dirty="0" err="1" smtClean="0"/>
              <a:t>скінченним</a:t>
            </a:r>
            <a:r>
              <a:rPr lang="ru-RU" dirty="0" smtClean="0"/>
              <a:t> і не </a:t>
            </a:r>
            <a:r>
              <a:rPr lang="ru-RU" dirty="0" err="1" smtClean="0"/>
              <a:t>порожнім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uk-UA" dirty="0" smtClean="0"/>
              <a:t>Приклади:</a:t>
            </a:r>
          </a:p>
          <a:p>
            <a:r>
              <a:rPr lang="uk-UA" dirty="0" smtClean="0"/>
              <a:t> </a:t>
            </a:r>
            <a:r>
              <a:rPr lang="uk-UA" dirty="0"/>
              <a:t>Якщо </a:t>
            </a:r>
            <a:r>
              <a:rPr lang="uk-UA" dirty="0" smtClean="0"/>
              <a:t>X </a:t>
            </a:r>
            <a:r>
              <a:rPr lang="uk-UA" dirty="0"/>
              <a:t>— це біт, то </a:t>
            </a:r>
            <a:r>
              <a:rPr lang="ru-RU" dirty="0" smtClean="0"/>
              <a:t>∑</a:t>
            </a:r>
            <a:r>
              <a:rPr lang="uk-UA" dirty="0" smtClean="0"/>
              <a:t> </a:t>
            </a:r>
            <a:r>
              <a:rPr lang="uk-UA" dirty="0"/>
              <a:t>= </a:t>
            </a:r>
            <a:r>
              <a:rPr lang="uk-UA" dirty="0" smtClean="0"/>
              <a:t>{0,1}. </a:t>
            </a:r>
            <a:r>
              <a:rPr lang="uk-UA" dirty="0"/>
              <a:t>Цей набір називається двійковим алфавітом.</a:t>
            </a:r>
          </a:p>
          <a:p>
            <a:r>
              <a:rPr lang="uk-UA" dirty="0"/>
              <a:t>- Якщо </a:t>
            </a:r>
            <a:r>
              <a:rPr lang="uk-UA" dirty="0" smtClean="0"/>
              <a:t>X </a:t>
            </a:r>
            <a:r>
              <a:rPr lang="uk-UA" dirty="0"/>
              <a:t>— це шестигранний кубик, то </a:t>
            </a:r>
            <a:r>
              <a:rPr lang="ru-RU" dirty="0" smtClean="0"/>
              <a:t>∑</a:t>
            </a:r>
            <a:r>
              <a:rPr lang="uk-UA" dirty="0" smtClean="0"/>
              <a:t> </a:t>
            </a:r>
            <a:r>
              <a:rPr lang="uk-UA" dirty="0"/>
              <a:t>= </a:t>
            </a:r>
            <a:r>
              <a:rPr lang="uk-UA" dirty="0" smtClean="0"/>
              <a:t>{1,2,3,4,5,6}.</a:t>
            </a:r>
            <a:endParaRPr lang="uk-UA" dirty="0"/>
          </a:p>
          <a:p>
            <a:r>
              <a:rPr lang="uk-UA" dirty="0"/>
              <a:t>- Якщо </a:t>
            </a:r>
            <a:r>
              <a:rPr lang="uk-UA" dirty="0" smtClean="0"/>
              <a:t>X </a:t>
            </a:r>
            <a:r>
              <a:rPr lang="uk-UA" dirty="0"/>
              <a:t>— це перемикач вентилятора, то </a:t>
            </a:r>
            <a:r>
              <a:rPr lang="ru-RU" dirty="0" smtClean="0"/>
              <a:t>∑</a:t>
            </a:r>
            <a:r>
              <a:rPr lang="uk-UA" dirty="0" smtClean="0"/>
              <a:t> </a:t>
            </a:r>
            <a:r>
              <a:rPr lang="uk-UA" dirty="0"/>
              <a:t>= </a:t>
            </a:r>
            <a:r>
              <a:rPr lang="uk-UA" dirty="0" smtClean="0"/>
              <a:t>{</a:t>
            </a:r>
            <a:r>
              <a:rPr lang="uk-UA" dirty="0" err="1"/>
              <a:t>high</a:t>
            </a:r>
            <a:r>
              <a:rPr lang="uk-UA" dirty="0"/>
              <a:t>, </a:t>
            </a:r>
            <a:r>
              <a:rPr lang="uk-UA" dirty="0" err="1"/>
              <a:t>medium</a:t>
            </a:r>
            <a:r>
              <a:rPr lang="uk-UA" dirty="0"/>
              <a:t>, </a:t>
            </a:r>
            <a:r>
              <a:rPr lang="uk-UA" dirty="0" err="1"/>
              <a:t>low</a:t>
            </a:r>
            <a:r>
              <a:rPr lang="uk-UA" dirty="0"/>
              <a:t>, </a:t>
            </a:r>
            <a:r>
              <a:rPr lang="uk-UA" dirty="0" err="1" smtClean="0"/>
              <a:t>off</a:t>
            </a:r>
            <a:r>
              <a:rPr lang="uk-UA" dirty="0" smtClean="0"/>
              <a:t>}.</a:t>
            </a:r>
          </a:p>
          <a:p>
            <a:pPr marL="0" indent="0">
              <a:buNone/>
            </a:pPr>
            <a:r>
              <a:rPr lang="uk-UA" dirty="0"/>
              <a:t>Розглядаючи </a:t>
            </a:r>
            <a:r>
              <a:rPr lang="uk-UA" b="1" dirty="0"/>
              <a:t>X</a:t>
            </a:r>
            <a:r>
              <a:rPr lang="uk-UA" dirty="0"/>
              <a:t> як носій інформації, різні класичні стани системи можуть бути пов’язані з певними значеннями, що призводять до </a:t>
            </a:r>
            <a:r>
              <a:rPr lang="uk-UA" dirty="0" smtClean="0"/>
              <a:t>різних результатів (наприклад виключений перемикач).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78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Класичні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стани</a:t>
            </a:r>
            <a:r>
              <a:rPr lang="ru-RU" dirty="0" smtClean="0">
                <a:solidFill>
                  <a:srgbClr val="FF0000"/>
                </a:solidFill>
              </a:rPr>
              <a:t> та </a:t>
            </a:r>
            <a:r>
              <a:rPr lang="ru-RU" dirty="0" err="1" smtClean="0">
                <a:solidFill>
                  <a:srgbClr val="FF0000"/>
                </a:solidFill>
              </a:rPr>
              <a:t>ймовірнісні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вектори</a:t>
            </a:r>
            <a:endParaRPr lang="uk-U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Проте в обробці інформації часто наша інформація про стан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</a:t>
                </a:r>
                <a:r>
                  <a:rPr lang="uk-UA" dirty="0" smtClean="0"/>
                  <a:t>є непевною. Ми можемо представляти наше знання про класичний стан системи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, </a:t>
                </a:r>
                <a:r>
                  <a:rPr lang="uk-UA" dirty="0" smtClean="0"/>
                  <a:t>призначаючи ймовірності кожному класичному стану, утворюючи ймовірнісний стан. Наприклад, якщо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— </a:t>
                </a:r>
                <a:r>
                  <a:rPr lang="uk-UA" dirty="0" smtClean="0"/>
                  <a:t>це біт, і ми вважаємо, що він перебуває в стані </a:t>
                </a:r>
                <a:r>
                  <a:rPr lang="uk-UA" b="1" dirty="0" smtClean="0"/>
                  <a:t>0</a:t>
                </a:r>
                <a:r>
                  <a:rPr lang="uk-UA" dirty="0" smtClean="0"/>
                  <a:t> з ймовірністю 3/4, а в стані </a:t>
                </a:r>
                <a:r>
                  <a:rPr lang="uk-UA" b="1" dirty="0" smtClean="0"/>
                  <a:t>1</a:t>
                </a:r>
                <a:r>
                  <a:rPr lang="uk-UA" dirty="0" smtClean="0"/>
                  <a:t> — з ймовірністю 1/4, це можна записати як: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b="0" i="1" smtClean="0">
                        <a:latin typeface="Cambria Math" panose="02040503050406030204" pitchFamily="18" charset="0"/>
                      </a:rPr>
                      <m:t>Або ймовірносний вектор:</m:t>
                    </m:r>
                    <m:d>
                      <m:d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uk-UA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uk-UA" dirty="0" smtClean="0"/>
              </a:p>
              <a:p>
                <a:pPr marL="0" indent="0">
                  <a:buNone/>
                </a:pPr>
                <a:r>
                  <a:rPr lang="uk-UA" sz="1700" dirty="0" smtClean="0"/>
                  <a:t>Ймовірність того, що біт перебуває в стані 0, розміщується у верхній частині </a:t>
                </a:r>
                <a:r>
                  <a:rPr lang="uk-UA" sz="1700" dirty="0" err="1" smtClean="0"/>
                  <a:t>вектора</a:t>
                </a:r>
                <a:r>
                  <a:rPr lang="uk-UA" sz="1700" dirty="0" smtClean="0"/>
                  <a:t>, а ймовірність того, що біт перебуває в стані 1, — у нижній частині </a:t>
                </a:r>
                <a:r>
                  <a:rPr lang="uk-UA" sz="1700" dirty="0" err="1" smtClean="0"/>
                  <a:t>вектора</a:t>
                </a:r>
                <a:r>
                  <a:rPr lang="uk-UA" sz="1700" dirty="0" smtClean="0"/>
                  <a:t>. Це прийнятий спосіб впорядкування набору {0,1}.</a:t>
                </a:r>
                <a:endParaRPr lang="uk-UA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62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2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Класичні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стани</a:t>
            </a:r>
            <a:r>
              <a:rPr lang="ru-RU" dirty="0" smtClean="0">
                <a:solidFill>
                  <a:srgbClr val="FF0000"/>
                </a:solidFill>
              </a:rPr>
              <a:t> та </a:t>
            </a:r>
            <a:r>
              <a:rPr lang="ru-RU" dirty="0" err="1" smtClean="0">
                <a:solidFill>
                  <a:srgbClr val="FF0000"/>
                </a:solidFill>
              </a:rPr>
              <a:t>ймовірнісні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вектори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удь-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ймовірнісний</a:t>
            </a:r>
            <a:r>
              <a:rPr lang="ru-RU" dirty="0" smtClean="0"/>
              <a:t> стан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представити</a:t>
            </a:r>
            <a:r>
              <a:rPr lang="ru-RU" dirty="0" smtClean="0"/>
              <a:t> через </a:t>
            </a:r>
            <a:r>
              <a:rPr lang="ru-RU" dirty="0" err="1" smtClean="0"/>
              <a:t>стовпцевий</a:t>
            </a:r>
            <a:r>
              <a:rPr lang="ru-RU" dirty="0" smtClean="0"/>
              <a:t> вектор,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задовольняє</a:t>
            </a:r>
            <a:r>
              <a:rPr lang="ru-RU" dirty="0" smtClean="0"/>
              <a:t> </a:t>
            </a:r>
            <a:r>
              <a:rPr lang="ru-RU" dirty="0" err="1" smtClean="0"/>
              <a:t>двом</a:t>
            </a:r>
            <a:r>
              <a:rPr lang="ru-RU" dirty="0" smtClean="0"/>
              <a:t> </a:t>
            </a:r>
            <a:r>
              <a:rPr lang="ru-RU" dirty="0" err="1" smtClean="0"/>
              <a:t>властивостям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1.	</a:t>
            </a: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 вектора — </a:t>
            </a:r>
            <a:r>
              <a:rPr lang="ru-RU" dirty="0" err="1" smtClean="0"/>
              <a:t>невід'ємні</a:t>
            </a:r>
            <a:r>
              <a:rPr lang="ru-RU" dirty="0" smtClean="0"/>
              <a:t> </a:t>
            </a:r>
            <a:r>
              <a:rPr lang="ru-RU" dirty="0" err="1" smtClean="0"/>
              <a:t>дійсні</a:t>
            </a:r>
            <a:r>
              <a:rPr lang="ru-RU" dirty="0" smtClean="0"/>
              <a:t> числа.</a:t>
            </a:r>
          </a:p>
          <a:p>
            <a:pPr marL="0" indent="0">
              <a:buNone/>
            </a:pPr>
            <a:r>
              <a:rPr lang="ru-RU" dirty="0" smtClean="0"/>
              <a:t>2.	Сума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1.</a:t>
            </a:r>
          </a:p>
          <a:p>
            <a:pPr marL="0" indent="0">
              <a:buNone/>
            </a:pPr>
            <a:r>
              <a:rPr lang="ru-RU" dirty="0" smtClean="0"/>
              <a:t>І </a:t>
            </a:r>
            <a:r>
              <a:rPr lang="ru-RU" dirty="0" err="1" smtClean="0"/>
              <a:t>навпаки</a:t>
            </a:r>
            <a:r>
              <a:rPr lang="ru-RU" dirty="0" smtClean="0"/>
              <a:t>, будь-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стовпцевий</a:t>
            </a:r>
            <a:r>
              <a:rPr lang="ru-RU" dirty="0" smtClean="0"/>
              <a:t> вектор,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задовольняє</a:t>
            </a:r>
            <a:r>
              <a:rPr lang="ru-RU" dirty="0" smtClean="0"/>
              <a:t> </a:t>
            </a:r>
            <a:r>
              <a:rPr lang="ru-RU" dirty="0" err="1" smtClean="0"/>
              <a:t>цим</a:t>
            </a:r>
            <a:r>
              <a:rPr lang="ru-RU" dirty="0" smtClean="0"/>
              <a:t> </a:t>
            </a:r>
            <a:r>
              <a:rPr lang="ru-RU" dirty="0" err="1" smtClean="0"/>
              <a:t>двом</a:t>
            </a:r>
            <a:r>
              <a:rPr lang="ru-RU" dirty="0" smtClean="0"/>
              <a:t> </a:t>
            </a:r>
            <a:r>
              <a:rPr lang="ru-RU" dirty="0" err="1" smtClean="0"/>
              <a:t>умовам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вважати</a:t>
            </a:r>
            <a:r>
              <a:rPr lang="ru-RU" dirty="0" smtClean="0"/>
              <a:t> </a:t>
            </a:r>
            <a:r>
              <a:rPr lang="ru-RU" dirty="0" err="1" smtClean="0"/>
              <a:t>представленням</a:t>
            </a:r>
            <a:r>
              <a:rPr lang="ru-RU" dirty="0" smtClean="0"/>
              <a:t> </a:t>
            </a:r>
            <a:r>
              <a:rPr lang="ru-RU" dirty="0" err="1" smtClean="0"/>
              <a:t>ймовірнісного</a:t>
            </a:r>
            <a:r>
              <a:rPr lang="ru-RU" dirty="0" smtClean="0"/>
              <a:t> стану. </a:t>
            </a:r>
            <a:r>
              <a:rPr lang="ru-RU" dirty="0" err="1" smtClean="0"/>
              <a:t>Далі</a:t>
            </a:r>
            <a:r>
              <a:rPr lang="ru-RU" dirty="0" smtClean="0"/>
              <a:t> ми </a:t>
            </a:r>
            <a:r>
              <a:rPr lang="ru-RU" dirty="0" err="1" smtClean="0"/>
              <a:t>будемо</a:t>
            </a:r>
            <a:r>
              <a:rPr lang="ru-RU" dirty="0" smtClean="0"/>
              <a:t> </a:t>
            </a:r>
            <a:r>
              <a:rPr lang="ru-RU" dirty="0" err="1" smtClean="0"/>
              <a:t>називати</a:t>
            </a:r>
            <a:r>
              <a:rPr lang="ru-RU" dirty="0" smtClean="0"/>
              <a:t> </a:t>
            </a:r>
            <a:r>
              <a:rPr lang="ru-RU" dirty="0" err="1" smtClean="0"/>
              <a:t>такі</a:t>
            </a:r>
            <a:r>
              <a:rPr lang="ru-RU" dirty="0" smtClean="0"/>
              <a:t> </a:t>
            </a:r>
            <a:r>
              <a:rPr lang="ru-RU" dirty="0" err="1" smtClean="0"/>
              <a:t>вектори</a:t>
            </a:r>
            <a:r>
              <a:rPr lang="ru-RU" dirty="0" smtClean="0"/>
              <a:t> векторами </a:t>
            </a:r>
            <a:r>
              <a:rPr lang="ru-RU" dirty="0" err="1" smtClean="0"/>
              <a:t>ймовірностей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99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Вимірювання ймовірнісних станів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 smtClean="0"/>
              <a:t>Під </a:t>
            </a:r>
            <a:r>
              <a:rPr lang="uk-UA" b="1" dirty="0" smtClean="0"/>
              <a:t>вимірюванням</a:t>
            </a:r>
            <a:r>
              <a:rPr lang="uk-UA" dirty="0" smtClean="0"/>
              <a:t> мається на увазі, що ми спостерігаємо систему і точно визначаємо, в якому класичному стані вона перебуває. Інтуїтивно зрозуміло, що ми ніколи не можемо "побачити" систему в ймовірнісному стані; вимірювання завжди дає один із дозволених класичних станів.</a:t>
            </a:r>
          </a:p>
          <a:p>
            <a:pPr marL="0" indent="0" algn="just">
              <a:buNone/>
            </a:pPr>
            <a:r>
              <a:rPr lang="uk-UA" dirty="0" smtClean="0"/>
              <a:t>Вимірювання змінює наше знання про систему, а отже, змінює ймовірнісний стан, який ми пов'язуємо з цією системою: якщо ми визначили, що система </a:t>
            </a:r>
            <a:r>
              <a:rPr lang="en-US" dirty="0" smtClean="0"/>
              <a:t>X </a:t>
            </a:r>
            <a:r>
              <a:rPr lang="uk-UA" dirty="0" smtClean="0"/>
              <a:t>знаходиться в класичному стані </a:t>
            </a:r>
            <a:r>
              <a:rPr lang="en-US" dirty="0" smtClean="0"/>
              <a:t>a∈</a:t>
            </a:r>
            <a:r>
              <a:rPr lang="el-GR" dirty="0" smtClean="0"/>
              <a:t>Σ, </a:t>
            </a:r>
            <a:r>
              <a:rPr lang="uk-UA" dirty="0" smtClean="0"/>
              <a:t>тоді новий вектор ймовірностей, що відображає наше знання про </a:t>
            </a:r>
            <a:r>
              <a:rPr lang="en-US" dirty="0" smtClean="0"/>
              <a:t>X, </a:t>
            </a:r>
            <a:r>
              <a:rPr lang="uk-UA" dirty="0" smtClean="0"/>
              <a:t>стає вектором, де у відповідному до </a:t>
            </a:r>
            <a:r>
              <a:rPr lang="en-US" dirty="0" smtClean="0"/>
              <a:t>a </a:t>
            </a:r>
            <a:r>
              <a:rPr lang="uk-UA" dirty="0" smtClean="0"/>
              <a:t>елементі стоїть 1, а в усіх інших — 0. Цей вектор показує, що система </a:t>
            </a:r>
            <a:r>
              <a:rPr lang="en-US" dirty="0" smtClean="0"/>
              <a:t>X </a:t>
            </a:r>
            <a:r>
              <a:rPr lang="uk-UA" dirty="0" smtClean="0"/>
              <a:t>точно перебуває у класичному стані </a:t>
            </a:r>
            <a:r>
              <a:rPr lang="en-US" dirty="0" smtClean="0"/>
              <a:t>a, </a:t>
            </a:r>
            <a:r>
              <a:rPr lang="uk-UA" dirty="0" smtClean="0"/>
              <a:t>що ми знаємо завдяки вимірюванню.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Вимірювання ймовірнісних станів</a:t>
            </a:r>
            <a:endParaRPr lang="uk-U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04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Такий вектор позначається як ∣</a:t>
                </a:r>
                <a:r>
                  <a:rPr lang="en-US" dirty="0" smtClean="0"/>
                  <a:t>a⟩ </a:t>
                </a:r>
                <a:r>
                  <a:rPr lang="uk-UA" dirty="0" smtClean="0"/>
                  <a:t>і </a:t>
                </a:r>
                <a:r>
                  <a:rPr lang="uk-UA" dirty="0" err="1" smtClean="0"/>
                  <a:t>читається</a:t>
                </a:r>
                <a:r>
                  <a:rPr lang="uk-UA" dirty="0" smtClean="0"/>
                  <a:t> як "кет </a:t>
                </a:r>
                <a:r>
                  <a:rPr lang="en-US" dirty="0" smtClean="0"/>
                  <a:t>a"</a:t>
                </a:r>
                <a:r>
                  <a:rPr lang="uk-UA" dirty="0" smtClean="0"/>
                  <a:t>. Такі вектори також називають стандартними базисними векторами.</a:t>
                </a:r>
              </a:p>
              <a:p>
                <a:pPr marL="0" indent="0">
                  <a:buNone/>
                </a:pPr>
                <a:r>
                  <a:rPr lang="uk-UA" dirty="0" smtClean="0"/>
                  <a:t>Наприклад, якщо система — це біт, стандартні базисні вектори будуть: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dirty="0" smtClean="0"/>
                  <a:t>,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uk-UA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uk-UA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uk-UA" dirty="0" smtClean="0"/>
              </a:p>
              <a:p>
                <a:pPr marL="0" indent="0" algn="just">
                  <a:buNone/>
                </a:pPr>
                <a:r>
                  <a:rPr lang="ru-RU" dirty="0" err="1" smtClean="0"/>
                  <a:t>Цей</a:t>
                </a:r>
                <a:r>
                  <a:rPr lang="ru-RU" dirty="0" smtClean="0"/>
                  <a:t> факт </a:t>
                </a:r>
                <a:r>
                  <a:rPr lang="ru-RU" dirty="0" err="1" smtClean="0"/>
                  <a:t>природно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узагальнюється</a:t>
                </a:r>
                <a:r>
                  <a:rPr lang="ru-RU" dirty="0" smtClean="0"/>
                  <a:t> для будь-</a:t>
                </a:r>
                <a:r>
                  <a:rPr lang="ru-RU" dirty="0" err="1" smtClean="0"/>
                  <a:t>якого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класичного</a:t>
                </a:r>
                <a:r>
                  <a:rPr lang="ru-RU" dirty="0" smtClean="0"/>
                  <a:t> набору </a:t>
                </a:r>
                <a:r>
                  <a:rPr lang="ru-RU" dirty="0" err="1" smtClean="0"/>
                  <a:t>станів</a:t>
                </a:r>
                <a:r>
                  <a:rPr lang="ru-RU" dirty="0" smtClean="0"/>
                  <a:t>: будь-</a:t>
                </a:r>
                <a:r>
                  <a:rPr lang="ru-RU" dirty="0" err="1" smtClean="0"/>
                  <a:t>який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стовпцевий</a:t>
                </a:r>
                <a:r>
                  <a:rPr lang="ru-RU" dirty="0" smtClean="0"/>
                  <a:t> вектор </a:t>
                </a:r>
                <a:r>
                  <a:rPr lang="ru-RU" dirty="0" err="1" smtClean="0"/>
                  <a:t>можна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представити</a:t>
                </a:r>
                <a:r>
                  <a:rPr lang="ru-RU" dirty="0" smtClean="0"/>
                  <a:t> як </a:t>
                </a:r>
                <a:r>
                  <a:rPr lang="ru-RU" dirty="0" err="1" smtClean="0"/>
                  <a:t>лінійну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комбінацію</a:t>
                </a:r>
                <a:r>
                  <a:rPr lang="ru-RU" dirty="0" smtClean="0"/>
                  <a:t> над </a:t>
                </a:r>
                <a:r>
                  <a:rPr lang="ru-RU" dirty="0" err="1" smtClean="0"/>
                  <a:t>класичними</a:t>
                </a:r>
                <a:r>
                  <a:rPr lang="ru-RU" dirty="0" smtClean="0"/>
                  <a:t> станами.</a:t>
                </a:r>
                <a:endParaRPr lang="uk-UA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0455"/>
              </a:xfrm>
              <a:blipFill>
                <a:blip r:embed="rId2"/>
                <a:stretch>
                  <a:fillRect l="-1217" t="-3102" r="-115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9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6040" cy="39687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Класичні операції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0"/>
                <a:ext cx="10515600" cy="5801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Припустімо, ми </a:t>
                </a:r>
                <a:r>
                  <a:rPr lang="ru-RU" dirty="0" err="1" smtClean="0"/>
                  <a:t>підкинули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металічну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гривню</a:t>
                </a:r>
                <a:r>
                  <a:rPr lang="ru-RU" dirty="0" smtClean="0"/>
                  <a:t>, але не </a:t>
                </a:r>
                <a:r>
                  <a:rPr lang="ru-RU" dirty="0" err="1" smtClean="0"/>
                  <a:t>дивимося</a:t>
                </a:r>
                <a:r>
                  <a:rPr lang="ru-RU" dirty="0" smtClean="0"/>
                  <a:t> на результат.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її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ймовірнісний</a:t>
                </a:r>
                <a:r>
                  <a:rPr lang="ru-RU" dirty="0" smtClean="0"/>
                  <a:t> стан </a:t>
                </a:r>
                <a:r>
                  <a:rPr lang="ru-RU" dirty="0" err="1" smtClean="0"/>
                  <a:t>такий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uk-UA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тризуб</m:t>
                            </m:r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f>
                      <m:f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князь</m:t>
                            </m:r>
                          </m:e>
                        </m:d>
                      </m:e>
                    </m:d>
                  </m:oMath>
                </a14:m>
                <a:endParaRPr lang="uk-UA" b="0" dirty="0" smtClean="0"/>
              </a:p>
              <a:p>
                <a:pPr marL="0" indent="0">
                  <a:buNone/>
                </a:pPr>
                <a:r>
                  <a:rPr lang="ru-RU" dirty="0" err="1" smtClean="0"/>
                  <a:t>Отже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класичний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станів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нашої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гривні</a:t>
                </a:r>
                <a:r>
                  <a:rPr lang="ru-RU" dirty="0" smtClean="0"/>
                  <a:t> —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{</a:t>
                </a:r>
                <a:r>
                  <a:rPr lang="uk-UA" dirty="0" smtClean="0"/>
                  <a:t>тризуб</a:t>
                </a:r>
                <a:r>
                  <a:rPr lang="en-US" dirty="0" smtClean="0"/>
                  <a:t>,</a:t>
                </a:r>
                <a:r>
                  <a:rPr lang="uk-UA" dirty="0" smtClean="0"/>
                  <a:t>князь</a:t>
                </a:r>
                <a:r>
                  <a:rPr lang="en-US" dirty="0" smtClean="0"/>
                  <a:t>}. </a:t>
                </a:r>
                <a:r>
                  <a:rPr lang="ru-RU" dirty="0" smtClean="0"/>
                  <a:t>Ми </a:t>
                </a:r>
                <a:r>
                  <a:rPr lang="ru-RU" dirty="0" err="1" smtClean="0"/>
                  <a:t>вирішили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впорядкувати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ці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стани</a:t>
                </a:r>
                <a:r>
                  <a:rPr lang="ru-RU" dirty="0" smtClean="0"/>
                  <a:t> таким чином: </a:t>
                </a:r>
                <a:r>
                  <a:rPr lang="ru-RU" dirty="0" err="1" smtClean="0"/>
                  <a:t>спочатку</a:t>
                </a:r>
                <a:r>
                  <a:rPr lang="ru-RU" dirty="0" smtClean="0"/>
                  <a:t> </a:t>
                </a:r>
                <a:r>
                  <a:rPr lang="uk-UA" dirty="0" smtClean="0"/>
                  <a:t>тризуб</a:t>
                </a:r>
                <a:r>
                  <a:rPr lang="en-US" dirty="0" smtClean="0"/>
                  <a:t>, </a:t>
                </a:r>
                <a:r>
                  <a:rPr lang="ru-RU" dirty="0" err="1" smtClean="0"/>
                  <a:t>потім</a:t>
                </a:r>
                <a:r>
                  <a:rPr lang="ru-RU" dirty="0" smtClean="0"/>
                  <a:t> </a:t>
                </a:r>
                <a:r>
                  <a:rPr lang="uk-UA" dirty="0" smtClean="0"/>
                  <a:t>князь</a:t>
                </a:r>
                <a:r>
                  <a:rPr lang="en-US" dirty="0" smtClean="0"/>
                  <a:t>.</a:t>
                </a:r>
                <a:endParaRPr lang="uk-UA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тризуб</m:t>
                            </m:r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uk-UA" dirty="0" smtClean="0"/>
                  <a:t>,   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князь</m:t>
                            </m:r>
                          </m:e>
                        </m:d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uk-UA" b="0" dirty="0" smtClean="0"/>
              </a:p>
              <a:p>
                <a:pPr marL="0" indent="0" algn="ctr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0"/>
                <a:ext cx="10515600" cy="5801360"/>
              </a:xfrm>
              <a:blipFill>
                <a:blip r:embed="rId2"/>
                <a:stretch>
                  <a:fillRect l="-1217" t="-1681" r="-63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Класичні операції</a:t>
            </a:r>
            <a:endParaRPr lang="uk-U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Детерміновані операції — це ті, у яких кожен класичний стан 𝑎∈</a:t>
                </a:r>
                <a:r>
                  <a:rPr lang="el-GR" dirty="0" smtClean="0"/>
                  <a:t>Σ </a:t>
                </a:r>
                <a:r>
                  <a:rPr lang="uk-UA" dirty="0"/>
                  <a:t>перетворюється на 𝑓(𝑎</a:t>
                </a:r>
                <a:r>
                  <a:rPr lang="uk-UA" dirty="0" smtClean="0"/>
                  <a:t>)</a:t>
                </a:r>
                <a:r>
                  <a:rPr lang="en-US" dirty="0" smtClean="0"/>
                  <a:t> </a:t>
                </a:r>
                <a:r>
                  <a:rPr lang="uk-UA" dirty="0"/>
                  <a:t>за допомогою деякої функції </a:t>
                </a:r>
                <a:r>
                  <a:rPr lang="uk-UA" dirty="0" smtClean="0"/>
                  <a:t>𝑓</a:t>
                </a:r>
                <a:r>
                  <a:rPr lang="en-US" dirty="0" smtClean="0"/>
                  <a:t>, </a:t>
                </a:r>
                <a:r>
                  <a:rPr lang="uk-UA" dirty="0"/>
                  <a:t>де 𝑓:</a:t>
                </a:r>
                <a:r>
                  <a:rPr lang="el-GR" dirty="0"/>
                  <a:t>Σ→</a:t>
                </a:r>
                <a:r>
                  <a:rPr lang="el-GR" dirty="0" smtClean="0"/>
                  <a:t>Σ. </a:t>
                </a:r>
                <a:r>
                  <a:rPr lang="uk-UA" dirty="0"/>
                  <a:t>Це означає, що для кожного вхідного стану </a:t>
                </a:r>
                <a:r>
                  <a:rPr lang="uk-UA" dirty="0" smtClean="0"/>
                  <a:t>𝑎</a:t>
                </a:r>
                <a:r>
                  <a:rPr lang="en-US" dirty="0" smtClean="0"/>
                  <a:t> </a:t>
                </a:r>
                <a:r>
                  <a:rPr lang="uk-UA" dirty="0"/>
                  <a:t>операція детерміновано видає інший стан 𝑓(𝑎</a:t>
                </a:r>
                <a:r>
                  <a:rPr lang="uk-UA" dirty="0" smtClean="0"/>
                  <a:t>)</a:t>
                </a:r>
                <a:r>
                  <a:rPr lang="en-US" dirty="0" smtClean="0"/>
                  <a:t>.</a:t>
                </a:r>
                <a:r>
                  <a:rPr lang="uk-UA" dirty="0"/>
                  <a:t>Наприклад, якщо множина класичних станів </a:t>
                </a:r>
                <a:r>
                  <a:rPr lang="el-GR" dirty="0"/>
                  <a:t>Σ={</a:t>
                </a:r>
                <a:r>
                  <a:rPr lang="el-GR" dirty="0" smtClean="0"/>
                  <a:t>0,1}, </a:t>
                </a:r>
                <a:r>
                  <a:rPr lang="uk-UA" dirty="0"/>
                  <a:t>існує чотири можливі функції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uk-UA" dirty="0" smtClean="0"/>
                  <a:t>які </a:t>
                </a:r>
                <a:r>
                  <a:rPr lang="uk-UA" dirty="0"/>
                  <a:t>можуть відображати </a:t>
                </a:r>
                <a:r>
                  <a:rPr lang="el-GR" dirty="0" smtClean="0"/>
                  <a:t>Σ </a:t>
                </a:r>
                <a:r>
                  <a:rPr lang="uk-UA" dirty="0"/>
                  <a:t>саму на себе. </a:t>
                </a:r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827524"/>
                  </p:ext>
                </p:extLst>
              </p:nvPr>
            </p:nvGraphicFramePr>
            <p:xfrm>
              <a:off x="138545" y="4368030"/>
              <a:ext cx="2050474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25237">
                      <a:extLst>
                        <a:ext uri="{9D8B030D-6E8A-4147-A177-3AD203B41FA5}">
                          <a16:colId xmlns:a16="http://schemas.microsoft.com/office/drawing/2014/main" val="606227924"/>
                        </a:ext>
                      </a:extLst>
                    </a:gridCol>
                    <a:gridCol w="1025237">
                      <a:extLst>
                        <a:ext uri="{9D8B030D-6E8A-4147-A177-3AD203B41FA5}">
                          <a16:colId xmlns:a16="http://schemas.microsoft.com/office/drawing/2014/main" val="2686232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417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1086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52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827524"/>
                  </p:ext>
                </p:extLst>
              </p:nvPr>
            </p:nvGraphicFramePr>
            <p:xfrm>
              <a:off x="138545" y="4368030"/>
              <a:ext cx="2050474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25237">
                      <a:extLst>
                        <a:ext uri="{9D8B030D-6E8A-4147-A177-3AD203B41FA5}">
                          <a16:colId xmlns:a16="http://schemas.microsoft.com/office/drawing/2014/main" val="606227924"/>
                        </a:ext>
                      </a:extLst>
                    </a:gridCol>
                    <a:gridCol w="1025237">
                      <a:extLst>
                        <a:ext uri="{9D8B030D-6E8A-4147-A177-3AD203B41FA5}">
                          <a16:colId xmlns:a16="http://schemas.microsoft.com/office/drawing/2014/main" val="2686232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3"/>
                          <a:stretch>
                            <a:fillRect l="-100592" t="-8197" r="-236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417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1086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4652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127720"/>
                  </p:ext>
                </p:extLst>
              </p:nvPr>
            </p:nvGraphicFramePr>
            <p:xfrm>
              <a:off x="2623128" y="4368030"/>
              <a:ext cx="2355274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77637">
                      <a:extLst>
                        <a:ext uri="{9D8B030D-6E8A-4147-A177-3AD203B41FA5}">
                          <a16:colId xmlns:a16="http://schemas.microsoft.com/office/drawing/2014/main" val="449320198"/>
                        </a:ext>
                      </a:extLst>
                    </a:gridCol>
                    <a:gridCol w="1177637">
                      <a:extLst>
                        <a:ext uri="{9D8B030D-6E8A-4147-A177-3AD203B41FA5}">
                          <a16:colId xmlns:a16="http://schemas.microsoft.com/office/drawing/2014/main" val="1958098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307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83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63125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3127720"/>
                  </p:ext>
                </p:extLst>
              </p:nvPr>
            </p:nvGraphicFramePr>
            <p:xfrm>
              <a:off x="2623128" y="4368030"/>
              <a:ext cx="2355274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77637">
                      <a:extLst>
                        <a:ext uri="{9D8B030D-6E8A-4147-A177-3AD203B41FA5}">
                          <a16:colId xmlns:a16="http://schemas.microsoft.com/office/drawing/2014/main" val="449320198"/>
                        </a:ext>
                      </a:extLst>
                    </a:gridCol>
                    <a:gridCol w="1177637">
                      <a:extLst>
                        <a:ext uri="{9D8B030D-6E8A-4147-A177-3AD203B41FA5}">
                          <a16:colId xmlns:a16="http://schemas.microsoft.com/office/drawing/2014/main" val="19580982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4"/>
                          <a:stretch>
                            <a:fillRect l="-101036" t="-8197" r="-207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307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6183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63125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979122"/>
                  </p:ext>
                </p:extLst>
              </p:nvPr>
            </p:nvGraphicFramePr>
            <p:xfrm>
              <a:off x="5412511" y="4368030"/>
              <a:ext cx="2438400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293437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0744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752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56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101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979122"/>
                  </p:ext>
                </p:extLst>
              </p:nvPr>
            </p:nvGraphicFramePr>
            <p:xfrm>
              <a:off x="5412511" y="4368030"/>
              <a:ext cx="2438400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3293437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07443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5"/>
                          <a:stretch>
                            <a:fillRect l="-101000" t="-8197" r="-25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752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56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1014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514395"/>
                  </p:ext>
                </p:extLst>
              </p:nvPr>
            </p:nvGraphicFramePr>
            <p:xfrm>
              <a:off x="8550566" y="4368030"/>
              <a:ext cx="2540000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70000">
                      <a:extLst>
                        <a:ext uri="{9D8B030D-6E8A-4147-A177-3AD203B41FA5}">
                          <a16:colId xmlns:a16="http://schemas.microsoft.com/office/drawing/2014/main" val="3156966114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2559824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uk-U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7030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824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639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514395"/>
                  </p:ext>
                </p:extLst>
              </p:nvPr>
            </p:nvGraphicFramePr>
            <p:xfrm>
              <a:off x="8550566" y="4368030"/>
              <a:ext cx="2540000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70000">
                      <a:extLst>
                        <a:ext uri="{9D8B030D-6E8A-4147-A177-3AD203B41FA5}">
                          <a16:colId xmlns:a16="http://schemas.microsoft.com/office/drawing/2014/main" val="3156966114"/>
                        </a:ext>
                      </a:extLst>
                    </a:gridCol>
                    <a:gridCol w="1270000">
                      <a:extLst>
                        <a:ext uri="{9D8B030D-6E8A-4147-A177-3AD203B41FA5}">
                          <a16:colId xmlns:a16="http://schemas.microsoft.com/office/drawing/2014/main" val="2559824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6"/>
                          <a:stretch>
                            <a:fillRect l="-100478" t="-8197" r="-191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030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824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36397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88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Класичні операції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Дії детермінованих операцій над ймовірнісними станами можуть бути виражені через множення матриці на вектор. Зокрема, матриця </a:t>
                </a:r>
                <a:r>
                  <a:rPr lang="en-US" dirty="0" smtClean="0"/>
                  <a:t>M, </a:t>
                </a:r>
                <a:r>
                  <a:rPr lang="uk-UA" dirty="0"/>
                  <a:t>яка представляє функцію </a:t>
                </a:r>
                <a:r>
                  <a:rPr lang="en-US" dirty="0"/>
                  <a:t>f:</a:t>
                </a:r>
                <a:r>
                  <a:rPr lang="el-GR" dirty="0"/>
                  <a:t>Σ→</a:t>
                </a:r>
                <a:r>
                  <a:rPr lang="el-GR" dirty="0" smtClean="0"/>
                  <a:t>Σ, </a:t>
                </a:r>
                <a:r>
                  <a:rPr lang="uk-UA" dirty="0"/>
                  <a:t>задовольняє </a:t>
                </a:r>
                <a:r>
                  <a:rPr lang="uk-UA" dirty="0" smtClean="0"/>
                  <a:t>рівнянню: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M</a:t>
                </a:r>
                <a:r>
                  <a:rPr lang="en-US" dirty="0" err="1"/>
                  <a:t>∣a</a:t>
                </a:r>
                <a:r>
                  <a:rPr lang="en-US" dirty="0"/>
                  <a:t>⟩=∣f(a</a:t>
                </a:r>
                <a:r>
                  <a:rPr lang="en-US" dirty="0" smtClean="0"/>
                  <a:t>)⟩</a:t>
                </a:r>
                <a:endParaRPr lang="uk-UA" dirty="0" smtClean="0"/>
              </a:p>
              <a:p>
                <a:pPr marL="0" indent="0">
                  <a:buNone/>
                </a:pPr>
                <a:r>
                  <a:rPr lang="uk-UA" dirty="0" smtClean="0"/>
                  <a:t>для </a:t>
                </a:r>
                <a:r>
                  <a:rPr lang="uk-UA" dirty="0"/>
                  <a:t>кожного </a:t>
                </a:r>
                <a:r>
                  <a:rPr lang="en-US" dirty="0"/>
                  <a:t>a∈</a:t>
                </a:r>
                <a:r>
                  <a:rPr lang="el-GR" dirty="0" smtClean="0"/>
                  <a:t>Σ. </a:t>
                </a:r>
                <a:r>
                  <a:rPr lang="uk-UA" dirty="0"/>
                  <a:t>Така матриця завжди існує і є єдиною</a:t>
                </a:r>
                <a:r>
                  <a:rPr lang="uk-UA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Позначимо через ⟨</a:t>
                </a:r>
                <a:r>
                  <a:rPr lang="en-US" dirty="0"/>
                  <a:t>a∣ </a:t>
                </a:r>
                <a:r>
                  <a:rPr lang="uk-UA" dirty="0"/>
                  <a:t>рядковий вектор, який має одиницю в позиції, що відповідає </a:t>
                </a:r>
                <a:r>
                  <a:rPr lang="en-US" dirty="0"/>
                  <a:t>a, </a:t>
                </a:r>
                <a:r>
                  <a:rPr lang="uk-UA" dirty="0"/>
                  <a:t>і нулі для всіх інших елементів, для кожного </a:t>
                </a:r>
                <a:r>
                  <a:rPr lang="en-US" dirty="0"/>
                  <a:t>a ∈ </a:t>
                </a:r>
                <a:r>
                  <a:rPr lang="el-GR" dirty="0"/>
                  <a:t>Σ. </a:t>
                </a:r>
                <a:r>
                  <a:rPr lang="uk-UA" dirty="0"/>
                  <a:t>Цей вектор </a:t>
                </a:r>
                <a:r>
                  <a:rPr lang="uk-UA" dirty="0" err="1"/>
                  <a:t>читається</a:t>
                </a:r>
                <a:r>
                  <a:rPr lang="uk-UA" dirty="0"/>
                  <a:t> як "бра </a:t>
                </a:r>
                <a:r>
                  <a:rPr lang="en-US" dirty="0"/>
                  <a:t>a".</a:t>
                </a:r>
              </a:p>
              <a:p>
                <a:r>
                  <a:rPr lang="uk-UA" dirty="0"/>
                  <a:t>Наприклад, якщо </a:t>
                </a:r>
                <a:r>
                  <a:rPr lang="el-GR" dirty="0"/>
                  <a:t>Σ = {0, 1}, </a:t>
                </a:r>
                <a:r>
                  <a:rPr lang="uk-UA" dirty="0" smtClean="0"/>
                  <a:t>то ⟨0</a:t>
                </a:r>
                <a:r>
                  <a:rPr lang="uk-UA" dirty="0"/>
                  <a:t>∣ = (1 0) і ⟨1∣ = (0 1).</a:t>
                </a: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6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1. </a:t>
            </a:r>
            <a:r>
              <a:rPr lang="ru-RU" dirty="0" err="1" smtClean="0">
                <a:solidFill>
                  <a:srgbClr val="FF0000"/>
                </a:solidFill>
              </a:rPr>
              <a:t>Історія</a:t>
            </a:r>
            <a:r>
              <a:rPr lang="ru-RU" dirty="0" smtClean="0">
                <a:solidFill>
                  <a:srgbClr val="FF0000"/>
                </a:solidFill>
              </a:rPr>
              <a:t>: </a:t>
            </a:r>
            <a:r>
              <a:rPr lang="ru-RU" dirty="0" err="1" smtClean="0">
                <a:solidFill>
                  <a:srgbClr val="FF0000"/>
                </a:solidFill>
              </a:rPr>
              <a:t>від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теоретичних</a:t>
            </a:r>
            <a:r>
              <a:rPr lang="ru-RU" dirty="0" smtClean="0">
                <a:solidFill>
                  <a:srgbClr val="FF0000"/>
                </a:solidFill>
              </a:rPr>
              <a:t> основ до перших </a:t>
            </a:r>
            <a:r>
              <a:rPr lang="ru-RU" dirty="0" err="1" smtClean="0">
                <a:solidFill>
                  <a:srgbClr val="FF0000"/>
                </a:solidFill>
              </a:rPr>
              <a:t>експериментів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uk-UA" dirty="0" smtClean="0"/>
              <a:t>Теоретичні основи (1980-ті — 1990-ті роки):Концептуальні корені квантових обчислень можна простежити до початку 1980-х років. Фізик Річард </a:t>
            </a:r>
            <a:r>
              <a:rPr lang="uk-UA" dirty="0" err="1" smtClean="0"/>
              <a:t>Фейнман</a:t>
            </a:r>
            <a:r>
              <a:rPr lang="uk-UA" dirty="0" smtClean="0"/>
              <a:t> і Девід </a:t>
            </a:r>
            <a:r>
              <a:rPr lang="uk-UA" dirty="0" err="1" smtClean="0"/>
              <a:t>Дойч</a:t>
            </a:r>
            <a:r>
              <a:rPr lang="uk-UA" dirty="0" smtClean="0"/>
              <a:t> відіграли ключову роль у пропозиції ідеї про те, що квантові системи можуть виконувати певні обчислення більш ефективно, ніж класичні системи. У 1982 році </a:t>
            </a:r>
            <a:r>
              <a:rPr lang="uk-UA" dirty="0" err="1" smtClean="0"/>
              <a:t>Фейнман</a:t>
            </a:r>
            <a:r>
              <a:rPr lang="uk-UA" dirty="0" smtClean="0"/>
              <a:t> припустив, що квантову механіку можна використовувати для моделювання фізичних процесів, що призвело до народження теорії квантових обчислень.</a:t>
            </a:r>
          </a:p>
          <a:p>
            <a:pPr algn="just"/>
            <a:r>
              <a:rPr lang="uk-UA" dirty="0" smtClean="0"/>
              <a:t>У 1985 році Девід </a:t>
            </a:r>
            <a:r>
              <a:rPr lang="uk-UA" dirty="0" err="1" smtClean="0"/>
              <a:t>Дойч</a:t>
            </a:r>
            <a:r>
              <a:rPr lang="uk-UA" dirty="0" smtClean="0"/>
              <a:t> сформулював концепцію універсального квантового комп'ютера, здатного моделювати будь-який фізичний процес. Це заклало основу для квантових алгоритмів, включаючи відомий алгоритм </a:t>
            </a:r>
            <a:r>
              <a:rPr lang="uk-UA" dirty="0" err="1" smtClean="0"/>
              <a:t>Дойча-Йози</a:t>
            </a:r>
            <a:r>
              <a:rPr lang="uk-UA" dirty="0" smtClean="0"/>
              <a:t>, який показав, що квантові комп'ютери можуть вирішувати певні проблеми швидше, ніж їхні класичні аналоги.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8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11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Класичні операції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3636"/>
                <a:ext cx="10515600" cy="58096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В цих позначеннях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uk-UA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uk-UA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uk-UA" dirty="0" smtClean="0"/>
                  <a:t> </a:t>
                </a:r>
                <a:r>
                  <a:rPr lang="uk-UA" dirty="0"/>
                  <a:t>Використовуючи </a:t>
                </a:r>
                <a:r>
                  <a:rPr lang="uk-UA" dirty="0" smtClean="0"/>
                  <a:t>таке позначення, </a:t>
                </a:r>
                <a:r>
                  <a:rPr lang="uk-UA" dirty="0"/>
                  <a:t>для будь-якої функції </a:t>
                </a:r>
                <a:r>
                  <a:rPr lang="en-US" dirty="0"/>
                  <a:t>f: </a:t>
                </a:r>
                <a:r>
                  <a:rPr lang="el-GR" dirty="0"/>
                  <a:t>Σ → Σ, </a:t>
                </a:r>
                <a:r>
                  <a:rPr lang="uk-UA" dirty="0"/>
                  <a:t>ми можемо представити матрицю </a:t>
                </a:r>
                <a:r>
                  <a:rPr lang="en-US" dirty="0"/>
                  <a:t>M, </a:t>
                </a:r>
                <a:r>
                  <a:rPr lang="uk-UA" dirty="0"/>
                  <a:t>що відповідає функції </a:t>
                </a:r>
                <a:r>
                  <a:rPr lang="en-US" dirty="0"/>
                  <a:t>f, </a:t>
                </a:r>
                <a:r>
                  <a:rPr lang="uk-UA" dirty="0" smtClean="0"/>
                  <a:t>як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sub>
                        <m:sup/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uk-UA" dirty="0" smtClean="0"/>
                  <a:t>Використовуючи цей факт, </a:t>
                </a:r>
                <a:r>
                  <a:rPr lang="ru-RU" dirty="0"/>
                  <a:t>разом з </a:t>
                </a:r>
                <a:r>
                  <a:rPr lang="ru-RU" dirty="0" err="1"/>
                  <a:t>тим</a:t>
                </a:r>
                <a:r>
                  <a:rPr lang="ru-RU" dirty="0"/>
                  <a:t> фактом,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множення</a:t>
                </a:r>
                <a:r>
                  <a:rPr lang="ru-RU" dirty="0"/>
                  <a:t> </a:t>
                </a:r>
                <a:r>
                  <a:rPr lang="ru-RU" dirty="0" err="1"/>
                  <a:t>матриць</a:t>
                </a:r>
                <a:r>
                  <a:rPr lang="ru-RU" dirty="0"/>
                  <a:t> є </a:t>
                </a:r>
                <a:r>
                  <a:rPr lang="ru-RU" dirty="0" err="1"/>
                  <a:t>асоціативним</a:t>
                </a:r>
                <a:r>
                  <a:rPr lang="ru-RU" dirty="0"/>
                  <a:t> і </a:t>
                </a:r>
                <a:r>
                  <a:rPr lang="ru-RU" dirty="0" err="1"/>
                  <a:t>лінійним</a:t>
                </a:r>
                <a:r>
                  <a:rPr lang="ru-RU" dirty="0"/>
                  <a:t>, ми </a:t>
                </a:r>
                <a:r>
                  <a:rPr lang="ru-RU" dirty="0" err="1" smtClean="0"/>
                  <a:t>отримуємо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sub>
                          <m:sup/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⟨"/>
                                <m:endChr m:val="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sub>
                      <m:sup/>
                      <m:e>
                        <m:d>
                          <m:dPr>
                            <m:begChr m:val="|"/>
                            <m:endChr m:val="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nary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uk-UA" dirty="0"/>
                  <a:t>поєднання "бра" ⟨</a:t>
                </a:r>
                <a:r>
                  <a:rPr lang="en-US" dirty="0"/>
                  <a:t>a∣ </a:t>
                </a:r>
                <a:r>
                  <a:rPr lang="uk-UA" dirty="0"/>
                  <a:t>і "кет" ∣</a:t>
                </a:r>
                <a:r>
                  <a:rPr lang="en-US" dirty="0"/>
                  <a:t>b⟩ </a:t>
                </a:r>
                <a:r>
                  <a:rPr lang="uk-UA" dirty="0"/>
                  <a:t>дає "</a:t>
                </a:r>
                <a:r>
                  <a:rPr lang="uk-UA" dirty="0" err="1"/>
                  <a:t>бракет</a:t>
                </a:r>
                <a:r>
                  <a:rPr lang="uk-UA" dirty="0"/>
                  <a:t>" ⟨</a:t>
                </a:r>
                <a:r>
                  <a:rPr lang="en-US" dirty="0" err="1"/>
                  <a:t>a∣b</a:t>
                </a:r>
                <a:r>
                  <a:rPr lang="en-US" dirty="0"/>
                  <a:t>⟩. </a:t>
                </a:r>
                <a:r>
                  <a:rPr lang="uk-UA" dirty="0"/>
                  <a:t>Ця нотація і термінологія належить Полю Діраку, тому вона відома як нотація </a:t>
                </a:r>
                <a:r>
                  <a:rPr lang="uk-UA" dirty="0" smtClean="0"/>
                  <a:t>Дірака</a:t>
                </a:r>
                <a:r>
                  <a:rPr lang="en-US" dirty="0"/>
                  <a:t>.</a:t>
                </a: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3636"/>
                <a:ext cx="10515600" cy="5809673"/>
              </a:xfrm>
              <a:blipFill>
                <a:blip r:embed="rId2"/>
                <a:stretch>
                  <a:fillRect l="-1217" t="-315" r="-1101" b="-104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FF0000"/>
                </a:solidFill>
              </a:rPr>
              <a:t>Ймовірнісні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операції</a:t>
            </a:r>
            <a:r>
              <a:rPr lang="ru-RU" dirty="0">
                <a:solidFill>
                  <a:srgbClr val="FF0000"/>
                </a:solidFill>
              </a:rPr>
              <a:t> та </a:t>
            </a:r>
            <a:r>
              <a:rPr lang="ru-RU" dirty="0" err="1">
                <a:solidFill>
                  <a:srgbClr val="FF0000"/>
                </a:solidFill>
              </a:rPr>
              <a:t>стохастичні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матриці</a:t>
            </a:r>
            <a:endParaRPr lang="uk-U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uk-UA" dirty="0" smtClean="0"/>
                  <a:t>Наприклад, розглянемо операцію над бітом, коли, якщо класичний стан біта дорівнює 0, </a:t>
                </a:r>
                <a:r>
                  <a:rPr lang="uk-UA" dirty="0"/>
                  <a:t>він залишається незмінним, а якщо класичний стан біта дорівнює </a:t>
                </a:r>
                <a:r>
                  <a:rPr lang="uk-UA" dirty="0" smtClean="0"/>
                  <a:t>1, </a:t>
                </a:r>
                <a:r>
                  <a:rPr lang="uk-UA" dirty="0"/>
                  <a:t>то з ймовірністю </a:t>
                </a:r>
                <a:r>
                  <a:rPr lang="uk-UA" dirty="0" smtClean="0"/>
                  <a:t>1/2 </a:t>
                </a:r>
                <a:r>
                  <a:rPr lang="uk-UA" dirty="0"/>
                  <a:t>він змінюється на </a:t>
                </a:r>
                <a:r>
                  <a:rPr lang="uk-UA" dirty="0" smtClean="0"/>
                  <a:t>0. </a:t>
                </a:r>
                <a:r>
                  <a:rPr lang="uk-UA" dirty="0"/>
                  <a:t>Ця операція представляється такою матрицею</a:t>
                </a:r>
                <a:r>
                  <a:rPr lang="uk-UA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 smtClean="0"/>
              </a:p>
              <a:p>
                <a:pPr marL="0" indent="0" algn="just">
                  <a:buNone/>
                </a:pPr>
                <a:r>
                  <a:rPr lang="uk-UA" dirty="0"/>
                  <a:t>Для довільного вибору класичної множини станів ми можемо описати набір усіх ймовірнісних операцій математично як ті, що представляються стохастичними матрицями. Такі матриці повинні задовольняти двом властивостям</a:t>
                </a:r>
                <a:r>
                  <a:rPr lang="uk-UA" dirty="0" smtClean="0"/>
                  <a:t>:</a:t>
                </a:r>
              </a:p>
              <a:p>
                <a:r>
                  <a:rPr lang="uk-UA" dirty="0"/>
                  <a:t>	</a:t>
                </a:r>
                <a:r>
                  <a:rPr lang="uk-UA" dirty="0" smtClean="0"/>
                  <a:t>Усі </a:t>
                </a:r>
                <a:r>
                  <a:rPr lang="uk-UA" dirty="0"/>
                  <a:t>елементи є невід'ємними дійсними числами</a:t>
                </a:r>
                <a:r>
                  <a:rPr lang="uk-UA" dirty="0" smtClean="0"/>
                  <a:t>.</a:t>
                </a:r>
              </a:p>
              <a:p>
                <a:r>
                  <a:rPr lang="uk-UA" dirty="0"/>
                  <a:t>	</a:t>
                </a:r>
                <a:r>
                  <a:rPr lang="uk-UA" dirty="0" smtClean="0"/>
                  <a:t>Сума </a:t>
                </a:r>
                <a:r>
                  <a:rPr lang="uk-UA" dirty="0"/>
                  <a:t>елементів у кожному стовпці дорівнює </a:t>
                </a:r>
                <a:r>
                  <a:rPr lang="uk-UA" dirty="0" smtClean="0"/>
                  <a:t>1.</a:t>
                </a:r>
              </a:p>
              <a:p>
                <a:pPr marL="0" indent="0">
                  <a:buNone/>
                </a:pPr>
                <a:r>
                  <a:rPr lang="uk-UA" dirty="0" smtClean="0"/>
                  <a:t>Інакше </a:t>
                </a:r>
                <a:r>
                  <a:rPr lang="uk-UA" dirty="0"/>
                  <a:t>кажучи, стохастичні матриці — це матриці, стовпці яких утворюють вектори ймовірностей.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870" b="-238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ru-RU" dirty="0" err="1">
                <a:solidFill>
                  <a:srgbClr val="FF0000"/>
                </a:solidFill>
              </a:rPr>
              <a:t>Ймовірнісні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операції</a:t>
            </a:r>
            <a:r>
              <a:rPr lang="ru-RU" dirty="0">
                <a:solidFill>
                  <a:srgbClr val="FF0000"/>
                </a:solidFill>
              </a:rPr>
              <a:t> та </a:t>
            </a:r>
            <a:r>
              <a:rPr lang="ru-RU" dirty="0" err="1">
                <a:solidFill>
                  <a:srgbClr val="FF0000"/>
                </a:solidFill>
              </a:rPr>
              <a:t>стохастичні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матриці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656"/>
                <a:ext cx="10515600" cy="577734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uk-UA" dirty="0" smtClean="0"/>
                  <a:t>У контексті опису стохастичної матриці ймовірнісної операції кожен стовпець можна розглядати як векторне представлення ймовірнісного стану, який генерується для відповідного класичного стану, що відповідає цьому стовпцю. </a:t>
                </a:r>
              </a:p>
              <a:p>
                <a:pPr marL="0" indent="0" algn="just">
                  <a:buNone/>
                </a:pPr>
                <a:r>
                  <a:rPr lang="uk-UA" dirty="0"/>
                  <a:t>Наприклад, ми можемо розглядати операцію з прикладу вище як застосування або тотожної функції, або постійної функції, що дає нуль, кожна з ймовірністю </a:t>
                </a:r>
                <a:r>
                  <a:rPr lang="uk-UA" dirty="0" smtClean="0"/>
                  <a:t>1/2.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uk-UA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uk-UA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uk-U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uk-UA" dirty="0" smtClean="0"/>
              </a:p>
              <a:p>
                <a:pPr marL="0" indent="0" algn="just">
                  <a:buNone/>
                </a:pPr>
                <a:r>
                  <a:rPr lang="uk-UA" dirty="0"/>
                  <a:t>Таке подання завжди можливе для довільного вибору класичної множини станів і будь-якої стохастичної матриці, стовпці та рядки якої відповідають цій множині станів.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656"/>
                <a:ext cx="10515600" cy="5777344"/>
              </a:xfrm>
              <a:blipFill>
                <a:blip r:embed="rId2"/>
                <a:stretch>
                  <a:fillRect l="-1217" t="-1688" r="-115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Компонування ймовірнісних операцій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Припустимо, що </a:t>
                </a:r>
                <a:r>
                  <a:rPr lang="en-US" dirty="0" smtClean="0"/>
                  <a:t>X </a:t>
                </a:r>
                <a:r>
                  <a:rPr lang="en-US" dirty="0"/>
                  <a:t>— </a:t>
                </a:r>
                <a:r>
                  <a:rPr lang="uk-UA" dirty="0"/>
                  <a:t>це система з класичною множиною станів </a:t>
                </a:r>
                <a:r>
                  <a:rPr lang="el-GR" dirty="0" smtClean="0"/>
                  <a:t>Σ, </a:t>
                </a:r>
                <a:r>
                  <a:rPr lang="uk-UA" dirty="0" smtClean="0"/>
                  <a:t>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​ </a:t>
                </a:r>
                <a:r>
                  <a:rPr lang="en-US" dirty="0"/>
                  <a:t>— </a:t>
                </a:r>
                <a:r>
                  <a:rPr lang="uk-UA" dirty="0"/>
                  <a:t>стохастичні матриці, які представляють ймовірнісні операції над системою </a:t>
                </a:r>
                <a:r>
                  <a:rPr lang="en-US" dirty="0" smtClean="0"/>
                  <a:t>X.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uk-UA" dirty="0"/>
                  <a:t>Якщо перша операція </a:t>
                </a:r>
                <a:r>
                  <a:rPr lang="en-US" dirty="0" smtClean="0"/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uk-UA" dirty="0"/>
                  <a:t>застосовується до ймовірнісного стану, представленого вектором ймовірностей </a:t>
                </a:r>
                <a:r>
                  <a:rPr lang="en-US" dirty="0" smtClean="0"/>
                  <a:t>u, </a:t>
                </a:r>
                <a:r>
                  <a:rPr lang="uk-UA" dirty="0"/>
                  <a:t>отриманий ймовірнісний стан представлений вектором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u. </a:t>
                </a:r>
                <a:r>
                  <a:rPr lang="uk-UA" dirty="0"/>
                  <a:t>Якщо потім ми застосуємо другу ймовірнісну операцію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uk-UA" dirty="0"/>
                  <a:t>до цього нового </a:t>
                </a:r>
                <a:r>
                  <a:rPr lang="uk-UA" dirty="0" err="1"/>
                  <a:t>вектора</a:t>
                </a:r>
                <a:r>
                  <a:rPr lang="uk-UA" dirty="0"/>
                  <a:t> ймовірностей, то отримаємо вектор </a:t>
                </a:r>
                <a:r>
                  <a:rPr lang="uk-UA" dirty="0" smtClean="0"/>
                  <a:t>ймовірностей: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​(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en-US" dirty="0"/>
                  <a:t>u</a:t>
                </a:r>
                <a:r>
                  <a:rPr lang="en-US" dirty="0" smtClean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​​</a:t>
                </a:r>
                <a:r>
                  <a:rPr lang="en-US" dirty="0"/>
                  <a:t>)u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M</a:t>
                </a:r>
                <a:r>
                  <a:rPr lang="uk-UA" dirty="0" err="1" smtClean="0"/>
                  <a:t>атриця</a:t>
                </a: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uk-UA" dirty="0" smtClean="0"/>
                  <a:t> </a:t>
                </a:r>
                <a:r>
                  <a:rPr lang="uk-UA" dirty="0"/>
                  <a:t>є стохастичною</a:t>
                </a:r>
                <a:r>
                  <a:rPr lang="uk-UA" dirty="0" smtClean="0"/>
                  <a:t>. </a:t>
                </a:r>
              </a:p>
              <a:p>
                <a:pPr marL="0" indent="0">
                  <a:buNone/>
                </a:pPr>
                <a:r>
                  <a:rPr lang="uk-UA" dirty="0" smtClean="0"/>
                  <a:t>Аналогічно можна діяти послідовно матрицями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 smtClean="0"/>
                  <a:t> в порядку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b="0" i="0" smtClean="0">
                        <a:latin typeface="Cambria Math" panose="02040503050406030204" pitchFamily="18" charset="0"/>
                      </a:rPr>
                      <m:t>то також отримаємо стохастичну матрицю 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err="1"/>
                  <a:t>Зазначимо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порядок </a:t>
                </a:r>
                <a:r>
                  <a:rPr lang="ru-RU" dirty="0" err="1"/>
                  <a:t>важливий</a:t>
                </a:r>
                <a:r>
                  <a:rPr lang="ru-RU" dirty="0"/>
                  <a:t>: </a:t>
                </a:r>
                <a:r>
                  <a:rPr lang="ru-RU" dirty="0" err="1"/>
                  <a:t>хоча</a:t>
                </a:r>
                <a:r>
                  <a:rPr lang="ru-RU" dirty="0"/>
                  <a:t> </a:t>
                </a:r>
                <a:r>
                  <a:rPr lang="ru-RU" dirty="0" err="1"/>
                  <a:t>множення</a:t>
                </a:r>
                <a:r>
                  <a:rPr lang="ru-RU" dirty="0"/>
                  <a:t> </a:t>
                </a:r>
                <a:r>
                  <a:rPr lang="ru-RU" dirty="0" err="1"/>
                  <a:t>матриць</a:t>
                </a:r>
                <a:r>
                  <a:rPr lang="ru-RU" dirty="0"/>
                  <a:t> є </a:t>
                </a:r>
                <a:r>
                  <a:rPr lang="ru-RU" dirty="0" err="1"/>
                  <a:t>асоціативним</a:t>
                </a:r>
                <a:r>
                  <a:rPr lang="ru-RU" dirty="0"/>
                  <a:t>, </a:t>
                </a:r>
                <a:r>
                  <a:rPr lang="ru-RU" dirty="0" err="1"/>
                  <a:t>воно</a:t>
                </a:r>
                <a:r>
                  <a:rPr lang="ru-RU" dirty="0"/>
                  <a:t> </a:t>
                </a:r>
                <a:r>
                  <a:rPr lang="ru-RU" dirty="0" err="1"/>
                  <a:t>загалом</a:t>
                </a:r>
                <a:r>
                  <a:rPr lang="ru-RU" dirty="0"/>
                  <a:t> не є </a:t>
                </a:r>
                <a:r>
                  <a:rPr lang="ru-RU" dirty="0" err="1"/>
                  <a:t>комутативним</a:t>
                </a:r>
                <a:r>
                  <a:rPr lang="ru-RU" dirty="0"/>
                  <a:t>.</a:t>
                </a: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870" b="-266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4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2. Алгоритм </a:t>
            </a:r>
            <a:r>
              <a:rPr lang="uk-UA" dirty="0" err="1" smtClean="0">
                <a:solidFill>
                  <a:srgbClr val="FF0000"/>
                </a:solidFill>
              </a:rPr>
              <a:t>Шора</a:t>
            </a:r>
            <a:r>
              <a:rPr lang="uk-UA" dirty="0" smtClean="0">
                <a:solidFill>
                  <a:srgbClr val="FF0000"/>
                </a:solidFill>
              </a:rPr>
              <a:t> і квантова криптографія (1990-ті роки):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У середині 1990-х років Пітер Шор розробив квантовий алгоритм для </a:t>
            </a:r>
            <a:r>
              <a:rPr lang="uk-UA" dirty="0" err="1" smtClean="0"/>
              <a:t>факторизації</a:t>
            </a:r>
            <a:r>
              <a:rPr lang="uk-UA" dirty="0" smtClean="0"/>
              <a:t> цілих чисел. Алгоритм </a:t>
            </a:r>
            <a:r>
              <a:rPr lang="uk-UA" dirty="0" err="1" smtClean="0"/>
              <a:t>Шора</a:t>
            </a:r>
            <a:r>
              <a:rPr lang="uk-UA" dirty="0" smtClean="0"/>
              <a:t> продемонстрував, що квантовий комп'ютер може факторизувати великі числа </a:t>
            </a:r>
            <a:r>
              <a:rPr lang="uk-UA" dirty="0" err="1" smtClean="0"/>
              <a:t>експоненційно</a:t>
            </a:r>
            <a:r>
              <a:rPr lang="uk-UA" dirty="0" smtClean="0"/>
              <a:t> швидше за найкращі класичні алгоритми, що створило потенційну загрозу для широко використовуваних криптографічних систем, таких як </a:t>
            </a:r>
            <a:r>
              <a:rPr lang="en-US" dirty="0" smtClean="0"/>
              <a:t>RSA.</a:t>
            </a:r>
            <a:endParaRPr lang="uk-UA" dirty="0" smtClean="0"/>
          </a:p>
          <a:p>
            <a:pPr algn="just"/>
            <a:r>
              <a:rPr lang="uk-UA" dirty="0" smtClean="0"/>
              <a:t>Приблизно в той самий час Лов </a:t>
            </a:r>
            <a:r>
              <a:rPr lang="uk-UA" dirty="0" err="1" smtClean="0"/>
              <a:t>Гровер</a:t>
            </a:r>
            <a:r>
              <a:rPr lang="uk-UA" dirty="0" smtClean="0"/>
              <a:t> запропонував алгоритм для пошуку в базі даних, який забезпечував квадратичне прискорення порівняно з класичними алгоритмами. Ці відкриття підкреслили трансформаційний потенціал квантових обчислень.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449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3. </a:t>
            </a:r>
            <a:r>
              <a:rPr lang="ru-RU" dirty="0" err="1" smtClean="0">
                <a:solidFill>
                  <a:srgbClr val="FF0000"/>
                </a:solidFill>
              </a:rPr>
              <a:t>Ранні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квантові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комп'ютери</a:t>
            </a:r>
            <a:r>
              <a:rPr lang="ru-RU" dirty="0" smtClean="0">
                <a:solidFill>
                  <a:srgbClr val="FF0000"/>
                </a:solidFill>
              </a:rPr>
              <a:t> та </a:t>
            </a:r>
            <a:r>
              <a:rPr lang="ru-RU" dirty="0" err="1" smtClean="0">
                <a:solidFill>
                  <a:srgbClr val="FF0000"/>
                </a:solidFill>
              </a:rPr>
              <a:t>докази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концепції</a:t>
            </a:r>
            <a:r>
              <a:rPr lang="ru-RU" dirty="0" smtClean="0">
                <a:solidFill>
                  <a:srgbClr val="FF0000"/>
                </a:solidFill>
              </a:rPr>
              <a:t> (2000-ті — 2010-ті роки)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dirty="0" smtClean="0"/>
              <a:t>3. Перші експериментальні реалізації квантових комп'ютерів почалися на початку 2000-х років. Ці прототипи мали обмежені можливості, але показали основні принципи квантових обчислень. Серед значних </a:t>
            </a:r>
            <a:r>
              <a:rPr lang="uk-UA" dirty="0" err="1" smtClean="0"/>
              <a:t>досягнень:Перші</a:t>
            </a:r>
            <a:r>
              <a:rPr lang="uk-UA" dirty="0" smtClean="0"/>
              <a:t> реалізації квантових вентилів із використанням іонних пасток та надпровідних </a:t>
            </a:r>
            <a:r>
              <a:rPr lang="uk-UA" dirty="0" err="1" smtClean="0"/>
              <a:t>схем.Демонстрації</a:t>
            </a:r>
            <a:r>
              <a:rPr lang="uk-UA" dirty="0" smtClean="0"/>
              <a:t> алгоритмів </a:t>
            </a:r>
            <a:r>
              <a:rPr lang="uk-UA" dirty="0" err="1" smtClean="0"/>
              <a:t>Шора</a:t>
            </a:r>
            <a:r>
              <a:rPr lang="uk-UA" dirty="0" smtClean="0"/>
              <a:t> та </a:t>
            </a:r>
            <a:r>
              <a:rPr lang="uk-UA" dirty="0" err="1" smtClean="0"/>
              <a:t>Гровера</a:t>
            </a:r>
            <a:r>
              <a:rPr lang="uk-UA" dirty="0" smtClean="0"/>
              <a:t> на невеликих масштабах.</a:t>
            </a:r>
          </a:p>
          <a:p>
            <a:pPr algn="just"/>
            <a:r>
              <a:rPr lang="uk-UA" dirty="0" smtClean="0"/>
              <a:t>До кінця 2010-х років компанії, такі як </a:t>
            </a:r>
            <a:r>
              <a:rPr lang="en-US" dirty="0" smtClean="0"/>
              <a:t>IBM, Google </a:t>
            </a:r>
            <a:r>
              <a:rPr lang="uk-UA" dirty="0" smtClean="0"/>
              <a:t>і </a:t>
            </a:r>
            <a:r>
              <a:rPr lang="en-US" dirty="0" err="1" smtClean="0"/>
              <a:t>Rigetti</a:t>
            </a:r>
            <a:r>
              <a:rPr lang="en-US" dirty="0" smtClean="0"/>
              <a:t>, </a:t>
            </a:r>
            <a:r>
              <a:rPr lang="uk-UA" dirty="0" smtClean="0"/>
              <a:t>розробили квантові процесори з десятками кубітів. У 2019 році </a:t>
            </a:r>
            <a:r>
              <a:rPr lang="en-US" dirty="0" smtClean="0"/>
              <a:t>Google </a:t>
            </a:r>
            <a:r>
              <a:rPr lang="uk-UA" dirty="0" smtClean="0"/>
              <a:t>оголосила, що її квантовий комп'ютер </a:t>
            </a:r>
            <a:r>
              <a:rPr lang="en-US" dirty="0" smtClean="0"/>
              <a:t>Sycamore </a:t>
            </a:r>
            <a:r>
              <a:rPr lang="uk-UA" dirty="0" smtClean="0"/>
              <a:t>досяг "квантової переваги", виконавши обчислення швидше за найпотужніші класичні суперкомп'ютери.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5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4. </a:t>
            </a:r>
            <a:r>
              <a:rPr lang="ru-RU" dirty="0" err="1" smtClean="0">
                <a:solidFill>
                  <a:srgbClr val="FF0000"/>
                </a:solidFill>
              </a:rPr>
              <a:t>Сучасність</a:t>
            </a:r>
            <a:r>
              <a:rPr lang="ru-RU" dirty="0" smtClean="0">
                <a:solidFill>
                  <a:srgbClr val="FF0000"/>
                </a:solidFill>
              </a:rPr>
              <a:t>: ера NISQ і </a:t>
            </a:r>
            <a:r>
              <a:rPr lang="ru-RU" dirty="0" err="1" smtClean="0">
                <a:solidFill>
                  <a:srgbClr val="FF0000"/>
                </a:solidFill>
              </a:rPr>
              <a:t>зростання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можливостей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1. Пристрої </a:t>
            </a:r>
            <a:r>
              <a:rPr lang="en-US" dirty="0" smtClean="0"/>
              <a:t>Noisy Intermediate-Scale Quantum (NISQ)</a:t>
            </a:r>
            <a:r>
              <a:rPr lang="uk-UA" dirty="0" smtClean="0"/>
              <a:t>: Ми перебуваємо в епоху </a:t>
            </a:r>
            <a:r>
              <a:rPr lang="en-US" dirty="0" smtClean="0"/>
              <a:t>NISQ, </a:t>
            </a:r>
            <a:r>
              <a:rPr lang="uk-UA" dirty="0" smtClean="0"/>
              <a:t>яку характеризують квантові пристрої з 50 до понад 1000 кубітів. Ці пристрої ще не здатні до безпомилкових квантових обчислень, але можуть виконувати завдання, складні для класичних комп'ютерів.</a:t>
            </a:r>
          </a:p>
          <a:p>
            <a:r>
              <a:rPr lang="uk-UA" dirty="0" smtClean="0"/>
              <a:t>2. Розробка квантових алгоритмів: Дослідники вивчають квантові алгоритми, придатні для пристроїв </a:t>
            </a:r>
            <a:r>
              <a:rPr lang="en-US" dirty="0" smtClean="0"/>
              <a:t>NISQ, </a:t>
            </a:r>
            <a:r>
              <a:rPr lang="uk-UA" dirty="0" smtClean="0"/>
              <a:t>такі як варіаційні квантові </a:t>
            </a:r>
            <a:r>
              <a:rPr lang="uk-UA" dirty="0" err="1" smtClean="0"/>
              <a:t>евольвери</a:t>
            </a:r>
            <a:r>
              <a:rPr lang="uk-UA" dirty="0" smtClean="0"/>
              <a:t> (</a:t>
            </a:r>
            <a:r>
              <a:rPr lang="en-US" dirty="0" smtClean="0"/>
              <a:t>VQE) </a:t>
            </a:r>
            <a:r>
              <a:rPr lang="uk-UA" dirty="0" smtClean="0"/>
              <a:t>і квантові алгоритми наближеної оптимізації (</a:t>
            </a:r>
            <a:r>
              <a:rPr lang="en-US" dirty="0" smtClean="0"/>
              <a:t>QAOA). </a:t>
            </a:r>
            <a:r>
              <a:rPr lang="uk-UA" dirty="0" smtClean="0"/>
              <a:t>Ці алгоритми мають перспективи для застосування в хімії, оптимізації та машинному навчанні.</a:t>
            </a:r>
          </a:p>
          <a:p>
            <a:r>
              <a:rPr lang="uk-UA" dirty="0" smtClean="0"/>
              <a:t>3. Прогрес: Досягнуто значного прогресу в підвищенні якості кубітів і тривалості когерентності. Технології, такі як надпровідні кубіти, іонні пастки та топологічні кубіти, вдосконалюються для підвищення продуктивності та масштабованості.</a:t>
            </a:r>
          </a:p>
          <a:p>
            <a:r>
              <a:rPr lang="uk-UA" dirty="0" smtClean="0"/>
              <a:t>4. Екосистема квантових </a:t>
            </a:r>
            <a:r>
              <a:rPr lang="uk-UA" dirty="0" err="1" smtClean="0"/>
              <a:t>обчислень:Зростає</a:t>
            </a:r>
            <a:r>
              <a:rPr lang="uk-UA" dirty="0" smtClean="0"/>
              <a:t> потужна екосистема, що надає хмарні платформи квантових обчислень для дослідників і розробників. Компанії, такі як </a:t>
            </a:r>
            <a:r>
              <a:rPr lang="en-US" dirty="0" smtClean="0"/>
              <a:t>IBM, Microsoft </a:t>
            </a:r>
            <a:r>
              <a:rPr lang="uk-UA" dirty="0" smtClean="0"/>
              <a:t>і </a:t>
            </a:r>
            <a:r>
              <a:rPr lang="en-US" dirty="0" smtClean="0"/>
              <a:t>Amazon, </a:t>
            </a:r>
            <a:r>
              <a:rPr lang="uk-UA" dirty="0" smtClean="0"/>
              <a:t>пропонують послуги квантових обчислень, сприяючи інноваціям та співпраці.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16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Майбутнє</a:t>
            </a:r>
            <a:r>
              <a:rPr lang="ru-RU" dirty="0" smtClean="0">
                <a:solidFill>
                  <a:srgbClr val="FF0000"/>
                </a:solidFill>
              </a:rPr>
              <a:t>: до </a:t>
            </a:r>
            <a:r>
              <a:rPr lang="ru-RU" dirty="0" err="1" smtClean="0">
                <a:solidFill>
                  <a:srgbClr val="FF0000"/>
                </a:solidFill>
              </a:rPr>
              <a:t>безпомилкових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квантових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обчислень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523701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uk-UA" dirty="0" smtClean="0"/>
              <a:t>1. Досягнення безпомилковості: Головною метою є створення безпомилкових квантових комп'ютерів, здатних виконувати надійні й масштабовані обчислення. Це вимагає розробки кодів виправлення помилок і логічних кубітів, які можуть працювати з низькими рівнями помилок протягом тривалого часу.</a:t>
            </a:r>
          </a:p>
          <a:p>
            <a:pPr algn="just"/>
            <a:r>
              <a:rPr lang="uk-UA" dirty="0" smtClean="0"/>
              <a:t>2. Масштабованість і інтеграція: Майбутні квантові комп'ютери повинні інтегрувати мільйони кубітів. Інновації в області з'єднань кубітів, виправлення помилок і квантових </a:t>
            </a:r>
            <a:r>
              <a:rPr lang="uk-UA" dirty="0" err="1" smtClean="0"/>
              <a:t>інтерконектів</a:t>
            </a:r>
            <a:r>
              <a:rPr lang="uk-UA" dirty="0" smtClean="0"/>
              <a:t> будуть вирішальними для створення великих квантових систем.</a:t>
            </a:r>
          </a:p>
          <a:p>
            <a:pPr algn="just"/>
            <a:r>
              <a:rPr lang="uk-UA" dirty="0" smtClean="0"/>
              <a:t>3. Трансформаційні застосування: Очікується, що квантові обчислення революціонізують різні галузі. Криптографія: </a:t>
            </a:r>
            <a:r>
              <a:rPr lang="uk-UA" dirty="0" err="1" smtClean="0"/>
              <a:t>Квантостійкі</a:t>
            </a:r>
            <a:r>
              <a:rPr lang="uk-UA" dirty="0" smtClean="0"/>
              <a:t> криптографічні алгоритми стануть необхідними, оскільки квантові комп'ютери загрожують сучасним методам шифрування. Матеріалознавство та хімія: Квантові симуляції можуть призвести до відкриття нових матеріалів і ліків завдяки точному моделюванню молекулярних взаємодій. Оптимізація та штучний інтелект: Квантові алгоритми можуть вирішувати складні завдання оптимізації в логістиці, фінансах і штучному інтелекті.</a:t>
            </a:r>
          </a:p>
          <a:p>
            <a:pPr algn="just"/>
            <a:r>
              <a:rPr lang="uk-UA" dirty="0" smtClean="0"/>
              <a:t>4. Гібридні квантово-класичні </a:t>
            </a:r>
            <a:r>
              <a:rPr lang="uk-UA" dirty="0" err="1" smtClean="0"/>
              <a:t>системи:У</a:t>
            </a:r>
            <a:r>
              <a:rPr lang="uk-UA" dirty="0" smtClean="0"/>
              <a:t> найближчому майбутньому гібридні системи, які поєднують класичні та квантові обчислення, будуть ключовими для використання сильних сторін обох парадигм. Такі системи можуть оптимізувати робочі процеси та підвищити обчислювальну ефективність.</a:t>
            </a:r>
          </a:p>
          <a:p>
            <a:pPr algn="just"/>
            <a:r>
              <a:rPr lang="uk-UA" dirty="0" smtClean="0"/>
              <a:t>5. Етичні та соціальні наслідки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723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Ринок</a:t>
            </a:r>
            <a:r>
              <a:rPr lang="ru-RU" dirty="0" smtClean="0"/>
              <a:t> </a:t>
            </a:r>
            <a:r>
              <a:rPr lang="ru-RU" dirty="0" err="1" smtClean="0"/>
              <a:t>квантових</a:t>
            </a:r>
            <a:r>
              <a:rPr lang="ru-RU" dirty="0" smtClean="0"/>
              <a:t> </a:t>
            </a:r>
            <a:r>
              <a:rPr lang="ru-RU" dirty="0" err="1" smtClean="0"/>
              <a:t>обчислень</a:t>
            </a:r>
            <a:r>
              <a:rPr lang="ru-RU" dirty="0" smtClean="0"/>
              <a:t>: </a:t>
            </a:r>
            <a:r>
              <a:rPr lang="ru-RU" dirty="0" err="1" smtClean="0"/>
              <a:t>розмір</a:t>
            </a:r>
            <a:r>
              <a:rPr lang="ru-RU" dirty="0" smtClean="0"/>
              <a:t>, </a:t>
            </a:r>
            <a:r>
              <a:rPr lang="ru-RU" dirty="0" err="1" smtClean="0"/>
              <a:t>частка</a:t>
            </a:r>
            <a:r>
              <a:rPr lang="ru-RU" dirty="0" smtClean="0"/>
              <a:t> та </a:t>
            </a:r>
            <a:r>
              <a:rPr lang="ru-RU" dirty="0" err="1" smtClean="0"/>
              <a:t>тенденції</a:t>
            </a:r>
            <a:r>
              <a:rPr lang="ru-RU" dirty="0" smtClean="0"/>
              <a:t> 2024-2034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1690688"/>
            <a:ext cx="5521886" cy="4351338"/>
          </a:xfrm>
        </p:spPr>
      </p:pic>
      <p:sp>
        <p:nvSpPr>
          <p:cNvPr id="5" name="Прямоугольник 4"/>
          <p:cNvSpPr/>
          <p:nvPr/>
        </p:nvSpPr>
        <p:spPr>
          <a:xfrm>
            <a:off x="838200" y="1856510"/>
            <a:ext cx="49622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Ринок квантових обчислень за застосуванням: машинне навчання, оптимізація, </a:t>
            </a:r>
            <a:r>
              <a:rPr lang="uk-UA" dirty="0" err="1" smtClean="0"/>
              <a:t>біомедичні</a:t>
            </a:r>
            <a:r>
              <a:rPr lang="uk-UA" dirty="0" smtClean="0"/>
              <a:t> симуляції, фінансові послуги, відкриття електронних матеріалів, інші; за кінцевим використанням: охорона здоров'я та фармацевтика, хімічна промисловість, оборона, </a:t>
            </a:r>
            <a:r>
              <a:rPr lang="en-US" dirty="0" smtClean="0"/>
              <a:t>BFSI (</a:t>
            </a:r>
            <a:r>
              <a:rPr lang="uk-UA" dirty="0" smtClean="0"/>
              <a:t>банківські, фінансові послуги та страхування), енергетика та електроенергія, інші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94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Ринок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квантових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обчислень</a:t>
            </a:r>
            <a:r>
              <a:rPr lang="ru-RU" dirty="0" smtClean="0">
                <a:solidFill>
                  <a:srgbClr val="FF0000"/>
                </a:solidFill>
              </a:rPr>
              <a:t>: </a:t>
            </a:r>
            <a:r>
              <a:rPr lang="ru-RU" dirty="0" err="1" smtClean="0">
                <a:solidFill>
                  <a:srgbClr val="FF0000"/>
                </a:solidFill>
              </a:rPr>
              <a:t>розмір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частка</a:t>
            </a:r>
            <a:r>
              <a:rPr lang="ru-RU" dirty="0" smtClean="0">
                <a:solidFill>
                  <a:srgbClr val="FF0000"/>
                </a:solidFill>
              </a:rPr>
              <a:t> та </a:t>
            </a:r>
            <a:r>
              <a:rPr lang="ru-RU" dirty="0" err="1" smtClean="0">
                <a:solidFill>
                  <a:srgbClr val="FF0000"/>
                </a:solidFill>
              </a:rPr>
              <a:t>тенденції</a:t>
            </a:r>
            <a:r>
              <a:rPr lang="ru-RU" dirty="0" smtClean="0">
                <a:solidFill>
                  <a:srgbClr val="FF0000"/>
                </a:solidFill>
              </a:rPr>
              <a:t> 2024-2034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48" y="1825625"/>
            <a:ext cx="8329704" cy="4351338"/>
          </a:xfrm>
        </p:spPr>
      </p:pic>
    </p:spTree>
    <p:extLst>
      <p:ext uri="{BB962C8B-B14F-4D97-AF65-F5344CB8AC3E}">
        <p14:creationId xmlns:p14="http://schemas.microsoft.com/office/powerpoint/2010/main" val="38552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34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uk-UA" dirty="0" smtClean="0">
                <a:solidFill>
                  <a:srgbClr val="FF0000"/>
                </a:solidFill>
              </a:rPr>
              <a:t>квантовий </a:t>
            </a:r>
            <a:r>
              <a:rPr lang="uk-UA" dirty="0" err="1" smtClean="0">
                <a:solidFill>
                  <a:srgbClr val="FF0000"/>
                </a:solidFill>
              </a:rPr>
              <a:t>комп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uk-UA" dirty="0" err="1" smtClean="0">
                <a:solidFill>
                  <a:srgbClr val="FF0000"/>
                </a:solidFill>
              </a:rPr>
              <a:t>ютер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68" y="1898248"/>
            <a:ext cx="4845376" cy="4213185"/>
          </a:xfrm>
        </p:spPr>
      </p:pic>
      <p:sp>
        <p:nvSpPr>
          <p:cNvPr id="5" name="Прямоугольник 4"/>
          <p:cNvSpPr/>
          <p:nvPr/>
        </p:nvSpPr>
        <p:spPr>
          <a:xfrm>
            <a:off x="544011" y="1342664"/>
            <a:ext cx="58452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IBM </a:t>
            </a:r>
            <a:r>
              <a:rPr lang="uk-UA" dirty="0" smtClean="0"/>
              <a:t>випустила свій квантовий процесор </a:t>
            </a:r>
            <a:r>
              <a:rPr lang="en-US" dirty="0" smtClean="0"/>
              <a:t>Condor </a:t>
            </a:r>
            <a:r>
              <a:rPr lang="uk-UA" dirty="0" smtClean="0"/>
              <a:t>з 1,200 кубітами у 2023 році та очікує на випуск процесора </a:t>
            </a:r>
            <a:r>
              <a:rPr lang="en-US" dirty="0" smtClean="0"/>
              <a:t>Flamingo </a:t>
            </a:r>
            <a:r>
              <a:rPr lang="uk-UA" dirty="0" smtClean="0"/>
              <a:t>з 1,386 кубітами. Після 2026 року </a:t>
            </a:r>
            <a:r>
              <a:rPr lang="en-US" dirty="0" smtClean="0"/>
              <a:t>IBM</a:t>
            </a:r>
            <a:r>
              <a:rPr lang="uk-UA" dirty="0" smtClean="0"/>
              <a:t>– 100,000 кубітів.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>
                <a:hlinkClick r:id="rId3"/>
              </a:rPr>
              <a:t>Interesting Engineering</a:t>
            </a:r>
            <a:r>
              <a:rPr lang="uk-UA" i="1" dirty="0" smtClean="0"/>
              <a:t> (осінь 2024)</a:t>
            </a:r>
            <a:r>
              <a:rPr lang="en-US" i="1" dirty="0" smtClean="0"/>
              <a:t>. </a:t>
            </a:r>
            <a:r>
              <a:rPr lang="uk-UA" i="1" dirty="0" smtClean="0"/>
              <a:t>Дослідники </a:t>
            </a:r>
            <a:r>
              <a:rPr lang="uk-UA" i="1" dirty="0"/>
              <a:t>з Тайваню заявили про створення найменшого у </a:t>
            </a:r>
            <a:r>
              <a:rPr lang="uk-UA" i="1" dirty="0" smtClean="0"/>
              <a:t>світі</a:t>
            </a:r>
            <a:r>
              <a:rPr lang="en-US" i="1" dirty="0" smtClean="0"/>
              <a:t> </a:t>
            </a:r>
            <a:r>
              <a:rPr lang="uk-UA" i="1" dirty="0" err="1" smtClean="0"/>
              <a:t>однофотонного</a:t>
            </a:r>
            <a:r>
              <a:rPr lang="uk-UA" i="1" dirty="0"/>
              <a:t> </a:t>
            </a:r>
            <a:r>
              <a:rPr lang="uk-UA" i="1" dirty="0">
                <a:hlinkClick r:id="rId4"/>
              </a:rPr>
              <a:t>квантового комп’ютера</a:t>
            </a:r>
            <a:r>
              <a:rPr lang="uk-UA" dirty="0"/>
              <a:t>. </a:t>
            </a:r>
            <a:r>
              <a:rPr lang="ru-RU" i="1" dirty="0" err="1" smtClean="0"/>
              <a:t>Зазначається</a:t>
            </a:r>
            <a:r>
              <a:rPr lang="ru-RU" i="1" dirty="0" smtClean="0"/>
              <a:t>, </a:t>
            </a:r>
            <a:r>
              <a:rPr lang="ru-RU" i="1" dirty="0" err="1" smtClean="0"/>
              <a:t>що</a:t>
            </a:r>
            <a:r>
              <a:rPr lang="ru-RU" i="1" dirty="0" smtClean="0"/>
              <a:t> </a:t>
            </a:r>
            <a:r>
              <a:rPr lang="ru-RU" i="1" dirty="0" err="1" smtClean="0"/>
              <a:t>дослідникам</a:t>
            </a:r>
            <a:r>
              <a:rPr lang="ru-RU" i="1" dirty="0" smtClean="0"/>
              <a:t> </a:t>
            </a:r>
            <a:r>
              <a:rPr lang="ru-RU" i="1" dirty="0" err="1" smtClean="0"/>
              <a:t>вдалося</a:t>
            </a:r>
            <a:r>
              <a:rPr lang="ru-RU" i="1" dirty="0" smtClean="0"/>
              <a:t> </a:t>
            </a:r>
            <a:r>
              <a:rPr lang="ru-RU" i="1" dirty="0" err="1" smtClean="0"/>
              <a:t>подолати</a:t>
            </a:r>
            <a:r>
              <a:rPr lang="ru-RU" i="1" dirty="0" smtClean="0"/>
              <a:t> </a:t>
            </a:r>
            <a:r>
              <a:rPr lang="ru-RU" i="1" dirty="0" err="1" smtClean="0"/>
              <a:t>значні</a:t>
            </a:r>
            <a:r>
              <a:rPr lang="ru-RU" i="1" dirty="0" smtClean="0"/>
              <a:t> </a:t>
            </a:r>
            <a:r>
              <a:rPr lang="ru-RU" i="1" dirty="0" err="1" smtClean="0"/>
              <a:t>перешкоди</a:t>
            </a:r>
            <a:r>
              <a:rPr lang="ru-RU" i="1" dirty="0" smtClean="0"/>
              <a:t> в </a:t>
            </a:r>
            <a:r>
              <a:rPr lang="ru-RU" i="1" dirty="0" err="1" smtClean="0"/>
              <a:t>розвитку</a:t>
            </a:r>
            <a:r>
              <a:rPr lang="ru-RU" i="1" dirty="0" smtClean="0"/>
              <a:t> </a:t>
            </a:r>
            <a:r>
              <a:rPr lang="ru-RU" i="1" dirty="0" err="1" smtClean="0"/>
              <a:t>квантових</a:t>
            </a:r>
            <a:r>
              <a:rPr lang="ru-RU" i="1" dirty="0" smtClean="0"/>
              <a:t> </a:t>
            </a:r>
            <a:r>
              <a:rPr lang="ru-RU" i="1" dirty="0" err="1" smtClean="0"/>
              <a:t>обчислень</a:t>
            </a:r>
            <a:r>
              <a:rPr lang="ru-RU" i="1" dirty="0" smtClean="0"/>
              <a:t> - </a:t>
            </a:r>
            <a:r>
              <a:rPr lang="ru-RU" i="1" dirty="0" err="1" smtClean="0"/>
              <a:t>високі</a:t>
            </a:r>
            <a:r>
              <a:rPr lang="ru-RU" i="1" dirty="0" smtClean="0"/>
              <a:t> потреби в </a:t>
            </a:r>
            <a:r>
              <a:rPr lang="ru-RU" i="1" dirty="0" err="1" smtClean="0"/>
              <a:t>енергії</a:t>
            </a:r>
            <a:r>
              <a:rPr lang="ru-RU" i="1" dirty="0" smtClean="0"/>
              <a:t> та в </a:t>
            </a:r>
            <a:r>
              <a:rPr lang="ru-RU" i="1" dirty="0" err="1" smtClean="0"/>
              <a:t>низьких</a:t>
            </a:r>
            <a:r>
              <a:rPr lang="ru-RU" i="1" dirty="0" smtClean="0"/>
              <a:t> температурах </a:t>
            </a:r>
            <a:r>
              <a:rPr lang="ru-RU" i="1" dirty="0" err="1" smtClean="0"/>
              <a:t>сережовища</a:t>
            </a:r>
            <a:r>
              <a:rPr lang="ru-RU" i="1" dirty="0" smtClean="0"/>
              <a:t>.</a:t>
            </a:r>
          </a:p>
          <a:p>
            <a:endParaRPr lang="ru-RU" i="1" dirty="0" smtClean="0"/>
          </a:p>
          <a:p>
            <a:r>
              <a:rPr lang="ru-RU" i="1" dirty="0" smtClean="0"/>
              <a:t>На </a:t>
            </a:r>
            <a:r>
              <a:rPr lang="ru-RU" i="1" dirty="0" err="1" smtClean="0"/>
              <a:t>відміну</a:t>
            </a:r>
            <a:r>
              <a:rPr lang="ru-RU" i="1" dirty="0" smtClean="0"/>
              <a:t>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звичайних</a:t>
            </a:r>
            <a:r>
              <a:rPr lang="ru-RU" i="1" dirty="0" smtClean="0"/>
              <a:t> </a:t>
            </a:r>
            <a:r>
              <a:rPr lang="ru-RU" i="1" dirty="0" err="1" smtClean="0"/>
              <a:t>комп’ютерів</a:t>
            </a:r>
            <a:r>
              <a:rPr lang="ru-RU" i="1" dirty="0" smtClean="0"/>
              <a:t>, </a:t>
            </a:r>
            <a:r>
              <a:rPr lang="ru-RU" i="1" dirty="0" err="1" smtClean="0"/>
              <a:t>які</a:t>
            </a:r>
            <a:r>
              <a:rPr lang="ru-RU" i="1" dirty="0" smtClean="0"/>
              <a:t> </a:t>
            </a:r>
            <a:r>
              <a:rPr lang="ru-RU" i="1" dirty="0" err="1" smtClean="0"/>
              <a:t>використовують</a:t>
            </a:r>
            <a:r>
              <a:rPr lang="ru-RU" i="1" dirty="0" smtClean="0"/>
              <a:t> </a:t>
            </a:r>
            <a:r>
              <a:rPr lang="ru-RU" i="1" dirty="0" err="1" smtClean="0"/>
              <a:t>друковані</a:t>
            </a:r>
            <a:r>
              <a:rPr lang="ru-RU" i="1" dirty="0" smtClean="0"/>
              <a:t> плати для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обчислень</a:t>
            </a:r>
            <a:r>
              <a:rPr lang="ru-RU" i="1" dirty="0" smtClean="0"/>
              <a:t>, </a:t>
            </a:r>
            <a:r>
              <a:rPr lang="ru-RU" i="1" dirty="0" err="1" smtClean="0"/>
              <a:t>квантові</a:t>
            </a:r>
            <a:r>
              <a:rPr lang="ru-RU" i="1" dirty="0" smtClean="0"/>
              <a:t> </a:t>
            </a:r>
            <a:r>
              <a:rPr lang="ru-RU" i="1" dirty="0" err="1" smtClean="0"/>
              <a:t>обчислення</a:t>
            </a:r>
            <a:r>
              <a:rPr lang="ru-RU" i="1" dirty="0" smtClean="0"/>
              <a:t> </a:t>
            </a:r>
            <a:r>
              <a:rPr lang="ru-RU" i="1" dirty="0" err="1" smtClean="0"/>
              <a:t>використовують</a:t>
            </a:r>
            <a:r>
              <a:rPr lang="ru-RU" i="1" dirty="0" smtClean="0"/>
              <a:t> </a:t>
            </a:r>
            <a:r>
              <a:rPr lang="ru-RU" i="1" dirty="0" err="1" smtClean="0"/>
              <a:t>фотони</a:t>
            </a:r>
            <a:r>
              <a:rPr lang="ru-RU" i="1" dirty="0" smtClean="0"/>
              <a:t> для </a:t>
            </a:r>
            <a:r>
              <a:rPr lang="ru-RU" i="1" dirty="0" err="1" smtClean="0"/>
              <a:t>передачі</a:t>
            </a:r>
            <a:r>
              <a:rPr lang="ru-RU" i="1" dirty="0" smtClean="0"/>
              <a:t> </a:t>
            </a:r>
            <a:r>
              <a:rPr lang="ru-RU" i="1" dirty="0" err="1" smtClean="0"/>
              <a:t>даних</a:t>
            </a:r>
            <a:r>
              <a:rPr lang="ru-RU" i="1" dirty="0" smtClean="0"/>
              <a:t> і </a:t>
            </a:r>
            <a:r>
              <a:rPr lang="ru-RU" i="1" dirty="0" err="1" smtClean="0"/>
              <a:t>квантову</a:t>
            </a:r>
            <a:r>
              <a:rPr lang="ru-RU" i="1" dirty="0" smtClean="0"/>
              <a:t> </a:t>
            </a:r>
            <a:r>
              <a:rPr lang="ru-RU" i="1" dirty="0" err="1" smtClean="0"/>
              <a:t>фізику</a:t>
            </a:r>
            <a:r>
              <a:rPr lang="ru-RU" i="1" dirty="0" smtClean="0"/>
              <a:t> для </a:t>
            </a:r>
            <a:r>
              <a:rPr lang="ru-RU" i="1" dirty="0" err="1" smtClean="0"/>
              <a:t>їх</a:t>
            </a:r>
            <a:r>
              <a:rPr lang="ru-RU" i="1" dirty="0" smtClean="0"/>
              <a:t> </a:t>
            </a:r>
            <a:r>
              <a:rPr lang="ru-RU" i="1" dirty="0" err="1" smtClean="0"/>
              <a:t>обробки</a:t>
            </a:r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4580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1747</Words>
  <Application>Microsoft Office PowerPoint</Application>
  <PresentationFormat>Широкоэкранный</PresentationFormat>
  <Paragraphs>129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Тема Office</vt:lpstr>
      <vt:lpstr>Гурток: «Оптимізація та основи квантової інформації»  Тема: Квантові комп’ютери. Класична інформація.</vt:lpstr>
      <vt:lpstr>1. Історія: від теоретичних основ до перших експериментів</vt:lpstr>
      <vt:lpstr>2. Алгоритм Шора і квантова криптографія (1990-ті роки):</vt:lpstr>
      <vt:lpstr>3. Ранні квантові комп'ютери та докази концепції (2000-ті — 2010-ті роки)</vt:lpstr>
      <vt:lpstr>4. Сучасність: ера NISQ і зростання можливостей</vt:lpstr>
      <vt:lpstr>Майбутнє: до безпомилкових квантових обчислень</vt:lpstr>
      <vt:lpstr>Ринок квантових обчислень: розмір, частка та тенденції 2024-2034</vt:lpstr>
      <vt:lpstr>Ринок квантових обчислень: розмір, частка та тенденції 2024-2034</vt:lpstr>
      <vt:lpstr>IBM квантовий комп’ютер </vt:lpstr>
      <vt:lpstr>Класична інформація  </vt:lpstr>
      <vt:lpstr>Класичні стани та ймовірнісні вектори</vt:lpstr>
      <vt:lpstr>Класичні стани та ймовірнісні вектори</vt:lpstr>
      <vt:lpstr>Класичні стани та ймовірнісні вектори</vt:lpstr>
      <vt:lpstr>Класичні стани та ймовірнісні вектори</vt:lpstr>
      <vt:lpstr>Вимірювання ймовірнісних станів</vt:lpstr>
      <vt:lpstr>Вимірювання ймовірнісних станів</vt:lpstr>
      <vt:lpstr>Класичні операції</vt:lpstr>
      <vt:lpstr>Класичні операції</vt:lpstr>
      <vt:lpstr>Класичні операції</vt:lpstr>
      <vt:lpstr>Класичні операції</vt:lpstr>
      <vt:lpstr>Ймовірнісні операції та стохастичні матриці</vt:lpstr>
      <vt:lpstr>Ймовірнісні операції та стохастичні матриці</vt:lpstr>
      <vt:lpstr>Компонування ймовірнісних операцій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«Оптимізація та основи квантової інформації»  Тема: Квантові комп’ютери. Класична інформація.</dc:title>
  <dc:creator>Ihor Hapiak</dc:creator>
  <cp:lastModifiedBy>Ihor Hapiak</cp:lastModifiedBy>
  <cp:revision>40</cp:revision>
  <dcterms:created xsi:type="dcterms:W3CDTF">2024-10-19T09:37:50Z</dcterms:created>
  <dcterms:modified xsi:type="dcterms:W3CDTF">2024-10-24T14:08:42Z</dcterms:modified>
</cp:coreProperties>
</file>