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97" r:id="rId7"/>
    <p:sldId id="298" r:id="rId8"/>
    <p:sldId id="299" r:id="rId9"/>
    <p:sldId id="302" r:id="rId10"/>
    <p:sldId id="300" r:id="rId11"/>
    <p:sldId id="301" r:id="rId12"/>
    <p:sldId id="303" r:id="rId13"/>
    <p:sldId id="270" r:id="rId14"/>
    <p:sldId id="261" r:id="rId15"/>
    <p:sldId id="296" r:id="rId16"/>
    <p:sldId id="264" r:id="rId17"/>
    <p:sldId id="263" r:id="rId18"/>
    <p:sldId id="274" r:id="rId19"/>
    <p:sldId id="269" r:id="rId20"/>
    <p:sldId id="265" r:id="rId21"/>
    <p:sldId id="266" r:id="rId22"/>
    <p:sldId id="271" r:id="rId23"/>
    <p:sldId id="272" r:id="rId24"/>
    <p:sldId id="285" r:id="rId25"/>
    <p:sldId id="286" r:id="rId26"/>
    <p:sldId id="287" r:id="rId27"/>
    <p:sldId id="288" r:id="rId28"/>
    <p:sldId id="290" r:id="rId29"/>
    <p:sldId id="289" r:id="rId30"/>
    <p:sldId id="291" r:id="rId31"/>
    <p:sldId id="292" r:id="rId32"/>
    <p:sldId id="278" r:id="rId33"/>
    <p:sldId id="275" r:id="rId34"/>
    <p:sldId id="273" r:id="rId35"/>
    <p:sldId id="276" r:id="rId36"/>
    <p:sldId id="277" r:id="rId37"/>
    <p:sldId id="279" r:id="rId38"/>
    <p:sldId id="282" r:id="rId39"/>
    <p:sldId id="294" r:id="rId40"/>
    <p:sldId id="280" r:id="rId41"/>
    <p:sldId id="283" r:id="rId42"/>
    <p:sldId id="284" r:id="rId43"/>
    <p:sldId id="281" r:id="rId44"/>
    <p:sldId id="295" r:id="rId45"/>
    <p:sldId id="293" r:id="rId46"/>
    <p:sldId id="267" r:id="rId47"/>
    <p:sldId id="26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9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80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3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5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3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9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2%D1%96%D0%B4%D1%81%D1%82%D0%B0%D0%BD%D1%8C" TargetMode="External"/><Relationship Id="rId3" Type="http://schemas.openxmlformats.org/officeDocument/2006/relationships/hyperlink" Target="https://uk.wikipedia.org/wiki/%D0%90%D0%BD%D0%B3%D0%BB%D1%96%D0%B9%D1%81%D1%8C%D0%BA%D0%B0_%D0%BC%D0%BE%D0%B2%D0%B0" TargetMode="External"/><Relationship Id="rId7" Type="http://schemas.openxmlformats.org/officeDocument/2006/relationships/hyperlink" Target="https://uk.wikipedia.org/wiki/%D0%A3%D0%B7%D0%B0%D0%B3%D0%B0%D0%BB%D1%8C%D0%BD%D0%B5%D0%BD%D0%B0_%D0%B7%D0%B0%D0%B4%D0%B0%D1%87%D0%B0_%D0%BA%D0%BE%D0%BC%D1%96%D0%B2%D0%BE%D1%8F%D0%B6%D0%B5%D1%80%D0%B0" TargetMode="External"/><Relationship Id="rId2" Type="http://schemas.openxmlformats.org/officeDocument/2006/relationships/hyperlink" Target="https://uk.wikipedia.org/wiki/%D0%9A%D0%BE%D0%BC%D1%96%D0%B2%D0%BE%D1%8F%D0%B6%D0%B5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93%D0%B0%D0%BC%D1%96%D0%BB%D1%8C%D1%82%D0%BE%D0%BD%D1%96%D0%B2_%D1%86%D0%B8%D0%BA%D0%BB" TargetMode="External"/><Relationship Id="rId5" Type="http://schemas.openxmlformats.org/officeDocument/2006/relationships/hyperlink" Target="https://uk.wikipedia.org/wiki/%D0%9C%D0%B0%D1%80%D1%88%D1%80%D1%83%D1%82" TargetMode="External"/><Relationship Id="rId4" Type="http://schemas.openxmlformats.org/officeDocument/2006/relationships/hyperlink" Target="https://uk.wikipedia.org/wiki/%D0%9D%D1%96%D0%BC%D0%B5%D1%86%D1%8C%D0%BA%D0%B0_%D0%BC%D0%BE%D0%B2%D0%B0" TargetMode="External"/><Relationship Id="rId9" Type="http://schemas.openxmlformats.org/officeDocument/2006/relationships/hyperlink" Target="https://uk.wikipedia.org/wiki/%D0%9D%D0%B5%D1%80%D1%96%D0%B2%D0%BD%D1%96%D1%81%D1%82%D1%8C_%D1%82%D1%80%D0%B8%D0%BA%D1%83%D1%82%D0%BD%D0%B8%D0%BA%D0%B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ique_proble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214206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uk-UA" dirty="0"/>
              <a:t>Детерміновані алгоритми для вирішення </a:t>
            </a:r>
            <a:r>
              <a:rPr lang="uk-UA" dirty="0" smtClean="0"/>
              <a:t>задач </a:t>
            </a:r>
            <a:r>
              <a:rPr lang="uk-UA" dirty="0"/>
              <a:t>оптимізації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Лекція</a:t>
            </a:r>
            <a:r>
              <a:rPr lang="ru-RU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EXPSPACE-</a:t>
            </a:r>
            <a:r>
              <a:rPr lang="ru-RU" b="1" dirty="0" err="1"/>
              <a:t>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EXPSPACE-</a:t>
            </a:r>
            <a:r>
              <a:rPr lang="ru-RU" sz="1800" dirty="0" err="1"/>
              <a:t>задачі</a:t>
            </a:r>
            <a:r>
              <a:rPr lang="ru-RU" sz="1800" dirty="0"/>
              <a:t> </a:t>
            </a:r>
            <a:r>
              <a:rPr lang="ru-RU" sz="1800" dirty="0" err="1"/>
              <a:t>потребують</a:t>
            </a:r>
            <a:r>
              <a:rPr lang="ru-RU" sz="1800" dirty="0"/>
              <a:t> </a:t>
            </a:r>
            <a:r>
              <a:rPr lang="ru-RU" sz="1800" dirty="0" err="1"/>
              <a:t>експоненційного</a:t>
            </a:r>
            <a:r>
              <a:rPr lang="ru-RU" sz="1800" dirty="0"/>
              <a:t> </a:t>
            </a:r>
            <a:r>
              <a:rPr lang="ru-RU" sz="1800" dirty="0" err="1"/>
              <a:t>обсягу</a:t>
            </a:r>
            <a:r>
              <a:rPr lang="ru-RU" sz="1800" dirty="0"/>
              <a:t> </a:t>
            </a:r>
            <a:r>
              <a:rPr lang="ru-RU" sz="1800" dirty="0" err="1"/>
              <a:t>пам'яті</a:t>
            </a:r>
            <a:r>
              <a:rPr lang="ru-RU" sz="1800" dirty="0"/>
              <a:t> для </a:t>
            </a:r>
            <a:r>
              <a:rPr lang="ru-RU" sz="1800" dirty="0" err="1"/>
              <a:t>розв'язання</a:t>
            </a:r>
            <a:r>
              <a:rPr lang="ru-RU" sz="1800" dirty="0"/>
              <a:t>, </a:t>
            </a:r>
            <a:r>
              <a:rPr lang="ru-RU" sz="1800" dirty="0" err="1"/>
              <a:t>тобто</a:t>
            </a:r>
            <a:r>
              <a:rPr lang="ru-RU" sz="1800" dirty="0"/>
              <a:t> </a:t>
            </a:r>
            <a:r>
              <a:rPr lang="ru-RU" sz="1800" dirty="0" err="1"/>
              <a:t>пам'яті</a:t>
            </a:r>
            <a:r>
              <a:rPr lang="ru-RU" sz="1800" dirty="0"/>
              <a:t> порядку </a:t>
            </a:r>
            <a:r>
              <a:rPr lang="en-US" sz="1800" dirty="0" smtClean="0"/>
              <a:t>2^p(n), </a:t>
            </a:r>
            <a:r>
              <a:rPr lang="ru-RU" sz="1800" dirty="0"/>
              <a:t>де </a:t>
            </a:r>
            <a:r>
              <a:rPr lang="en-US" sz="1800" dirty="0" smtClean="0"/>
              <a:t>p(n) </a:t>
            </a:r>
            <a:r>
              <a:rPr lang="en-US" sz="1800" dirty="0"/>
              <a:t>— </a:t>
            </a:r>
            <a:r>
              <a:rPr lang="ru-RU" sz="1800" dirty="0" err="1"/>
              <a:t>поліном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розміру</a:t>
            </a:r>
            <a:r>
              <a:rPr lang="ru-RU" sz="1800" dirty="0"/>
              <a:t> </a:t>
            </a:r>
            <a:r>
              <a:rPr lang="ru-RU" sz="1800" dirty="0" err="1"/>
              <a:t>вхідних</a:t>
            </a:r>
            <a:r>
              <a:rPr lang="ru-RU" sz="1800" dirty="0"/>
              <a:t> </a:t>
            </a:r>
            <a:r>
              <a:rPr lang="ru-RU" sz="1800" dirty="0" err="1"/>
              <a:t>даних</a:t>
            </a:r>
            <a:r>
              <a:rPr lang="ru-RU" sz="1800" dirty="0"/>
              <a:t> </a:t>
            </a:r>
            <a:r>
              <a:rPr lang="en-US" sz="1800" dirty="0" smtClean="0"/>
              <a:t>n.</a:t>
            </a:r>
            <a:endParaRPr lang="uk-UA" sz="1800" dirty="0" smtClean="0"/>
          </a:p>
          <a:p>
            <a:pPr marL="0" indent="0">
              <a:buNone/>
            </a:pPr>
            <a:r>
              <a:rPr lang="ru-RU" sz="1800" b="1" dirty="0" err="1"/>
              <a:t>Загальні</a:t>
            </a:r>
            <a:r>
              <a:rPr lang="ru-RU" sz="1800" b="1" dirty="0"/>
              <a:t> </a:t>
            </a:r>
            <a:r>
              <a:rPr lang="ru-RU" sz="1800" b="1" dirty="0" err="1"/>
              <a:t>ігри</a:t>
            </a:r>
            <a:r>
              <a:rPr lang="ru-RU" sz="1800" b="1" dirty="0"/>
              <a:t> на </a:t>
            </a:r>
            <a:r>
              <a:rPr lang="ru-RU" sz="1800" b="1" dirty="0" err="1"/>
              <a:t>повній</a:t>
            </a:r>
            <a:r>
              <a:rPr lang="ru-RU" sz="1800" b="1" dirty="0"/>
              <a:t> </a:t>
            </a:r>
            <a:r>
              <a:rPr lang="ru-RU" sz="1800" b="1" dirty="0" err="1"/>
              <a:t>інформації</a:t>
            </a:r>
            <a:r>
              <a:rPr lang="ru-RU" sz="1800" b="1" dirty="0"/>
              <a:t> з </a:t>
            </a:r>
            <a:r>
              <a:rPr lang="ru-RU" sz="1800" b="1" dirty="0" err="1"/>
              <a:t>експоненціальною</a:t>
            </a:r>
            <a:r>
              <a:rPr lang="ru-RU" sz="1800" b="1" dirty="0"/>
              <a:t> </a:t>
            </a:r>
            <a:r>
              <a:rPr lang="ru-RU" sz="1800" b="1" dirty="0" err="1"/>
              <a:t>кількістю</a:t>
            </a:r>
            <a:r>
              <a:rPr lang="ru-RU" sz="1800" b="1" dirty="0"/>
              <a:t> </a:t>
            </a:r>
            <a:r>
              <a:rPr lang="ru-RU" sz="1800" b="1" dirty="0" err="1"/>
              <a:t>ходів</a:t>
            </a:r>
            <a:r>
              <a:rPr lang="ru-RU" sz="1800" b="1" dirty="0"/>
              <a:t>:</a:t>
            </a:r>
            <a:r>
              <a:rPr lang="ru-RU" sz="1800" dirty="0"/>
              <a:t> </a:t>
            </a:r>
            <a:r>
              <a:rPr lang="ru-RU" sz="1800" dirty="0" err="1"/>
              <a:t>наприклад</a:t>
            </a:r>
            <a:r>
              <a:rPr lang="ru-RU" sz="1800" dirty="0"/>
              <a:t>, </a:t>
            </a:r>
            <a:r>
              <a:rPr lang="ru-RU" sz="1800" dirty="0" err="1"/>
              <a:t>узагальнені</a:t>
            </a:r>
            <a:r>
              <a:rPr lang="ru-RU" sz="1800" dirty="0"/>
              <a:t> </a:t>
            </a:r>
            <a:r>
              <a:rPr lang="ru-RU" sz="1800" dirty="0" err="1"/>
              <a:t>варіанти</a:t>
            </a:r>
            <a:r>
              <a:rPr lang="ru-RU" sz="1800" dirty="0"/>
              <a:t> </a:t>
            </a:r>
            <a:r>
              <a:rPr lang="ru-RU" sz="1800" dirty="0" err="1"/>
              <a:t>ігор</a:t>
            </a:r>
            <a:r>
              <a:rPr lang="ru-RU" sz="1800" dirty="0"/>
              <a:t> типу </a:t>
            </a:r>
            <a:r>
              <a:rPr lang="ru-RU" sz="1800" dirty="0" err="1"/>
              <a:t>шахів</a:t>
            </a:r>
            <a:r>
              <a:rPr lang="ru-RU" sz="1800" dirty="0"/>
              <a:t>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Го</a:t>
            </a:r>
            <a:r>
              <a:rPr lang="ru-RU" sz="1800" dirty="0"/>
              <a:t> на великих </a:t>
            </a:r>
            <a:r>
              <a:rPr lang="ru-RU" sz="1800" dirty="0" err="1" smtClean="0"/>
              <a:t>дошках</a:t>
            </a:r>
            <a:r>
              <a:rPr lang="en-US" sz="1800" dirty="0" smtClean="0"/>
              <a:t>. </a:t>
            </a:r>
            <a:r>
              <a:rPr lang="ru-RU" sz="1800" dirty="0" err="1"/>
              <a:t>Визначення</a:t>
            </a:r>
            <a:r>
              <a:rPr lang="ru-RU" sz="1800" dirty="0"/>
              <a:t> </a:t>
            </a:r>
            <a:r>
              <a:rPr lang="ru-RU" sz="1800" dirty="0" err="1"/>
              <a:t>виграшної</a:t>
            </a:r>
            <a:r>
              <a:rPr lang="ru-RU" sz="1800" dirty="0"/>
              <a:t> </a:t>
            </a:r>
            <a:r>
              <a:rPr lang="ru-RU" sz="1800" dirty="0" err="1"/>
              <a:t>стратегії</a:t>
            </a:r>
            <a:r>
              <a:rPr lang="ru-RU" sz="1800" dirty="0"/>
              <a:t> на </a:t>
            </a:r>
            <a:r>
              <a:rPr lang="ru-RU" sz="1800" dirty="0" err="1"/>
              <a:t>такій</a:t>
            </a:r>
            <a:r>
              <a:rPr lang="ru-RU" sz="1800" dirty="0"/>
              <a:t> </a:t>
            </a:r>
            <a:r>
              <a:rPr lang="ru-RU" sz="1800" dirty="0" err="1"/>
              <a:t>дошці</a:t>
            </a:r>
            <a:r>
              <a:rPr lang="ru-RU" sz="1800" dirty="0"/>
              <a:t> </a:t>
            </a:r>
            <a:r>
              <a:rPr lang="ru-RU" sz="1800" dirty="0" err="1"/>
              <a:t>може</a:t>
            </a:r>
            <a:r>
              <a:rPr lang="ru-RU" sz="1800" dirty="0"/>
              <a:t> </a:t>
            </a:r>
            <a:r>
              <a:rPr lang="ru-RU" sz="1800" dirty="0" err="1"/>
              <a:t>вимагати</a:t>
            </a:r>
            <a:r>
              <a:rPr lang="ru-RU" sz="1800" dirty="0"/>
              <a:t> </a:t>
            </a:r>
            <a:r>
              <a:rPr lang="ru-RU" sz="1800" dirty="0" err="1"/>
              <a:t>експоненціального</a:t>
            </a:r>
            <a:r>
              <a:rPr lang="ru-RU" sz="1800" dirty="0"/>
              <a:t> </a:t>
            </a:r>
            <a:r>
              <a:rPr lang="ru-RU" sz="1800" dirty="0" err="1"/>
              <a:t>обсягу</a:t>
            </a:r>
            <a:r>
              <a:rPr lang="ru-RU" sz="1800" dirty="0"/>
              <a:t> </a:t>
            </a:r>
            <a:r>
              <a:rPr lang="ru-RU" sz="1800" dirty="0" err="1"/>
              <a:t>пам'яті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 smtClean="0"/>
              <a:t>Проблема </a:t>
            </a:r>
            <a:r>
              <a:rPr lang="ru-RU" sz="1800" b="1" dirty="0"/>
              <a:t>слова </a:t>
            </a:r>
            <a:r>
              <a:rPr lang="ru-RU" sz="1800" b="1" dirty="0" smtClean="0"/>
              <a:t>для </a:t>
            </a:r>
            <a:r>
              <a:rPr lang="ru-RU" sz="1800" b="1" dirty="0" err="1" smtClean="0"/>
              <a:t>автоматів</a:t>
            </a:r>
            <a:r>
              <a:rPr lang="ru-RU" sz="1800" dirty="0"/>
              <a:t>: </a:t>
            </a:r>
            <a:r>
              <a:rPr lang="ru-RU" sz="1800" dirty="0" err="1"/>
              <a:t>розпізнавання</a:t>
            </a:r>
            <a:r>
              <a:rPr lang="ru-RU" sz="1800" dirty="0"/>
              <a:t>, </a:t>
            </a:r>
            <a:r>
              <a:rPr lang="ru-RU" sz="1800" dirty="0" err="1"/>
              <a:t>чи</a:t>
            </a:r>
            <a:r>
              <a:rPr lang="ru-RU" sz="1800" dirty="0"/>
              <a:t> </a:t>
            </a:r>
            <a:r>
              <a:rPr lang="ru-RU" sz="1800" dirty="0" err="1"/>
              <a:t>належить</a:t>
            </a:r>
            <a:r>
              <a:rPr lang="ru-RU" sz="1800" dirty="0"/>
              <a:t> </a:t>
            </a:r>
            <a:r>
              <a:rPr lang="ru-RU" sz="1800" dirty="0" err="1"/>
              <a:t>певне</a:t>
            </a:r>
            <a:r>
              <a:rPr lang="ru-RU" sz="1800" dirty="0"/>
              <a:t> слово </a:t>
            </a:r>
            <a:r>
              <a:rPr lang="ru-RU" sz="1800" dirty="0" smtClean="0"/>
              <a:t>до </a:t>
            </a:r>
            <a:r>
              <a:rPr lang="ru-RU" sz="1800" dirty="0" err="1" smtClean="0"/>
              <a:t>даної</a:t>
            </a:r>
            <a:r>
              <a:rPr lang="ru-RU" sz="1800" dirty="0" smtClean="0"/>
              <a:t> </a:t>
            </a:r>
            <a:r>
              <a:rPr lang="ru-RU" sz="1800" dirty="0" err="1"/>
              <a:t>мови</a:t>
            </a:r>
            <a:r>
              <a:rPr lang="ru-RU" sz="1800" dirty="0"/>
              <a:t>, </a:t>
            </a:r>
            <a:r>
              <a:rPr lang="ru-RU" sz="1800" dirty="0" err="1"/>
              <a:t>описаної</a:t>
            </a:r>
            <a:r>
              <a:rPr lang="ru-RU" sz="1800" dirty="0"/>
              <a:t> </a:t>
            </a:r>
            <a:r>
              <a:rPr lang="ru-RU" sz="1800" dirty="0" smtClean="0"/>
              <a:t>автоматом.</a:t>
            </a:r>
            <a:endParaRPr lang="ru-RU" sz="1800" dirty="0"/>
          </a:p>
          <a:p>
            <a:pPr marL="0" indent="0">
              <a:buNone/>
            </a:pPr>
            <a:r>
              <a:rPr lang="ru-RU" sz="1800" b="1" dirty="0" smtClean="0"/>
              <a:t>Задача </a:t>
            </a:r>
            <a:r>
              <a:rPr lang="ru-RU" sz="1800" b="1" dirty="0" err="1"/>
              <a:t>досяжності</a:t>
            </a:r>
            <a:r>
              <a:rPr lang="ru-RU" sz="1800" b="1" dirty="0"/>
              <a:t> в </a:t>
            </a:r>
            <a:r>
              <a:rPr lang="ru-RU" sz="1800" b="1" dirty="0" err="1"/>
              <a:t>багатовимірних</a:t>
            </a:r>
            <a:r>
              <a:rPr lang="ru-RU" sz="1800" b="1" dirty="0"/>
              <a:t> графах</a:t>
            </a:r>
            <a:r>
              <a:rPr lang="ru-RU" sz="1800" dirty="0"/>
              <a:t>: </a:t>
            </a:r>
            <a:r>
              <a:rPr lang="ru-RU" sz="1800" dirty="0" err="1"/>
              <a:t>наприклад</a:t>
            </a:r>
            <a:r>
              <a:rPr lang="ru-RU" sz="1800" dirty="0"/>
              <a:t>, </a:t>
            </a:r>
            <a:r>
              <a:rPr lang="ru-RU" sz="1800" dirty="0" err="1"/>
              <a:t>визначення</a:t>
            </a:r>
            <a:r>
              <a:rPr lang="ru-RU" sz="1800" dirty="0"/>
              <a:t> </a:t>
            </a:r>
            <a:r>
              <a:rPr lang="ru-RU" sz="1800" dirty="0" err="1"/>
              <a:t>можливості</a:t>
            </a:r>
            <a:r>
              <a:rPr lang="ru-RU" sz="1800" dirty="0"/>
              <a:t> </a:t>
            </a:r>
            <a:r>
              <a:rPr lang="ru-RU" sz="1800" dirty="0" err="1"/>
              <a:t>дійти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однієї</a:t>
            </a:r>
            <a:r>
              <a:rPr lang="ru-RU" sz="1800" dirty="0"/>
              <a:t> </a:t>
            </a:r>
            <a:r>
              <a:rPr lang="ru-RU" sz="1800" dirty="0" err="1"/>
              <a:t>вершини</a:t>
            </a:r>
            <a:r>
              <a:rPr lang="ru-RU" sz="1800" dirty="0"/>
              <a:t> до </a:t>
            </a:r>
            <a:r>
              <a:rPr lang="ru-RU" sz="1800" dirty="0" err="1"/>
              <a:t>іншої</a:t>
            </a:r>
            <a:r>
              <a:rPr lang="ru-RU" sz="1800" dirty="0"/>
              <a:t> </a:t>
            </a:r>
            <a:r>
              <a:rPr lang="ru-RU" sz="1800" dirty="0" smtClean="0"/>
              <a:t>в</a:t>
            </a:r>
            <a:r>
              <a:rPr lang="fr-CA" sz="1800" dirty="0" smtClean="0"/>
              <a:t> </a:t>
            </a:r>
            <a:r>
              <a:rPr lang="uk-UA" sz="1800" dirty="0" smtClean="0"/>
              <a:t>багатовимірному</a:t>
            </a:r>
            <a:r>
              <a:rPr lang="ru-RU" sz="1800" dirty="0" smtClean="0"/>
              <a:t> </a:t>
            </a:r>
            <a:r>
              <a:rPr lang="ru-RU" sz="1800" dirty="0" err="1" smtClean="0"/>
              <a:t>графі</a:t>
            </a:r>
            <a:r>
              <a:rPr lang="ru-RU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71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</a:t>
            </a:r>
            <a:r>
              <a:rPr lang="uk-UA" dirty="0" smtClean="0"/>
              <a:t>і, які точно не </a:t>
            </a:r>
            <a:r>
              <a:rPr lang="uk-UA" dirty="0" err="1" smtClean="0"/>
              <a:t>розв</a:t>
            </a:r>
            <a:r>
              <a:rPr lang="fr-CA" dirty="0" smtClean="0"/>
              <a:t>``</a:t>
            </a:r>
            <a:r>
              <a:rPr lang="uk-UA" dirty="0" err="1" smtClean="0"/>
              <a:t>язні</a:t>
            </a:r>
            <a:r>
              <a:rPr lang="uk-UA" dirty="0" smtClean="0"/>
              <a:t>, або </a:t>
            </a:r>
            <a:r>
              <a:rPr lang="ru-RU" dirty="0" err="1" smtClean="0"/>
              <a:t>можливо</a:t>
            </a:r>
            <a:r>
              <a:rPr lang="ru-RU" dirty="0" smtClean="0"/>
              <a:t> не </a:t>
            </a:r>
            <a:r>
              <a:rPr lang="ru-RU" dirty="0" err="1" smtClean="0"/>
              <a:t>розв</a:t>
            </a:r>
            <a:r>
              <a:rPr lang="fr-CA" dirty="0" smtClean="0"/>
              <a:t>``</a:t>
            </a:r>
            <a:r>
              <a:rPr lang="ru-RU" dirty="0" err="1" smtClean="0"/>
              <a:t>язн</a:t>
            </a:r>
            <a:r>
              <a:rPr lang="uk-UA" dirty="0" smtClean="0"/>
              <a:t>і</a:t>
            </a:r>
            <a:r>
              <a:rPr lang="fr-CA" dirty="0" smtClean="0"/>
              <a:t> 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1" y="2323576"/>
            <a:ext cx="104118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зупинки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(Halting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визначення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зупиниться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певна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комп'ютерна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програма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uk-UA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заданому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вхідному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наборі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Проблема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розв'язності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Entscheidungsproblem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запропонована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Давидом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Гільбертом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що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стосується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побудови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алгоритму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міг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вирішити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будь-яке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логічне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твердження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Теорема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нерозв'язність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діофантових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рівнянь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теоремою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Матіясевича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неможливо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створити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алгоритм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визначав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діофантове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рівняння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поліном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цілими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коефіцієнтами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цілими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коренями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хоча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б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один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розв'язок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0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</a:t>
            </a:r>
            <a:r>
              <a:rPr lang="uk-UA" dirty="0"/>
              <a:t>і, які точно не </a:t>
            </a:r>
            <a:r>
              <a:rPr lang="uk-UA" dirty="0" err="1"/>
              <a:t>розв</a:t>
            </a:r>
            <a:r>
              <a:rPr lang="fr-CA" dirty="0" smtClean="0"/>
              <a:t>`</a:t>
            </a:r>
            <a:r>
              <a:rPr lang="uk-UA" dirty="0" err="1" smtClean="0"/>
              <a:t>язні</a:t>
            </a:r>
            <a:r>
              <a:rPr lang="uk-UA" dirty="0"/>
              <a:t>, або </a:t>
            </a:r>
            <a:r>
              <a:rPr lang="ru-RU" dirty="0" err="1"/>
              <a:t>можливо</a:t>
            </a:r>
            <a:r>
              <a:rPr lang="ru-RU" dirty="0"/>
              <a:t> не </a:t>
            </a:r>
            <a:r>
              <a:rPr lang="ru-RU" dirty="0" err="1" smtClean="0"/>
              <a:t>розв</a:t>
            </a:r>
            <a:r>
              <a:rPr lang="fr-CA" dirty="0" smtClean="0"/>
              <a:t>`</a:t>
            </a:r>
            <a:r>
              <a:rPr lang="ru-RU" dirty="0" err="1" smtClean="0"/>
              <a:t>язн</a:t>
            </a:r>
            <a:r>
              <a:rPr lang="uk-UA" dirty="0"/>
              <a:t>і</a:t>
            </a:r>
            <a:r>
              <a:rPr lang="fr-CA" dirty="0"/>
              <a:t> 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1" y="2323576"/>
            <a:ext cx="108895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розв'язність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теорії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груп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деяких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груп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неможливо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визначити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чи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два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елементи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еквівалентні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межах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групи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доведено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нерозв'язна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проблема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загальної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теорії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ізоморфізму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графів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загальних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груп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хоча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деяких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спеціальних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випадків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ізоморфізму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алгоритми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загального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випадку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особливо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випадках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великими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складними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графами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може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бути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нерозв'язною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прийнятний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час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Принцип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«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тягаря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доказу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» у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формальній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системі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будь-якій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достатньо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потужній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формальній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системі</a:t>
            </a:r>
            <a:r>
              <a:rPr kumimoji="0" lang="uk-UA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існують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твердження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uk-UA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можуть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бути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доведені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спростовані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межах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цієї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системи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3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habrastorage.org/r/w1560/getpro/habr/post_images/59d/919/610/59d91961001799774470d6afa2bf1b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1" y="623456"/>
            <a:ext cx="9694026" cy="5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0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b="1" dirty="0" smtClean="0"/>
              <a:t>NP</a:t>
            </a:r>
            <a:r>
              <a:rPr lang="ru-RU" dirty="0" smtClean="0"/>
              <a:t> (</a:t>
            </a:r>
            <a:r>
              <a:rPr lang="ru-RU" dirty="0" err="1" smtClean="0"/>
              <a:t>недетермінований</a:t>
            </a:r>
            <a:r>
              <a:rPr lang="ru-RU" dirty="0" smtClean="0"/>
              <a:t>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час, </a:t>
            </a:r>
            <a:r>
              <a:rPr lang="en-US" dirty="0"/>
              <a:t>nondeterministic polynomial </a:t>
            </a:r>
            <a:r>
              <a:rPr lang="en-US" dirty="0" smtClean="0"/>
              <a:t>time</a:t>
            </a:r>
            <a:r>
              <a:rPr lang="ru-RU" dirty="0" smtClean="0"/>
              <a:t>) </a:t>
            </a:r>
            <a:r>
              <a:rPr lang="ru-RU" dirty="0" err="1" smtClean="0"/>
              <a:t>включає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, для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 </a:t>
            </a:r>
            <a:r>
              <a:rPr lang="ru-RU" b="1" dirty="0" err="1" smtClean="0"/>
              <a:t>може</a:t>
            </a:r>
            <a:r>
              <a:rPr lang="ru-RU" b="1" dirty="0" smtClean="0"/>
              <a:t> бути </a:t>
            </a:r>
            <a:r>
              <a:rPr lang="ru-RU" b="1" dirty="0" err="1" smtClean="0"/>
              <a:t>перевірений</a:t>
            </a:r>
            <a:r>
              <a:rPr lang="ru-RU" dirty="0" smtClean="0"/>
              <a:t> за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 на </a:t>
            </a:r>
            <a:r>
              <a:rPr lang="ru-RU" dirty="0" err="1" smtClean="0"/>
              <a:t>детермінованій</a:t>
            </a:r>
            <a:r>
              <a:rPr lang="ru-RU" dirty="0" smtClean="0"/>
              <a:t> </a:t>
            </a:r>
            <a:r>
              <a:rPr lang="ru-RU" dirty="0" err="1" smtClean="0"/>
              <a:t>машині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. </a:t>
            </a:r>
            <a:r>
              <a:rPr lang="ru-RU" dirty="0" err="1" smtClean="0"/>
              <a:t>Іншими</a:t>
            </a:r>
            <a:r>
              <a:rPr lang="ru-RU" dirty="0" smtClean="0"/>
              <a:t> словами, </a:t>
            </a:r>
            <a:r>
              <a:rPr lang="ru-RU" dirty="0" err="1" smtClean="0"/>
              <a:t>якщо</a:t>
            </a:r>
            <a:r>
              <a:rPr lang="ru-RU" dirty="0" smtClean="0"/>
              <a:t> нам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відомий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NP, ми </a:t>
            </a:r>
            <a:r>
              <a:rPr lang="ru-RU" dirty="0" err="1" smtClean="0"/>
              <a:t>можемо</a:t>
            </a:r>
            <a:r>
              <a:rPr lang="ru-RU" dirty="0" smtClean="0"/>
              <a:t> за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 </a:t>
            </a:r>
            <a:r>
              <a:rPr lang="ru-RU" dirty="0" err="1" smtClean="0"/>
              <a:t>перевірити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коректність</a:t>
            </a:r>
            <a:r>
              <a:rPr lang="ru-RU" dirty="0" smtClean="0"/>
              <a:t>. </a:t>
            </a:r>
            <a:r>
              <a:rPr lang="ru-RU" dirty="0" err="1" smtClean="0"/>
              <a:t>Однак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складно.</a:t>
            </a:r>
          </a:p>
        </p:txBody>
      </p:sp>
    </p:spTree>
    <p:extLst>
      <p:ext uri="{BB962C8B-B14F-4D97-AF65-F5344CB8AC3E}">
        <p14:creationId xmlns:p14="http://schemas.microsoft.com/office/powerpoint/2010/main" val="13570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517" y="982132"/>
            <a:ext cx="11022676" cy="13038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Приклад: </a:t>
            </a:r>
            <a:r>
              <a:rPr lang="en-US" altLang="en-US" i="1" dirty="0" err="1"/>
              <a:t>Визначити</a:t>
            </a:r>
            <a:r>
              <a:rPr lang="en-US" altLang="en-US" i="1" dirty="0"/>
              <a:t> </a:t>
            </a:r>
            <a:r>
              <a:rPr lang="en-US" altLang="en-US" i="1" dirty="0" err="1"/>
              <a:t>найбільшу</a:t>
            </a:r>
            <a:r>
              <a:rPr lang="en-US" altLang="en-US" i="1" dirty="0"/>
              <a:t> </a:t>
            </a:r>
            <a:r>
              <a:rPr lang="en-US" altLang="en-US" i="1" dirty="0" err="1"/>
              <a:t>підмножину</a:t>
            </a:r>
            <a:r>
              <a:rPr lang="en-US" altLang="en-US" i="1" dirty="0"/>
              <a:t> </a:t>
            </a:r>
            <a:r>
              <a:rPr lang="en-US" altLang="en-US" i="1" dirty="0" err="1"/>
              <a:t>вершин</a:t>
            </a:r>
            <a:r>
              <a:rPr lang="en-US" altLang="en-US" i="1" dirty="0"/>
              <a:t> </a:t>
            </a:r>
            <a:r>
              <a:rPr lang="en-US" altLang="en-US" i="1" dirty="0" err="1"/>
              <a:t>графа</a:t>
            </a:r>
            <a:r>
              <a:rPr lang="en-US" altLang="en-US" i="1" dirty="0"/>
              <a:t>, </a:t>
            </a:r>
            <a:r>
              <a:rPr lang="en-US" altLang="en-US" i="1" dirty="0" err="1"/>
              <a:t>таких</a:t>
            </a:r>
            <a:r>
              <a:rPr lang="en-US" altLang="en-US" i="1" dirty="0"/>
              <a:t> </a:t>
            </a:r>
            <a:r>
              <a:rPr lang="en-US" altLang="en-US" i="1" dirty="0" err="1"/>
              <a:t>що</a:t>
            </a:r>
            <a:r>
              <a:rPr lang="en-US" altLang="en-US" i="1" dirty="0"/>
              <a:t> </a:t>
            </a:r>
            <a:r>
              <a:rPr lang="en-US" altLang="en-US" i="1" dirty="0" err="1"/>
              <a:t>між</a:t>
            </a:r>
            <a:r>
              <a:rPr lang="en-US" altLang="en-US" i="1" dirty="0"/>
              <a:t> </a:t>
            </a:r>
            <a:r>
              <a:rPr lang="en-US" altLang="en-US" i="1" dirty="0" err="1"/>
              <a:t>жодними</a:t>
            </a:r>
            <a:r>
              <a:rPr lang="en-US" altLang="en-US" i="1" dirty="0"/>
              <a:t> </a:t>
            </a:r>
            <a:r>
              <a:rPr lang="en-US" altLang="en-US" i="1" dirty="0" err="1"/>
              <a:t>двома</a:t>
            </a:r>
            <a:r>
              <a:rPr lang="en-US" altLang="en-US" i="1" dirty="0"/>
              <a:t> з </a:t>
            </a:r>
            <a:r>
              <a:rPr lang="en-US" altLang="en-US" i="1" dirty="0" err="1"/>
              <a:t>них</a:t>
            </a:r>
            <a:r>
              <a:rPr lang="en-US" altLang="en-US" i="1" dirty="0"/>
              <a:t> </a:t>
            </a:r>
            <a:r>
              <a:rPr lang="en-US" altLang="en-US" i="1" dirty="0" err="1"/>
              <a:t>немає</a:t>
            </a:r>
            <a:r>
              <a:rPr lang="en-US" altLang="en-US" i="1" dirty="0"/>
              <a:t> </a:t>
            </a:r>
            <a:r>
              <a:rPr lang="en-US" altLang="en-US" i="1" dirty="0" err="1"/>
              <a:t>ребра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pic>
        <p:nvPicPr>
          <p:cNvPr id="4098" name="Picture 2" descr="https://upload.wikimedia.org/wikipedia/commons/thumb/3/34/Independent_set_graph.svg/220px-Independent_set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4" y="2626822"/>
            <a:ext cx="3998421" cy="3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5942" y="3158836"/>
            <a:ext cx="3682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</a:t>
            </a:r>
            <a:r>
              <a:rPr lang="uk-UA" sz="2400" dirty="0" err="1" smtClean="0"/>
              <a:t>іж</a:t>
            </a:r>
            <a:r>
              <a:rPr lang="uk-UA" sz="2400" dirty="0" smtClean="0"/>
              <a:t> блакитними вершинами </a:t>
            </a:r>
          </a:p>
          <a:p>
            <a:r>
              <a:rPr lang="uk-UA" sz="2400" dirty="0" smtClean="0"/>
              <a:t>немає </a:t>
            </a:r>
            <a:r>
              <a:rPr lang="uk-UA" sz="2400" dirty="0" err="1" smtClean="0"/>
              <a:t>ребер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8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NP-</a:t>
            </a:r>
            <a:r>
              <a:rPr lang="ru-RU" b="1" dirty="0" err="1" smtClean="0"/>
              <a:t>повні</a:t>
            </a:r>
            <a:r>
              <a:rPr lang="ru-RU" b="1" dirty="0" smtClean="0"/>
              <a:t> та </a:t>
            </a:r>
            <a:r>
              <a:rPr lang="en-US" b="1" dirty="0" smtClean="0"/>
              <a:t>NP-</a:t>
            </a:r>
            <a:r>
              <a:rPr lang="ru-RU" b="1" dirty="0" err="1" smtClean="0"/>
              <a:t>складні</a:t>
            </a:r>
            <a:r>
              <a:rPr lang="ru-RU" b="1" dirty="0" smtClean="0"/>
              <a:t> </a:t>
            </a:r>
            <a:r>
              <a:rPr lang="ru-RU" b="1" dirty="0" err="1" smtClean="0"/>
              <a:t>задачі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55941"/>
            <a:ext cx="96011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NP-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повні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(NP-complete)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найбільш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складними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класі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NP.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розв’язок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хоча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б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однієї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NP-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повної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знайдений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поліноміальний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час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всі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класу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NP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також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можуть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розв'язані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поліноміальний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час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 err="1" smtClean="0">
                <a:latin typeface="+mj-lt"/>
              </a:rPr>
              <a:t>Тобто</a:t>
            </a:r>
            <a:r>
              <a:rPr lang="ru-RU" sz="1800" dirty="0" smtClean="0">
                <a:latin typeface="+mj-lt"/>
              </a:rPr>
              <a:t> </a:t>
            </a:r>
            <a:r>
              <a:rPr lang="ru-RU" sz="1800" dirty="0" err="1" smtClean="0">
                <a:latin typeface="+mj-lt"/>
              </a:rPr>
              <a:t>кожна</a:t>
            </a:r>
            <a:r>
              <a:rPr lang="ru-RU" sz="1800" dirty="0" smtClean="0">
                <a:latin typeface="+mj-lt"/>
              </a:rPr>
              <a:t> з них </a:t>
            </a:r>
            <a:r>
              <a:rPr lang="ru-RU" sz="1800" dirty="0" err="1" smtClean="0">
                <a:latin typeface="+mj-lt"/>
              </a:rPr>
              <a:t>може</a:t>
            </a:r>
            <a:r>
              <a:rPr lang="ru-RU" sz="1800" dirty="0" smtClean="0">
                <a:latin typeface="+mj-lt"/>
              </a:rPr>
              <a:t> бути </a:t>
            </a:r>
            <a:r>
              <a:rPr lang="ru-RU" sz="1800" dirty="0" err="1" smtClean="0">
                <a:latin typeface="+mj-lt"/>
              </a:rPr>
              <a:t>зведена</a:t>
            </a:r>
            <a:r>
              <a:rPr lang="ru-RU" sz="1800" dirty="0" smtClean="0">
                <a:latin typeface="+mj-lt"/>
              </a:rPr>
              <a:t> одна до </a:t>
            </a:r>
            <a:r>
              <a:rPr lang="ru-RU" sz="1800" dirty="0" err="1" smtClean="0">
                <a:latin typeface="+mj-lt"/>
              </a:rPr>
              <a:t>одної</a:t>
            </a:r>
            <a:r>
              <a:rPr lang="ru-RU" sz="1800" dirty="0" smtClean="0">
                <a:latin typeface="+mj-lt"/>
              </a:rPr>
              <a:t> в </a:t>
            </a:r>
            <a:r>
              <a:rPr lang="ru-RU" sz="1800" dirty="0" err="1" smtClean="0">
                <a:latin typeface="+mj-lt"/>
              </a:rPr>
              <a:t>поліноміальний</a:t>
            </a:r>
            <a:r>
              <a:rPr lang="ru-RU" sz="1800" dirty="0" smtClean="0">
                <a:latin typeface="+mj-lt"/>
              </a:rPr>
              <a:t> час.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NP-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складні</a:t>
            </a:r>
            <a:r>
              <a:rPr kumimoji="0" lang="uk-U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fr-C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NP-hard</a:t>
            </a:r>
            <a:r>
              <a:rPr kumimoji="0" lang="uk-U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щонайменше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настільки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ж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складні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 NP-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повні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але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самі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обов'язково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належать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NP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вони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можуть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розв'язку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можна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перевірити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поліноміальний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час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503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Співвідношення</a:t>
            </a:r>
            <a:r>
              <a:rPr lang="ru-RU" b="1" dirty="0" smtClean="0"/>
              <a:t> </a:t>
            </a:r>
            <a:r>
              <a:rPr lang="ru-RU" b="1" dirty="0" err="1" smtClean="0"/>
              <a:t>між</a:t>
            </a:r>
            <a:r>
              <a:rPr lang="ru-RU" b="1" dirty="0" smtClean="0"/>
              <a:t> </a:t>
            </a:r>
            <a:r>
              <a:rPr lang="en-US" b="1" dirty="0" smtClean="0"/>
              <a:t>P </a:t>
            </a:r>
            <a:r>
              <a:rPr lang="ru-RU" b="1" dirty="0" smtClean="0"/>
              <a:t>та </a:t>
            </a:r>
            <a:r>
              <a:rPr lang="en-US" b="1" dirty="0" smtClean="0"/>
              <a:t>NP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Одним з </a:t>
            </a:r>
            <a:r>
              <a:rPr lang="ru-RU" dirty="0" err="1" smtClean="0"/>
              <a:t>найважливіших</a:t>
            </a:r>
            <a:r>
              <a:rPr lang="ru-RU" dirty="0" smtClean="0"/>
              <a:t> </a:t>
            </a:r>
            <a:r>
              <a:rPr lang="ru-RU" dirty="0" err="1" smtClean="0"/>
              <a:t>відкритих</a:t>
            </a:r>
            <a:r>
              <a:rPr lang="ru-RU" dirty="0" smtClean="0"/>
              <a:t> </a:t>
            </a:r>
            <a:r>
              <a:rPr lang="ru-RU" dirty="0" err="1" smtClean="0"/>
              <a:t>питань</a:t>
            </a:r>
            <a:r>
              <a:rPr lang="ru-RU" dirty="0" smtClean="0"/>
              <a:t> у </a:t>
            </a:r>
            <a:r>
              <a:rPr lang="ru-RU" dirty="0" err="1" smtClean="0"/>
              <a:t>теорії</a:t>
            </a:r>
            <a:r>
              <a:rPr lang="ru-RU" dirty="0" smtClean="0"/>
              <a:t> </a:t>
            </a:r>
            <a:r>
              <a:rPr lang="ru-RU" dirty="0" err="1" smtClean="0"/>
              <a:t>обчислювальної</a:t>
            </a:r>
            <a:r>
              <a:rPr lang="ru-RU" dirty="0" smtClean="0"/>
              <a:t> </a:t>
            </a:r>
            <a:r>
              <a:rPr lang="ru-RU" dirty="0" err="1" smtClean="0"/>
              <a:t>складності</a:t>
            </a:r>
            <a:r>
              <a:rPr lang="ru-RU" dirty="0" smtClean="0"/>
              <a:t> є </a:t>
            </a:r>
            <a:r>
              <a:rPr lang="ru-RU" dirty="0" err="1" smtClean="0"/>
              <a:t>питання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рівні</a:t>
            </a:r>
            <a:r>
              <a:rPr lang="ru-RU" dirty="0" smtClean="0"/>
              <a:t> </a:t>
            </a:r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en-US" dirty="0" smtClean="0"/>
              <a:t>P </a:t>
            </a:r>
            <a:r>
              <a:rPr lang="ru-RU" dirty="0" smtClean="0"/>
              <a:t>і </a:t>
            </a:r>
            <a:r>
              <a:rPr lang="en-US" dirty="0" smtClean="0"/>
              <a:t>NP,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en-US" b="1" dirty="0" smtClean="0"/>
              <a:t>P = NP</a:t>
            </a:r>
            <a:r>
              <a:rPr lang="en-US" dirty="0" smtClean="0"/>
              <a:t>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виявиться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en-US" dirty="0" smtClean="0"/>
              <a:t>P = NP,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означатиме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для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з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en-US" dirty="0" smtClean="0"/>
              <a:t>NP </a:t>
            </a:r>
            <a:r>
              <a:rPr lang="ru-RU" dirty="0" err="1" smtClean="0"/>
              <a:t>існує</a:t>
            </a:r>
            <a:r>
              <a:rPr lang="ru-RU" dirty="0" smtClean="0"/>
              <a:t>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алгоритм,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 так само </a:t>
            </a:r>
            <a:r>
              <a:rPr lang="ru-RU" dirty="0" err="1" smtClean="0"/>
              <a:t>швидко</a:t>
            </a:r>
            <a:r>
              <a:rPr lang="ru-RU" dirty="0" smtClean="0"/>
              <a:t>, як і </a:t>
            </a:r>
            <a:r>
              <a:rPr lang="ru-RU" dirty="0" err="1" smtClean="0"/>
              <a:t>перевірити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. На </a:t>
            </a:r>
            <a:r>
              <a:rPr lang="ru-RU" dirty="0" err="1" smtClean="0"/>
              <a:t>сьогодні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</a:t>
            </a:r>
            <a:r>
              <a:rPr lang="ru-RU" dirty="0" err="1" smtClean="0"/>
              <a:t>відкритим</a:t>
            </a:r>
            <a:r>
              <a:rPr lang="ru-RU" dirty="0" smtClean="0"/>
              <a:t>, і </a:t>
            </a:r>
            <a:r>
              <a:rPr lang="ru-RU" dirty="0" err="1" smtClean="0"/>
              <a:t>більшість</a:t>
            </a:r>
            <a:r>
              <a:rPr lang="ru-RU" dirty="0" smtClean="0"/>
              <a:t> </a:t>
            </a:r>
            <a:r>
              <a:rPr lang="ru-RU" dirty="0" err="1" smtClean="0"/>
              <a:t>дослідників</a:t>
            </a:r>
            <a:r>
              <a:rPr lang="ru-RU" dirty="0" smtClean="0"/>
              <a:t> </a:t>
            </a:r>
            <a:r>
              <a:rPr lang="ru-RU" dirty="0" err="1" smtClean="0"/>
              <a:t>вважають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en-US" dirty="0" smtClean="0"/>
              <a:t>P ≠ NP,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існують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/>
              <a:t>легко</a:t>
            </a:r>
            <a:r>
              <a:rPr lang="ru-RU" dirty="0" smtClean="0"/>
              <a:t> </a:t>
            </a:r>
            <a:r>
              <a:rPr lang="ru-RU" dirty="0" err="1" smtClean="0"/>
              <a:t>перевірити</a:t>
            </a:r>
            <a:r>
              <a:rPr lang="ru-RU" dirty="0" smtClean="0"/>
              <a:t>, але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важко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Можливі співвідношення</a:t>
            </a:r>
            <a:endParaRPr lang="en-US" dirty="0"/>
          </a:p>
        </p:txBody>
      </p:sp>
      <p:pic>
        <p:nvPicPr>
          <p:cNvPr id="9218" name="Picture 2" descr="https://habrastorage.org/getpro/habr/post_images/c6d/423/45a/c6d42345ae61526e6f8c12bd87d1099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50" y="2452284"/>
            <a:ext cx="8389908" cy="37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Найбільш ймовірне співвідношення</a:t>
            </a:r>
            <a:endParaRPr lang="en-US" dirty="0"/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2452254"/>
            <a:ext cx="8861367" cy="349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en-US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Клас </a:t>
                </a:r>
                <a:r>
                  <a:rPr lang="en-US" b="1" dirty="0" smtClean="0"/>
                  <a:t>P</a:t>
                </a:r>
                <a:r>
                  <a:rPr lang="en-US" dirty="0" smtClean="0"/>
                  <a:t> (</a:t>
                </a:r>
                <a:r>
                  <a:rPr lang="ru-RU" dirty="0" err="1" smtClean="0"/>
                  <a:t>поліноміальний</a:t>
                </a:r>
                <a:r>
                  <a:rPr lang="ru-RU" dirty="0" smtClean="0"/>
                  <a:t> час) </a:t>
                </a:r>
                <a:r>
                  <a:rPr lang="ru-RU" dirty="0" err="1" smtClean="0"/>
                  <a:t>включає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задачі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які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можуть</a:t>
                </a:r>
                <a:r>
                  <a:rPr lang="ru-RU" dirty="0" smtClean="0"/>
                  <a:t> бути </a:t>
                </a:r>
                <a:r>
                  <a:rPr lang="ru-RU" dirty="0" err="1" smtClean="0"/>
                  <a:t>розв'язані</a:t>
                </a:r>
                <a:r>
                  <a:rPr lang="ru-RU" dirty="0" smtClean="0"/>
                  <a:t> за </a:t>
                </a:r>
                <a:r>
                  <a:rPr lang="ru-RU" b="1" dirty="0" err="1" smtClean="0"/>
                  <a:t>поліноміальний</a:t>
                </a:r>
                <a:r>
                  <a:rPr lang="ru-RU" b="1" dirty="0" smtClean="0"/>
                  <a:t> час</a:t>
                </a:r>
                <a:r>
                  <a:rPr lang="ru-RU" dirty="0" smtClean="0"/>
                  <a:t> на </a:t>
                </a:r>
                <a:r>
                  <a:rPr lang="ru-RU" b="1" dirty="0" err="1" smtClean="0"/>
                  <a:t>детермінованій</a:t>
                </a:r>
                <a:r>
                  <a:rPr lang="ru-RU" b="1" dirty="0" smtClean="0"/>
                  <a:t> </a:t>
                </a:r>
                <a:r>
                  <a:rPr lang="ru-RU" b="1" dirty="0" err="1" smtClean="0"/>
                  <a:t>машині</a:t>
                </a:r>
                <a:r>
                  <a:rPr lang="ru-RU" b="1" dirty="0" smtClean="0"/>
                  <a:t> </a:t>
                </a:r>
                <a:r>
                  <a:rPr lang="ru-RU" b="1" dirty="0" err="1" smtClean="0"/>
                  <a:t>Тьюрінга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означає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для будь-</a:t>
                </a:r>
                <a:r>
                  <a:rPr lang="ru-RU" dirty="0" err="1" smtClean="0"/>
                  <a:t>якої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задачі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класу</a:t>
                </a:r>
                <a:r>
                  <a:rPr lang="ru-RU" dirty="0" smtClean="0"/>
                  <a:t> </a:t>
                </a:r>
                <a:r>
                  <a:rPr lang="en-US" dirty="0" smtClean="0"/>
                  <a:t>P </a:t>
                </a:r>
                <a:r>
                  <a:rPr lang="ru-RU" dirty="0" err="1" smtClean="0"/>
                  <a:t>існує</a:t>
                </a:r>
                <a:r>
                  <a:rPr lang="ru-RU" dirty="0" smtClean="0"/>
                  <a:t> алгоритм, </a:t>
                </a:r>
                <a:r>
                  <a:rPr lang="ru-RU" dirty="0" err="1" smtClean="0"/>
                  <a:t>який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виконується</a:t>
                </a:r>
                <a:r>
                  <a:rPr lang="ru-RU" dirty="0" smtClean="0"/>
                  <a:t> за </a:t>
                </a:r>
                <a:r>
                  <a:rPr lang="ru-RU" dirty="0" err="1" smtClean="0"/>
                  <a:t>кількість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кроків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обмежену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поліномом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від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довжини</a:t>
                </a:r>
                <a:r>
                  <a:rPr lang="ru-RU" dirty="0" smtClean="0"/>
                  <a:t> входу (</a:t>
                </a:r>
                <a:r>
                  <a:rPr lang="ru-RU" dirty="0" err="1" smtClean="0"/>
                  <a:t>наприклад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або</a:t>
                </a:r>
                <a:r>
                  <a:rPr lang="fr-CA" dirty="0" smtClean="0"/>
                  <a:t>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). </a:t>
                </a:r>
                <a:r>
                  <a:rPr lang="ru-RU" dirty="0" err="1" smtClean="0"/>
                  <a:t>Іншими</a:t>
                </a:r>
                <a:r>
                  <a:rPr lang="ru-RU" dirty="0" smtClean="0"/>
                  <a:t> словами, для задач </a:t>
                </a:r>
                <a:r>
                  <a:rPr lang="ru-RU" dirty="0" err="1" smtClean="0"/>
                  <a:t>класу</a:t>
                </a:r>
                <a:r>
                  <a:rPr lang="ru-RU" dirty="0" smtClean="0"/>
                  <a:t> </a:t>
                </a:r>
                <a:r>
                  <a:rPr lang="en-US" dirty="0" smtClean="0"/>
                  <a:t>P </a:t>
                </a:r>
                <a:r>
                  <a:rPr lang="ru-RU" dirty="0" err="1" smtClean="0"/>
                  <a:t>існують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ефективні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алгоритми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гарантують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розв'язок</a:t>
                </a:r>
                <a:r>
                  <a:rPr lang="ru-RU" dirty="0" smtClean="0"/>
                  <a:t> за </a:t>
                </a:r>
                <a:r>
                  <a:rPr lang="ru-RU" dirty="0" err="1" smtClean="0"/>
                  <a:t>прийнятний</a:t>
                </a:r>
                <a:r>
                  <a:rPr lang="ru-RU" dirty="0" smtClean="0"/>
                  <a:t> час </a:t>
                </a:r>
                <a:r>
                  <a:rPr lang="ru-RU" dirty="0" err="1" smtClean="0"/>
                  <a:t>навіть</a:t>
                </a:r>
                <a:r>
                  <a:rPr lang="ru-RU" dirty="0" smtClean="0"/>
                  <a:t> для великих </a:t>
                </a:r>
                <a:r>
                  <a:rPr lang="ru-RU" dirty="0" err="1" smtClean="0"/>
                  <a:t>вхідних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даних</a:t>
                </a:r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669" y="702732"/>
            <a:ext cx="9601196" cy="1303867"/>
          </a:xfrm>
        </p:spPr>
        <p:txBody>
          <a:bodyPr/>
          <a:lstStyle/>
          <a:p>
            <a:r>
              <a:rPr lang="en-US" dirty="0" smtClean="0"/>
              <a:t>NP-</a:t>
            </a:r>
            <a:r>
              <a:rPr lang="ru-RU" dirty="0" err="1" smtClean="0"/>
              <a:t>повні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7853" y="1652570"/>
            <a:ext cx="103304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комівояжера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(Traveling Salesman Problem, TSP)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Знайти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найкоротший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маршрут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яким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комівояжер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відвідати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всі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задані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міста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повертаючись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початкового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пункту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рюкзак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(Knapsack Problem)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Вибрати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набір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предметів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із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заданими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вагами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цінностями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щоб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максимізувати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загальну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цінність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перевищуючи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обмеження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вагою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розфарбовування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графа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(Graph Coloring Problem)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Розфарбувати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вершини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графа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у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мінімальну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кількість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кольорів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так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щоб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жодні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дві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сусідні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вершини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мали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однаковий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колір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задоволення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булевих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формул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(Boolean Satisfiability Problem, SAT)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Перевірити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існує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такий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набір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значень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змінних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зробить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формулу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в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кон'юнктивній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нормальній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формі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істинною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 err="1"/>
              <a:t>повні</a:t>
            </a:r>
            <a:r>
              <a:rPr lang="ru-RU" dirty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-2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1327" y="1957054"/>
            <a:ext cx="106832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покриття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множини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(Set Cover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Обрати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мінімальну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кількість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підмножин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сума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покриває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всі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елементи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початкової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розбиття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множини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(Partition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Поділити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чисел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дві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підмножини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рівними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сумами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елементів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незалежну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(Independent Set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Визначити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найбільшу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підмножину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вершин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таких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що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між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жодними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двома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немає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ребра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кліку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(Clique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Знайти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найбільший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повний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підграф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кліку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заданому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кожна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вершина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з'єднана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усіма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іншими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цьому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підграфі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4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2274" y="632998"/>
            <a:ext cx="9601196" cy="6388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204" y="1363288"/>
                <a:ext cx="10515600" cy="4871257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Пропозиційна </a:t>
                </a:r>
                <a:r>
                  <a:rPr lang="ru-RU" b="1" dirty="0" err="1" smtClean="0"/>
                  <a:t>логіка</a:t>
                </a:r>
                <a:r>
                  <a:rPr lang="ru-RU" dirty="0" smtClean="0"/>
                  <a:t>: є </a:t>
                </a:r>
                <a:r>
                  <a:rPr lang="ru-RU" dirty="0" err="1" smtClean="0"/>
                  <a:t>набір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змінних</a:t>
                </a:r>
                <a:r>
                  <a:rPr lang="ru-RU" dirty="0" smtClean="0"/>
                  <a:t> { </a:t>
                </a:r>
                <a:r>
                  <a:rPr lang="en-US" dirty="0" smtClean="0"/>
                  <a:t>x, y, z,… } </a:t>
                </a:r>
                <a:r>
                  <a:rPr lang="ru-RU" dirty="0" smtClean="0"/>
                  <a:t>і </a:t>
                </a:r>
                <a:r>
                  <a:rPr lang="ru-RU" dirty="0" err="1" smtClean="0"/>
                  <a:t>набір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операторів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{</a:t>
                </a:r>
                <a:r>
                  <a:rPr lang="en-US" dirty="0"/>
                  <a:t>∧ </a:t>
                </a:r>
                <a:r>
                  <a:rPr lang="ru-RU" dirty="0" smtClean="0"/>
                  <a:t>(</a:t>
                </a:r>
                <a:r>
                  <a:rPr lang="fr-CA" dirty="0"/>
                  <a:t>&amp; </a:t>
                </a:r>
                <a:r>
                  <a:rPr lang="uk-UA" dirty="0" smtClean="0"/>
                  <a:t>,</a:t>
                </a:r>
                <a:r>
                  <a:rPr lang="en-US" dirty="0" smtClean="0"/>
                  <a:t>and), ∨</a:t>
                </a:r>
                <a:r>
                  <a:rPr lang="ru-RU" dirty="0" smtClean="0"/>
                  <a:t>(</a:t>
                </a:r>
                <a:r>
                  <a:rPr lang="en-US" dirty="0"/>
                  <a:t>|| </a:t>
                </a:r>
                <a:r>
                  <a:rPr lang="uk-UA" dirty="0" smtClean="0"/>
                  <a:t>,</a:t>
                </a:r>
                <a:r>
                  <a:rPr lang="en-US" dirty="0" smtClean="0"/>
                  <a:t>or),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uk-UA" dirty="0" smtClean="0"/>
                  <a:t>!,</a:t>
                </a:r>
                <a:r>
                  <a:rPr lang="en-US" dirty="0" smtClean="0"/>
                  <a:t>not), →</a:t>
                </a:r>
                <a:r>
                  <a:rPr lang="uk-UA" dirty="0" smtClean="0"/>
                  <a:t>(слідування)</a:t>
                </a:r>
                <a:r>
                  <a:rPr lang="en-US" dirty="0" smtClean="0"/>
                  <a:t>}. </a:t>
                </a:r>
              </a:p>
              <a:p>
                <a:pPr marL="0" indent="0">
                  <a:buNone/>
                </a:pPr>
                <a:r>
                  <a:rPr lang="uk-UA" dirty="0" smtClean="0"/>
                  <a:t>Змінні з В2 (0,1 == «Хиба», «Істина»)</a:t>
                </a:r>
                <a:r>
                  <a:rPr lang="ru-RU" dirty="0" smtClean="0"/>
                  <a:t>:</a:t>
                </a:r>
              </a:p>
              <a:p>
                <a:r>
                  <a:rPr lang="en-US" dirty="0" err="1" smtClean="0"/>
                  <a:t>x∧y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x&amp;y</a:t>
                </a:r>
                <a:r>
                  <a:rPr lang="en-US" dirty="0" smtClean="0"/>
                  <a:t>) (x and y) </a:t>
                </a:r>
                <a:r>
                  <a:rPr lang="ru-RU" dirty="0" smtClean="0"/>
                  <a:t>є </a:t>
                </a:r>
                <a:r>
                  <a:rPr lang="ru-RU" dirty="0" err="1" smtClean="0"/>
                  <a:t>істинним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тоді</a:t>
                </a:r>
                <a:r>
                  <a:rPr lang="ru-RU" dirty="0" smtClean="0"/>
                  <a:t> і </a:t>
                </a:r>
                <a:r>
                  <a:rPr lang="ru-RU" dirty="0" err="1" smtClean="0"/>
                  <a:t>тільки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тоді</a:t>
                </a:r>
                <a:r>
                  <a:rPr lang="ru-RU" dirty="0" smtClean="0"/>
                  <a:t>, коли (</a:t>
                </a:r>
                <a:r>
                  <a:rPr lang="en-US" i="1" dirty="0" err="1" smtClean="0"/>
                  <a:t>iff</a:t>
                </a:r>
                <a:r>
                  <a:rPr lang="en-US" dirty="0" smtClean="0"/>
                  <a:t>  if and only if) x</a:t>
                </a:r>
                <a:r>
                  <a:rPr lang="uk-UA" dirty="0" smtClean="0"/>
                  <a:t>=</a:t>
                </a:r>
                <a:r>
                  <a:rPr lang="en-US" dirty="0"/>
                  <a:t>y</a:t>
                </a:r>
                <a:r>
                  <a:rPr lang="uk-UA" dirty="0" smtClean="0"/>
                  <a:t>=1</a:t>
                </a:r>
                <a:r>
                  <a:rPr lang="ru-RU" dirty="0" smtClean="0"/>
                  <a:t>.</a:t>
                </a:r>
              </a:p>
              <a:p>
                <a:r>
                  <a:rPr lang="en-US" dirty="0" err="1" smtClean="0"/>
                  <a:t>x∨y</a:t>
                </a:r>
                <a:r>
                  <a:rPr lang="en-US" dirty="0" smtClean="0"/>
                  <a:t> (x || y) (x or y) </a:t>
                </a:r>
                <a:r>
                  <a:rPr lang="ru-RU" dirty="0" smtClean="0"/>
                  <a:t>є </a:t>
                </a:r>
                <a:r>
                  <a:rPr lang="ru-RU" dirty="0" err="1" smtClean="0"/>
                  <a:t>істинним</a:t>
                </a:r>
                <a:r>
                  <a:rPr lang="ru-RU" dirty="0" smtClean="0"/>
                  <a:t> </a:t>
                </a:r>
                <a:r>
                  <a:rPr lang="en-US" i="1" dirty="0" err="1" smtClean="0"/>
                  <a:t>iff</a:t>
                </a:r>
                <a:r>
                  <a:rPr lang="en-US" dirty="0" smtClean="0"/>
                  <a:t> x==1  </a:t>
                </a:r>
                <a:r>
                  <a:rPr lang="ru-RU" dirty="0" err="1" smtClean="0"/>
                  <a:t>або</a:t>
                </a:r>
                <a:r>
                  <a:rPr lang="ru-RU" dirty="0" smtClean="0"/>
                  <a:t> </a:t>
                </a:r>
                <a:r>
                  <a:rPr lang="fr-CA" dirty="0" smtClean="0"/>
                  <a:t>y==1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−</a:t>
                </a:r>
                <a:r>
                  <a:rPr lang="en-US" dirty="0" smtClean="0"/>
                  <a:t>x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є </a:t>
                </a:r>
                <a:r>
                  <a:rPr lang="ru-RU" dirty="0" err="1" smtClean="0"/>
                  <a:t>істинним</a:t>
                </a:r>
                <a:r>
                  <a:rPr lang="ru-RU" dirty="0" smtClean="0"/>
                  <a:t> </a:t>
                </a:r>
                <a:r>
                  <a:rPr lang="en-US" i="1" dirty="0" err="1" smtClean="0"/>
                  <a:t>iff</a:t>
                </a:r>
                <a:r>
                  <a:rPr lang="en-US" dirty="0" smtClean="0"/>
                  <a:t> x</a:t>
                </a:r>
                <a:r>
                  <a:rPr lang="fr-CA" dirty="0" smtClean="0"/>
                  <a:t>==0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заперечення</a:t>
                </a:r>
                <a:r>
                  <a:rPr lang="ru-RU" dirty="0" smtClean="0"/>
                  <a:t>.</a:t>
                </a:r>
              </a:p>
              <a:p>
                <a:r>
                  <a:rPr lang="en-US" dirty="0" err="1" smtClean="0"/>
                  <a:t>x→y</a:t>
                </a:r>
                <a:r>
                  <a:rPr lang="en-US" dirty="0" smtClean="0"/>
                  <a:t> (x → y) </a:t>
                </a:r>
                <a:r>
                  <a:rPr lang="ru-RU" dirty="0" smtClean="0"/>
                  <a:t>є </a:t>
                </a:r>
                <a:r>
                  <a:rPr lang="ru-RU" dirty="0" err="1" smtClean="0"/>
                  <a:t>неправдивим</a:t>
                </a:r>
                <a:r>
                  <a:rPr lang="ru-RU" dirty="0" smtClean="0"/>
                  <a:t> </a:t>
                </a:r>
                <a:r>
                  <a:rPr lang="en-US" i="1" dirty="0" err="1" smtClean="0"/>
                  <a:t>iff</a:t>
                </a:r>
                <a:r>
                  <a:rPr lang="en-US" dirty="0" smtClean="0"/>
                  <a:t> x</a:t>
                </a:r>
                <a:r>
                  <a:rPr lang="fr-CA" dirty="0" smtClean="0"/>
                  <a:t>==1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y</a:t>
                </a:r>
                <a:r>
                  <a:rPr lang="fr-CA" dirty="0" smtClean="0"/>
                  <a:t>==0</a:t>
                </a:r>
                <a:r>
                  <a:rPr lang="ru-RU" dirty="0" smtClean="0"/>
                  <a:t> – </a:t>
                </a:r>
                <a:r>
                  <a:rPr lang="ru-RU" dirty="0" err="1" smtClean="0"/>
                  <a:t>розглянемо</a:t>
                </a:r>
                <a:r>
                  <a:rPr lang="ru-RU" dirty="0" smtClean="0"/>
                  <a:t> на </a:t>
                </a:r>
                <a:r>
                  <a:rPr lang="ru-RU" dirty="0" err="1" smtClean="0"/>
                  <a:t>прикладі</a:t>
                </a:r>
                <a:r>
                  <a:rPr lang="ru-RU" dirty="0" smtClean="0"/>
                  <a:t>: «</a:t>
                </a:r>
                <a:r>
                  <a:rPr lang="ru-RU" dirty="0" err="1" smtClean="0"/>
                  <a:t>Якщо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йшов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дощ</a:t>
                </a:r>
                <a:r>
                  <a:rPr lang="ru-RU" dirty="0" smtClean="0"/>
                  <a:t>, то трава мокра». </a:t>
                </a:r>
                <a:r>
                  <a:rPr lang="ru-RU" dirty="0" err="1" smtClean="0"/>
                  <a:t>Твердження</a:t>
                </a:r>
                <a:r>
                  <a:rPr lang="ru-RU" dirty="0" smtClean="0"/>
                  <a:t> є </a:t>
                </a:r>
                <a:r>
                  <a:rPr lang="ru-RU" dirty="0" err="1" smtClean="0"/>
                  <a:t>хибним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тоді</a:t>
                </a:r>
                <a:r>
                  <a:rPr lang="ru-RU" dirty="0" smtClean="0"/>
                  <a:t> і </a:t>
                </a:r>
                <a:r>
                  <a:rPr lang="ru-RU" dirty="0" err="1" smtClean="0"/>
                  <a:t>тільки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тоді</a:t>
                </a:r>
                <a:r>
                  <a:rPr lang="ru-RU" dirty="0" smtClean="0"/>
                  <a:t>, коли </a:t>
                </a:r>
                <a:r>
                  <a:rPr lang="ru-RU" dirty="0" err="1" smtClean="0"/>
                  <a:t>дощ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був</a:t>
                </a:r>
                <a:r>
                  <a:rPr lang="ru-RU" dirty="0" smtClean="0"/>
                  <a:t> (</a:t>
                </a:r>
                <a:r>
                  <a:rPr lang="en-US" dirty="0" smtClean="0"/>
                  <a:t>x </a:t>
                </a:r>
                <a:r>
                  <a:rPr lang="ru-RU" dirty="0" err="1" smtClean="0"/>
                  <a:t>істинне</a:t>
                </a:r>
                <a:r>
                  <a:rPr lang="ru-RU" dirty="0" smtClean="0"/>
                  <a:t>), а трава все </a:t>
                </a:r>
                <a:r>
                  <a:rPr lang="ru-RU" dirty="0" err="1" smtClean="0"/>
                  <a:t>ще</a:t>
                </a:r>
                <a:r>
                  <a:rPr lang="ru-RU" dirty="0" smtClean="0"/>
                  <a:t> суха (</a:t>
                </a:r>
                <a:r>
                  <a:rPr lang="en-US" dirty="0" smtClean="0"/>
                  <a:t>y </a:t>
                </a:r>
                <a:r>
                  <a:rPr lang="ru-RU" dirty="0" err="1" smtClean="0"/>
                  <a:t>неправдиве</a:t>
                </a:r>
                <a:r>
                  <a:rPr lang="ru-RU" dirty="0" smtClean="0"/>
                  <a:t>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204" y="1363288"/>
                <a:ext cx="10515600" cy="4871257"/>
              </a:xfrm>
              <a:blipFill>
                <a:blip r:embed="rId2"/>
                <a:stretch>
                  <a:fillRect l="-1043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1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Формула </a:t>
                </a:r>
                <a:r>
                  <a:rPr lang="en-US" dirty="0" smtClean="0"/>
                  <a:t>F –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синтаксично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правильний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набір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змінних</a:t>
                </a:r>
                <a:r>
                  <a:rPr lang="ru-RU" dirty="0" smtClean="0"/>
                  <a:t> і </a:t>
                </a:r>
                <a:r>
                  <a:rPr lang="ru-RU" dirty="0" err="1" smtClean="0"/>
                  <a:t>зв'язкових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операторів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тобто</a:t>
                </a:r>
                <a:r>
                  <a:rPr lang="ru-RU" dirty="0" smtClean="0"/>
                  <a:t> →, ∧</a:t>
                </a:r>
                <a:r>
                  <a:rPr lang="en-US" dirty="0" smtClean="0"/>
                  <a:t>, ∨ </a:t>
                </a:r>
                <a:r>
                  <a:rPr lang="ru-RU" dirty="0" err="1" smtClean="0"/>
                  <a:t>поєднують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або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інші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формули</a:t>
                </a:r>
                <a:r>
                  <a:rPr lang="ru-RU" dirty="0" smtClean="0"/>
                  <a:t>, - (</a:t>
                </a:r>
                <a:r>
                  <a:rPr lang="en-US" dirty="0" smtClean="0"/>
                  <a:t>not) </a:t>
                </a:r>
                <a:r>
                  <a:rPr lang="ru-RU" dirty="0" err="1" smtClean="0"/>
                  <a:t>стоїть</a:t>
                </a:r>
                <a:r>
                  <a:rPr lang="ru-RU" dirty="0" smtClean="0"/>
                  <a:t> перед </a:t>
                </a:r>
                <a:r>
                  <a:rPr lang="ru-RU" dirty="0" err="1" smtClean="0"/>
                  <a:t>змінною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або</a:t>
                </a:r>
                <a:r>
                  <a:rPr lang="ru-RU" dirty="0" smtClean="0"/>
                  <a:t> формулою. </a:t>
                </a:r>
                <a:endParaRPr lang="fr-CA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Приклад: </a:t>
                </a:r>
                <a:r>
                  <a:rPr lang="en-US" dirty="0" smtClean="0"/>
                  <a:t>F=(x→(</a:t>
                </a:r>
                <a:r>
                  <a:rPr lang="en-US" dirty="0" err="1" smtClean="0"/>
                  <a:t>y∨z</a:t>
                </a:r>
                <a:r>
                  <a:rPr lang="en-US" dirty="0" smtClean="0"/>
                  <a:t>))∧(z→−x).</a:t>
                </a:r>
              </a:p>
              <a:p>
                <a:r>
                  <a:rPr lang="ru-RU" dirty="0" err="1" smtClean="0"/>
                  <a:t>Кажуть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формула </a:t>
                </a:r>
                <a:r>
                  <a:rPr lang="en-US" dirty="0" smtClean="0"/>
                  <a:t>F </a:t>
                </a:r>
                <a:r>
                  <a:rPr lang="ru-RU" dirty="0" err="1" smtClean="0"/>
                  <a:t>здійснена</a:t>
                </a:r>
                <a:r>
                  <a:rPr lang="ru-RU" dirty="0" smtClean="0"/>
                  <a:t> (</a:t>
                </a:r>
                <a:r>
                  <a:rPr lang="en-US" dirty="0" smtClean="0"/>
                  <a:t>SAT),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її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змінним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можна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приписати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значення</a:t>
                </a:r>
                <a:r>
                  <a:rPr lang="ru-RU" dirty="0" smtClean="0"/>
                  <a:t> «</a:t>
                </a:r>
                <a:r>
                  <a:rPr lang="ru-RU" dirty="0" err="1" smtClean="0"/>
                  <a:t>істина</a:t>
                </a:r>
                <a:r>
                  <a:rPr lang="ru-RU" dirty="0" smtClean="0"/>
                  <a:t>»\«</a:t>
                </a:r>
                <a:r>
                  <a:rPr lang="ru-RU" dirty="0" err="1" smtClean="0"/>
                  <a:t>хиба</a:t>
                </a:r>
                <a:r>
                  <a:rPr lang="ru-RU" dirty="0" smtClean="0"/>
                  <a:t>» (ми </a:t>
                </a:r>
                <a:r>
                  <a:rPr lang="ru-RU" dirty="0" err="1" smtClean="0"/>
                  <a:t>називаємо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таку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функцію</a:t>
                </a:r>
                <a:r>
                  <a:rPr lang="ru-RU" dirty="0" smtClean="0"/>
                  <a:t> </a:t>
                </a:r>
                <a:r>
                  <a:rPr lang="en-US" dirty="0" smtClean="0"/>
                  <a:t>I </a:t>
                </a:r>
                <a:r>
                  <a:rPr lang="ru-RU" dirty="0" err="1" smtClean="0"/>
                  <a:t>від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англійського</a:t>
                </a:r>
                <a:r>
                  <a:rPr lang="ru-RU" dirty="0" smtClean="0"/>
                  <a:t> </a:t>
                </a:r>
                <a:r>
                  <a:rPr lang="en-US" dirty="0" smtClean="0"/>
                  <a:t>Interpretation), </a:t>
                </a:r>
                <a:r>
                  <a:rPr lang="ru-RU" dirty="0" smtClean="0"/>
                  <a:t>таким чином,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</a:t>
                </a:r>
                <a:r>
                  <a:rPr lang="en-US" dirty="0" smtClean="0"/>
                  <a:t>F </a:t>
                </a:r>
                <a:r>
                  <a:rPr lang="ru-RU" dirty="0" err="1" smtClean="0"/>
                  <a:t>істинна</a:t>
                </a:r>
                <a:r>
                  <a:rPr lang="ru-RU" dirty="0" smtClean="0"/>
                  <a:t>. Для </a:t>
                </a:r>
                <a:r>
                  <a:rPr lang="ru-RU" dirty="0" err="1" smtClean="0"/>
                  <a:t>стислості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пишемо</a:t>
                </a:r>
                <a:r>
                  <a:rPr lang="ru-RU" dirty="0" smtClean="0"/>
                  <a:t> </a:t>
                </a:r>
                <a:r>
                  <a:rPr lang="en-US" dirty="0" smtClean="0"/>
                  <a:t>I(F)=«</a:t>
                </a:r>
                <a:r>
                  <a:rPr lang="ru-RU" dirty="0" err="1" smtClean="0"/>
                  <a:t>істина</a:t>
                </a:r>
                <a:r>
                  <a:rPr lang="ru-RU" dirty="0" smtClean="0"/>
                  <a:t>».</a:t>
                </a:r>
              </a:p>
              <a:p>
                <a:r>
                  <a:rPr lang="ru-RU" dirty="0" smtClean="0"/>
                  <a:t>Будь-яка </a:t>
                </a:r>
                <a:r>
                  <a:rPr lang="ru-RU" dirty="0" err="1" smtClean="0"/>
                  <a:t>пропозиційна</a:t>
                </a:r>
                <a:r>
                  <a:rPr lang="ru-RU" dirty="0" smtClean="0"/>
                  <a:t> формула </a:t>
                </a:r>
                <a:r>
                  <a:rPr lang="en-US" dirty="0" smtClean="0"/>
                  <a:t>F </a:t>
                </a:r>
                <a:r>
                  <a:rPr lang="ru-RU" dirty="0" err="1" smtClean="0"/>
                  <a:t>може</a:t>
                </a:r>
                <a:r>
                  <a:rPr lang="ru-RU" dirty="0" smtClean="0"/>
                  <a:t> бути приведена до </a:t>
                </a:r>
                <a:r>
                  <a:rPr lang="ru-RU" dirty="0" err="1" smtClean="0"/>
                  <a:t>вигляду</a:t>
                </a:r>
                <a:r>
                  <a:rPr lang="ru-RU" dirty="0" smtClean="0"/>
                  <a:t> </a:t>
                </a:r>
                <a:r>
                  <a:rPr lang="en-US" dirty="0" smtClean="0"/>
                  <a:t>CNF (conjunctive normal form), </a:t>
                </a:r>
                <a:r>
                  <a:rPr lang="ru-RU" dirty="0" err="1" smtClean="0"/>
                  <a:t>тобто</a:t>
                </a:r>
                <a:r>
                  <a:rPr lang="ru-RU" dirty="0" smtClean="0"/>
                  <a:t> бути представлена у </a:t>
                </a:r>
                <a:r>
                  <a:rPr lang="ru-RU" dirty="0" err="1" smtClean="0"/>
                  <a:t>вигляді</a:t>
                </a:r>
                <a:r>
                  <a:rPr lang="ru-RU" dirty="0" smtClean="0"/>
                  <a:t>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F'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​∧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​∧…∧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​ 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​ –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(</a:t>
                </a:r>
                <a:r>
                  <a:rPr lang="en-US" dirty="0" err="1" smtClean="0"/>
                  <a:t>x∨y∨z</a:t>
                </a:r>
                <a:r>
                  <a:rPr lang="en-US" dirty="0" smtClean="0"/>
                  <a:t>), </a:t>
                </a:r>
                <a:r>
                  <a:rPr lang="ru-RU" dirty="0" smtClean="0"/>
                  <a:t>а </a:t>
                </a:r>
                <a:r>
                  <a:rPr lang="en-US" dirty="0" smtClean="0"/>
                  <a:t>x, y, z –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або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їх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заперечення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Приклад: </a:t>
                </a:r>
                <a:r>
                  <a:rPr lang="en-US" dirty="0" smtClean="0"/>
                  <a:t>F=(x∨−y∨−z)∧(−x∨−</a:t>
                </a:r>
                <a:r>
                  <a:rPr lang="en-US" dirty="0" err="1" smtClean="0"/>
                  <a:t>y∨h</a:t>
                </a:r>
                <a:r>
                  <a:rPr lang="en-US" dirty="0" smtClean="0"/>
                  <a:t>)∧(</a:t>
                </a:r>
                <a:r>
                  <a:rPr lang="en-US" dirty="0" err="1" smtClean="0"/>
                  <a:t>z∨h</a:t>
                </a:r>
                <a:r>
                  <a:rPr lang="en-US" dirty="0" smtClean="0"/>
                  <a:t>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Запис</a:t>
            </a:r>
            <a:r>
              <a:rPr lang="ru-RU" dirty="0" smtClean="0"/>
              <a:t> задач</a:t>
            </a:r>
            <a:r>
              <a:rPr lang="uk-UA" dirty="0" smtClean="0"/>
              <a:t>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Алфавіт </a:t>
            </a:r>
            <a:r>
              <a:rPr lang="en-US" dirty="0" smtClean="0"/>
              <a:t>{∧,</a:t>
            </a:r>
            <a:r>
              <a:rPr lang="uk-UA" dirty="0" smtClean="0"/>
              <a:t> </a:t>
            </a:r>
            <a:r>
              <a:rPr lang="en-US" dirty="0" smtClean="0"/>
              <a:t>∨,</a:t>
            </a:r>
            <a:r>
              <a:rPr lang="uk-UA" dirty="0" smtClean="0"/>
              <a:t> </a:t>
            </a:r>
            <a:r>
              <a:rPr lang="en-US" dirty="0" smtClean="0"/>
              <a:t>¬</a:t>
            </a:r>
            <a:r>
              <a:rPr lang="uk-UA" dirty="0" smtClean="0"/>
              <a:t> 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uk-UA" dirty="0" smtClean="0"/>
              <a:t> 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)</a:t>
            </a:r>
            <a:r>
              <a:rPr lang="uk-UA" dirty="0" smtClean="0"/>
              <a:t> 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x</a:t>
            </a:r>
            <a:r>
              <a:rPr lang="uk-UA" dirty="0" smtClean="0"/>
              <a:t> 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0,</a:t>
            </a:r>
            <a:r>
              <a:rPr lang="uk-UA" dirty="0" smtClean="0"/>
              <a:t> </a:t>
            </a:r>
            <a:r>
              <a:rPr lang="en-US" dirty="0" smtClean="0"/>
              <a:t>1}.</a:t>
            </a:r>
          </a:p>
          <a:p>
            <a:r>
              <a:rPr lang="ru-RU" dirty="0" smtClean="0"/>
              <a:t>При </a:t>
            </a:r>
            <a:r>
              <a:rPr lang="ru-RU" dirty="0" err="1" smtClean="0"/>
              <a:t>використанні</a:t>
            </a:r>
            <a:r>
              <a:rPr lang="ru-RU" dirty="0" smtClean="0"/>
              <a:t> такого </a:t>
            </a:r>
            <a:r>
              <a:rPr lang="ru-RU" dirty="0" err="1" smtClean="0"/>
              <a:t>алфавіту</a:t>
            </a:r>
            <a:r>
              <a:rPr lang="ru-RU" dirty="0" smtClean="0"/>
              <a:t> дужки та </a:t>
            </a:r>
            <a:r>
              <a:rPr lang="ru-RU" dirty="0" err="1" smtClean="0"/>
              <a:t>оператори</a:t>
            </a:r>
            <a:r>
              <a:rPr lang="ru-RU" dirty="0" smtClean="0"/>
              <a:t> </a:t>
            </a:r>
            <a:r>
              <a:rPr lang="ru-RU" dirty="0" err="1" smtClean="0"/>
              <a:t>записуються</a:t>
            </a:r>
            <a:r>
              <a:rPr lang="ru-RU" dirty="0" smtClean="0"/>
              <a:t> </a:t>
            </a:r>
            <a:r>
              <a:rPr lang="ru-RU" dirty="0" err="1" smtClean="0"/>
              <a:t>природним</a:t>
            </a:r>
            <a:r>
              <a:rPr lang="ru-RU" dirty="0" smtClean="0"/>
              <a:t> чином, а </a:t>
            </a:r>
            <a:r>
              <a:rPr lang="ru-RU" dirty="0" err="1" smtClean="0"/>
              <a:t>змінні</a:t>
            </a:r>
            <a:r>
              <a:rPr lang="ru-RU" dirty="0" smtClean="0"/>
              <a:t> </a:t>
            </a:r>
            <a:r>
              <a:rPr lang="ru-RU" dirty="0" err="1" smtClean="0"/>
              <a:t>отримують</a:t>
            </a:r>
            <a:r>
              <a:rPr lang="ru-RU" dirty="0" smtClean="0"/>
              <a:t> </a:t>
            </a:r>
            <a:r>
              <a:rPr lang="ru-RU" dirty="0" err="1" smtClean="0"/>
              <a:t>наступні</a:t>
            </a:r>
            <a:r>
              <a:rPr lang="ru-RU" dirty="0" smtClean="0"/>
              <a:t> </a:t>
            </a:r>
            <a:r>
              <a:rPr lang="ru-RU" dirty="0" err="1" smtClean="0"/>
              <a:t>імена</a:t>
            </a:r>
            <a:r>
              <a:rPr lang="ru-RU" dirty="0" smtClean="0"/>
              <a:t>: </a:t>
            </a:r>
            <a:r>
              <a:rPr lang="en-US" dirty="0" smtClean="0"/>
              <a:t>x1​, x10​, x11, x100, …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їхніх</a:t>
            </a:r>
            <a:r>
              <a:rPr lang="ru-RU" dirty="0" smtClean="0"/>
              <a:t> </a:t>
            </a:r>
            <a:r>
              <a:rPr lang="ru-RU" dirty="0" err="1" smtClean="0"/>
              <a:t>номерів</a:t>
            </a:r>
            <a:r>
              <a:rPr lang="ru-RU" dirty="0" smtClean="0"/>
              <a:t> у </a:t>
            </a:r>
            <a:r>
              <a:rPr lang="ru-RU" dirty="0" err="1" smtClean="0"/>
              <a:t>двійковій</a:t>
            </a:r>
            <a:r>
              <a:rPr lang="ru-RU" dirty="0" smtClean="0"/>
              <a:t> </a:t>
            </a:r>
            <a:r>
              <a:rPr lang="ru-RU" dirty="0" err="1" smtClean="0"/>
              <a:t>системі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Нехай </a:t>
            </a:r>
            <a:r>
              <a:rPr lang="ru-RU" dirty="0" err="1" smtClean="0"/>
              <a:t>деяка</a:t>
            </a:r>
            <a:r>
              <a:rPr lang="ru-RU" dirty="0" smtClean="0"/>
              <a:t> булева формула, записана у </a:t>
            </a:r>
            <a:r>
              <a:rPr lang="ru-RU" dirty="0" err="1" smtClean="0"/>
              <a:t>звичайній</a:t>
            </a:r>
            <a:r>
              <a:rPr lang="ru-RU" dirty="0" smtClean="0"/>
              <a:t> </a:t>
            </a:r>
            <a:r>
              <a:rPr lang="ru-RU" dirty="0" err="1" smtClean="0"/>
              <a:t>математичній</a:t>
            </a:r>
            <a:r>
              <a:rPr lang="ru-RU" dirty="0" smtClean="0"/>
              <a:t> </a:t>
            </a:r>
            <a:r>
              <a:rPr lang="ru-RU" dirty="0" err="1" smtClean="0"/>
              <a:t>нотації</a:t>
            </a:r>
            <a:r>
              <a:rPr lang="ru-RU" dirty="0" smtClean="0"/>
              <a:t>, мала </a:t>
            </a:r>
            <a:r>
              <a:rPr lang="ru-RU" dirty="0" err="1" smtClean="0"/>
              <a:t>довжину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err="1" smtClean="0"/>
              <a:t>символів</a:t>
            </a:r>
            <a:r>
              <a:rPr lang="ru-RU" dirty="0" smtClean="0"/>
              <a:t>. У </a:t>
            </a:r>
            <a:r>
              <a:rPr lang="ru-RU" dirty="0" err="1" smtClean="0"/>
              <a:t>ній</a:t>
            </a:r>
            <a:r>
              <a:rPr lang="ru-RU" dirty="0" smtClean="0"/>
              <a:t> </a:t>
            </a:r>
            <a:r>
              <a:rPr lang="ru-RU" dirty="0" err="1" smtClean="0"/>
              <a:t>кожне</a:t>
            </a:r>
            <a:r>
              <a:rPr lang="ru-RU" dirty="0" smtClean="0"/>
              <a:t> </a:t>
            </a:r>
            <a:r>
              <a:rPr lang="ru-RU" dirty="0" err="1" smtClean="0"/>
              <a:t>входження</a:t>
            </a:r>
            <a:r>
              <a:rPr lang="ru-RU" dirty="0" smtClean="0"/>
              <a:t>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змінної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описано </a:t>
            </a:r>
            <a:r>
              <a:rPr lang="ru-RU" dirty="0" err="1" smtClean="0"/>
              <a:t>принаймні</a:t>
            </a:r>
            <a:r>
              <a:rPr lang="ru-RU" dirty="0" smtClean="0"/>
              <a:t> одним символом, тому </a:t>
            </a:r>
            <a:r>
              <a:rPr lang="ru-RU" dirty="0" err="1" smtClean="0"/>
              <a:t>загалом</a:t>
            </a:r>
            <a:r>
              <a:rPr lang="ru-RU" dirty="0" smtClean="0"/>
              <a:t> у </a:t>
            </a:r>
            <a:r>
              <a:rPr lang="ru-RU" dirty="0" err="1" smtClean="0"/>
              <a:t>цій</a:t>
            </a:r>
            <a:r>
              <a:rPr lang="ru-RU" dirty="0" smtClean="0"/>
              <a:t> </a:t>
            </a:r>
            <a:r>
              <a:rPr lang="ru-RU" dirty="0" err="1" smtClean="0"/>
              <a:t>формулі</a:t>
            </a:r>
            <a:r>
              <a:rPr lang="ru-RU" dirty="0" smtClean="0"/>
              <a:t> не </a:t>
            </a:r>
            <a:r>
              <a:rPr lang="ru-RU" dirty="0" err="1" smtClean="0"/>
              <a:t>більше</a:t>
            </a:r>
            <a:r>
              <a:rPr lang="ru-RU" dirty="0" smtClean="0"/>
              <a:t> </a:t>
            </a:r>
            <a:r>
              <a:rPr lang="ru-RU" dirty="0" err="1" smtClean="0"/>
              <a:t>ніж</a:t>
            </a:r>
            <a:r>
              <a:rPr lang="ru-RU" dirty="0" smtClean="0"/>
              <a:t> </a:t>
            </a:r>
            <a:r>
              <a:rPr lang="en-US" dirty="0" smtClean="0"/>
              <a:t>N</a:t>
            </a:r>
            <a:r>
              <a:rPr lang="uk-UA" dirty="0" smtClean="0"/>
              <a:t> </a:t>
            </a:r>
            <a:r>
              <a:rPr lang="ru-RU" dirty="0" err="1" smtClean="0"/>
              <a:t>змінних</a:t>
            </a:r>
            <a:r>
              <a:rPr lang="ru-RU" dirty="0" smtClean="0"/>
              <a:t>. </a:t>
            </a:r>
            <a:r>
              <a:rPr lang="ru-RU" dirty="0" err="1" smtClean="0"/>
              <a:t>Отже</a:t>
            </a:r>
            <a:r>
              <a:rPr lang="ru-RU" dirty="0" smtClean="0"/>
              <a:t>, у </a:t>
            </a:r>
            <a:r>
              <a:rPr lang="ru-RU" dirty="0" err="1" smtClean="0"/>
              <a:t>запропонованій</a:t>
            </a:r>
            <a:r>
              <a:rPr lang="ru-RU" dirty="0" smtClean="0"/>
              <a:t> </a:t>
            </a:r>
            <a:r>
              <a:rPr lang="ru-RU" dirty="0" err="1" smtClean="0"/>
              <a:t>вище</a:t>
            </a:r>
            <a:r>
              <a:rPr lang="ru-RU" dirty="0" smtClean="0"/>
              <a:t> </a:t>
            </a:r>
            <a:r>
              <a:rPr lang="ru-RU" dirty="0" err="1" smtClean="0"/>
              <a:t>нотації</a:t>
            </a:r>
            <a:r>
              <a:rPr lang="ru-RU" dirty="0" smtClean="0"/>
              <a:t>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змінна</a:t>
            </a:r>
            <a:r>
              <a:rPr lang="ru-RU" dirty="0" smtClean="0"/>
              <a:t> буде записана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en-US" dirty="0" smtClean="0"/>
              <a:t>O(</a:t>
            </a:r>
            <a:r>
              <a:rPr lang="en-US" dirty="0" err="1" smtClean="0"/>
              <a:t>log⁡N</a:t>
            </a:r>
            <a:r>
              <a:rPr lang="en-US" dirty="0" smtClean="0"/>
              <a:t>) </a:t>
            </a:r>
            <a:r>
              <a:rPr lang="ru-RU" dirty="0" err="1" smtClean="0"/>
              <a:t>символів</a:t>
            </a:r>
            <a:r>
              <a:rPr lang="ru-RU" dirty="0" smtClean="0"/>
              <a:t>. Таким чином, вся формула у </a:t>
            </a:r>
            <a:r>
              <a:rPr lang="ru-RU" dirty="0" err="1" smtClean="0"/>
              <a:t>новій</a:t>
            </a:r>
            <a:r>
              <a:rPr lang="ru-RU" dirty="0" smtClean="0"/>
              <a:t> </a:t>
            </a:r>
            <a:r>
              <a:rPr lang="ru-RU" dirty="0" err="1" smtClean="0"/>
              <a:t>нотації</a:t>
            </a:r>
            <a:r>
              <a:rPr lang="ru-RU" dirty="0" smtClean="0"/>
              <a:t> </a:t>
            </a:r>
            <a:r>
              <a:rPr lang="ru-RU" dirty="0" err="1" smtClean="0"/>
              <a:t>матиме</a:t>
            </a:r>
            <a:r>
              <a:rPr lang="ru-RU" dirty="0" smtClean="0"/>
              <a:t> </a:t>
            </a:r>
            <a:r>
              <a:rPr lang="ru-RU" dirty="0" err="1" smtClean="0"/>
              <a:t>довжину</a:t>
            </a:r>
            <a:r>
              <a:rPr lang="ru-RU" dirty="0" smtClean="0"/>
              <a:t> </a:t>
            </a:r>
            <a:r>
              <a:rPr lang="en-US" dirty="0" smtClean="0"/>
              <a:t>O(</a:t>
            </a:r>
            <a:r>
              <a:rPr lang="en-US" dirty="0" err="1" smtClean="0"/>
              <a:t>Nlog⁡N</a:t>
            </a:r>
            <a:r>
              <a:rPr lang="en-US" dirty="0" smtClean="0"/>
              <a:t>) </a:t>
            </a:r>
            <a:r>
              <a:rPr lang="ru-RU" dirty="0" err="1" smtClean="0"/>
              <a:t>символів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довжина</a:t>
            </a:r>
            <a:r>
              <a:rPr lang="ru-RU" dirty="0" smtClean="0"/>
              <a:t> рядка </a:t>
            </a:r>
            <a:r>
              <a:rPr lang="ru-RU" dirty="0" err="1" smtClean="0"/>
              <a:t>зросте</a:t>
            </a:r>
            <a:r>
              <a:rPr lang="ru-RU" dirty="0" smtClean="0"/>
              <a:t> у </a:t>
            </a:r>
            <a:r>
              <a:rPr lang="ru-RU" dirty="0" err="1" smtClean="0"/>
              <a:t>поліноміальну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разів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Наприклад</a:t>
            </a:r>
            <a:r>
              <a:rPr lang="ru-RU" dirty="0" smtClean="0"/>
              <a:t>, формула </a:t>
            </a:r>
            <a:r>
              <a:rPr lang="en-US" dirty="0" smtClean="0"/>
              <a:t>a∧¬(</a:t>
            </a:r>
            <a:r>
              <a:rPr lang="en-US" dirty="0" err="1" smtClean="0"/>
              <a:t>b∨c</a:t>
            </a:r>
            <a:r>
              <a:rPr lang="en-US" dirty="0" smtClean="0"/>
              <a:t>) </a:t>
            </a:r>
            <a:r>
              <a:rPr lang="ru-RU" dirty="0" err="1" smtClean="0"/>
              <a:t>набуде</a:t>
            </a:r>
            <a:r>
              <a:rPr lang="ru-RU" dirty="0" smtClean="0"/>
              <a:t> </a:t>
            </a:r>
            <a:r>
              <a:rPr lang="ru-RU" dirty="0" err="1" smtClean="0"/>
              <a:t>вигляду</a:t>
            </a:r>
            <a:r>
              <a:rPr lang="ru-RU" dirty="0" smtClean="0"/>
              <a:t> </a:t>
            </a:r>
            <a:r>
              <a:rPr lang="en-US" dirty="0" smtClean="0"/>
              <a:t>x1∧¬(x10∨x11).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Розв</a:t>
            </a:r>
            <a:r>
              <a:rPr lang="fr-CA" dirty="0" smtClean="0"/>
              <a:t>``</a:t>
            </a:r>
            <a:r>
              <a:rPr lang="uk-UA" dirty="0" err="1" smtClean="0"/>
              <a:t>язок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1150" y="2413085"/>
            <a:ext cx="100750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Введення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задається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списку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кон'юнкцій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класів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кожен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містить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трьох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літералів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Кодування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змінних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Використовуємо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символи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форматі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x1​, x10​, x11,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тощо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кодування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змінних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Перевірка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виконуваності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Створимо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функцію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перевіряє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чи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можна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значення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змінним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щоб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стала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істинною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3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TSP(</a:t>
            </a:r>
            <a:r>
              <a:rPr lang="ru-RU" dirty="0" smtClean="0"/>
              <a:t>Задача ко</a:t>
            </a:r>
            <a:r>
              <a:rPr lang="uk-UA" dirty="0" smtClean="0"/>
              <a:t>мі</a:t>
            </a:r>
            <a:r>
              <a:rPr lang="ru-RU" dirty="0" smtClean="0"/>
              <a:t>вояжера</a:t>
            </a:r>
            <a:r>
              <a:rPr lang="fr-CA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/>
              <a:t>Зада́ча</a:t>
            </a:r>
            <a:r>
              <a:rPr lang="ru-RU" b="1" dirty="0"/>
              <a:t> </a:t>
            </a:r>
            <a:r>
              <a:rPr lang="ru-RU" b="1" dirty="0" err="1"/>
              <a:t>комівояже́ра</a:t>
            </a:r>
            <a:r>
              <a:rPr lang="ru-RU" dirty="0"/>
              <a:t> (</a:t>
            </a:r>
            <a:r>
              <a:rPr lang="ru-RU" dirty="0" err="1">
                <a:hlinkClick r:id="rId2" tooltip="Комівояжер"/>
              </a:rPr>
              <a:t>комівояжер</a:t>
            </a:r>
            <a:r>
              <a:rPr lang="ru-RU" dirty="0"/>
              <a:t> — бродячий </a:t>
            </a:r>
            <a:r>
              <a:rPr lang="ru-RU" dirty="0" err="1"/>
              <a:t>торговець</a:t>
            </a:r>
            <a:r>
              <a:rPr lang="ru-RU" dirty="0"/>
              <a:t>; </a:t>
            </a:r>
            <a:r>
              <a:rPr lang="ru-RU" dirty="0">
                <a:hlinkClick r:id="rId3" tooltip="Англійська мова"/>
              </a:rPr>
              <a:t>англ.</a:t>
            </a:r>
            <a:r>
              <a:rPr lang="ru-RU" dirty="0"/>
              <a:t> </a:t>
            </a:r>
            <a:r>
              <a:rPr lang="en-US" i="1" dirty="0"/>
              <a:t>Travelling Salesman Problem</a:t>
            </a:r>
            <a:r>
              <a:rPr lang="en-US" dirty="0"/>
              <a:t>, TSP; </a:t>
            </a:r>
            <a:r>
              <a:rPr lang="ru-RU" dirty="0" err="1">
                <a:hlinkClick r:id="rId4" tooltip="Німецька мова"/>
              </a:rPr>
              <a:t>нім</a:t>
            </a:r>
            <a:r>
              <a:rPr lang="ru-RU" dirty="0">
                <a:hlinkClick r:id="rId4" tooltip="Німецька мова"/>
              </a:rPr>
              <a:t>.</a:t>
            </a:r>
            <a:r>
              <a:rPr lang="ru-RU" dirty="0"/>
              <a:t> </a:t>
            </a:r>
            <a:r>
              <a:rPr lang="en-US" i="1" dirty="0"/>
              <a:t>Problem des </a:t>
            </a:r>
            <a:r>
              <a:rPr lang="en-US" i="1" dirty="0" err="1"/>
              <a:t>Handlungsreisenden</a:t>
            </a:r>
            <a:r>
              <a:rPr lang="en-US" dirty="0"/>
              <a:t>) </a:t>
            </a:r>
            <a:r>
              <a:rPr lang="ru-RU" dirty="0" err="1"/>
              <a:t>полягає</a:t>
            </a:r>
            <a:r>
              <a:rPr lang="ru-RU" dirty="0"/>
              <a:t> у </a:t>
            </a:r>
            <a:r>
              <a:rPr lang="ru-RU" dirty="0" err="1"/>
              <a:t>знаходженні</a:t>
            </a:r>
            <a:r>
              <a:rPr lang="ru-RU" dirty="0"/>
              <a:t> </a:t>
            </a:r>
            <a:r>
              <a:rPr lang="ru-RU" dirty="0" err="1"/>
              <a:t>найвигіднішого</a:t>
            </a:r>
            <a:r>
              <a:rPr lang="ru-RU" dirty="0"/>
              <a:t> </a:t>
            </a:r>
            <a:r>
              <a:rPr lang="ru-RU" dirty="0">
                <a:hlinkClick r:id="rId5" tooltip="Маршрут"/>
              </a:rPr>
              <a:t>маршруту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проходить через </a:t>
            </a:r>
            <a:r>
              <a:rPr lang="ru-RU" dirty="0" err="1"/>
              <a:t>вказані</a:t>
            </a:r>
            <a:r>
              <a:rPr lang="ru-RU" dirty="0"/>
              <a:t> </a:t>
            </a:r>
            <a:r>
              <a:rPr lang="ru-RU" dirty="0" err="1"/>
              <a:t>міста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б по одному разу. 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вказуються</a:t>
            </a:r>
            <a:r>
              <a:rPr lang="ru-RU" dirty="0"/>
              <a:t> </a:t>
            </a:r>
            <a:r>
              <a:rPr lang="ru-RU" dirty="0" err="1"/>
              <a:t>критерій</a:t>
            </a:r>
            <a:r>
              <a:rPr lang="ru-RU" dirty="0"/>
              <a:t> </a:t>
            </a:r>
            <a:r>
              <a:rPr lang="ru-RU" dirty="0" err="1"/>
              <a:t>вигідності</a:t>
            </a:r>
            <a:r>
              <a:rPr lang="ru-RU" dirty="0"/>
              <a:t> маршруту (</a:t>
            </a:r>
            <a:r>
              <a:rPr lang="ru-RU" dirty="0" err="1"/>
              <a:t>найкоротший</a:t>
            </a:r>
            <a:r>
              <a:rPr lang="ru-RU" dirty="0"/>
              <a:t>, </a:t>
            </a:r>
            <a:r>
              <a:rPr lang="ru-RU" dirty="0" err="1"/>
              <a:t>найдешевший</a:t>
            </a:r>
            <a:r>
              <a:rPr lang="ru-RU" dirty="0"/>
              <a:t>, </a:t>
            </a:r>
            <a:r>
              <a:rPr lang="ru-RU" dirty="0" err="1"/>
              <a:t>сукупний</a:t>
            </a:r>
            <a:r>
              <a:rPr lang="ru-RU" dirty="0"/>
              <a:t> </a:t>
            </a:r>
            <a:r>
              <a:rPr lang="ru-RU" dirty="0" err="1"/>
              <a:t>критерій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) і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 </a:t>
            </a:r>
            <a:r>
              <a:rPr lang="ru-RU" dirty="0" err="1"/>
              <a:t>відстаней</a:t>
            </a:r>
            <a:r>
              <a:rPr lang="ru-RU" dirty="0"/>
              <a:t>, </a:t>
            </a:r>
            <a:r>
              <a:rPr lang="ru-RU" dirty="0" err="1"/>
              <a:t>вартості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 </a:t>
            </a:r>
            <a:r>
              <a:rPr lang="ru-RU" dirty="0" err="1"/>
              <a:t>Зазвичай</a:t>
            </a:r>
            <a:r>
              <a:rPr lang="ru-RU" dirty="0"/>
              <a:t> задано, </a:t>
            </a:r>
            <a:r>
              <a:rPr lang="ru-RU" dirty="0" err="1"/>
              <a:t>що</a:t>
            </a:r>
            <a:r>
              <a:rPr lang="ru-RU" dirty="0"/>
              <a:t> маршрут повинен </a:t>
            </a:r>
            <a:r>
              <a:rPr lang="ru-RU" dirty="0" err="1"/>
              <a:t>проходити</a:t>
            </a:r>
            <a:r>
              <a:rPr lang="ru-RU" dirty="0"/>
              <a:t> через </a:t>
            </a:r>
            <a:r>
              <a:rPr lang="ru-RU" dirty="0" err="1"/>
              <a:t>кожне</a:t>
            </a:r>
            <a:r>
              <a:rPr lang="ru-RU" dirty="0"/>
              <a:t> </a:t>
            </a:r>
            <a:r>
              <a:rPr lang="ru-RU" dirty="0" err="1"/>
              <a:t>місто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раз, в такому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розв'язок</a:t>
            </a:r>
            <a:r>
              <a:rPr lang="ru-RU" dirty="0"/>
              <a:t> </a:t>
            </a:r>
            <a:r>
              <a:rPr lang="ru-RU" dirty="0" err="1"/>
              <a:t>знаходиться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 </a:t>
            </a:r>
            <a:r>
              <a:rPr lang="ru-RU" dirty="0" err="1">
                <a:hlinkClick r:id="rId6" tooltip="Гамільтонів цикл"/>
              </a:rPr>
              <a:t>гамільтонових</a:t>
            </a:r>
            <a:r>
              <a:rPr lang="ru-RU" dirty="0">
                <a:hlinkClick r:id="rId6" tooltip="Гамільтонів цикл"/>
              </a:rPr>
              <a:t> </a:t>
            </a:r>
            <a:r>
              <a:rPr lang="ru-RU" dirty="0" err="1">
                <a:hlinkClick r:id="rId6" tooltip="Гамільтонів цикл"/>
              </a:rPr>
              <a:t>циклів</a:t>
            </a:r>
            <a:r>
              <a:rPr lang="ru-RU" dirty="0"/>
              <a:t>.</a:t>
            </a:r>
          </a:p>
          <a:p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маса</a:t>
            </a:r>
            <a:r>
              <a:rPr lang="ru-RU" dirty="0"/>
              <a:t> </a:t>
            </a:r>
            <a:r>
              <a:rPr lang="ru-RU" dirty="0" err="1"/>
              <a:t>різновидів</a:t>
            </a:r>
            <a:r>
              <a:rPr lang="ru-RU" dirty="0"/>
              <a:t> </a:t>
            </a:r>
            <a:r>
              <a:rPr lang="ru-RU" dirty="0" err="1">
                <a:hlinkClick r:id="rId7" tooltip="Узагальнена задача комівояжера"/>
              </a:rPr>
              <a:t>узагальненої</a:t>
            </a:r>
            <a:r>
              <a:rPr lang="ru-RU" dirty="0">
                <a:hlinkClick r:id="rId7" tooltip="Узагальнена задача комівояжера"/>
              </a:rPr>
              <a:t> постановки </a:t>
            </a:r>
            <a:r>
              <a:rPr lang="ru-RU" dirty="0" err="1">
                <a:hlinkClick r:id="rId7" tooltip="Узагальнена задача комівояжера"/>
              </a:rPr>
              <a:t>задачі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геометрична</a:t>
            </a:r>
            <a:r>
              <a:rPr lang="ru-RU" dirty="0"/>
              <a:t> задача </a:t>
            </a:r>
            <a:r>
              <a:rPr lang="ru-RU" dirty="0" err="1"/>
              <a:t>комівояжера</a:t>
            </a:r>
            <a:r>
              <a:rPr lang="ru-RU" dirty="0"/>
              <a:t> (коли </a:t>
            </a:r>
            <a:r>
              <a:rPr lang="ru-RU" dirty="0" err="1"/>
              <a:t>матриця</a:t>
            </a:r>
            <a:r>
              <a:rPr lang="ru-RU" dirty="0"/>
              <a:t> </a:t>
            </a:r>
            <a:r>
              <a:rPr lang="ru-RU" dirty="0" err="1"/>
              <a:t>відстаней</a:t>
            </a:r>
            <a:r>
              <a:rPr lang="ru-RU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 </a:t>
            </a:r>
            <a:r>
              <a:rPr lang="ru-RU" dirty="0" err="1">
                <a:hlinkClick r:id="rId8" tooltip="Відстань"/>
              </a:rPr>
              <a:t>відстані</a:t>
            </a:r>
            <a:r>
              <a:rPr lang="ru-RU" dirty="0"/>
              <a:t> </a:t>
            </a:r>
            <a:r>
              <a:rPr lang="ru-RU" dirty="0" err="1"/>
              <a:t>між</a:t>
            </a:r>
            <a:r>
              <a:rPr lang="ru-RU" dirty="0"/>
              <a:t> точками на </a:t>
            </a:r>
            <a:r>
              <a:rPr lang="ru-RU" dirty="0" err="1"/>
              <a:t>площині</a:t>
            </a:r>
            <a:r>
              <a:rPr lang="ru-RU" dirty="0"/>
              <a:t>), </a:t>
            </a:r>
            <a:r>
              <a:rPr lang="ru-RU" dirty="0" err="1"/>
              <a:t>трикутна</a:t>
            </a:r>
            <a:r>
              <a:rPr lang="ru-RU" dirty="0"/>
              <a:t> задача </a:t>
            </a:r>
            <a:r>
              <a:rPr lang="ru-RU" dirty="0" err="1"/>
              <a:t>комівояжера</a:t>
            </a:r>
            <a:r>
              <a:rPr lang="ru-RU" dirty="0"/>
              <a:t> (коли на </a:t>
            </a:r>
            <a:r>
              <a:rPr lang="ru-RU" dirty="0" err="1"/>
              <a:t>матриці</a:t>
            </a:r>
            <a:r>
              <a:rPr lang="ru-RU" dirty="0"/>
              <a:t> </a:t>
            </a:r>
            <a:r>
              <a:rPr lang="ru-RU" dirty="0" err="1"/>
              <a:t>вартостей</a:t>
            </a:r>
            <a:r>
              <a:rPr lang="ru-RU" dirty="0"/>
              <a:t> </a:t>
            </a:r>
            <a:r>
              <a:rPr lang="ru-RU" dirty="0" err="1"/>
              <a:t>виконується</a:t>
            </a:r>
            <a:r>
              <a:rPr lang="ru-RU" dirty="0"/>
              <a:t> </a:t>
            </a:r>
            <a:r>
              <a:rPr lang="ru-RU" dirty="0" err="1">
                <a:hlinkClick r:id="rId9" tooltip="Нерівність трикутника"/>
              </a:rPr>
              <a:t>нерівність</a:t>
            </a:r>
            <a:r>
              <a:rPr lang="ru-RU" dirty="0">
                <a:hlinkClick r:id="rId9" tooltip="Нерівність трикутника"/>
              </a:rPr>
              <a:t> </a:t>
            </a:r>
            <a:r>
              <a:rPr lang="ru-RU" dirty="0" err="1">
                <a:hlinkClick r:id="rId9" tooltip="Нерівність трикутника"/>
              </a:rPr>
              <a:t>трикутника</a:t>
            </a:r>
            <a:r>
              <a:rPr lang="ru-RU" dirty="0"/>
              <a:t>), </a:t>
            </a:r>
            <a:r>
              <a:rPr lang="ru-RU" dirty="0" err="1"/>
              <a:t>симетрична</a:t>
            </a:r>
            <a:r>
              <a:rPr lang="ru-RU" dirty="0"/>
              <a:t> та </a:t>
            </a:r>
            <a:r>
              <a:rPr lang="ru-RU" dirty="0" err="1"/>
              <a:t>асиметрична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комівояжера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en-US" dirty="0"/>
          </a:p>
        </p:txBody>
      </p:sp>
      <p:pic>
        <p:nvPicPr>
          <p:cNvPr id="16398" name="Picture 14" descr="Пример ТС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54" y="2493818"/>
            <a:ext cx="4142104" cy="35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5458691" y="2763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0" dirty="0" smtClean="0">
                <a:solidFill>
                  <a:srgbClr val="222222"/>
                </a:solidFill>
                <a:effectLst/>
                <a:latin typeface="Source Sans Pro"/>
              </a:rPr>
              <a:t>1-2-4-3-1. </a:t>
            </a:r>
          </a:p>
          <a:p>
            <a:r>
              <a:rPr lang="ru-RU" b="1" dirty="0" err="1" smtClean="0">
                <a:solidFill>
                  <a:srgbClr val="222222"/>
                </a:solidFill>
                <a:latin typeface="Source Sans Pro"/>
              </a:rPr>
              <a:t>Вартість</a:t>
            </a:r>
            <a:r>
              <a:rPr lang="ru-RU" b="1" dirty="0" smtClean="0">
                <a:solidFill>
                  <a:srgbClr val="222222"/>
                </a:solidFill>
                <a:latin typeface="Source Sans Pro"/>
              </a:rPr>
              <a:t> 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Source Sans Pro"/>
              </a:rPr>
              <a:t>10+25+30+15 =80.</a:t>
            </a:r>
          </a:p>
          <a:p>
            <a:r>
              <a:rPr lang="ru-RU" b="0" i="0" dirty="0" smtClean="0">
                <a:solidFill>
                  <a:srgbClr val="222222"/>
                </a:solidFill>
                <a:effectLst/>
                <a:latin typeface="Source Sans Pro"/>
              </a:rPr>
              <a:t/>
            </a:r>
            <a:br>
              <a:rPr lang="ru-RU" b="0" i="0" dirty="0" smtClean="0">
                <a:solidFill>
                  <a:srgbClr val="222222"/>
                </a:solidFill>
                <a:effectLst/>
                <a:latin typeface="Source Sans Pr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err="1">
                <a:latin typeface="Arial" panose="020B0604020202020204" pitchFamily="34" charset="0"/>
              </a:rPr>
              <a:t>Задача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покриття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множини</a:t>
            </a:r>
            <a:r>
              <a:rPr lang="en-US" altLang="en-US" b="1" dirty="0">
                <a:latin typeface="Arial" panose="020B0604020202020204" pitchFamily="34" charset="0"/>
              </a:rPr>
              <a:t> (Set Cover Problem)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найменшу</a:t>
            </a:r>
            <a:r>
              <a:rPr lang="ru-RU" dirty="0" smtClean="0"/>
              <a:t> </a:t>
            </a:r>
            <a:r>
              <a:rPr lang="ru-RU" dirty="0" err="1" smtClean="0"/>
              <a:t>підмножину</a:t>
            </a:r>
            <a:r>
              <a:rPr lang="ru-RU" dirty="0" smtClean="0"/>
              <a:t> набору </a:t>
            </a:r>
            <a:r>
              <a:rPr lang="ru-RU" dirty="0" err="1" smtClean="0"/>
              <a:t>множин</a:t>
            </a:r>
            <a:r>
              <a:rPr lang="ru-RU" dirty="0" smtClean="0"/>
              <a:t>, яка </a:t>
            </a:r>
            <a:r>
              <a:rPr lang="ru-RU" dirty="0" err="1" smtClean="0"/>
              <a:t>покриває</a:t>
            </a:r>
            <a:r>
              <a:rPr lang="ru-RU" dirty="0" smtClean="0"/>
              <a:t> всю </a:t>
            </a:r>
            <a:r>
              <a:rPr lang="ru-RU" dirty="0" err="1" smtClean="0"/>
              <a:t>універсальну</a:t>
            </a:r>
            <a:r>
              <a:rPr lang="ru-RU" dirty="0" smtClean="0"/>
              <a:t> </a:t>
            </a:r>
            <a:r>
              <a:rPr lang="ru-RU" dirty="0" err="1" smtClean="0"/>
              <a:t>множину</a:t>
            </a:r>
            <a:r>
              <a:rPr lang="ru-RU" dirty="0" smtClean="0"/>
              <a:t>. Формально:</a:t>
            </a:r>
          </a:p>
          <a:p>
            <a:r>
              <a:rPr lang="ru-RU" dirty="0" smtClean="0"/>
              <a:t>Нехай є </a:t>
            </a:r>
            <a:r>
              <a:rPr lang="ru-RU" dirty="0" err="1" smtClean="0"/>
              <a:t>універсальна</a:t>
            </a:r>
            <a:r>
              <a:rPr lang="ru-RU" dirty="0" smtClean="0"/>
              <a:t>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en-US" dirty="0" smtClean="0"/>
              <a:t>U </a:t>
            </a:r>
            <a:r>
              <a:rPr lang="ru-RU" dirty="0" smtClean="0"/>
              <a:t>та </a:t>
            </a:r>
            <a:r>
              <a:rPr lang="ru-RU" dirty="0" err="1" smtClean="0"/>
              <a:t>колекція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</a:t>
            </a:r>
            <a:r>
              <a:rPr lang="en-US" dirty="0" smtClean="0"/>
              <a:t>S1,S2,…,Sm, </a:t>
            </a:r>
            <a:r>
              <a:rPr lang="ru-RU" dirty="0" err="1" smtClean="0"/>
              <a:t>кожна</a:t>
            </a:r>
            <a:r>
              <a:rPr lang="ru-RU" dirty="0" smtClean="0"/>
              <a:t> з </a:t>
            </a:r>
            <a:r>
              <a:rPr lang="ru-RU" dirty="0" err="1" smtClean="0"/>
              <a:t>яких</a:t>
            </a:r>
            <a:r>
              <a:rPr lang="ru-RU" dirty="0" smtClean="0"/>
              <a:t> є </a:t>
            </a:r>
            <a:r>
              <a:rPr lang="ru-RU" dirty="0" err="1" smtClean="0"/>
              <a:t>підмножиною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en-US" dirty="0" smtClean="0"/>
              <a:t>U.</a:t>
            </a:r>
          </a:p>
          <a:p>
            <a:r>
              <a:rPr lang="ru-RU" dirty="0" smtClean="0"/>
              <a:t>Мета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найменшу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з </a:t>
            </a:r>
            <a:r>
              <a:rPr lang="ru-RU" dirty="0" err="1" smtClean="0"/>
              <a:t>колекції</a:t>
            </a:r>
            <a:r>
              <a:rPr lang="ru-RU" dirty="0" smtClean="0"/>
              <a:t> </a:t>
            </a:r>
            <a:r>
              <a:rPr lang="en-US" dirty="0" smtClean="0"/>
              <a:t>S, </a:t>
            </a:r>
            <a:r>
              <a:rPr lang="ru-RU" dirty="0" err="1" smtClean="0"/>
              <a:t>така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об'єднання</a:t>
            </a:r>
            <a:r>
              <a:rPr lang="ru-RU" dirty="0" smtClean="0"/>
              <a:t>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</a:t>
            </a:r>
            <a:r>
              <a:rPr lang="ru-RU" dirty="0" err="1" smtClean="0"/>
              <a:t>покриває</a:t>
            </a:r>
            <a:r>
              <a:rPr lang="ru-RU" dirty="0" smtClean="0"/>
              <a:t> всю </a:t>
            </a:r>
            <a:r>
              <a:rPr lang="ru-RU" dirty="0" err="1" smtClean="0"/>
              <a:t>множину</a:t>
            </a:r>
            <a:r>
              <a:rPr lang="ru-RU" dirty="0" smtClean="0"/>
              <a:t> </a:t>
            </a:r>
            <a:r>
              <a:rPr lang="en-US" dirty="0" smtClean="0"/>
              <a:t>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Припустимо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універсальна</a:t>
            </a:r>
            <a:r>
              <a:rPr lang="ru-RU" dirty="0" smtClean="0"/>
              <a:t>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en-US" dirty="0" smtClean="0"/>
              <a:t>U={1,2,3,4,5}, </a:t>
            </a:r>
            <a:r>
              <a:rPr lang="ru-RU" dirty="0" smtClean="0"/>
              <a:t>а </a:t>
            </a:r>
            <a:r>
              <a:rPr lang="ru-RU" dirty="0" err="1" smtClean="0"/>
              <a:t>колекція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є:</a:t>
            </a:r>
          </a:p>
          <a:p>
            <a:r>
              <a:rPr lang="en-US" dirty="0" smtClean="0"/>
              <a:t>S1={1,2}</a:t>
            </a:r>
            <a:endParaRPr lang="uk-UA" dirty="0" smtClean="0"/>
          </a:p>
          <a:p>
            <a:r>
              <a:rPr lang="en-US" dirty="0" smtClean="0"/>
              <a:t>S2={2,3}</a:t>
            </a:r>
            <a:endParaRPr lang="uk-UA" dirty="0" smtClean="0"/>
          </a:p>
          <a:p>
            <a:r>
              <a:rPr lang="en-US" dirty="0" smtClean="0"/>
              <a:t>S3={3,4}</a:t>
            </a:r>
            <a:endParaRPr lang="uk-UA" dirty="0" smtClean="0"/>
          </a:p>
          <a:p>
            <a:r>
              <a:rPr lang="en-US" dirty="0" smtClean="0"/>
              <a:t>S4={4,5}</a:t>
            </a:r>
          </a:p>
          <a:p>
            <a:r>
              <a:rPr lang="en-US" dirty="0" smtClean="0"/>
              <a:t>S5={1,5}</a:t>
            </a:r>
            <a:endParaRPr lang="uk-UA" dirty="0" smtClean="0"/>
          </a:p>
          <a:p>
            <a:pPr marL="0" indent="0">
              <a:buNone/>
            </a:pPr>
            <a:r>
              <a:rPr lang="ru-RU" dirty="0" smtClean="0"/>
              <a:t>У </a:t>
            </a:r>
            <a:r>
              <a:rPr lang="ru-RU" dirty="0" err="1" smtClean="0"/>
              <a:t>даному</a:t>
            </a:r>
            <a:r>
              <a:rPr lang="ru-RU" dirty="0" smtClean="0"/>
              <a:t> </a:t>
            </a:r>
            <a:r>
              <a:rPr lang="ru-RU" dirty="0" err="1" smtClean="0"/>
              <a:t>випадку</a:t>
            </a:r>
            <a:r>
              <a:rPr lang="ru-RU" dirty="0" smtClean="0"/>
              <a:t> </a:t>
            </a:r>
            <a:r>
              <a:rPr lang="ru-RU" dirty="0" err="1" smtClean="0"/>
              <a:t>найменше</a:t>
            </a:r>
            <a:r>
              <a:rPr lang="ru-RU" dirty="0" smtClean="0"/>
              <a:t> </a:t>
            </a:r>
            <a:r>
              <a:rPr lang="ru-RU" dirty="0" err="1" smtClean="0"/>
              <a:t>покриття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отримано</a:t>
            </a:r>
            <a:r>
              <a:rPr lang="ru-RU" dirty="0" smtClean="0"/>
              <a:t>, </a:t>
            </a:r>
            <a:r>
              <a:rPr lang="ru-RU" dirty="0" err="1" smtClean="0"/>
              <a:t>вибравши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en-US" dirty="0" smtClean="0"/>
              <a:t>S1,S3</a:t>
            </a:r>
            <a:r>
              <a:rPr lang="uk-UA" dirty="0" smtClean="0"/>
              <a:t> </a:t>
            </a:r>
            <a:r>
              <a:rPr lang="en-US" dirty="0" smtClean="0"/>
              <a:t>​ </a:t>
            </a:r>
            <a:r>
              <a:rPr lang="ru-RU" dirty="0" smtClean="0"/>
              <a:t>та </a:t>
            </a:r>
            <a:r>
              <a:rPr lang="en-US" dirty="0" smtClean="0"/>
              <a:t>S4:</a:t>
            </a:r>
          </a:p>
          <a:p>
            <a:r>
              <a:rPr lang="en-US" dirty="0" smtClean="0"/>
              <a:t>S1∪S3∪S4={1,2}∪{3,4}∪{4,5}={1,2,3,4,5}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Приклади</a:t>
            </a:r>
            <a:r>
              <a:rPr lang="ru-RU" dirty="0" smtClean="0"/>
              <a:t> задач </a:t>
            </a:r>
            <a:r>
              <a:rPr lang="en-US" dirty="0" smtClean="0"/>
              <a:t>P: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484418" cy="4351338"/>
          </a:xfrm>
        </p:spPr>
        <p:txBody>
          <a:bodyPr/>
          <a:lstStyle/>
          <a:p>
            <a:r>
              <a:rPr lang="ru-RU" dirty="0" err="1" smtClean="0"/>
              <a:t>Сортування</a:t>
            </a:r>
            <a:r>
              <a:rPr lang="ru-RU" dirty="0" smtClean="0"/>
              <a:t> </a:t>
            </a:r>
            <a:r>
              <a:rPr lang="ru-RU" dirty="0" err="1" smtClean="0"/>
              <a:t>масиву</a:t>
            </a:r>
            <a:r>
              <a:rPr lang="fr-CA" dirty="0" smtClean="0"/>
              <a:t>:</a:t>
            </a:r>
            <a:endParaRPr lang="uk-UA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3" y="2978488"/>
            <a:ext cx="8379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bubble_sort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): </a:t>
            </a:r>
            <a:endParaRPr lang="uk-UA" dirty="0" smtClean="0"/>
          </a:p>
          <a:p>
            <a:r>
              <a:rPr lang="uk-UA" dirty="0"/>
              <a:t>	</a:t>
            </a:r>
            <a:r>
              <a:rPr lang="en-US" dirty="0" smtClean="0"/>
              <a:t>n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endParaRPr lang="uk-UA" dirty="0" smtClean="0"/>
          </a:p>
          <a:p>
            <a:r>
              <a:rPr lang="uk-UA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range(n - 1): </a:t>
            </a:r>
            <a:endParaRPr lang="uk-UA" dirty="0" smtClean="0"/>
          </a:p>
          <a:p>
            <a:r>
              <a:rPr lang="uk-UA" dirty="0" smtClean="0"/>
              <a:t>		</a:t>
            </a:r>
            <a:r>
              <a:rPr lang="en-US" dirty="0" smtClean="0"/>
              <a:t>for j in range(n - 1 - </a:t>
            </a:r>
            <a:r>
              <a:rPr lang="en-US" dirty="0" err="1" smtClean="0"/>
              <a:t>i</a:t>
            </a:r>
            <a:r>
              <a:rPr lang="en-US" dirty="0" smtClean="0"/>
              <a:t>): </a:t>
            </a:r>
            <a:endParaRPr lang="uk-UA" dirty="0" smtClean="0"/>
          </a:p>
          <a:p>
            <a:r>
              <a:rPr lang="uk-UA" dirty="0"/>
              <a:t>	</a:t>
            </a:r>
            <a:r>
              <a:rPr lang="uk-UA" dirty="0" smtClean="0"/>
              <a:t>		</a:t>
            </a:r>
            <a:r>
              <a:rPr lang="en-US" dirty="0" smtClean="0"/>
              <a:t>if </a:t>
            </a:r>
            <a:r>
              <a:rPr lang="en-US" dirty="0" err="1" smtClean="0"/>
              <a:t>arr</a:t>
            </a:r>
            <a:r>
              <a:rPr lang="en-US" dirty="0" smtClean="0"/>
              <a:t>[j] &gt; </a:t>
            </a:r>
            <a:r>
              <a:rPr lang="en-US" dirty="0" err="1" smtClean="0"/>
              <a:t>arr</a:t>
            </a:r>
            <a:r>
              <a:rPr lang="en-US" dirty="0" smtClean="0"/>
              <a:t>[j + 1]: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en-US" dirty="0" err="1" smtClean="0"/>
              <a:t>arr</a:t>
            </a:r>
            <a:r>
              <a:rPr lang="en-US" dirty="0" smtClean="0"/>
              <a:t>[j], </a:t>
            </a:r>
            <a:r>
              <a:rPr lang="en-US" dirty="0" err="1" smtClean="0"/>
              <a:t>arr</a:t>
            </a:r>
            <a:r>
              <a:rPr lang="en-US" dirty="0" smtClean="0"/>
              <a:t>[j + 1] = </a:t>
            </a:r>
            <a:r>
              <a:rPr lang="en-US" dirty="0" err="1" smtClean="0"/>
              <a:t>arr</a:t>
            </a:r>
            <a:r>
              <a:rPr lang="en-US" dirty="0" smtClean="0"/>
              <a:t>[j + 1], </a:t>
            </a:r>
            <a:r>
              <a:rPr lang="en-US" dirty="0" err="1" smtClean="0"/>
              <a:t>arr</a:t>
            </a:r>
            <a:r>
              <a:rPr lang="en-US" dirty="0" smtClean="0"/>
              <a:t>[j] </a:t>
            </a:r>
            <a:endParaRPr lang="uk-UA" dirty="0" smtClean="0"/>
          </a:p>
          <a:p>
            <a:r>
              <a:rPr lang="uk-UA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arr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5963" y="5516345"/>
                <a:ext cx="3717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Маємо </a:t>
                </a:r>
                <a:r>
                  <a:rPr lang="fr-CA" dirty="0" smtClean="0"/>
                  <a:t>n*(n-1)/2</a:t>
                </a:r>
                <a:r>
                  <a:rPr lang="uk-UA" dirty="0" smtClean="0"/>
                  <a:t> </a:t>
                </a:r>
                <a:r>
                  <a:rPr lang="fr-CA" dirty="0" smtClean="0"/>
                  <a:t>=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 smtClean="0"/>
                  <a:t> </a:t>
                </a:r>
                <a:r>
                  <a:rPr lang="uk-UA" dirty="0" smtClean="0"/>
                  <a:t>обмінів</a:t>
                </a:r>
                <a:r>
                  <a:rPr lang="ru-RU" dirty="0" smtClean="0"/>
                  <a:t> </a:t>
                </a:r>
                <a:r>
                  <a:rPr lang="fr-CA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63" y="5516345"/>
                <a:ext cx="3717174" cy="369332"/>
              </a:xfrm>
              <a:prstGeom prst="rect">
                <a:avLst/>
              </a:prstGeom>
              <a:blipFill>
                <a:blip r:embed="rId2"/>
                <a:stretch>
                  <a:fillRect l="-1475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Задача </a:t>
            </a:r>
            <a:r>
              <a:rPr lang="ru-RU" b="1" dirty="0" err="1" smtClean="0"/>
              <a:t>розбиття</a:t>
            </a:r>
            <a:r>
              <a:rPr lang="ru-RU" b="1" dirty="0" smtClean="0"/>
              <a:t> </a:t>
            </a:r>
            <a:r>
              <a:rPr lang="ru-RU" b="1" dirty="0" err="1" smtClean="0"/>
              <a:t>множини</a:t>
            </a:r>
            <a:r>
              <a:rPr lang="ru-RU" b="1" dirty="0" smtClean="0"/>
              <a:t> (</a:t>
            </a:r>
            <a:r>
              <a:rPr lang="en-US" b="1" dirty="0" smtClean="0"/>
              <a:t>Partition Problem)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Задача </a:t>
            </a:r>
            <a:r>
              <a:rPr lang="ru-RU" dirty="0" err="1" smtClean="0"/>
              <a:t>розбиття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визначити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розділити</a:t>
            </a:r>
            <a:r>
              <a:rPr lang="ru-RU" dirty="0" smtClean="0"/>
              <a:t> </a:t>
            </a:r>
            <a:r>
              <a:rPr lang="ru-RU" dirty="0" err="1" smtClean="0"/>
              <a:t>задану</a:t>
            </a:r>
            <a:r>
              <a:rPr lang="ru-RU" dirty="0" smtClean="0"/>
              <a:t> </a:t>
            </a:r>
            <a:r>
              <a:rPr lang="ru-RU" dirty="0" err="1" smtClean="0"/>
              <a:t>множину</a:t>
            </a:r>
            <a:r>
              <a:rPr lang="ru-RU" dirty="0" smtClean="0"/>
              <a:t> чисел на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підмножини</a:t>
            </a:r>
            <a:r>
              <a:rPr lang="ru-RU" dirty="0" smtClean="0"/>
              <a:t> так,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суми</a:t>
            </a:r>
            <a:r>
              <a:rPr lang="ru-RU" dirty="0" smtClean="0"/>
              <a:t> чисел у </a:t>
            </a:r>
            <a:r>
              <a:rPr lang="ru-RU" dirty="0" err="1" smtClean="0"/>
              <a:t>кожній</a:t>
            </a:r>
            <a:r>
              <a:rPr lang="ru-RU" dirty="0" smtClean="0"/>
              <a:t> з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підмножин</a:t>
            </a:r>
            <a:r>
              <a:rPr lang="ru-RU" dirty="0" smtClean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однаковими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Формально, дана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en-US" dirty="0" smtClean="0"/>
              <a:t>S={s1,s2,…,</a:t>
            </a:r>
            <a:r>
              <a:rPr lang="en-US" dirty="0" err="1" smtClean="0"/>
              <a:t>sn</a:t>
            </a:r>
            <a:r>
              <a:rPr lang="en-US" dirty="0" smtClean="0"/>
              <a:t>} </a:t>
            </a:r>
            <a:r>
              <a:rPr lang="ru-RU" dirty="0" smtClean="0"/>
              <a:t>з </a:t>
            </a:r>
            <a:r>
              <a:rPr lang="en-US" dirty="0" smtClean="0"/>
              <a:t>n </a:t>
            </a:r>
            <a:r>
              <a:rPr lang="ru-RU" dirty="0" err="1" smtClean="0"/>
              <a:t>натуральними</a:t>
            </a:r>
            <a:r>
              <a:rPr lang="ru-RU" dirty="0" smtClean="0"/>
              <a:t> числами, задача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підмножини</a:t>
            </a:r>
            <a:r>
              <a:rPr lang="ru-RU" dirty="0" smtClean="0"/>
              <a:t> </a:t>
            </a:r>
            <a:r>
              <a:rPr lang="en-US" dirty="0" smtClean="0"/>
              <a:t>S1​ </a:t>
            </a:r>
            <a:r>
              <a:rPr lang="ru-RU" dirty="0" smtClean="0"/>
              <a:t>і </a:t>
            </a:r>
            <a:r>
              <a:rPr lang="en-US" dirty="0" smtClean="0"/>
              <a:t>S2​ </a:t>
            </a:r>
            <a:r>
              <a:rPr lang="ru-RU" dirty="0" err="1" smtClean="0"/>
              <a:t>такі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:</a:t>
            </a:r>
          </a:p>
          <a:p>
            <a:r>
              <a:rPr lang="en-US" dirty="0" smtClean="0"/>
              <a:t>S1∪S2=S</a:t>
            </a:r>
          </a:p>
          <a:p>
            <a:r>
              <a:rPr lang="en-US" dirty="0" smtClean="0"/>
              <a:t>S1∩S2=∅</a:t>
            </a:r>
          </a:p>
          <a:p>
            <a:r>
              <a:rPr lang="en-US" dirty="0" smtClean="0"/>
              <a:t>sum(S1)=sum(S2)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така</a:t>
            </a:r>
            <a:r>
              <a:rPr lang="ru-RU" dirty="0" smtClean="0"/>
              <a:t> </a:t>
            </a:r>
            <a:r>
              <a:rPr lang="ru-RU" dirty="0" err="1" smtClean="0"/>
              <a:t>розбивка</a:t>
            </a:r>
            <a:r>
              <a:rPr lang="ru-RU" dirty="0" smtClean="0"/>
              <a:t> </a:t>
            </a:r>
            <a:r>
              <a:rPr lang="ru-RU" dirty="0" err="1" smtClean="0"/>
              <a:t>існує</a:t>
            </a:r>
            <a:r>
              <a:rPr lang="ru-RU" dirty="0" smtClean="0"/>
              <a:t>, ми говоримо,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en-US" dirty="0" smtClean="0"/>
              <a:t>S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розділена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7898" y="2556932"/>
            <a:ext cx="10523913" cy="3318936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Розглянемо</a:t>
            </a:r>
            <a:r>
              <a:rPr lang="ru-RU" dirty="0" smtClean="0"/>
              <a:t> </a:t>
            </a:r>
            <a:r>
              <a:rPr lang="ru-RU" dirty="0" err="1" smtClean="0"/>
              <a:t>множину</a:t>
            </a:r>
            <a:r>
              <a:rPr lang="ru-RU" dirty="0" smtClean="0"/>
              <a:t> </a:t>
            </a:r>
            <a:r>
              <a:rPr lang="en-US" dirty="0" smtClean="0"/>
              <a:t>S={1,5,1</a:t>
            </a:r>
            <a:r>
              <a:rPr lang="uk-UA" dirty="0" smtClean="0"/>
              <a:t>1</a:t>
            </a:r>
            <a:r>
              <a:rPr lang="en-US" dirty="0" smtClean="0"/>
              <a:t>,5}. </a:t>
            </a:r>
            <a:endParaRPr lang="uk-UA" dirty="0" smtClean="0"/>
          </a:p>
          <a:p>
            <a:pPr marL="0" indent="0">
              <a:buNone/>
            </a:pPr>
            <a:r>
              <a:rPr lang="ru-RU" dirty="0" smtClean="0"/>
              <a:t>Сума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 </a:t>
            </a:r>
            <a:r>
              <a:rPr lang="ru-RU" dirty="0" err="1" smtClean="0"/>
              <a:t>дорівнює</a:t>
            </a:r>
            <a:r>
              <a:rPr lang="ru-RU" dirty="0" smtClean="0"/>
              <a:t> 1+5+11+5=221 + 5 + 11 + 5 = 221+5+11+5=22.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того, </a:t>
            </a:r>
            <a:r>
              <a:rPr lang="ru-RU" dirty="0" err="1" smtClean="0"/>
              <a:t>щоб</a:t>
            </a:r>
            <a:r>
              <a:rPr lang="ru-RU" dirty="0" smtClean="0"/>
              <a:t> розбити </a:t>
            </a:r>
            <a:r>
              <a:rPr lang="ru-RU" dirty="0" err="1" smtClean="0"/>
              <a:t>цю</a:t>
            </a:r>
            <a:r>
              <a:rPr lang="ru-RU" dirty="0" smtClean="0"/>
              <a:t> </a:t>
            </a:r>
            <a:r>
              <a:rPr lang="ru-RU" dirty="0" err="1" smtClean="0"/>
              <a:t>множину</a:t>
            </a:r>
            <a:r>
              <a:rPr lang="ru-RU" dirty="0" smtClean="0"/>
              <a:t> на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підмножини</a:t>
            </a:r>
            <a:r>
              <a:rPr lang="ru-RU" dirty="0" smtClean="0"/>
              <a:t> з </a:t>
            </a:r>
            <a:r>
              <a:rPr lang="ru-RU" dirty="0" err="1" smtClean="0"/>
              <a:t>рівними</a:t>
            </a:r>
            <a:r>
              <a:rPr lang="ru-RU" dirty="0" smtClean="0"/>
              <a:t> сумами,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підмножина</a:t>
            </a:r>
            <a:r>
              <a:rPr lang="ru-RU" dirty="0" smtClean="0"/>
              <a:t> повинна </a:t>
            </a:r>
            <a:r>
              <a:rPr lang="ru-RU" dirty="0" err="1" smtClean="0"/>
              <a:t>мати</a:t>
            </a:r>
            <a:r>
              <a:rPr lang="ru-RU" dirty="0" smtClean="0"/>
              <a:t> суму 11.</a:t>
            </a:r>
          </a:p>
          <a:p>
            <a:r>
              <a:rPr lang="ru-RU" dirty="0" smtClean="0"/>
              <a:t>У </a:t>
            </a:r>
            <a:r>
              <a:rPr lang="ru-RU" dirty="0" err="1" smtClean="0"/>
              <a:t>даному</a:t>
            </a:r>
            <a:r>
              <a:rPr lang="ru-RU" dirty="0" smtClean="0"/>
              <a:t> </a:t>
            </a:r>
            <a:r>
              <a:rPr lang="ru-RU" dirty="0" err="1" smtClean="0"/>
              <a:t>випадку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розбити </a:t>
            </a:r>
            <a:r>
              <a:rPr lang="ru-RU" dirty="0" err="1" smtClean="0"/>
              <a:t>множину</a:t>
            </a:r>
            <a:r>
              <a:rPr lang="ru-RU" dirty="0" smtClean="0"/>
              <a:t> на:</a:t>
            </a:r>
          </a:p>
          <a:p>
            <a:r>
              <a:rPr lang="en-US" dirty="0" smtClean="0"/>
              <a:t>S1={1,5,5} (</a:t>
            </a:r>
            <a:r>
              <a:rPr lang="ru-RU" dirty="0" err="1" smtClean="0"/>
              <a:t>сумарно</a:t>
            </a:r>
            <a:r>
              <a:rPr lang="ru-RU" dirty="0" smtClean="0"/>
              <a:t> 11)</a:t>
            </a:r>
          </a:p>
          <a:p>
            <a:r>
              <a:rPr lang="en-US" dirty="0" smtClean="0"/>
              <a:t>S2={11} (</a:t>
            </a:r>
            <a:r>
              <a:rPr lang="ru-RU" dirty="0" err="1" smtClean="0"/>
              <a:t>сумарно</a:t>
            </a:r>
            <a:r>
              <a:rPr lang="ru-RU" dirty="0" smtClean="0"/>
              <a:t> 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Задача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про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кліку</a:t>
            </a:r>
            <a:r>
              <a:rPr lang="en-US" altLang="en-US" b="1" dirty="0">
                <a:latin typeface="Arial" panose="020B0604020202020204" pitchFamily="34" charset="0"/>
              </a:rPr>
              <a:t> (Clique Problem)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712" y="2556932"/>
            <a:ext cx="10415847" cy="3318936"/>
          </a:xfrm>
        </p:spPr>
        <p:txBody>
          <a:bodyPr/>
          <a:lstStyle/>
          <a:p>
            <a:r>
              <a:rPr lang="ru-RU" dirty="0" smtClean="0"/>
              <a:t>Дано граф </a:t>
            </a:r>
            <a:r>
              <a:rPr lang="en-US" dirty="0" smtClean="0"/>
              <a:t>G = (V, E) </a:t>
            </a:r>
            <a:r>
              <a:rPr lang="ru-RU" dirty="0" smtClean="0"/>
              <a:t>і </a:t>
            </a:r>
            <a:r>
              <a:rPr lang="ru-RU" dirty="0" err="1" smtClean="0"/>
              <a:t>ціле</a:t>
            </a:r>
            <a:r>
              <a:rPr lang="ru-RU" dirty="0" smtClean="0"/>
              <a:t> число </a:t>
            </a:r>
            <a:r>
              <a:rPr lang="en-US" dirty="0" smtClean="0"/>
              <a:t>k.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визначити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містить</a:t>
            </a:r>
            <a:r>
              <a:rPr lang="ru-RU" dirty="0" smtClean="0"/>
              <a:t> граф </a:t>
            </a:r>
            <a:r>
              <a:rPr lang="en-US" dirty="0" smtClean="0"/>
              <a:t>G </a:t>
            </a:r>
            <a:r>
              <a:rPr lang="ru-RU" dirty="0" err="1" smtClean="0"/>
              <a:t>повний</a:t>
            </a:r>
            <a:r>
              <a:rPr lang="ru-RU" dirty="0" smtClean="0"/>
              <a:t> </a:t>
            </a:r>
            <a:r>
              <a:rPr lang="ru-RU" dirty="0" err="1" smtClean="0"/>
              <a:t>підграф</a:t>
            </a:r>
            <a:r>
              <a:rPr lang="ru-RU" dirty="0" smtClean="0"/>
              <a:t> (</a:t>
            </a:r>
            <a:r>
              <a:rPr lang="ru-RU" dirty="0" err="1" smtClean="0"/>
              <a:t>кліку</a:t>
            </a:r>
            <a:r>
              <a:rPr lang="ru-RU" dirty="0" smtClean="0"/>
              <a:t>) з </a:t>
            </a:r>
            <a:r>
              <a:rPr lang="en-US" dirty="0" smtClean="0"/>
              <a:t>k </a:t>
            </a:r>
            <a:r>
              <a:rPr lang="ru-RU" dirty="0" smtClean="0"/>
              <a:t>вершинами.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Формально,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відповісти</a:t>
            </a:r>
            <a:r>
              <a:rPr lang="ru-RU" dirty="0" smtClean="0"/>
              <a:t> на </a:t>
            </a:r>
            <a:r>
              <a:rPr lang="ru-RU" dirty="0" err="1" smtClean="0"/>
              <a:t>питання</a:t>
            </a:r>
            <a:r>
              <a:rPr lang="ru-RU" dirty="0" smtClean="0"/>
              <a:t>: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існує</a:t>
            </a:r>
            <a:r>
              <a:rPr lang="ru-RU" dirty="0" smtClean="0"/>
              <a:t> </a:t>
            </a:r>
            <a:r>
              <a:rPr lang="ru-RU" dirty="0" err="1" smtClean="0"/>
              <a:t>підмножина</a:t>
            </a:r>
            <a:r>
              <a:rPr lang="ru-RU" dirty="0" smtClean="0"/>
              <a:t> вершин </a:t>
            </a:r>
            <a:r>
              <a:rPr lang="en-US" dirty="0" smtClean="0"/>
              <a:t>V′⊆V', </a:t>
            </a:r>
            <a:r>
              <a:rPr lang="ru-RU" dirty="0" smtClean="0"/>
              <a:t>де ∣</a:t>
            </a:r>
            <a:r>
              <a:rPr lang="en-US" dirty="0" smtClean="0"/>
              <a:t>V′∣=k, </a:t>
            </a:r>
            <a:r>
              <a:rPr lang="ru-RU" dirty="0" err="1" smtClean="0"/>
              <a:t>така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для будь-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en-US" dirty="0" err="1" smtClean="0"/>
              <a:t>u,v∈V</a:t>
            </a:r>
            <a:r>
              <a:rPr lang="en-US" dirty="0" smtClean="0"/>
              <a:t>′, {</a:t>
            </a:r>
            <a:r>
              <a:rPr lang="en-US" dirty="0" err="1" smtClean="0"/>
              <a:t>u,v</a:t>
            </a:r>
            <a:r>
              <a:rPr lang="en-US" dirty="0" smtClean="0"/>
              <a:t>}∈E (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вершини</a:t>
            </a:r>
            <a:r>
              <a:rPr lang="ru-RU" dirty="0" smtClean="0"/>
              <a:t> </a:t>
            </a:r>
            <a:r>
              <a:rPr lang="ru-RU" dirty="0" err="1" smtClean="0"/>
              <a:t>підграфа</a:t>
            </a:r>
            <a:r>
              <a:rPr lang="ru-RU" dirty="0" smtClean="0"/>
              <a:t> </a:t>
            </a:r>
            <a:r>
              <a:rPr lang="en-US" dirty="0" smtClean="0"/>
              <a:t>V′ </a:t>
            </a:r>
            <a:r>
              <a:rPr lang="ru-RU" dirty="0" err="1" smtClean="0"/>
              <a:t>з'єднані</a:t>
            </a:r>
            <a:r>
              <a:rPr lang="ru-RU" dirty="0" smtClean="0"/>
              <a:t> ребрами, </a:t>
            </a:r>
            <a:r>
              <a:rPr lang="ru-RU" dirty="0" err="1" smtClean="0"/>
              <a:t>утворюючи</a:t>
            </a:r>
            <a:r>
              <a:rPr lang="ru-RU" dirty="0" smtClean="0"/>
              <a:t> </a:t>
            </a:r>
            <a:r>
              <a:rPr lang="ru-RU" dirty="0" err="1" smtClean="0"/>
              <a:t>кліку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про кліку</a:t>
            </a:r>
            <a:endParaRPr lang="en-US" dirty="0"/>
          </a:p>
        </p:txBody>
      </p:sp>
      <p:pic>
        <p:nvPicPr>
          <p:cNvPr id="11266" name="Picture 2" descr="https://media.geeksforgeeks.org/wp-content/uploads/20200613014930/abc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70" y="673331"/>
            <a:ext cx="10176162" cy="534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зведення до  </a:t>
            </a:r>
            <a:r>
              <a:rPr lang="fr-CA" dirty="0" smtClean="0"/>
              <a:t>3-SAT</a:t>
            </a:r>
            <a:endParaRPr lang="en-US" dirty="0"/>
          </a:p>
        </p:txBody>
      </p:sp>
      <p:pic>
        <p:nvPicPr>
          <p:cNvPr id="10242" name="Picture 2" descr="https://upload.wikimedia.org/wikipedia/commons/thumb/a/a5/Sat_reduced_to_Clique_from_Sipser.svg/280px-Sat_reduced_to_Clique_from_Sips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38" y="2344707"/>
            <a:ext cx="4197926" cy="365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94464" y="3103157"/>
            <a:ext cx="5893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3-SAT instance 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) ∧ (¬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 ¬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 ¬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) ∧(¬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reduced to a </a:t>
            </a:r>
            <a:r>
              <a:rPr lang="en-US" b="0" i="0" u="none" strike="noStrike" dirty="0" smtClean="0">
                <a:effectLst/>
                <a:latin typeface="Arial" panose="020B0604020202020204" pitchFamily="34" charset="0"/>
                <a:hlinkClick r:id="rId3" tooltip="Clique problem"/>
              </a:rPr>
              <a:t>clique problem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green vertices form a 3-clique and </a:t>
            </a:r>
          </a:p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correspond to the satisfying assignment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=FALSE,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Clique Decision </a:t>
            </a:r>
            <a:r>
              <a:rPr lang="en-US" i="1" dirty="0" smtClean="0"/>
              <a:t>Problem</a:t>
            </a:r>
            <a:r>
              <a:rPr lang="en-US" dirty="0" smtClean="0"/>
              <a:t> </a:t>
            </a:r>
            <a:r>
              <a:rPr lang="ru-RU" dirty="0"/>
              <a:t>є </a:t>
            </a:r>
            <a:r>
              <a:rPr lang="en-US" b="1" dirty="0"/>
              <a:t>NP-</a:t>
            </a:r>
            <a:r>
              <a:rPr lang="ru-RU" b="1" dirty="0" err="1"/>
              <a:t>повною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Доведемо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b="1" dirty="0" smtClean="0"/>
              <a:t>задача про </a:t>
            </a:r>
            <a:r>
              <a:rPr lang="ru-RU" b="1" dirty="0" err="1" smtClean="0"/>
              <a:t>кліку</a:t>
            </a:r>
            <a:r>
              <a:rPr lang="ru-RU" dirty="0" smtClean="0"/>
              <a:t> (</a:t>
            </a:r>
            <a:r>
              <a:rPr lang="en-US" i="1" dirty="0" smtClean="0"/>
              <a:t>Clique Decision Problem</a:t>
            </a:r>
            <a:r>
              <a:rPr lang="en-US" dirty="0" smtClean="0"/>
              <a:t>) </a:t>
            </a:r>
            <a:r>
              <a:rPr lang="ru-RU" dirty="0" smtClean="0"/>
              <a:t>є </a:t>
            </a:r>
            <a:r>
              <a:rPr lang="en-US" b="1" dirty="0" smtClean="0"/>
              <a:t>NP-</a:t>
            </a:r>
            <a:r>
              <a:rPr lang="ru-RU" b="1" dirty="0" err="1" smtClean="0"/>
              <a:t>повною</a:t>
            </a:r>
            <a:r>
              <a:rPr lang="ru-RU" dirty="0" smtClean="0"/>
              <a:t>. Для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показати</a:t>
            </a:r>
            <a:r>
              <a:rPr lang="ru-RU" dirty="0" smtClean="0"/>
              <a:t> два </a:t>
            </a:r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моменти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Задача </a:t>
            </a:r>
            <a:r>
              <a:rPr lang="ru-RU" b="1" dirty="0" err="1" smtClean="0"/>
              <a:t>знаходиться</a:t>
            </a:r>
            <a:r>
              <a:rPr lang="ru-RU" b="1" dirty="0" smtClean="0"/>
              <a:t> в </a:t>
            </a:r>
            <a:r>
              <a:rPr lang="ru-RU" b="1" dirty="0" err="1" smtClean="0"/>
              <a:t>класі</a:t>
            </a:r>
            <a:r>
              <a:rPr lang="ru-RU" b="1" dirty="0" smtClean="0"/>
              <a:t> </a:t>
            </a:r>
            <a:r>
              <a:rPr lang="en-US" b="1" dirty="0" smtClean="0"/>
              <a:t>NP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Задача є </a:t>
            </a:r>
            <a:r>
              <a:rPr lang="en-US" b="1" dirty="0" smtClean="0"/>
              <a:t>NP-</a:t>
            </a:r>
            <a:r>
              <a:rPr lang="ru-RU" b="1" dirty="0" err="1" smtClean="0"/>
              <a:t>важкою</a:t>
            </a:r>
            <a:r>
              <a:rPr lang="ru-RU" dirty="0" smtClean="0"/>
              <a:t> (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кожна</a:t>
            </a:r>
            <a:r>
              <a:rPr lang="ru-RU" dirty="0" smtClean="0"/>
              <a:t> задача з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en-US" dirty="0" smtClean="0"/>
              <a:t>NP </a:t>
            </a:r>
            <a:r>
              <a:rPr lang="ru-RU" dirty="0" err="1" smtClean="0"/>
              <a:t>зводиться</a:t>
            </a:r>
            <a:r>
              <a:rPr lang="ru-RU" dirty="0" smtClean="0"/>
              <a:t> до </a:t>
            </a:r>
            <a:r>
              <a:rPr lang="ru-RU" dirty="0" err="1" smtClean="0"/>
              <a:t>задачі</a:t>
            </a:r>
            <a:r>
              <a:rPr lang="ru-RU" dirty="0" smtClean="0"/>
              <a:t> про </a:t>
            </a:r>
            <a:r>
              <a:rPr lang="ru-RU" dirty="0" err="1" smtClean="0"/>
              <a:t>кліку</a:t>
            </a:r>
            <a:r>
              <a:rPr lang="ru-RU" dirty="0" smtClean="0"/>
              <a:t> за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Задача </a:t>
            </a:r>
            <a:r>
              <a:rPr lang="ru-RU" b="1" dirty="0" err="1" smtClean="0"/>
              <a:t>знаходиться</a:t>
            </a:r>
            <a:r>
              <a:rPr lang="ru-RU" b="1" dirty="0" smtClean="0"/>
              <a:t> в </a:t>
            </a:r>
            <a:r>
              <a:rPr lang="ru-RU" b="1" dirty="0" err="1" smtClean="0"/>
              <a:t>класі</a:t>
            </a:r>
            <a:r>
              <a:rPr lang="ru-RU" b="1" dirty="0" smtClean="0"/>
              <a:t> NP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70066" y="2671590"/>
                <a:ext cx="10692938" cy="244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Щоб </a:t>
                </a:r>
                <a:r>
                  <a:rPr lang="ru-RU" dirty="0" err="1" smtClean="0"/>
                  <a:t>показати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задача про </a:t>
                </a:r>
                <a:r>
                  <a:rPr lang="ru-RU" dirty="0" err="1" smtClean="0"/>
                  <a:t>кліку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належить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класу</a:t>
                </a:r>
                <a:r>
                  <a:rPr lang="ru-RU" dirty="0" smtClean="0"/>
                  <a:t> </a:t>
                </a:r>
                <a:r>
                  <a:rPr lang="en-US" dirty="0" smtClean="0"/>
                  <a:t>NP, </a:t>
                </a:r>
                <a:r>
                  <a:rPr lang="ru-RU" dirty="0" err="1" smtClean="0"/>
                  <a:t>потрібно</a:t>
                </a:r>
                <a:r>
                  <a:rPr lang="ru-RU" dirty="0" smtClean="0"/>
                  <a:t> довести,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для будь-</a:t>
                </a:r>
                <a:r>
                  <a:rPr lang="ru-RU" dirty="0" err="1" smtClean="0"/>
                  <a:t>якого</a:t>
                </a:r>
                <a:r>
                  <a:rPr lang="ru-RU" dirty="0" smtClean="0"/>
                  <a:t> графа </a:t>
                </a:r>
                <a:r>
                  <a:rPr lang="en-US" dirty="0" smtClean="0"/>
                  <a:t>G </a:t>
                </a:r>
                <a:r>
                  <a:rPr lang="ru-RU" dirty="0" smtClean="0"/>
                  <a:t>і </a:t>
                </a:r>
                <a:r>
                  <a:rPr lang="ru-RU" dirty="0" err="1" smtClean="0"/>
                  <a:t>цілого</a:t>
                </a:r>
                <a:r>
                  <a:rPr lang="ru-RU" dirty="0" smtClean="0"/>
                  <a:t> числа </a:t>
                </a:r>
                <a:r>
                  <a:rPr lang="en-US" dirty="0" smtClean="0"/>
                  <a:t>k, </a:t>
                </a:r>
                <a:r>
                  <a:rPr lang="ru-RU" dirty="0" err="1" smtClean="0"/>
                  <a:t>якщо</a:t>
                </a:r>
                <a:r>
                  <a:rPr lang="ru-RU" dirty="0" smtClean="0"/>
                  <a:t> граф </a:t>
                </a:r>
                <a:r>
                  <a:rPr lang="en-US" dirty="0" smtClean="0"/>
                  <a:t>G </a:t>
                </a:r>
                <a:r>
                  <a:rPr lang="ru-RU" dirty="0" err="1" smtClean="0"/>
                  <a:t>містить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кліку</a:t>
                </a:r>
                <a:r>
                  <a:rPr lang="ru-RU" dirty="0" smtClean="0"/>
                  <a:t> з </a:t>
                </a:r>
                <a:r>
                  <a:rPr lang="en-US" dirty="0" smtClean="0"/>
                  <a:t>k </a:t>
                </a:r>
                <a:r>
                  <a:rPr lang="ru-RU" dirty="0" smtClean="0"/>
                  <a:t>вершинами, то </a:t>
                </a:r>
                <a:r>
                  <a:rPr lang="ru-RU" dirty="0" err="1" smtClean="0"/>
                  <a:t>існує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поліноміальний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сертифікат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який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можна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перевірити</a:t>
                </a:r>
                <a:r>
                  <a:rPr lang="ru-RU" dirty="0" smtClean="0"/>
                  <a:t> за </a:t>
                </a:r>
                <a:r>
                  <a:rPr lang="ru-RU" dirty="0" err="1" smtClean="0"/>
                  <a:t>поліноміальний</a:t>
                </a:r>
                <a:r>
                  <a:rPr lang="ru-RU" dirty="0" smtClean="0"/>
                  <a:t> час.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b="1" dirty="0" err="1" smtClean="0"/>
                  <a:t>Сертифікат</a:t>
                </a:r>
                <a:r>
                  <a:rPr lang="ru-RU" dirty="0" smtClean="0"/>
                  <a:t>: </a:t>
                </a:r>
                <a:r>
                  <a:rPr lang="ru-RU" dirty="0" err="1" smtClean="0"/>
                  <a:t>Якщо</a:t>
                </a:r>
                <a:r>
                  <a:rPr lang="ru-RU" dirty="0" smtClean="0"/>
                  <a:t> нам дано </a:t>
                </a:r>
                <a:r>
                  <a:rPr lang="ru-RU" dirty="0" err="1" smtClean="0"/>
                  <a:t>підмножину</a:t>
                </a:r>
                <a:r>
                  <a:rPr lang="ru-RU" dirty="0" smtClean="0"/>
                  <a:t> вершин </a:t>
                </a:r>
                <a:r>
                  <a:rPr lang="en-US" dirty="0" smtClean="0"/>
                  <a:t>V′⊆V</a:t>
                </a:r>
                <a:r>
                  <a:rPr lang="uk-UA" dirty="0" smtClean="0"/>
                  <a:t> </a:t>
                </a:r>
                <a:r>
                  <a:rPr lang="ru-RU" dirty="0" smtClean="0"/>
                  <a:t>з </a:t>
                </a:r>
                <a:r>
                  <a:rPr lang="ru-RU" dirty="0" err="1" smtClean="0"/>
                  <a:t>розміром</a:t>
                </a:r>
                <a:r>
                  <a:rPr lang="ru-RU" dirty="0" smtClean="0"/>
                  <a:t> </a:t>
                </a:r>
                <a:r>
                  <a:rPr lang="en-US" dirty="0" smtClean="0"/>
                  <a:t>k, </a:t>
                </a:r>
                <a:r>
                  <a:rPr lang="ru-RU" dirty="0" err="1" smtClean="0"/>
                  <a:t>можемо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перевірити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чи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утворює</a:t>
                </a:r>
                <a:r>
                  <a:rPr lang="ru-RU" dirty="0" smtClean="0"/>
                  <a:t> </a:t>
                </a:r>
                <a:r>
                  <a:rPr lang="en-US" dirty="0" smtClean="0"/>
                  <a:t>V′ </a:t>
                </a:r>
                <a:r>
                  <a:rPr lang="ru-RU" dirty="0" err="1" smtClean="0"/>
                  <a:t>кліку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перевіряючи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наявність</a:t>
                </a:r>
                <a:r>
                  <a:rPr lang="ru-RU" dirty="0" smtClean="0"/>
                  <a:t> ребра </a:t>
                </a:r>
                <a:r>
                  <a:rPr lang="ru-RU" dirty="0" err="1" smtClean="0"/>
                  <a:t>між</a:t>
                </a:r>
                <a:r>
                  <a:rPr lang="ru-RU" dirty="0" smtClean="0"/>
                  <a:t> кожною парою вершин у </a:t>
                </a:r>
                <a:r>
                  <a:rPr lang="en-US" dirty="0" smtClean="0"/>
                  <a:t>V′.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b="1" dirty="0" err="1" smtClean="0"/>
                  <a:t>Перевірка</a:t>
                </a:r>
                <a:r>
                  <a:rPr lang="ru-RU" dirty="0" smtClean="0"/>
                  <a:t>: </a:t>
                </a:r>
                <a:r>
                  <a:rPr lang="ru-RU" dirty="0" err="1" smtClean="0"/>
                  <a:t>Перевірка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кліки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розміром</a:t>
                </a:r>
                <a:r>
                  <a:rPr lang="ru-RU" dirty="0" smtClean="0"/>
                  <a:t> </a:t>
                </a:r>
                <a:r>
                  <a:rPr lang="en-US" dirty="0" smtClean="0"/>
                  <a:t>k </a:t>
                </a:r>
                <a:r>
                  <a:rPr lang="ru-RU" dirty="0" smtClean="0"/>
                  <a:t>у </a:t>
                </a:r>
                <a:r>
                  <a:rPr lang="ru-RU" dirty="0" err="1" smtClean="0"/>
                  <a:t>графі</a:t>
                </a:r>
                <a:r>
                  <a:rPr lang="ru-RU" dirty="0" smtClean="0"/>
                  <a:t> </a:t>
                </a:r>
                <a:r>
                  <a:rPr lang="en-US" dirty="0" smtClean="0"/>
                  <a:t>G </a:t>
                </a:r>
                <a:r>
                  <a:rPr lang="ru-RU" dirty="0" err="1" smtClean="0"/>
                  <a:t>вимагає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перевірки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 smtClean="0"/>
                  <a:t> пар вершин у </a:t>
                </a:r>
                <a:r>
                  <a:rPr lang="en-US" dirty="0" smtClean="0"/>
                  <a:t>V′. </a:t>
                </a:r>
                <a:r>
                  <a:rPr lang="ru-RU" dirty="0" err="1" smtClean="0"/>
                  <a:t>Оскільки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𝑘</m:t>
                    </m:r>
                    <a:fld id="{47842EEC-8935-4FB8-8281-03126AE42A19}" type="mathplaceholder">
                      <a:rPr lang="en-US" b="0" i="1" dirty="0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r>
                  <a:rPr lang="en-US" dirty="0" smtClean="0"/>
                  <a:t>  ,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обчислення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виконується</a:t>
                </a:r>
                <a:r>
                  <a:rPr lang="ru-RU" dirty="0" smtClean="0"/>
                  <a:t> за </a:t>
                </a:r>
                <a:r>
                  <a:rPr lang="ru-RU" dirty="0" err="1" smtClean="0"/>
                  <a:t>поліноміальний</a:t>
                </a:r>
                <a:r>
                  <a:rPr lang="ru-RU" dirty="0" smtClean="0"/>
                  <a:t> час </a:t>
                </a:r>
                <a:r>
                  <a:rPr lang="ru-RU" dirty="0" err="1" smtClean="0"/>
                  <a:t>відносно</a:t>
                </a:r>
                <a:r>
                  <a:rPr lang="ru-RU" dirty="0" smtClean="0"/>
                  <a:t> </a:t>
                </a:r>
                <a:r>
                  <a:rPr lang="en-US" dirty="0" smtClean="0"/>
                  <a:t>n=∣V∣. </a:t>
                </a:r>
                <a:endParaRPr lang="uk-UA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 err="1" smtClean="0"/>
                  <a:t>Отже</a:t>
                </a:r>
                <a:r>
                  <a:rPr lang="ru-RU" dirty="0" smtClean="0"/>
                  <a:t>, задача </a:t>
                </a:r>
                <a:r>
                  <a:rPr lang="ru-RU" dirty="0" err="1" smtClean="0"/>
                  <a:t>належить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класу</a:t>
                </a:r>
                <a:r>
                  <a:rPr lang="ru-RU" dirty="0" smtClean="0"/>
                  <a:t> </a:t>
                </a:r>
                <a:r>
                  <a:rPr lang="en-US" dirty="0" smtClean="0"/>
                  <a:t>NP.</a:t>
                </a:r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6" y="2671590"/>
                <a:ext cx="10692938" cy="2442464"/>
              </a:xfrm>
              <a:prstGeom prst="rect">
                <a:avLst/>
              </a:prstGeom>
              <a:blipFill>
                <a:blip r:embed="rId2"/>
                <a:stretch>
                  <a:fillRect l="-513" t="-1247" b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3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err="1" smtClean="0"/>
              <a:t>важкість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про </a:t>
            </a:r>
            <a:r>
              <a:rPr lang="ru-RU" dirty="0" err="1" smtClean="0"/>
              <a:t>кліку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показати</a:t>
            </a:r>
            <a:r>
              <a:rPr lang="ru-RU" dirty="0" smtClean="0"/>
              <a:t> </a:t>
            </a:r>
            <a:r>
              <a:rPr lang="en-US" dirty="0" smtClean="0"/>
              <a:t>NP-</a:t>
            </a:r>
            <a:r>
              <a:rPr lang="ru-RU" dirty="0" err="1" smtClean="0"/>
              <a:t>важкість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про </a:t>
            </a:r>
            <a:r>
              <a:rPr lang="ru-RU" dirty="0" err="1" smtClean="0"/>
              <a:t>кліку</a:t>
            </a:r>
            <a:r>
              <a:rPr lang="ru-RU" dirty="0" smtClean="0"/>
              <a:t>, </a:t>
            </a:r>
            <a:r>
              <a:rPr lang="ru-RU" dirty="0" err="1" smtClean="0"/>
              <a:t>скористаємося</a:t>
            </a:r>
            <a:r>
              <a:rPr lang="ru-RU" dirty="0" smtClean="0"/>
              <a:t> методом </a:t>
            </a:r>
            <a:r>
              <a:rPr lang="ru-RU" dirty="0" err="1" smtClean="0"/>
              <a:t>поліноміального</a:t>
            </a:r>
            <a:r>
              <a:rPr lang="ru-RU" dirty="0" smtClean="0"/>
              <a:t> </a:t>
            </a:r>
            <a:r>
              <a:rPr lang="ru-RU" dirty="0" err="1" smtClean="0"/>
              <a:t>зведення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відомої</a:t>
            </a:r>
            <a:r>
              <a:rPr lang="ru-RU" dirty="0" smtClean="0"/>
              <a:t> </a:t>
            </a:r>
            <a:r>
              <a:rPr lang="en-US" dirty="0" smtClean="0"/>
              <a:t>NP-</a:t>
            </a:r>
            <a:r>
              <a:rPr lang="ru-RU" dirty="0" err="1" smtClean="0"/>
              <a:t>повної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. </a:t>
            </a:r>
            <a:r>
              <a:rPr lang="ru-RU" dirty="0" err="1" smtClean="0"/>
              <a:t>Найчастіше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</a:t>
            </a:r>
            <a:r>
              <a:rPr lang="ru-RU" dirty="0" err="1" smtClean="0"/>
              <a:t>зведення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b="1" dirty="0" err="1" smtClean="0"/>
              <a:t>задачі</a:t>
            </a:r>
            <a:r>
              <a:rPr lang="ru-RU" b="1" dirty="0" smtClean="0"/>
              <a:t> про </a:t>
            </a:r>
            <a:r>
              <a:rPr lang="ru-RU" b="1" dirty="0" err="1" smtClean="0"/>
              <a:t>незалежну</a:t>
            </a:r>
            <a:r>
              <a:rPr lang="ru-RU" b="1" dirty="0" smtClean="0"/>
              <a:t> </a:t>
            </a:r>
            <a:r>
              <a:rPr lang="ru-RU" b="1" dirty="0" err="1" smtClean="0"/>
              <a:t>множину</a:t>
            </a:r>
            <a:r>
              <a:rPr lang="ru-RU" dirty="0" smtClean="0"/>
              <a:t> (</a:t>
            </a:r>
            <a:r>
              <a:rPr lang="en-US" i="1" dirty="0" smtClean="0"/>
              <a:t>Independent Set Problem</a:t>
            </a:r>
            <a:r>
              <a:rPr lang="en-US" dirty="0" smtClean="0"/>
              <a:t>)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b="1" dirty="0" smtClean="0"/>
              <a:t>3-</a:t>
            </a:r>
            <a:r>
              <a:rPr lang="en-US" b="1" dirty="0" smtClean="0"/>
              <a:t>SAT</a:t>
            </a:r>
            <a:r>
              <a:rPr lang="en-US" dirty="0" smtClean="0"/>
              <a:t>.</a:t>
            </a:r>
          </a:p>
          <a:p>
            <a:r>
              <a:rPr lang="ru-RU" b="1" dirty="0" err="1" smtClean="0"/>
              <a:t>Зведення</a:t>
            </a:r>
            <a:r>
              <a:rPr lang="ru-RU" b="1" dirty="0" smtClean="0"/>
              <a:t> </a:t>
            </a:r>
            <a:r>
              <a:rPr lang="ru-RU" b="1" dirty="0" err="1" smtClean="0"/>
              <a:t>від</a:t>
            </a:r>
            <a:r>
              <a:rPr lang="ru-RU" b="1" dirty="0" smtClean="0"/>
              <a:t> </a:t>
            </a:r>
            <a:r>
              <a:rPr lang="ru-RU" b="1" dirty="0" err="1" smtClean="0"/>
              <a:t>задачі</a:t>
            </a:r>
            <a:r>
              <a:rPr lang="ru-RU" b="1" dirty="0" smtClean="0"/>
              <a:t> </a:t>
            </a:r>
            <a:r>
              <a:rPr lang="en-US" b="1" dirty="0" smtClean="0"/>
              <a:t>SAT</a:t>
            </a:r>
          </a:p>
          <a:p>
            <a:r>
              <a:rPr lang="ru-RU" dirty="0" smtClean="0"/>
              <a:t>Нехай нам дана формула в 3-КНФ (формула у </a:t>
            </a:r>
            <a:r>
              <a:rPr lang="ru-RU" dirty="0" err="1" smtClean="0"/>
              <a:t>кон'юнктивній</a:t>
            </a:r>
            <a:r>
              <a:rPr lang="ru-RU" dirty="0" smtClean="0"/>
              <a:t> </a:t>
            </a:r>
            <a:r>
              <a:rPr lang="ru-RU" dirty="0" err="1" smtClean="0"/>
              <a:t>нормальній</a:t>
            </a:r>
            <a:r>
              <a:rPr lang="ru-RU" dirty="0" smtClean="0"/>
              <a:t> </a:t>
            </a:r>
            <a:r>
              <a:rPr lang="ru-RU" dirty="0" err="1" smtClean="0"/>
              <a:t>формі</a:t>
            </a:r>
            <a:r>
              <a:rPr lang="ru-RU" dirty="0" smtClean="0"/>
              <a:t> з </a:t>
            </a:r>
            <a:r>
              <a:rPr lang="ru-RU" dirty="0" err="1" smtClean="0"/>
              <a:t>трьома</a:t>
            </a:r>
            <a:r>
              <a:rPr lang="ru-RU" dirty="0" smtClean="0"/>
              <a:t> </a:t>
            </a:r>
            <a:r>
              <a:rPr lang="ru-RU" dirty="0" err="1" smtClean="0"/>
              <a:t>літералами</a:t>
            </a:r>
            <a:r>
              <a:rPr lang="ru-RU" dirty="0" smtClean="0"/>
              <a:t> в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диз'юнкції</a:t>
            </a:r>
            <a:r>
              <a:rPr lang="ru-RU" dirty="0" smtClean="0"/>
              <a:t>) з </a:t>
            </a:r>
            <a:r>
              <a:rPr lang="ru-RU" dirty="0" err="1" smtClean="0"/>
              <a:t>множиною</a:t>
            </a:r>
            <a:r>
              <a:rPr lang="ru-RU" dirty="0" smtClean="0"/>
              <a:t> </a:t>
            </a:r>
            <a:r>
              <a:rPr lang="ru-RU" dirty="0" err="1" smtClean="0"/>
              <a:t>змінних</a:t>
            </a:r>
            <a:r>
              <a:rPr lang="ru-RU" dirty="0" smtClean="0"/>
              <a:t> </a:t>
            </a:r>
            <a:r>
              <a:rPr lang="en-US" dirty="0" smtClean="0"/>
              <a:t>X={x1,x2,...,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множиною</a:t>
            </a:r>
            <a:r>
              <a:rPr lang="ru-RU" dirty="0" smtClean="0"/>
              <a:t> </a:t>
            </a:r>
            <a:r>
              <a:rPr lang="ru-RU" dirty="0" err="1" smtClean="0"/>
              <a:t>диз'юнктів</a:t>
            </a:r>
            <a:r>
              <a:rPr lang="ru-RU" dirty="0" smtClean="0"/>
              <a:t> </a:t>
            </a:r>
            <a:r>
              <a:rPr lang="en-US" dirty="0" smtClean="0"/>
              <a:t>C={C1,C2,...,Cm}, </a:t>
            </a:r>
            <a:r>
              <a:rPr lang="ru-RU" dirty="0" smtClean="0"/>
              <a:t>де </a:t>
            </a:r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диз'юнкт</a:t>
            </a:r>
            <a:r>
              <a:rPr lang="ru-RU" dirty="0" smtClean="0"/>
              <a:t> </a:t>
            </a:r>
            <a:r>
              <a:rPr lang="en-US" dirty="0" err="1" smtClean="0"/>
              <a:t>Cj</a:t>
            </a:r>
            <a:r>
              <a:rPr lang="en-US" dirty="0" smtClean="0"/>
              <a:t>​ </a:t>
            </a:r>
            <a:r>
              <a:rPr lang="ru-RU" dirty="0" err="1" smtClean="0"/>
              <a:t>містить</a:t>
            </a:r>
            <a:r>
              <a:rPr lang="ru-RU" dirty="0" smtClean="0"/>
              <a:t> три </a:t>
            </a:r>
            <a:r>
              <a:rPr lang="ru-RU" dirty="0" err="1" smtClean="0"/>
              <a:t>літерали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Нехай </a:t>
            </a:r>
            <a:r>
              <a:rPr lang="ru-RU" dirty="0" err="1" smtClean="0"/>
              <a:t>булевий</a:t>
            </a:r>
            <a:r>
              <a:rPr lang="ru-RU" dirty="0" smtClean="0"/>
              <a:t> </a:t>
            </a:r>
            <a:r>
              <a:rPr lang="ru-RU" dirty="0" err="1" smtClean="0"/>
              <a:t>вираз</a:t>
            </a:r>
            <a:r>
              <a:rPr lang="ru-RU" dirty="0" smtClean="0"/>
              <a:t> </a:t>
            </a:r>
            <a:r>
              <a:rPr lang="ru-RU" dirty="0" err="1" smtClean="0"/>
              <a:t>виглядає</a:t>
            </a:r>
            <a:r>
              <a:rPr lang="ru-RU" dirty="0" smtClean="0"/>
              <a:t> так: </a:t>
            </a:r>
            <a:r>
              <a:rPr lang="en-US" dirty="0" smtClean="0"/>
              <a:t>F=(x1∨x2)∧(x1′∨x2′)∧(x1∨x3), </a:t>
            </a:r>
            <a:r>
              <a:rPr lang="ru-RU" dirty="0" smtClean="0"/>
              <a:t>де </a:t>
            </a:r>
            <a:r>
              <a:rPr lang="en-US" dirty="0" smtClean="0"/>
              <a:t>x1,x2,x3 </a:t>
            </a:r>
            <a:endParaRPr lang="ru-RU" dirty="0" smtClean="0"/>
          </a:p>
          <a:p>
            <a:r>
              <a:rPr lang="ru-RU" dirty="0" err="1" smtClean="0"/>
              <a:t>Вираз</a:t>
            </a:r>
            <a:r>
              <a:rPr lang="ru-RU" dirty="0" smtClean="0"/>
              <a:t> у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дужці</a:t>
            </a:r>
            <a:r>
              <a:rPr lang="ru-RU" dirty="0" smtClean="0"/>
              <a:t> є клаузою. Таким чином, ми </a:t>
            </a:r>
            <a:r>
              <a:rPr lang="ru-RU" dirty="0" err="1" smtClean="0"/>
              <a:t>маємо</a:t>
            </a:r>
            <a:r>
              <a:rPr lang="ru-RU" dirty="0" smtClean="0"/>
              <a:t> три </a:t>
            </a:r>
            <a:r>
              <a:rPr lang="ru-RU" dirty="0" err="1" smtClean="0"/>
              <a:t>клаузи</a:t>
            </a:r>
            <a:r>
              <a:rPr lang="ru-RU" dirty="0" smtClean="0"/>
              <a:t> — </a:t>
            </a:r>
            <a:r>
              <a:rPr lang="en-US" dirty="0" smtClean="0"/>
              <a:t>C1, C2​ </a:t>
            </a:r>
            <a:r>
              <a:rPr lang="ru-RU" dirty="0" smtClean="0"/>
              <a:t>і </a:t>
            </a:r>
            <a:r>
              <a:rPr lang="en-US" dirty="0" smtClean="0"/>
              <a:t>C</a:t>
            </a:r>
            <a:r>
              <a:rPr lang="ru-RU" dirty="0" smtClean="0"/>
              <a:t>3</a:t>
            </a:r>
            <a:endParaRPr lang="fr-CA" dirty="0" smtClean="0"/>
          </a:p>
          <a:p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вершини</a:t>
            </a:r>
            <a:r>
              <a:rPr lang="ru-RU" dirty="0"/>
              <a:t> як — ⟨</a:t>
            </a:r>
            <a:r>
              <a:rPr lang="en-US" dirty="0"/>
              <a:t>x1,1⟩; ⟨x2,1⟩; ⟨x1′,2⟩; ⟨x2′,2⟩; ⟨x1,3⟩; ⟨x3,3⟩, </a:t>
            </a:r>
            <a:r>
              <a:rPr lang="ru-RU" dirty="0"/>
              <a:t>де </a:t>
            </a:r>
            <a:r>
              <a:rPr lang="ru-RU" dirty="0" err="1"/>
              <a:t>другий</a:t>
            </a:r>
            <a:r>
              <a:rPr lang="ru-RU" dirty="0"/>
              <a:t> </a:t>
            </a:r>
            <a:r>
              <a:rPr lang="ru-RU" dirty="0" err="1"/>
              <a:t>термін</a:t>
            </a:r>
            <a:r>
              <a:rPr lang="ru-RU" dirty="0"/>
              <a:t> у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вершині</a:t>
            </a:r>
            <a:r>
              <a:rPr lang="ru-RU" dirty="0"/>
              <a:t> </a:t>
            </a:r>
            <a:r>
              <a:rPr lang="ru-RU" dirty="0" err="1"/>
              <a:t>позначає</a:t>
            </a:r>
            <a:r>
              <a:rPr lang="ru-RU" dirty="0"/>
              <a:t> номер </a:t>
            </a:r>
            <a:r>
              <a:rPr lang="ru-RU" dirty="0" err="1"/>
              <a:t>клаузи</a:t>
            </a:r>
            <a:r>
              <a:rPr lang="ru-RU" dirty="0"/>
              <a:t>, до </a:t>
            </a:r>
            <a:r>
              <a:rPr lang="ru-RU" dirty="0" err="1"/>
              <a:t>якої</a:t>
            </a:r>
            <a:r>
              <a:rPr lang="ru-RU" dirty="0"/>
              <a:t> вони належать. Ми </a:t>
            </a:r>
            <a:r>
              <a:rPr lang="ru-RU" dirty="0" err="1"/>
              <a:t>з'єднуємо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вершини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fr-CA" dirty="0" smtClean="0"/>
              <a:t>a) </a:t>
            </a:r>
            <a:r>
              <a:rPr lang="ru-RU" dirty="0" err="1" smtClean="0"/>
              <a:t>Жодні</a:t>
            </a:r>
            <a:r>
              <a:rPr lang="ru-RU" dirty="0" smtClean="0"/>
              <a:t>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вершини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належать до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клаузи</a:t>
            </a:r>
            <a:r>
              <a:rPr lang="ru-RU" dirty="0"/>
              <a:t>, не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з'єднані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ru-RU" dirty="0" err="1" smtClean="0"/>
              <a:t>Жодна</a:t>
            </a:r>
            <a:r>
              <a:rPr lang="ru-RU" dirty="0" smtClean="0"/>
              <a:t> </a:t>
            </a:r>
            <a:r>
              <a:rPr lang="ru-RU" dirty="0" err="1"/>
              <a:t>змінна</a:t>
            </a:r>
            <a:r>
              <a:rPr lang="ru-RU" dirty="0"/>
              <a:t> не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з'єднана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своїм</a:t>
            </a:r>
            <a:r>
              <a:rPr lang="ru-RU" dirty="0"/>
              <a:t> </a:t>
            </a:r>
            <a:r>
              <a:rPr lang="ru-RU" dirty="0" err="1"/>
              <a:t>доповненням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https://opendsa-server.cs.vt.edu/ODSA/Books/Everything/html/threeSAT_to_clique.html</a:t>
            </a:r>
          </a:p>
        </p:txBody>
      </p:sp>
    </p:spTree>
    <p:extLst>
      <p:ext uri="{BB962C8B-B14F-4D97-AF65-F5344CB8AC3E}">
        <p14:creationId xmlns:p14="http://schemas.microsoft.com/office/powerpoint/2010/main" val="31846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7090" y="552739"/>
            <a:ext cx="9601196" cy="1303867"/>
          </a:xfrm>
        </p:spPr>
        <p:txBody>
          <a:bodyPr/>
          <a:lstStyle/>
          <a:p>
            <a:pPr algn="ctr"/>
            <a:r>
              <a:rPr lang="fr-CA" dirty="0" smtClean="0"/>
              <a:t>QUICKSORT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4579" y="160118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def</a:t>
            </a:r>
            <a:r>
              <a:rPr lang="en-US" sz="1800" dirty="0" smtClean="0"/>
              <a:t> quicksort(</a:t>
            </a:r>
            <a:r>
              <a:rPr lang="en-US" sz="1800" dirty="0" err="1" smtClean="0"/>
              <a:t>arr</a:t>
            </a:r>
            <a:r>
              <a:rPr lang="en-US" sz="1800" dirty="0" smtClean="0"/>
              <a:t>):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 err="1" smtClean="0"/>
              <a:t>len</a:t>
            </a:r>
            <a:r>
              <a:rPr lang="en-US" sz="1800" dirty="0" smtClean="0"/>
              <a:t>(</a:t>
            </a:r>
            <a:r>
              <a:rPr lang="en-US" sz="1800" dirty="0" err="1" smtClean="0"/>
              <a:t>arr</a:t>
            </a:r>
            <a:r>
              <a:rPr lang="en-US" sz="1800" dirty="0" smtClean="0"/>
              <a:t>) &lt;= 1:</a:t>
            </a:r>
          </a:p>
          <a:p>
            <a:pPr marL="0" indent="0">
              <a:buNone/>
            </a:pPr>
            <a:r>
              <a:rPr lang="en-US" sz="1800" dirty="0" smtClean="0"/>
              <a:t>        return </a:t>
            </a:r>
            <a:r>
              <a:rPr lang="en-US" sz="1800" dirty="0" err="1" smtClean="0"/>
              <a:t>arr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else: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pivot = 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len</a:t>
            </a:r>
            <a:r>
              <a:rPr lang="en-US" sz="1800" dirty="0" smtClean="0"/>
              <a:t>(</a:t>
            </a:r>
            <a:r>
              <a:rPr lang="en-US" sz="1800" dirty="0" err="1" smtClean="0"/>
              <a:t>arr</a:t>
            </a:r>
            <a:r>
              <a:rPr lang="en-US" sz="1800" dirty="0" smtClean="0"/>
              <a:t>) // 2] # </a:t>
            </a:r>
            <a:r>
              <a:rPr lang="ru-RU" sz="1800" dirty="0" err="1" smtClean="0"/>
              <a:t>Вибираємо</a:t>
            </a:r>
            <a:r>
              <a:rPr lang="ru-RU" sz="1800" dirty="0" smtClean="0"/>
              <a:t> </a:t>
            </a:r>
            <a:r>
              <a:rPr lang="ru-RU" sz="1800" dirty="0" err="1" smtClean="0"/>
              <a:t>опорний</a:t>
            </a:r>
            <a:r>
              <a:rPr lang="ru-RU" sz="1800" dirty="0" smtClean="0"/>
              <a:t> </a:t>
            </a:r>
            <a:r>
              <a:rPr lang="ru-RU" sz="1800" dirty="0" err="1" smtClean="0"/>
              <a:t>елемент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# </a:t>
            </a:r>
            <a:r>
              <a:rPr lang="ru-RU" sz="1800" dirty="0" err="1" smtClean="0"/>
              <a:t>Поділяємо</a:t>
            </a:r>
            <a:r>
              <a:rPr lang="ru-RU" sz="1800" dirty="0" smtClean="0"/>
              <a:t> </a:t>
            </a:r>
            <a:r>
              <a:rPr lang="ru-RU" sz="1800" dirty="0" err="1" smtClean="0"/>
              <a:t>масив</a:t>
            </a:r>
            <a:r>
              <a:rPr lang="ru-RU" sz="1800" dirty="0" smtClean="0"/>
              <a:t> на </a:t>
            </a:r>
            <a:r>
              <a:rPr lang="ru-RU" sz="1800" dirty="0" err="1" smtClean="0"/>
              <a:t>менші</a:t>
            </a:r>
            <a:r>
              <a:rPr lang="ru-RU" sz="1800" dirty="0" smtClean="0"/>
              <a:t>, </a:t>
            </a:r>
            <a:r>
              <a:rPr lang="ru-RU" sz="1800" dirty="0" err="1" smtClean="0"/>
              <a:t>рівні</a:t>
            </a:r>
            <a:r>
              <a:rPr lang="ru-RU" sz="1800" dirty="0" smtClean="0"/>
              <a:t> та </a:t>
            </a:r>
            <a:r>
              <a:rPr lang="ru-RU" sz="1800" dirty="0" err="1" smtClean="0"/>
              <a:t>більші</a:t>
            </a:r>
            <a:r>
              <a:rPr lang="ru-RU" sz="1800" dirty="0" smtClean="0"/>
              <a:t> за </a:t>
            </a:r>
            <a:r>
              <a:rPr lang="ru-RU" sz="1800" dirty="0" err="1" smtClean="0"/>
              <a:t>опорний</a:t>
            </a:r>
            <a:r>
              <a:rPr lang="ru-RU" sz="1800" dirty="0" smtClean="0"/>
              <a:t> </a:t>
            </a:r>
            <a:r>
              <a:rPr lang="ru-RU" sz="1800" dirty="0" err="1" smtClean="0"/>
              <a:t>елементи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       </a:t>
            </a:r>
            <a:r>
              <a:rPr lang="en-US" sz="1800" dirty="0" smtClean="0"/>
              <a:t>left = [x for x in </a:t>
            </a:r>
            <a:r>
              <a:rPr lang="en-US" sz="1800" dirty="0" err="1" smtClean="0"/>
              <a:t>arr</a:t>
            </a:r>
            <a:r>
              <a:rPr lang="en-US" sz="1800" dirty="0" smtClean="0"/>
              <a:t> if x &lt; pivot]</a:t>
            </a:r>
          </a:p>
          <a:p>
            <a:pPr marL="0" indent="0">
              <a:buNone/>
            </a:pPr>
            <a:r>
              <a:rPr lang="en-US" sz="1800" dirty="0" smtClean="0"/>
              <a:t>        middle = [x for x in </a:t>
            </a:r>
            <a:r>
              <a:rPr lang="en-US" sz="1800" dirty="0" err="1" smtClean="0"/>
              <a:t>arr</a:t>
            </a:r>
            <a:r>
              <a:rPr lang="en-US" sz="1800" dirty="0" smtClean="0"/>
              <a:t> if x == pivot]</a:t>
            </a:r>
          </a:p>
          <a:p>
            <a:pPr marL="0" indent="0">
              <a:buNone/>
            </a:pPr>
            <a:r>
              <a:rPr lang="en-US" sz="1800" dirty="0" smtClean="0"/>
              <a:t>        right = [x for x in </a:t>
            </a:r>
            <a:r>
              <a:rPr lang="en-US" sz="1800" dirty="0" err="1" smtClean="0"/>
              <a:t>arr</a:t>
            </a:r>
            <a:r>
              <a:rPr lang="en-US" sz="1800" dirty="0" smtClean="0"/>
              <a:t> if x &gt; pivot]</a:t>
            </a:r>
          </a:p>
          <a:p>
            <a:pPr marL="0" indent="0">
              <a:buNone/>
            </a:pPr>
            <a:r>
              <a:rPr lang="en-US" sz="1800" dirty="0" smtClean="0"/>
              <a:t>        # </a:t>
            </a:r>
            <a:r>
              <a:rPr lang="ru-RU" sz="1800" dirty="0" smtClean="0"/>
              <a:t>Рекурсивно </a:t>
            </a:r>
            <a:r>
              <a:rPr lang="ru-RU" sz="1800" dirty="0" err="1" smtClean="0"/>
              <a:t>сортуємо</a:t>
            </a:r>
            <a:r>
              <a:rPr lang="ru-RU" sz="1800" dirty="0" smtClean="0"/>
              <a:t> </a:t>
            </a:r>
            <a:r>
              <a:rPr lang="ru-RU" sz="1800" dirty="0" err="1" smtClean="0"/>
              <a:t>частини</a:t>
            </a:r>
            <a:r>
              <a:rPr lang="ru-RU" sz="1800" dirty="0" smtClean="0"/>
              <a:t> і </a:t>
            </a:r>
            <a:r>
              <a:rPr lang="ru-RU" sz="1800" dirty="0" err="1" smtClean="0"/>
              <a:t>об'єднуємо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       </a:t>
            </a:r>
            <a:r>
              <a:rPr lang="en-US" sz="1800" dirty="0" smtClean="0"/>
              <a:t>return quicksort(left) + middle + quicksort(right)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14555" y="5583187"/>
            <a:ext cx="542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Маємо </a:t>
            </a:r>
            <a:r>
              <a:rPr lang="fr-CA" dirty="0" smtClean="0"/>
              <a:t>O(n log n)  </a:t>
            </a:r>
            <a:r>
              <a:rPr lang="ru-RU" dirty="0" smtClean="0"/>
              <a:t>пор</a:t>
            </a:r>
            <a:r>
              <a:rPr lang="uk-UA" dirty="0" err="1" smtClean="0"/>
              <a:t>івнянь</a:t>
            </a:r>
            <a:r>
              <a:rPr lang="uk-UA" dirty="0" smtClean="0"/>
              <a:t> в середньому</a:t>
            </a:r>
            <a:r>
              <a:rPr lang="ru-RU" dirty="0" smtClean="0"/>
              <a:t> </a:t>
            </a:r>
            <a:r>
              <a:rPr lang="fr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Створимо</a:t>
            </a:r>
            <a:r>
              <a:rPr lang="ru-RU" dirty="0" smtClean="0"/>
              <a:t> граф G, де:</a:t>
            </a:r>
          </a:p>
          <a:p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літерал</a:t>
            </a:r>
            <a:r>
              <a:rPr lang="ru-RU" dirty="0" smtClean="0"/>
              <a:t> у кожному </a:t>
            </a:r>
            <a:r>
              <a:rPr lang="ru-RU" dirty="0" err="1" smtClean="0"/>
              <a:t>диз'юнкті</a:t>
            </a:r>
            <a:r>
              <a:rPr lang="ru-RU" dirty="0" smtClean="0"/>
              <a:t> представлений вершиною графа. Таким чином, у нас є три </a:t>
            </a:r>
            <a:r>
              <a:rPr lang="ru-RU" dirty="0" err="1" smtClean="0"/>
              <a:t>вершини</a:t>
            </a:r>
            <a:r>
              <a:rPr lang="ru-RU" dirty="0" smtClean="0"/>
              <a:t> на </a:t>
            </a:r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диз'юнкт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Додаємо</a:t>
            </a:r>
            <a:r>
              <a:rPr lang="ru-RU" dirty="0" smtClean="0"/>
              <a:t> ребра </a:t>
            </a:r>
            <a:r>
              <a:rPr lang="ru-RU" dirty="0" err="1" smtClean="0"/>
              <a:t>між</a:t>
            </a:r>
            <a:r>
              <a:rPr lang="ru-RU" dirty="0" smtClean="0"/>
              <a:t> вершинами,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представляють</a:t>
            </a:r>
            <a:r>
              <a:rPr lang="ru-RU" dirty="0" smtClean="0"/>
              <a:t> </a:t>
            </a:r>
            <a:r>
              <a:rPr lang="ru-RU" dirty="0" err="1" smtClean="0"/>
              <a:t>літерали</a:t>
            </a:r>
            <a:r>
              <a:rPr lang="ru-RU" dirty="0" smtClean="0"/>
              <a:t> в одному </a:t>
            </a:r>
            <a:r>
              <a:rPr lang="ru-RU" dirty="0" err="1" smtClean="0"/>
              <a:t>диз'юнкті</a:t>
            </a:r>
            <a:r>
              <a:rPr lang="ru-RU" dirty="0" smtClean="0"/>
              <a:t>, так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жодні</a:t>
            </a:r>
            <a:r>
              <a:rPr lang="ru-RU" dirty="0" smtClean="0"/>
              <a:t>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вершини</a:t>
            </a:r>
            <a:r>
              <a:rPr lang="ru-RU" dirty="0" smtClean="0"/>
              <a:t> одного </a:t>
            </a:r>
            <a:r>
              <a:rPr lang="ru-RU" dirty="0" err="1" smtClean="0"/>
              <a:t>диз'юнкту</a:t>
            </a:r>
            <a:r>
              <a:rPr lang="ru-RU" dirty="0" smtClean="0"/>
              <a:t> не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одночасно</a:t>
            </a:r>
            <a:r>
              <a:rPr lang="ru-RU" dirty="0" smtClean="0"/>
              <a:t> бути </a:t>
            </a:r>
            <a:r>
              <a:rPr lang="ru-RU" dirty="0" err="1" smtClean="0"/>
              <a:t>частиною</a:t>
            </a:r>
            <a:r>
              <a:rPr lang="ru-RU" dirty="0" smtClean="0"/>
              <a:t> </a:t>
            </a:r>
            <a:r>
              <a:rPr lang="ru-RU" dirty="0" err="1" smtClean="0"/>
              <a:t>кліки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Додаємо</a:t>
            </a:r>
            <a:r>
              <a:rPr lang="ru-RU" dirty="0" smtClean="0"/>
              <a:t> ребра </a:t>
            </a:r>
            <a:r>
              <a:rPr lang="ru-RU" dirty="0" err="1" smtClean="0"/>
              <a:t>між</a:t>
            </a:r>
            <a:r>
              <a:rPr lang="ru-RU" dirty="0" smtClean="0"/>
              <a:t> вершинами,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відповідають</a:t>
            </a:r>
            <a:r>
              <a:rPr lang="ru-RU" dirty="0" smtClean="0"/>
              <a:t> </a:t>
            </a:r>
            <a:r>
              <a:rPr lang="ru-RU" dirty="0" err="1" smtClean="0"/>
              <a:t>протилежним</a:t>
            </a:r>
            <a:r>
              <a:rPr lang="ru-RU" dirty="0" smtClean="0"/>
              <a:t> </a:t>
            </a:r>
            <a:r>
              <a:rPr lang="ru-RU" dirty="0" err="1" smtClean="0"/>
              <a:t>літералам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виключити</a:t>
            </a:r>
            <a:r>
              <a:rPr lang="ru-RU" dirty="0" smtClean="0"/>
              <a:t> </a:t>
            </a:r>
            <a:r>
              <a:rPr lang="ru-RU" dirty="0" err="1" smtClean="0"/>
              <a:t>суперечливі</a:t>
            </a:r>
            <a:r>
              <a:rPr lang="ru-RU" dirty="0" smtClean="0"/>
              <a:t> </a:t>
            </a:r>
            <a:r>
              <a:rPr lang="ru-RU" dirty="0" err="1" smtClean="0"/>
              <a:t>одночасні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37912" y="3450796"/>
            <a:ext cx="3190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G(V,E) </a:t>
            </a:r>
            <a:r>
              <a:rPr lang="ru-RU" dirty="0" err="1" smtClean="0"/>
              <a:t>будується</a:t>
            </a:r>
            <a:r>
              <a:rPr lang="ru-RU" dirty="0" smtClean="0"/>
              <a:t> так : </a:t>
            </a:r>
          </a:p>
          <a:p>
            <a:r>
              <a:rPr lang="en-US" dirty="0" smtClean="0"/>
              <a:t>V={⟨</a:t>
            </a:r>
            <a:r>
              <a:rPr lang="en-US" dirty="0" err="1" smtClean="0"/>
              <a:t>a,i</a:t>
            </a:r>
            <a:r>
              <a:rPr lang="en-US" dirty="0" smtClean="0"/>
              <a:t>⟩∣</a:t>
            </a:r>
            <a:r>
              <a:rPr lang="en-US" dirty="0" err="1" smtClean="0"/>
              <a:t>a∈Ci</a:t>
            </a:r>
            <a:r>
              <a:rPr lang="en-US" dirty="0" smtClean="0"/>
              <a:t>} </a:t>
            </a:r>
            <a:r>
              <a:rPr lang="ru-RU" dirty="0" smtClean="0"/>
              <a:t>і </a:t>
            </a:r>
          </a:p>
          <a:p>
            <a:r>
              <a:rPr lang="en-US" dirty="0" smtClean="0"/>
              <a:t>E={(⟨</a:t>
            </a:r>
            <a:r>
              <a:rPr lang="en-US" dirty="0" err="1" smtClean="0"/>
              <a:t>a,i</a:t>
            </a:r>
            <a:r>
              <a:rPr lang="en-US" dirty="0" smtClean="0"/>
              <a:t>⟩,⟨</a:t>
            </a:r>
            <a:r>
              <a:rPr lang="en-US" dirty="0" err="1" smtClean="0"/>
              <a:t>b,j</a:t>
            </a:r>
            <a:r>
              <a:rPr lang="en-US" dirty="0" smtClean="0"/>
              <a:t>⟩)∣</a:t>
            </a:r>
            <a:r>
              <a:rPr lang="en-US" dirty="0" err="1" smtClean="0"/>
              <a:t>i≠j;b≠a</a:t>
            </a:r>
            <a:r>
              <a:rPr lang="en-US" dirty="0" smtClean="0"/>
              <a:t>′}.</a:t>
            </a:r>
            <a:endParaRPr lang="en-US" dirty="0"/>
          </a:p>
        </p:txBody>
      </p:sp>
      <p:pic>
        <p:nvPicPr>
          <p:cNvPr id="14338" name="Picture 2" descr="https://media.geeksforgeeks.org/wp-content/uploads/20200613014958/abc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2" y="2370275"/>
            <a:ext cx="7265477" cy="364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Розглянемо</a:t>
            </a:r>
            <a:r>
              <a:rPr lang="ru-RU" dirty="0" smtClean="0"/>
              <a:t> </a:t>
            </a:r>
            <a:r>
              <a:rPr lang="ru-RU" dirty="0" err="1" smtClean="0"/>
              <a:t>підграф</a:t>
            </a:r>
            <a:r>
              <a:rPr lang="ru-RU" dirty="0" smtClean="0"/>
              <a:t> </a:t>
            </a:r>
            <a:r>
              <a:rPr lang="en-US" dirty="0" smtClean="0"/>
              <a:t>G </a:t>
            </a:r>
            <a:r>
              <a:rPr lang="ru-RU" dirty="0" smtClean="0"/>
              <a:t>з вершинами ⟨</a:t>
            </a:r>
            <a:r>
              <a:rPr lang="en-US" dirty="0" smtClean="0"/>
              <a:t>x2,1⟩; ⟨x1′,2⟩; ⟨x3,3⟩.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утворює</a:t>
            </a:r>
            <a:r>
              <a:rPr lang="ru-RU" dirty="0" smtClean="0"/>
              <a:t> </a:t>
            </a:r>
            <a:r>
              <a:rPr lang="ru-RU" dirty="0" err="1" smtClean="0"/>
              <a:t>кліку</a:t>
            </a:r>
            <a:r>
              <a:rPr lang="ru-RU" dirty="0" smtClean="0"/>
              <a:t> </a:t>
            </a:r>
            <a:r>
              <a:rPr lang="ru-RU" dirty="0" err="1" smtClean="0"/>
              <a:t>розміру</a:t>
            </a:r>
            <a:r>
              <a:rPr lang="ru-RU" dirty="0" smtClean="0"/>
              <a:t> 3. </a:t>
            </a:r>
          </a:p>
          <a:p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цього</a:t>
            </a:r>
            <a:r>
              <a:rPr lang="ru-RU" dirty="0" smtClean="0"/>
              <a:t>, для </a:t>
            </a:r>
            <a:r>
              <a:rPr lang="ru-RU" dirty="0" err="1" smtClean="0"/>
              <a:t>присвоєння</a:t>
            </a:r>
            <a:r>
              <a:rPr lang="ru-RU" dirty="0" smtClean="0"/>
              <a:t> — ⟨</a:t>
            </a:r>
            <a:r>
              <a:rPr lang="en-US" dirty="0" smtClean="0"/>
              <a:t>x1,x2,x3⟩=⟨0,1,1⟩ </a:t>
            </a:r>
            <a:r>
              <a:rPr lang="ru-RU" dirty="0" err="1" smtClean="0"/>
              <a:t>вираз</a:t>
            </a:r>
            <a:r>
              <a:rPr lang="ru-RU" dirty="0" smtClean="0"/>
              <a:t> </a:t>
            </a:r>
            <a:r>
              <a:rPr lang="en-US" dirty="0" smtClean="0"/>
              <a:t>F </a:t>
            </a:r>
            <a:r>
              <a:rPr lang="ru-RU" dirty="0" err="1" smtClean="0"/>
              <a:t>приймає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істина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Отже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у нас є </a:t>
            </a:r>
            <a:r>
              <a:rPr lang="en-US" dirty="0" smtClean="0"/>
              <a:t>k </a:t>
            </a:r>
            <a:r>
              <a:rPr lang="ru-RU" dirty="0" smtClean="0"/>
              <a:t>клауз у </a:t>
            </a:r>
            <a:r>
              <a:rPr lang="ru-RU" dirty="0" err="1" smtClean="0"/>
              <a:t>виразі</a:t>
            </a:r>
            <a:r>
              <a:rPr lang="ru-RU" dirty="0" smtClean="0"/>
              <a:t> </a:t>
            </a:r>
            <a:r>
              <a:rPr lang="ru-RU" dirty="0" err="1" smtClean="0"/>
              <a:t>задоволеності</a:t>
            </a:r>
            <a:r>
              <a:rPr lang="ru-RU" dirty="0" smtClean="0"/>
              <a:t>, ми </a:t>
            </a:r>
            <a:r>
              <a:rPr lang="ru-RU" dirty="0" err="1" smtClean="0"/>
              <a:t>отримаємо</a:t>
            </a:r>
            <a:r>
              <a:rPr lang="ru-RU" dirty="0" smtClean="0"/>
              <a:t> </a:t>
            </a:r>
            <a:r>
              <a:rPr lang="ru-RU" dirty="0" err="1" smtClean="0"/>
              <a:t>максимальну</a:t>
            </a:r>
            <a:r>
              <a:rPr lang="ru-RU" dirty="0" smtClean="0"/>
              <a:t> </a:t>
            </a:r>
            <a:r>
              <a:rPr lang="ru-RU" dirty="0" err="1" smtClean="0"/>
              <a:t>кліку</a:t>
            </a:r>
            <a:r>
              <a:rPr lang="ru-RU" dirty="0" smtClean="0"/>
              <a:t> </a:t>
            </a:r>
            <a:r>
              <a:rPr lang="ru-RU" dirty="0" err="1" smtClean="0"/>
              <a:t>розміру</a:t>
            </a:r>
            <a:r>
              <a:rPr lang="ru-RU" dirty="0" smtClean="0"/>
              <a:t> </a:t>
            </a:r>
            <a:r>
              <a:rPr lang="en-US" dirty="0" smtClean="0"/>
              <a:t>k, </a:t>
            </a:r>
            <a:r>
              <a:rPr lang="ru-RU" dirty="0" smtClean="0"/>
              <a:t>і для </a:t>
            </a:r>
            <a:r>
              <a:rPr lang="ru-RU" dirty="0" err="1" smtClean="0"/>
              <a:t>відповідного</a:t>
            </a:r>
            <a:r>
              <a:rPr lang="ru-RU" dirty="0" smtClean="0"/>
              <a:t> </a:t>
            </a:r>
            <a:r>
              <a:rPr lang="ru-RU" dirty="0" err="1" smtClean="0"/>
              <a:t>присвоєння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 </a:t>
            </a:r>
            <a:r>
              <a:rPr lang="ru-RU" dirty="0" err="1" smtClean="0"/>
              <a:t>вираз</a:t>
            </a:r>
            <a:r>
              <a:rPr lang="ru-RU" dirty="0" smtClean="0"/>
              <a:t> </a:t>
            </a:r>
            <a:r>
              <a:rPr lang="ru-RU" dirty="0" err="1" smtClean="0"/>
              <a:t>задоволеності</a:t>
            </a:r>
            <a:r>
              <a:rPr lang="ru-RU" dirty="0" smtClean="0"/>
              <a:t> </a:t>
            </a:r>
            <a:r>
              <a:rPr lang="ru-RU" dirty="0" err="1" smtClean="0"/>
              <a:t>оцінюється</a:t>
            </a:r>
            <a:r>
              <a:rPr lang="ru-RU" dirty="0" smtClean="0"/>
              <a:t> як </a:t>
            </a:r>
            <a:r>
              <a:rPr lang="ru-RU" dirty="0" err="1" smtClean="0"/>
              <a:t>істинний</a:t>
            </a:r>
            <a:r>
              <a:rPr lang="ru-RU" dirty="0" smtClean="0"/>
              <a:t>. Таким чином, для конкретного </a:t>
            </a:r>
            <a:r>
              <a:rPr lang="ru-RU" dirty="0" err="1" smtClean="0"/>
              <a:t>випадку</a:t>
            </a:r>
            <a:r>
              <a:rPr lang="ru-RU" dirty="0" smtClean="0"/>
              <a:t> задача </a:t>
            </a:r>
            <a:r>
              <a:rPr lang="ru-RU" dirty="0" err="1" smtClean="0"/>
              <a:t>задоволеності</a:t>
            </a:r>
            <a:r>
              <a:rPr lang="ru-RU" dirty="0" smtClean="0"/>
              <a:t> </a:t>
            </a:r>
            <a:r>
              <a:rPr lang="ru-RU" dirty="0" err="1" smtClean="0"/>
              <a:t>зводиться</a:t>
            </a:r>
            <a:r>
              <a:rPr lang="ru-RU" dirty="0" smtClean="0"/>
              <a:t> до </a:t>
            </a:r>
            <a:r>
              <a:rPr lang="ru-RU" dirty="0" err="1" smtClean="0"/>
              <a:t>задачі</a:t>
            </a:r>
            <a:r>
              <a:rPr lang="ru-RU" dirty="0" smtClean="0"/>
              <a:t> про </a:t>
            </a:r>
            <a:r>
              <a:rPr lang="ru-RU" dirty="0" err="1" smtClean="0"/>
              <a:t>кліку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95402" y="2964480"/>
            <a:ext cx="93923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Вибір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кліки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розміру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 у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цьому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рівно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одному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літералу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кожного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диз'юнкту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і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цьому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виникає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протиріччя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між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обраними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літералами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Якщо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така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кліка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існує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тоді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маємо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виконуване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присвоєння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3-SAT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формули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63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Псевдокод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Inputs: </a:t>
            </a:r>
            <a:r>
              <a:rPr lang="uk-UA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the number m of </a:t>
            </a:r>
            <a:r>
              <a:rPr lang="en-US" dirty="0" smtClean="0"/>
              <a:t>triplets</a:t>
            </a:r>
            <a:r>
              <a:rPr lang="fr-CA" dirty="0" smtClean="0"/>
              <a:t>, </a:t>
            </a:r>
            <a:r>
              <a:rPr lang="en-US" dirty="0" smtClean="0"/>
              <a:t>- </a:t>
            </a:r>
            <a:r>
              <a:rPr lang="en-US" dirty="0"/>
              <a:t>a list L of m triples.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r>
              <a:rPr lang="en-US" dirty="0"/>
              <a:t>: the list of edges of the </a:t>
            </a:r>
            <a:r>
              <a:rPr lang="en-US" dirty="0" smtClean="0"/>
              <a:t>graph. </a:t>
            </a:r>
            <a:r>
              <a:rPr lang="en-US" dirty="0"/>
              <a:t>The j-</a:t>
            </a:r>
            <a:r>
              <a:rPr lang="en-US" dirty="0" err="1"/>
              <a:t>th</a:t>
            </a:r>
            <a:r>
              <a:rPr lang="en-US" dirty="0"/>
              <a:t> literal of the </a:t>
            </a:r>
            <a:r>
              <a:rPr lang="en-US" dirty="0" err="1"/>
              <a:t>i-th</a:t>
            </a:r>
            <a:r>
              <a:rPr lang="en-US" dirty="0"/>
              <a:t> clause is vertex (i-1)*3+j.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1,2,...,m-1: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 i+1, i+2,....,m: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j = 1,2,3: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j' = 1,2,3: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L[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 != -L[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'][j']: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Output the edge ((i-1)*3 + j, (i'-1)*3 + j')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Висновок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ru-RU" dirty="0"/>
              <a:t>показали, </a:t>
            </a:r>
            <a:r>
              <a:rPr lang="ru-RU" dirty="0" err="1"/>
              <a:t>що</a:t>
            </a:r>
            <a:r>
              <a:rPr lang="ru-RU" dirty="0"/>
              <a:t> задача про </a:t>
            </a:r>
            <a:r>
              <a:rPr lang="ru-RU" dirty="0" err="1"/>
              <a:t>кліку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US" dirty="0"/>
              <a:t>NP,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за </a:t>
            </a:r>
            <a:r>
              <a:rPr lang="ru-RU" dirty="0" err="1"/>
              <a:t>поліноміальний</a:t>
            </a:r>
            <a:r>
              <a:rPr lang="ru-RU" dirty="0"/>
              <a:t> час </a:t>
            </a:r>
            <a:r>
              <a:rPr lang="ru-RU" dirty="0" err="1"/>
              <a:t>перевірити</a:t>
            </a:r>
            <a:r>
              <a:rPr lang="ru-RU" dirty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/>
              <a:t>задана </a:t>
            </a:r>
            <a:r>
              <a:rPr lang="ru-RU" dirty="0" err="1"/>
              <a:t>множина</a:t>
            </a:r>
            <a:r>
              <a:rPr lang="ru-RU" dirty="0"/>
              <a:t> вершин </a:t>
            </a:r>
            <a:r>
              <a:rPr lang="ru-RU" dirty="0" err="1"/>
              <a:t>утворює</a:t>
            </a:r>
            <a:r>
              <a:rPr lang="ru-RU" dirty="0"/>
              <a:t> </a:t>
            </a:r>
            <a:r>
              <a:rPr lang="ru-RU" dirty="0" err="1"/>
              <a:t>кліку</a:t>
            </a:r>
            <a:r>
              <a:rPr lang="ru-RU" dirty="0"/>
              <a:t>.</a:t>
            </a:r>
          </a:p>
          <a:p>
            <a:r>
              <a:rPr lang="ru-RU" dirty="0"/>
              <a:t>Ми </a:t>
            </a:r>
            <a:r>
              <a:rPr lang="ru-RU" dirty="0" err="1"/>
              <a:t>здійснили</a:t>
            </a:r>
            <a:r>
              <a:rPr lang="ru-RU" dirty="0"/>
              <a:t> </a:t>
            </a:r>
            <a:r>
              <a:rPr lang="ru-RU" dirty="0" err="1"/>
              <a:t>поліноміальне</a:t>
            </a:r>
            <a:r>
              <a:rPr lang="ru-RU" dirty="0"/>
              <a:t> </a:t>
            </a:r>
            <a:r>
              <a:rPr lang="ru-RU" dirty="0" err="1"/>
              <a:t>зведення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відомої</a:t>
            </a:r>
            <a:r>
              <a:rPr lang="ru-RU" dirty="0"/>
              <a:t> </a:t>
            </a:r>
            <a:r>
              <a:rPr lang="en-US" dirty="0"/>
              <a:t>NP-</a:t>
            </a:r>
            <a:r>
              <a:rPr lang="ru-RU" dirty="0" err="1"/>
              <a:t>повної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(3-</a:t>
            </a:r>
            <a:r>
              <a:rPr lang="en-US" dirty="0"/>
              <a:t>SAT),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/>
              <a:t>показати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задача про </a:t>
            </a:r>
            <a:r>
              <a:rPr lang="ru-RU" dirty="0" err="1"/>
              <a:t>кліку</a:t>
            </a:r>
            <a:r>
              <a:rPr lang="ru-RU" dirty="0"/>
              <a:t> є </a:t>
            </a:r>
            <a:r>
              <a:rPr lang="en-US" dirty="0"/>
              <a:t>NP-</a:t>
            </a:r>
            <a:r>
              <a:rPr lang="ru-RU" dirty="0" err="1"/>
              <a:t>важкою</a:t>
            </a:r>
            <a:r>
              <a:rPr lang="ru-RU" dirty="0"/>
              <a:t>.</a:t>
            </a:r>
          </a:p>
          <a:p>
            <a:r>
              <a:rPr lang="ru-RU" dirty="0" err="1"/>
              <a:t>Отже</a:t>
            </a:r>
            <a:r>
              <a:rPr lang="ru-RU" dirty="0"/>
              <a:t>, задача про </a:t>
            </a:r>
            <a:r>
              <a:rPr lang="ru-RU" dirty="0" err="1"/>
              <a:t>кліку</a:t>
            </a:r>
            <a:r>
              <a:rPr lang="ru-RU" dirty="0"/>
              <a:t> є </a:t>
            </a:r>
            <a:r>
              <a:rPr lang="en-US" b="1" dirty="0"/>
              <a:t>NP-</a:t>
            </a:r>
            <a:r>
              <a:rPr lang="ru-RU" b="1" dirty="0" err="1"/>
              <a:t>повною</a:t>
            </a:r>
            <a:r>
              <a:rPr lang="en-US" dirty="0"/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що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свідчить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про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еквівалентність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задач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2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err="1" smtClean="0"/>
              <a:t>складні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46512" y="2528709"/>
            <a:ext cx="1136163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комівояжера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умовою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повернення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(Traveling Salesman Problem Fixed Start and End)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найкоротший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шлях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між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починається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закінчується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певних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точках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цьому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відвідується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варіант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TSP,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ускладнений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маршрут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упаковки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контейнери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(Bin Packing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об'єкти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різних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розмірів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мінімальну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кількість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контейнерів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фіксованої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місткості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узгодженого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розкладу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(Job Scheduling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кількість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ресурсів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мінімізації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загального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враховуючи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ресурсів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менеджменті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ресурсів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маршрутизації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транспортних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засобів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(Vehicle Routing Problem, VRP)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Побудувати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маршрути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декількох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транспортних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засобів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доставити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товари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клієнтам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мінімальними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витратами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загальнішою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версією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TSP.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 smtClean="0"/>
              <a:t>задачі</a:t>
            </a:r>
            <a:r>
              <a:rPr lang="fr-CA" dirty="0" smtClean="0"/>
              <a:t> -2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078" y="2309898"/>
            <a:ext cx="1052384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розподілу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завдань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(Assignment Problem) з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Наприклад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працівників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завданнях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урахуванням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кваліфікацій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NP-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враховуються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додаткові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розподілу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частот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(Frequency Assignment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радіостанцій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мобільних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вишок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мінімізувати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інтерференцію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дотримуючись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упаковки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множин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(Set Packing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максимальний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набір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непересічних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підмножин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сімейства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підмножин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максимального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покриття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(Maximum Coverage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набір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підмножин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охоплюють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найбільшу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кількість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елементів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усіх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оптимізації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ресурсів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Розфарбовування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обмеженнями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(Constrained Graph Coloring)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кольори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вершин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додатковими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допустимі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кольори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певних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вершин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Інші алгоритми складності 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Пошук</a:t>
            </a:r>
            <a:r>
              <a:rPr lang="ru-RU" dirty="0" smtClean="0"/>
              <a:t> в </a:t>
            </a:r>
            <a:r>
              <a:rPr lang="ru-RU" dirty="0" err="1" smtClean="0"/>
              <a:t>невідсортованій</a:t>
            </a:r>
            <a:r>
              <a:rPr lang="ru-RU" dirty="0" smtClean="0"/>
              <a:t> </a:t>
            </a:r>
            <a:r>
              <a:rPr lang="ru-RU" dirty="0" err="1" smtClean="0"/>
              <a:t>послідовності</a:t>
            </a:r>
            <a:endParaRPr lang="ru-RU" dirty="0" smtClean="0"/>
          </a:p>
          <a:p>
            <a:r>
              <a:rPr lang="ru-RU" dirty="0" err="1" smtClean="0"/>
              <a:t>Перемноження</a:t>
            </a:r>
            <a:r>
              <a:rPr lang="ru-RU" dirty="0" smtClean="0"/>
              <a:t> </a:t>
            </a:r>
            <a:r>
              <a:rPr lang="ru-RU" dirty="0" err="1" smtClean="0"/>
              <a:t>матриць</a:t>
            </a:r>
            <a:endParaRPr lang="ru-RU" dirty="0"/>
          </a:p>
          <a:p>
            <a:r>
              <a:rPr lang="ru-RU" dirty="0" err="1" smtClean="0"/>
              <a:t>Розвязання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СЛАР</a:t>
            </a:r>
          </a:p>
          <a:p>
            <a:r>
              <a:rPr lang="ru-RU" dirty="0" err="1" smtClean="0"/>
              <a:t>Знаходження</a:t>
            </a:r>
            <a:r>
              <a:rPr lang="ru-RU" dirty="0" smtClean="0"/>
              <a:t> </a:t>
            </a:r>
            <a:r>
              <a:rPr lang="ru-RU" dirty="0" err="1" smtClean="0"/>
              <a:t>найкоротшого</a:t>
            </a:r>
            <a:r>
              <a:rPr lang="ru-RU" dirty="0" smtClean="0"/>
              <a:t> шляху в </a:t>
            </a:r>
            <a:r>
              <a:rPr lang="ru-RU" dirty="0" err="1" smtClean="0"/>
              <a:t>графі</a:t>
            </a:r>
            <a:r>
              <a:rPr lang="ru-RU" dirty="0" smtClean="0"/>
              <a:t> (</a:t>
            </a:r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Дейкстри</a:t>
            </a:r>
            <a:r>
              <a:rPr lang="ru-RU" dirty="0" smtClean="0"/>
              <a:t>, Форда і т.п.).</a:t>
            </a:r>
            <a:endParaRPr lang="en-US" dirty="0" smtClean="0"/>
          </a:p>
          <a:p>
            <a:r>
              <a:rPr lang="ru-RU" dirty="0" err="1" smtClean="0"/>
              <a:t>Додавання</a:t>
            </a:r>
            <a:r>
              <a:rPr lang="ru-RU" dirty="0" smtClean="0"/>
              <a:t> 2 чисел (?), </a:t>
            </a:r>
            <a:r>
              <a:rPr lang="ru-RU" dirty="0" err="1" smtClean="0"/>
              <a:t>множення</a:t>
            </a:r>
            <a:r>
              <a:rPr lang="ru-RU" dirty="0" smtClean="0"/>
              <a:t>(?), </a:t>
            </a:r>
            <a:r>
              <a:rPr lang="ru-RU" dirty="0" err="1" smtClean="0"/>
              <a:t>ділення</a:t>
            </a:r>
            <a:r>
              <a:rPr lang="ru-RU" dirty="0" smtClean="0"/>
              <a:t>(?)</a:t>
            </a:r>
          </a:p>
          <a:p>
            <a:r>
              <a:rPr lang="ru-RU" dirty="0" smtClean="0"/>
              <a:t>Перев</a:t>
            </a:r>
            <a:r>
              <a:rPr lang="uk-UA" dirty="0" smtClean="0"/>
              <a:t>і</a:t>
            </a:r>
            <a:r>
              <a:rPr lang="ru-RU" dirty="0" err="1" smtClean="0"/>
              <a:t>рка</a:t>
            </a:r>
            <a:r>
              <a:rPr lang="ru-RU" dirty="0" smtClean="0"/>
              <a:t> на простоту натурального числа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NP-</a:t>
            </a:r>
            <a:r>
              <a:rPr lang="ru-RU" b="1" dirty="0" err="1"/>
              <a:t>повні</a:t>
            </a:r>
            <a:r>
              <a:rPr lang="ru-RU" b="1" dirty="0"/>
              <a:t> </a:t>
            </a:r>
            <a:r>
              <a:rPr lang="ru-RU" b="1" dirty="0" err="1"/>
              <a:t>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NP-</a:t>
            </a:r>
            <a:r>
              <a:rPr lang="ru-RU" b="1" dirty="0" err="1"/>
              <a:t>повні</a:t>
            </a:r>
            <a:r>
              <a:rPr lang="ru-RU" b="1" dirty="0"/>
              <a:t> </a:t>
            </a:r>
            <a:r>
              <a:rPr lang="ru-RU" b="1" dirty="0" err="1"/>
              <a:t>задачі</a:t>
            </a:r>
            <a:r>
              <a:rPr lang="ru-RU" dirty="0"/>
              <a:t> —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належать до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US" dirty="0"/>
              <a:t>NP, </a:t>
            </a:r>
            <a:r>
              <a:rPr lang="ru-RU" dirty="0"/>
              <a:t>і для них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відомих</a:t>
            </a:r>
            <a:r>
              <a:rPr lang="ru-RU" dirty="0"/>
              <a:t> </a:t>
            </a:r>
            <a:r>
              <a:rPr lang="ru-RU" dirty="0" err="1"/>
              <a:t>детермінованих</a:t>
            </a:r>
            <a:r>
              <a:rPr lang="ru-RU" dirty="0"/>
              <a:t> </a:t>
            </a:r>
            <a:r>
              <a:rPr lang="ru-RU" dirty="0" err="1"/>
              <a:t>поліноміальних</a:t>
            </a:r>
            <a:r>
              <a:rPr lang="ru-RU" dirty="0"/>
              <a:t> </a:t>
            </a:r>
            <a:r>
              <a:rPr lang="ru-RU" dirty="0" err="1" smtClean="0"/>
              <a:t>алгоритмів</a:t>
            </a:r>
            <a:endParaRPr lang="ru-RU" dirty="0" smtClean="0"/>
          </a:p>
          <a:p>
            <a:r>
              <a:rPr lang="ru-RU" b="1" dirty="0" smtClean="0"/>
              <a:t>Задача </a:t>
            </a:r>
            <a:r>
              <a:rPr lang="ru-RU" b="1" dirty="0" err="1"/>
              <a:t>комівояжера</a:t>
            </a:r>
            <a:r>
              <a:rPr lang="ru-RU" b="1" dirty="0"/>
              <a:t> (</a:t>
            </a:r>
            <a:r>
              <a:rPr lang="en-US" b="1" dirty="0"/>
              <a:t>TSP)</a:t>
            </a:r>
            <a:r>
              <a:rPr lang="en-US" dirty="0"/>
              <a:t> (</a:t>
            </a:r>
            <a:r>
              <a:rPr lang="ru-RU" dirty="0"/>
              <a:t>при </a:t>
            </a:r>
            <a:r>
              <a:rPr lang="ru-RU" dirty="0" err="1"/>
              <a:t>пошуку</a:t>
            </a:r>
            <a:r>
              <a:rPr lang="ru-RU" dirty="0"/>
              <a:t> оптимального шляху).</a:t>
            </a:r>
          </a:p>
          <a:p>
            <a:r>
              <a:rPr lang="ru-RU" b="1" dirty="0"/>
              <a:t>Задача про рюкзак</a:t>
            </a:r>
            <a:r>
              <a:rPr lang="ru-RU" dirty="0"/>
              <a:t> (</a:t>
            </a:r>
            <a:r>
              <a:rPr lang="en-US" dirty="0"/>
              <a:t>Knapsack problem) </a:t>
            </a:r>
            <a:r>
              <a:rPr lang="ru-RU" dirty="0"/>
              <a:t>у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оптимального </a:t>
            </a:r>
            <a:r>
              <a:rPr lang="ru-RU" dirty="0" err="1"/>
              <a:t>рішення</a:t>
            </a:r>
            <a:r>
              <a:rPr lang="ru-RU" dirty="0"/>
              <a:t>.</a:t>
            </a:r>
          </a:p>
          <a:p>
            <a:r>
              <a:rPr lang="ru-RU" b="1" dirty="0"/>
              <a:t>3-</a:t>
            </a:r>
            <a:r>
              <a:rPr lang="en-US" b="1" dirty="0"/>
              <a:t>SAT</a:t>
            </a:r>
            <a:r>
              <a:rPr lang="en-US" dirty="0"/>
              <a:t> — </a:t>
            </a:r>
            <a:r>
              <a:rPr lang="ru-RU" dirty="0"/>
              <a:t>задача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булевої</a:t>
            </a:r>
            <a:r>
              <a:rPr lang="ru-RU" dirty="0"/>
              <a:t> </a:t>
            </a:r>
            <a:r>
              <a:rPr lang="ru-RU" dirty="0" err="1"/>
              <a:t>формули</a:t>
            </a:r>
            <a:r>
              <a:rPr lang="ru-RU" dirty="0"/>
              <a:t> у </a:t>
            </a:r>
            <a:r>
              <a:rPr lang="ru-RU" dirty="0" err="1"/>
              <a:t>кон'юнктивній</a:t>
            </a:r>
            <a:r>
              <a:rPr lang="ru-RU" dirty="0"/>
              <a:t> </a:t>
            </a:r>
            <a:r>
              <a:rPr lang="ru-RU" dirty="0" err="1"/>
              <a:t>нормальній</a:t>
            </a:r>
            <a:r>
              <a:rPr lang="ru-RU" dirty="0"/>
              <a:t> </a:t>
            </a:r>
            <a:r>
              <a:rPr lang="ru-RU" dirty="0" err="1"/>
              <a:t>формі</a:t>
            </a:r>
            <a:r>
              <a:rPr lang="ru-RU" dirty="0"/>
              <a:t>.</a:t>
            </a:r>
          </a:p>
          <a:p>
            <a:r>
              <a:rPr lang="ru-RU" b="1" dirty="0"/>
              <a:t>Задача </a:t>
            </a:r>
            <a:r>
              <a:rPr lang="ru-RU" b="1" dirty="0" err="1"/>
              <a:t>розбиття</a:t>
            </a:r>
            <a:r>
              <a:rPr lang="ru-RU" b="1" dirty="0"/>
              <a:t> графа на </a:t>
            </a:r>
            <a:r>
              <a:rPr lang="ru-RU" b="1" dirty="0" err="1"/>
              <a:t>кліки</a:t>
            </a:r>
            <a:r>
              <a:rPr lang="ru-RU" dirty="0"/>
              <a:t> (</a:t>
            </a:r>
            <a:r>
              <a:rPr lang="en-US" dirty="0"/>
              <a:t>Clique problem).</a:t>
            </a:r>
          </a:p>
          <a:p>
            <a:r>
              <a:rPr lang="ru-RU" b="1" dirty="0"/>
              <a:t>Задача </a:t>
            </a:r>
            <a:r>
              <a:rPr lang="ru-RU" b="1" dirty="0" err="1"/>
              <a:t>розфарбовування</a:t>
            </a:r>
            <a:r>
              <a:rPr lang="ru-RU" b="1" dirty="0"/>
              <a:t> графа</a:t>
            </a:r>
            <a:r>
              <a:rPr lang="ru-RU" dirty="0"/>
              <a:t> (</a:t>
            </a:r>
            <a:r>
              <a:rPr lang="en-US" dirty="0"/>
              <a:t>Graph coloring) </a:t>
            </a:r>
            <a:r>
              <a:rPr lang="ru-RU" dirty="0"/>
              <a:t>з </a:t>
            </a:r>
            <a:r>
              <a:rPr lang="ru-RU" dirty="0" err="1"/>
              <a:t>обмеженням</a:t>
            </a:r>
            <a:r>
              <a:rPr lang="ru-RU" dirty="0"/>
              <a:t> на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кольорів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Задачі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обов’язково</a:t>
            </a:r>
            <a:r>
              <a:rPr lang="ru-RU" dirty="0"/>
              <a:t> належать до </a:t>
            </a:r>
            <a:r>
              <a:rPr lang="ru-RU" dirty="0" err="1"/>
              <a:t>класу</a:t>
            </a:r>
            <a:r>
              <a:rPr lang="ru-RU" dirty="0"/>
              <a:t> NP, але є </a:t>
            </a:r>
            <a:r>
              <a:rPr lang="ru-RU" dirty="0" err="1"/>
              <a:t>щонайменше</a:t>
            </a:r>
            <a:r>
              <a:rPr lang="ru-RU" dirty="0"/>
              <a:t> такими ж </a:t>
            </a:r>
            <a:r>
              <a:rPr lang="ru-RU" dirty="0" err="1"/>
              <a:t>складними</a:t>
            </a:r>
            <a:r>
              <a:rPr lang="ru-RU" dirty="0"/>
              <a:t>, як NP-</a:t>
            </a:r>
            <a:r>
              <a:rPr lang="ru-RU" dirty="0" err="1"/>
              <a:t>повні</a:t>
            </a:r>
            <a:r>
              <a:rPr lang="ru-RU" dirty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b="1" dirty="0"/>
              <a:t>Задача </a:t>
            </a:r>
            <a:r>
              <a:rPr lang="ru-RU" b="1" dirty="0" err="1"/>
              <a:t>підрахунку</a:t>
            </a:r>
            <a:r>
              <a:rPr lang="ru-RU" b="1" dirty="0"/>
              <a:t> </a:t>
            </a:r>
            <a:r>
              <a:rPr lang="ru-RU" b="1" dirty="0" err="1"/>
              <a:t>клік</a:t>
            </a:r>
            <a:r>
              <a:rPr lang="ru-RU" b="1" dirty="0"/>
              <a:t> у </a:t>
            </a:r>
            <a:r>
              <a:rPr lang="ru-RU" b="1" dirty="0" err="1"/>
              <a:t>графі</a:t>
            </a:r>
            <a:r>
              <a:rPr lang="ru-RU" dirty="0"/>
              <a:t> (</a:t>
            </a:r>
            <a:r>
              <a:rPr lang="en-US" dirty="0"/>
              <a:t>Counting cliques), </a:t>
            </a:r>
            <a:r>
              <a:rPr lang="ru-RU" dirty="0"/>
              <a:t>де треба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клік</a:t>
            </a:r>
            <a:r>
              <a:rPr lang="ru-RU" dirty="0"/>
              <a:t> </a:t>
            </a:r>
            <a:r>
              <a:rPr lang="ru-RU" dirty="0" err="1"/>
              <a:t>певного</a:t>
            </a:r>
            <a:r>
              <a:rPr lang="ru-RU" dirty="0"/>
              <a:t> </a:t>
            </a:r>
            <a:r>
              <a:rPr lang="ru-RU" dirty="0" err="1"/>
              <a:t>розміру</a:t>
            </a:r>
            <a:r>
              <a:rPr lang="ru-RU" dirty="0"/>
              <a:t>.</a:t>
            </a:r>
          </a:p>
          <a:p>
            <a:r>
              <a:rPr lang="ru-RU" b="1" dirty="0"/>
              <a:t>Задача </a:t>
            </a:r>
            <a:r>
              <a:rPr lang="ru-RU" b="1" dirty="0" err="1"/>
              <a:t>ізоморфізму</a:t>
            </a:r>
            <a:r>
              <a:rPr lang="ru-RU" b="1" dirty="0"/>
              <a:t> </a:t>
            </a:r>
            <a:r>
              <a:rPr lang="ru-RU" b="1" dirty="0" err="1"/>
              <a:t>графів</a:t>
            </a:r>
            <a:r>
              <a:rPr lang="ru-RU" dirty="0"/>
              <a:t> для </a:t>
            </a:r>
            <a:r>
              <a:rPr lang="ru-RU" dirty="0" err="1"/>
              <a:t>загальних</a:t>
            </a:r>
            <a:r>
              <a:rPr lang="ru-RU" dirty="0"/>
              <a:t> </a:t>
            </a:r>
            <a:r>
              <a:rPr lang="ru-RU" dirty="0" err="1"/>
              <a:t>графів</a:t>
            </a:r>
            <a:r>
              <a:rPr lang="ru-RU" dirty="0"/>
              <a:t>, яка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перевірку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відповідність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вершинами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графів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EXPTIME-</a:t>
            </a:r>
            <a:r>
              <a:rPr lang="ru-RU" b="1" dirty="0" err="1"/>
              <a:t>задачі</a:t>
            </a:r>
            <a:r>
              <a:rPr lang="ru-RU" dirty="0"/>
              <a:t> (</a:t>
            </a:r>
            <a:r>
              <a:rPr lang="ru-RU" dirty="0" err="1"/>
              <a:t>Експоненційної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Гра</a:t>
            </a:r>
            <a:r>
              <a:rPr lang="ru-RU" b="1" dirty="0" smtClean="0"/>
              <a:t> </a:t>
            </a:r>
            <a:r>
              <a:rPr lang="ru-RU" b="1" dirty="0"/>
              <a:t>в шахи</a:t>
            </a:r>
            <a:r>
              <a:rPr lang="ru-RU" dirty="0"/>
              <a:t>: теоретично, </a:t>
            </a:r>
            <a:r>
              <a:rPr lang="ru-RU" dirty="0" err="1"/>
              <a:t>знаходження</a:t>
            </a:r>
            <a:r>
              <a:rPr lang="ru-RU" dirty="0"/>
              <a:t> </a:t>
            </a:r>
            <a:r>
              <a:rPr lang="ru-RU" dirty="0" err="1"/>
              <a:t>ідеальної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для </a:t>
            </a:r>
            <a:r>
              <a:rPr lang="ru-RU" dirty="0" err="1"/>
              <a:t>шахів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до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US" dirty="0"/>
              <a:t>EXPTIME, </a:t>
            </a:r>
            <a:r>
              <a:rPr lang="ru-RU" dirty="0"/>
              <a:t>тому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</a:t>
            </a:r>
            <a:r>
              <a:rPr lang="ru-RU" dirty="0" err="1"/>
              <a:t>позицій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 </a:t>
            </a:r>
            <a:r>
              <a:rPr lang="ru-RU" dirty="0" err="1"/>
              <a:t>експоненційно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розміром</a:t>
            </a:r>
            <a:r>
              <a:rPr lang="ru-RU" dirty="0"/>
              <a:t> </a:t>
            </a:r>
            <a:r>
              <a:rPr lang="ru-RU" dirty="0" err="1"/>
              <a:t>дошки</a:t>
            </a:r>
            <a:r>
              <a:rPr lang="ru-RU" dirty="0"/>
              <a:t> та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.</a:t>
            </a:r>
          </a:p>
          <a:p>
            <a:r>
              <a:rPr lang="ru-RU" b="1" dirty="0" err="1"/>
              <a:t>Задачі</a:t>
            </a:r>
            <a:r>
              <a:rPr lang="ru-RU" b="1" dirty="0"/>
              <a:t> </a:t>
            </a:r>
            <a:r>
              <a:rPr lang="ru-RU" b="1" dirty="0" err="1"/>
              <a:t>теорії</a:t>
            </a:r>
            <a:r>
              <a:rPr lang="ru-RU" b="1" dirty="0"/>
              <a:t> </a:t>
            </a:r>
            <a:r>
              <a:rPr lang="ru-RU" b="1" dirty="0" err="1"/>
              <a:t>автоматів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еквівалентності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детермінованих</a:t>
            </a:r>
            <a:r>
              <a:rPr lang="ru-RU" dirty="0"/>
              <a:t> </a:t>
            </a:r>
            <a:r>
              <a:rPr lang="ru-RU" dirty="0" err="1"/>
              <a:t>кінцевих</a:t>
            </a:r>
            <a:r>
              <a:rPr lang="ru-RU" dirty="0"/>
              <a:t> </a:t>
            </a:r>
            <a:r>
              <a:rPr lang="ru-RU" dirty="0" err="1"/>
              <a:t>автоматів</a:t>
            </a:r>
            <a:r>
              <a:rPr lang="ru-RU" dirty="0"/>
              <a:t> (</a:t>
            </a:r>
            <a:r>
              <a:rPr lang="en-US" dirty="0"/>
              <a:t>DFA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4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PSPACE-</a:t>
            </a:r>
            <a:r>
              <a:rPr lang="ru-RU" b="1" dirty="0" err="1"/>
              <a:t>повні</a:t>
            </a:r>
            <a:r>
              <a:rPr lang="ru-RU" b="1" dirty="0"/>
              <a:t> </a:t>
            </a:r>
            <a:r>
              <a:rPr lang="ru-RU" b="1" dirty="0" err="1"/>
              <a:t>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2274" y="2523681"/>
            <a:ext cx="9601196" cy="33189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Займають</a:t>
            </a:r>
            <a:r>
              <a:rPr lang="ru-RU" dirty="0" smtClean="0"/>
              <a:t> </a:t>
            </a:r>
            <a:r>
              <a:rPr lang="ru-RU" dirty="0" err="1"/>
              <a:t>поліноміальний</a:t>
            </a:r>
            <a:r>
              <a:rPr lang="ru-RU" dirty="0"/>
              <a:t> </a:t>
            </a:r>
            <a:r>
              <a:rPr lang="ru-RU" dirty="0" err="1"/>
              <a:t>об'єм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але, як правило,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експоненційну</a:t>
            </a:r>
            <a:r>
              <a:rPr lang="ru-RU" dirty="0"/>
              <a:t> </a:t>
            </a:r>
            <a:r>
              <a:rPr lang="ru-RU" dirty="0" err="1"/>
              <a:t>часову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):</a:t>
            </a:r>
          </a:p>
          <a:p>
            <a:r>
              <a:rPr lang="en-US" b="1" dirty="0"/>
              <a:t>Generalized Geography</a:t>
            </a:r>
            <a:r>
              <a:rPr lang="en-US" dirty="0"/>
              <a:t>: </a:t>
            </a:r>
            <a:r>
              <a:rPr lang="ru-RU" dirty="0" err="1"/>
              <a:t>гра</a:t>
            </a:r>
            <a:r>
              <a:rPr lang="ru-RU" dirty="0"/>
              <a:t>, 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гравці</a:t>
            </a:r>
            <a:r>
              <a:rPr lang="ru-RU" dirty="0"/>
              <a:t> по </a:t>
            </a:r>
            <a:r>
              <a:rPr lang="ru-RU" dirty="0" err="1"/>
              <a:t>черзі</a:t>
            </a:r>
            <a:r>
              <a:rPr lang="ru-RU" dirty="0"/>
              <a:t> </a:t>
            </a:r>
            <a:r>
              <a:rPr lang="ru-RU" dirty="0" err="1"/>
              <a:t>вибирають</a:t>
            </a:r>
            <a:r>
              <a:rPr lang="ru-RU" dirty="0"/>
              <a:t> </a:t>
            </a:r>
            <a:r>
              <a:rPr lang="ru-RU" dirty="0" err="1"/>
              <a:t>з'єднані</a:t>
            </a:r>
            <a:r>
              <a:rPr lang="ru-RU" dirty="0"/>
              <a:t> </a:t>
            </a:r>
            <a:r>
              <a:rPr lang="ru-RU" dirty="0" err="1"/>
              <a:t>міста</a:t>
            </a:r>
            <a:r>
              <a:rPr lang="ru-RU" dirty="0"/>
              <a:t> на </a:t>
            </a:r>
            <a:r>
              <a:rPr lang="ru-RU" dirty="0" err="1"/>
              <a:t>карті</a:t>
            </a:r>
            <a:r>
              <a:rPr lang="ru-RU" dirty="0"/>
              <a:t>. </a:t>
            </a:r>
            <a:r>
              <a:rPr lang="ru-RU" dirty="0" err="1"/>
              <a:t>Виграє</a:t>
            </a:r>
            <a:r>
              <a:rPr lang="ru-RU" dirty="0"/>
              <a:t> той, </a:t>
            </a:r>
            <a:r>
              <a:rPr lang="ru-RU" dirty="0" err="1"/>
              <a:t>хто</a:t>
            </a:r>
            <a:r>
              <a:rPr lang="ru-RU" dirty="0"/>
              <a:t> </a:t>
            </a:r>
            <a:r>
              <a:rPr lang="ru-RU" dirty="0" err="1"/>
              <a:t>змусить</a:t>
            </a:r>
            <a:r>
              <a:rPr lang="ru-RU" dirty="0"/>
              <a:t> </a:t>
            </a:r>
            <a:r>
              <a:rPr lang="ru-RU" dirty="0" err="1"/>
              <a:t>опонента</a:t>
            </a:r>
            <a:r>
              <a:rPr lang="ru-RU" dirty="0"/>
              <a:t> не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доступних</a:t>
            </a:r>
            <a:r>
              <a:rPr lang="ru-RU" dirty="0"/>
              <a:t> </a:t>
            </a:r>
            <a:r>
              <a:rPr lang="ru-RU" dirty="0" err="1"/>
              <a:t>ходів</a:t>
            </a:r>
            <a:r>
              <a:rPr lang="ru-RU" dirty="0"/>
              <a:t>. Доведено,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ця</a:t>
            </a:r>
            <a:r>
              <a:rPr lang="ru-RU" dirty="0"/>
              <a:t> задача є </a:t>
            </a:r>
            <a:r>
              <a:rPr lang="en-US" dirty="0"/>
              <a:t>PSPACE-</a:t>
            </a:r>
            <a:r>
              <a:rPr lang="ru-RU" dirty="0" err="1"/>
              <a:t>повною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Задача </a:t>
            </a:r>
            <a:r>
              <a:rPr lang="ru-RU" b="1" dirty="0"/>
              <a:t>про </a:t>
            </a:r>
            <a:r>
              <a:rPr lang="ru-RU" b="1" dirty="0" err="1"/>
              <a:t>перевірку</a:t>
            </a:r>
            <a:r>
              <a:rPr lang="ru-RU" b="1" dirty="0"/>
              <a:t> </a:t>
            </a:r>
            <a:r>
              <a:rPr lang="ru-RU" b="1" dirty="0" err="1"/>
              <a:t>істинності</a:t>
            </a:r>
            <a:r>
              <a:rPr lang="ru-RU" b="1" dirty="0"/>
              <a:t> </a:t>
            </a:r>
            <a:r>
              <a:rPr lang="ru-RU" b="1" dirty="0" err="1"/>
              <a:t>логічних</a:t>
            </a:r>
            <a:r>
              <a:rPr lang="ru-RU" b="1" dirty="0"/>
              <a:t> формул у </a:t>
            </a:r>
            <a:r>
              <a:rPr lang="ru-RU" b="1" dirty="0" err="1"/>
              <a:t>пропозиційній</a:t>
            </a:r>
            <a:r>
              <a:rPr lang="ru-RU" b="1" dirty="0"/>
              <a:t> </a:t>
            </a:r>
            <a:r>
              <a:rPr lang="ru-RU" b="1" dirty="0" err="1"/>
              <a:t>логіці</a:t>
            </a:r>
            <a:r>
              <a:rPr lang="ru-RU" dirty="0"/>
              <a:t> (</a:t>
            </a:r>
            <a:r>
              <a:rPr lang="en-US" dirty="0"/>
              <a:t>QBF) — </a:t>
            </a:r>
            <a:r>
              <a:rPr lang="ru-RU" dirty="0" err="1"/>
              <a:t>узагальнення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SAT, </a:t>
            </a:r>
            <a:r>
              <a:rPr lang="ru-RU" dirty="0"/>
              <a:t>де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як </a:t>
            </a:r>
            <a:r>
              <a:rPr lang="ru-RU" dirty="0" err="1"/>
              <a:t>існуючими</a:t>
            </a:r>
            <a:r>
              <a:rPr lang="ru-RU" dirty="0"/>
              <a:t>, так і </a:t>
            </a:r>
            <a:r>
              <a:rPr lang="ru-RU" dirty="0" err="1"/>
              <a:t>універсальними</a:t>
            </a:r>
            <a:r>
              <a:rPr lang="ru-RU" dirty="0"/>
              <a:t> (∀ та ∃ </a:t>
            </a:r>
            <a:r>
              <a:rPr lang="ru-RU" dirty="0" err="1"/>
              <a:t>квантори</a:t>
            </a:r>
            <a:r>
              <a:rPr lang="ru-RU" dirty="0" smtClean="0"/>
              <a:t>).</a:t>
            </a:r>
          </a:p>
          <a:p>
            <a:r>
              <a:rPr lang="ru-RU" b="1" dirty="0" err="1"/>
              <a:t>Складання</a:t>
            </a:r>
            <a:r>
              <a:rPr lang="ru-RU" b="1" dirty="0"/>
              <a:t> </a:t>
            </a:r>
            <a:r>
              <a:rPr lang="ru-RU" b="1" dirty="0" err="1"/>
              <a:t>блоків</a:t>
            </a:r>
            <a:r>
              <a:rPr lang="ru-RU" b="1" dirty="0"/>
              <a:t> в </a:t>
            </a:r>
            <a:r>
              <a:rPr lang="ru-RU" b="1" dirty="0" err="1"/>
              <a:t>тетрісі</a:t>
            </a:r>
            <a:r>
              <a:rPr lang="ru-RU" b="1" dirty="0"/>
              <a:t> (</a:t>
            </a:r>
            <a:r>
              <a:rPr lang="en-US" b="1" dirty="0"/>
              <a:t>Generalized Tetris)</a:t>
            </a:r>
            <a:r>
              <a:rPr lang="en-US" dirty="0"/>
              <a:t>: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уявити</a:t>
            </a:r>
            <a:r>
              <a:rPr lang="ru-RU" dirty="0"/>
              <a:t> </a:t>
            </a:r>
            <a:r>
              <a:rPr lang="ru-RU" dirty="0" err="1"/>
              <a:t>нескінченне</a:t>
            </a:r>
            <a:r>
              <a:rPr lang="ru-RU" dirty="0"/>
              <a:t> поле для </a:t>
            </a:r>
            <a:r>
              <a:rPr lang="ru-RU" dirty="0" err="1"/>
              <a:t>гри</a:t>
            </a:r>
            <a:r>
              <a:rPr lang="ru-RU" dirty="0"/>
              <a:t> та </a:t>
            </a:r>
            <a:r>
              <a:rPr lang="ru-RU" dirty="0" err="1"/>
              <a:t>запитати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</a:t>
            </a:r>
            <a:r>
              <a:rPr lang="ru-RU" dirty="0" err="1"/>
              <a:t>переповнення</a:t>
            </a:r>
            <a:r>
              <a:rPr lang="ru-RU" dirty="0"/>
              <a:t>, </a:t>
            </a:r>
            <a:r>
              <a:rPr lang="ru-RU" dirty="0" err="1"/>
              <a:t>ця</a:t>
            </a:r>
            <a:r>
              <a:rPr lang="ru-RU" dirty="0"/>
              <a:t> задача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en-US" dirty="0"/>
              <a:t>PSPACE-</a:t>
            </a:r>
            <a:r>
              <a:rPr lang="ru-RU" dirty="0" err="1"/>
              <a:t>повною</a:t>
            </a:r>
            <a:r>
              <a:rPr lang="ru-RU" dirty="0"/>
              <a:t>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329</TotalTime>
  <Words>3320</Words>
  <Application>Microsoft Office PowerPoint</Application>
  <PresentationFormat>Широкоэкранный</PresentationFormat>
  <Paragraphs>269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4" baseType="lpstr">
      <vt:lpstr>Arial</vt:lpstr>
      <vt:lpstr>Cambria Math</vt:lpstr>
      <vt:lpstr>Courier New</vt:lpstr>
      <vt:lpstr>Garamond</vt:lpstr>
      <vt:lpstr>Nimbus Roman No9 L</vt:lpstr>
      <vt:lpstr>Source Sans Pro</vt:lpstr>
      <vt:lpstr>Натуральные материалы</vt:lpstr>
      <vt:lpstr>Детерміновані алгоритми для вирішення задач оптимізації </vt:lpstr>
      <vt:lpstr>Клас P</vt:lpstr>
      <vt:lpstr>Приклади задач P:</vt:lpstr>
      <vt:lpstr>QUICKSORT</vt:lpstr>
      <vt:lpstr>Інші алгоритми складності Р</vt:lpstr>
      <vt:lpstr>NP-повні задачі</vt:lpstr>
      <vt:lpstr>NP-складні задачі</vt:lpstr>
      <vt:lpstr>EXPTIME-задачі (Експоненційної складності)</vt:lpstr>
      <vt:lpstr>PSPACE-повні задачі</vt:lpstr>
      <vt:lpstr>EXPSPACE-задачі</vt:lpstr>
      <vt:lpstr>Задачі, які точно не розв``язні, або можливо не розв``язні </vt:lpstr>
      <vt:lpstr>Задачі, які точно не розв`язні, або можливо не розв`язні </vt:lpstr>
      <vt:lpstr>Презентация PowerPoint</vt:lpstr>
      <vt:lpstr>Клас NP</vt:lpstr>
      <vt:lpstr>Приклад: Визначити найбільшу підмножину вершин графа, таких що між жодними двома з них немає ребра </vt:lpstr>
      <vt:lpstr>NP-повні та NP-складні задачі </vt:lpstr>
      <vt:lpstr>Співвідношення між P та NP</vt:lpstr>
      <vt:lpstr>Можливі співвідношення</vt:lpstr>
      <vt:lpstr>Найбільш ймовірне співвідношення</vt:lpstr>
      <vt:lpstr>NP-повні задачі</vt:lpstr>
      <vt:lpstr>NP-повні задачі -2</vt:lpstr>
      <vt:lpstr>SAT</vt:lpstr>
      <vt:lpstr>SAT</vt:lpstr>
      <vt:lpstr>Запис задачі</vt:lpstr>
      <vt:lpstr>Розв``язок</vt:lpstr>
      <vt:lpstr>TSP(Задача комівояжера)</vt:lpstr>
      <vt:lpstr>Приклад</vt:lpstr>
      <vt:lpstr>Задача покриття множини (Set Cover Problem)</vt:lpstr>
      <vt:lpstr>Приклад</vt:lpstr>
      <vt:lpstr>Задача розбиття множини (Partition Problem) </vt:lpstr>
      <vt:lpstr>Приклад</vt:lpstr>
      <vt:lpstr>Задача про кліку (Clique Problem): </vt:lpstr>
      <vt:lpstr>Задача про кліку</vt:lpstr>
      <vt:lpstr>Приклад зведення до  3-SAT</vt:lpstr>
      <vt:lpstr>Clique Decision Problem є NP-повною</vt:lpstr>
      <vt:lpstr>Задача знаходиться в класі NP</vt:lpstr>
      <vt:lpstr>NP-важкість задачі про кліку</vt:lpstr>
      <vt:lpstr>Презентация PowerPoint</vt:lpstr>
      <vt:lpstr>Proof</vt:lpstr>
      <vt:lpstr>Презентация PowerPoint</vt:lpstr>
      <vt:lpstr>Презентация PowerPoint</vt:lpstr>
      <vt:lpstr>Презентация PowerPoint</vt:lpstr>
      <vt:lpstr>Презентация PowerPoint</vt:lpstr>
      <vt:lpstr>Псевдокод</vt:lpstr>
      <vt:lpstr>Висновок</vt:lpstr>
      <vt:lpstr>NP-складні задачі</vt:lpstr>
      <vt:lpstr>NP-складні задачі -2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brprivet@gmail.com</dc:creator>
  <cp:lastModifiedBy>brprivet@gmail.com</cp:lastModifiedBy>
  <cp:revision>53</cp:revision>
  <dcterms:created xsi:type="dcterms:W3CDTF">2024-10-27T10:14:17Z</dcterms:created>
  <dcterms:modified xsi:type="dcterms:W3CDTF">2024-10-31T13:55:57Z</dcterms:modified>
</cp:coreProperties>
</file>