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1" r:id="rId22"/>
    <p:sldId id="282" r:id="rId23"/>
    <p:sldId id="276" r:id="rId24"/>
    <p:sldId id="283" r:id="rId25"/>
    <p:sldId id="277" r:id="rId26"/>
    <p:sldId id="284" r:id="rId27"/>
    <p:sldId id="278" r:id="rId28"/>
    <p:sldId id="279" r:id="rId29"/>
    <p:sldId id="28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52E4C74-CDA2-4DCC-9226-365AACAF2B9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6431E43-B050-44F0-BCAD-2A56B59610A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83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4C74-CDA2-4DCC-9226-365AACAF2B9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1E43-B050-44F0-BCAD-2A56B596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4C74-CDA2-4DCC-9226-365AACAF2B9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1E43-B050-44F0-BCAD-2A56B59610A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503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4C74-CDA2-4DCC-9226-365AACAF2B9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1E43-B050-44F0-BCAD-2A56B59610A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404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4C74-CDA2-4DCC-9226-365AACAF2B9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1E43-B050-44F0-BCAD-2A56B596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37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4C74-CDA2-4DCC-9226-365AACAF2B9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1E43-B050-44F0-BCAD-2A56B59610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478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4C74-CDA2-4DCC-9226-365AACAF2B9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1E43-B050-44F0-BCAD-2A56B59610A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125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4C74-CDA2-4DCC-9226-365AACAF2B9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1E43-B050-44F0-BCAD-2A56B59610A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784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4C74-CDA2-4DCC-9226-365AACAF2B9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1E43-B050-44F0-BCAD-2A56B59610A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92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4C74-CDA2-4DCC-9226-365AACAF2B9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1E43-B050-44F0-BCAD-2A56B596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2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4C74-CDA2-4DCC-9226-365AACAF2B9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1E43-B050-44F0-BCAD-2A56B59610A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18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4C74-CDA2-4DCC-9226-365AACAF2B9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1E43-B050-44F0-BCAD-2A56B596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0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4C74-CDA2-4DCC-9226-365AACAF2B9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1E43-B050-44F0-BCAD-2A56B59610A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97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4C74-CDA2-4DCC-9226-365AACAF2B9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1E43-B050-44F0-BCAD-2A56B59610A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34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4C74-CDA2-4DCC-9226-365AACAF2B9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1E43-B050-44F0-BCAD-2A56B596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4C74-CDA2-4DCC-9226-365AACAF2B9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1E43-B050-44F0-BCAD-2A56B59610A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77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4C74-CDA2-4DCC-9226-365AACAF2B9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1E43-B050-44F0-BCAD-2A56B596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4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2E4C74-CDA2-4DCC-9226-365AACAF2B9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431E43-B050-44F0-BCAD-2A56B596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9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76020" y="2142064"/>
            <a:ext cx="6815669" cy="151553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Зад</a:t>
            </a:r>
            <a:r>
              <a:rPr lang="uk-UA" dirty="0" smtClean="0"/>
              <a:t>ач</a:t>
            </a:r>
            <a:r>
              <a:rPr lang="ru-RU" dirty="0" smtClean="0"/>
              <a:t>и</a:t>
            </a:r>
            <a:r>
              <a:rPr lang="uk-UA" dirty="0" smtClean="0"/>
              <a:t> комівояжера та про рюкзак – </a:t>
            </a:r>
            <a:br>
              <a:rPr lang="uk-UA" dirty="0" smtClean="0"/>
            </a:br>
            <a:r>
              <a:rPr lang="uk-UA" dirty="0" smtClean="0"/>
              <a:t>спроби </a:t>
            </a:r>
            <a:r>
              <a:rPr lang="uk-UA" dirty="0" err="1" smtClean="0"/>
              <a:t>розв</a:t>
            </a:r>
            <a:r>
              <a:rPr lang="fr-CA" dirty="0" smtClean="0"/>
              <a:t>``</a:t>
            </a:r>
            <a:r>
              <a:rPr lang="uk-UA" dirty="0" err="1" smtClean="0"/>
              <a:t>язання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70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1. </a:t>
            </a:r>
            <a:r>
              <a:rPr lang="ru-RU" b="1" dirty="0" smtClean="0"/>
              <a:t>Симплекс-метод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Симплекс-метод </a:t>
            </a:r>
            <a:r>
              <a:rPr lang="ru-RU" dirty="0" smtClean="0"/>
              <a:t>— </a:t>
            </a:r>
            <a:r>
              <a:rPr lang="ru-RU" dirty="0" err="1" smtClean="0"/>
              <a:t>це</a:t>
            </a:r>
            <a:r>
              <a:rPr lang="ru-RU" dirty="0" smtClean="0"/>
              <a:t> один з </a:t>
            </a:r>
            <a:r>
              <a:rPr lang="ru-RU" dirty="0" err="1" smtClean="0"/>
              <a:t>основних</a:t>
            </a:r>
            <a:r>
              <a:rPr lang="ru-RU" dirty="0" smtClean="0"/>
              <a:t> </a:t>
            </a:r>
            <a:r>
              <a:rPr lang="ru-RU" dirty="0" err="1" smtClean="0"/>
              <a:t>методів</a:t>
            </a:r>
            <a:r>
              <a:rPr lang="ru-RU" dirty="0" smtClean="0"/>
              <a:t> для </a:t>
            </a:r>
            <a:r>
              <a:rPr lang="ru-RU" dirty="0" err="1" smtClean="0"/>
              <a:t>розв'язання</a:t>
            </a:r>
            <a:r>
              <a:rPr lang="ru-RU" dirty="0" smtClean="0"/>
              <a:t> задач </a:t>
            </a:r>
            <a:r>
              <a:rPr lang="ru-RU" dirty="0" err="1" smtClean="0"/>
              <a:t>лінійного</a:t>
            </a:r>
            <a:r>
              <a:rPr lang="ru-RU" dirty="0" smtClean="0"/>
              <a:t> </a:t>
            </a:r>
            <a:r>
              <a:rPr lang="ru-RU" dirty="0" err="1" smtClean="0"/>
              <a:t>програмування</a:t>
            </a:r>
            <a:r>
              <a:rPr lang="ru-RU" dirty="0" smtClean="0"/>
              <a:t>. </a:t>
            </a:r>
            <a:r>
              <a:rPr lang="ru-RU" dirty="0" err="1" smtClean="0"/>
              <a:t>Він</a:t>
            </a:r>
            <a:r>
              <a:rPr lang="ru-RU" dirty="0" smtClean="0"/>
              <a:t> </a:t>
            </a:r>
            <a:r>
              <a:rPr lang="ru-RU" dirty="0" err="1" smtClean="0"/>
              <a:t>базується</a:t>
            </a:r>
            <a:r>
              <a:rPr lang="ru-RU" dirty="0" smtClean="0"/>
              <a:t> на </a:t>
            </a:r>
            <a:r>
              <a:rPr lang="ru-RU" dirty="0" err="1" smtClean="0"/>
              <a:t>геометричному</a:t>
            </a:r>
            <a:r>
              <a:rPr lang="ru-RU" dirty="0" smtClean="0"/>
              <a:t> </a:t>
            </a:r>
            <a:r>
              <a:rPr lang="ru-RU" dirty="0" err="1" smtClean="0"/>
              <a:t>підході</a:t>
            </a:r>
            <a:r>
              <a:rPr lang="ru-RU" dirty="0" smtClean="0"/>
              <a:t> та </a:t>
            </a:r>
            <a:r>
              <a:rPr lang="ru-RU" dirty="0" err="1" smtClean="0"/>
              <a:t>ідеї</a:t>
            </a:r>
            <a:r>
              <a:rPr lang="ru-RU" dirty="0" smtClean="0"/>
              <a:t> обходу </a:t>
            </a:r>
            <a:r>
              <a:rPr lang="ru-RU" dirty="0" err="1" smtClean="0"/>
              <a:t>вершини</a:t>
            </a:r>
            <a:r>
              <a:rPr lang="ru-RU" dirty="0" smtClean="0"/>
              <a:t> (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кутових</a:t>
            </a:r>
            <a:r>
              <a:rPr lang="ru-RU" dirty="0" smtClean="0"/>
              <a:t> </a:t>
            </a:r>
            <a:r>
              <a:rPr lang="ru-RU" dirty="0" err="1" smtClean="0"/>
              <a:t>точок</a:t>
            </a:r>
            <a:r>
              <a:rPr lang="ru-RU" dirty="0" smtClean="0"/>
              <a:t>) допустимого </a:t>
            </a:r>
            <a:r>
              <a:rPr lang="ru-RU" dirty="0" err="1" smtClean="0"/>
              <a:t>багатокутника</a:t>
            </a:r>
            <a:r>
              <a:rPr lang="ru-RU" dirty="0" smtClean="0"/>
              <a:t>, </a:t>
            </a:r>
            <a:r>
              <a:rPr lang="ru-RU" dirty="0" err="1" smtClean="0"/>
              <a:t>який</a:t>
            </a:r>
            <a:r>
              <a:rPr lang="ru-RU" dirty="0" smtClean="0"/>
              <a:t> є </a:t>
            </a:r>
            <a:r>
              <a:rPr lang="ru-RU" dirty="0" err="1" smtClean="0"/>
              <a:t>областю</a:t>
            </a:r>
            <a:r>
              <a:rPr lang="ru-RU" dirty="0" smtClean="0"/>
              <a:t> </a:t>
            </a:r>
            <a:r>
              <a:rPr lang="ru-RU" dirty="0" err="1" smtClean="0"/>
              <a:t>розв’язків</a:t>
            </a:r>
            <a:r>
              <a:rPr lang="ru-RU" dirty="0" smtClean="0"/>
              <a:t>, до </a:t>
            </a:r>
            <a:r>
              <a:rPr lang="ru-RU" dirty="0" err="1" smtClean="0"/>
              <a:t>досягнення</a:t>
            </a:r>
            <a:r>
              <a:rPr lang="ru-RU" dirty="0" smtClean="0"/>
              <a:t> оптимального </a:t>
            </a:r>
            <a:r>
              <a:rPr lang="ru-RU" dirty="0" err="1" smtClean="0"/>
              <a:t>рішення</a:t>
            </a:r>
            <a:r>
              <a:rPr lang="ru-RU" dirty="0" smtClean="0"/>
              <a:t>. </a:t>
            </a:r>
            <a:r>
              <a:rPr lang="ru-RU" dirty="0" err="1" smtClean="0"/>
              <a:t>Кожна</a:t>
            </a:r>
            <a:r>
              <a:rPr lang="ru-RU" dirty="0" smtClean="0"/>
              <a:t> точка в </a:t>
            </a:r>
            <a:r>
              <a:rPr lang="ru-RU" dirty="0" err="1" smtClean="0"/>
              <a:t>цьому</a:t>
            </a:r>
            <a:r>
              <a:rPr lang="ru-RU" dirty="0" smtClean="0"/>
              <a:t> </a:t>
            </a:r>
            <a:r>
              <a:rPr lang="ru-RU" dirty="0" err="1" smtClean="0"/>
              <a:t>багатокутнику</a:t>
            </a:r>
            <a:r>
              <a:rPr lang="ru-RU" dirty="0" smtClean="0"/>
              <a:t> </a:t>
            </a:r>
            <a:r>
              <a:rPr lang="ru-RU" dirty="0" err="1" smtClean="0"/>
              <a:t>представляє</a:t>
            </a:r>
            <a:r>
              <a:rPr lang="ru-RU" dirty="0" smtClean="0"/>
              <a:t> </a:t>
            </a:r>
            <a:r>
              <a:rPr lang="ru-RU" dirty="0" err="1" smtClean="0"/>
              <a:t>потенційний</a:t>
            </a:r>
            <a:r>
              <a:rPr lang="ru-RU" dirty="0" smtClean="0"/>
              <a:t> </a:t>
            </a:r>
            <a:r>
              <a:rPr lang="ru-RU" dirty="0" err="1" smtClean="0"/>
              <a:t>розв’язок</a:t>
            </a:r>
            <a:r>
              <a:rPr lang="ru-RU" dirty="0" smtClean="0"/>
              <a:t>, і алгоритм </a:t>
            </a:r>
            <a:r>
              <a:rPr lang="ru-RU" dirty="0" err="1" smtClean="0"/>
              <a:t>поступово</a:t>
            </a:r>
            <a:r>
              <a:rPr lang="ru-RU" dirty="0" smtClean="0"/>
              <a:t> </a:t>
            </a:r>
            <a:r>
              <a:rPr lang="ru-RU" dirty="0" err="1" smtClean="0"/>
              <a:t>покращує</a:t>
            </a:r>
            <a:r>
              <a:rPr lang="ru-RU" dirty="0" smtClean="0"/>
              <a:t> </a:t>
            </a:r>
            <a:r>
              <a:rPr lang="ru-RU" dirty="0" err="1" smtClean="0"/>
              <a:t>його</a:t>
            </a:r>
            <a:r>
              <a:rPr lang="ru-RU" dirty="0" smtClean="0"/>
              <a:t>, </a:t>
            </a:r>
            <a:r>
              <a:rPr lang="ru-RU" dirty="0" err="1" smtClean="0"/>
              <a:t>рухаючись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однієї</a:t>
            </a:r>
            <a:r>
              <a:rPr lang="ru-RU" dirty="0" smtClean="0"/>
              <a:t> </a:t>
            </a:r>
            <a:r>
              <a:rPr lang="ru-RU" dirty="0" err="1" smtClean="0"/>
              <a:t>вершини</a:t>
            </a:r>
            <a:r>
              <a:rPr lang="ru-RU" dirty="0" smtClean="0"/>
              <a:t> до </a:t>
            </a:r>
            <a:r>
              <a:rPr lang="ru-RU" dirty="0" err="1" smtClean="0"/>
              <a:t>іншої</a:t>
            </a:r>
            <a:r>
              <a:rPr lang="ru-RU" dirty="0" smtClean="0"/>
              <a:t>, </a:t>
            </a:r>
            <a:r>
              <a:rPr lang="ru-RU" dirty="0" err="1" smtClean="0"/>
              <a:t>поки</a:t>
            </a:r>
            <a:r>
              <a:rPr lang="ru-RU" dirty="0" smtClean="0"/>
              <a:t> не </a:t>
            </a:r>
            <a:r>
              <a:rPr lang="ru-RU" dirty="0" err="1" smtClean="0"/>
              <a:t>знайде</a:t>
            </a:r>
            <a:r>
              <a:rPr lang="ru-RU" dirty="0" smtClean="0"/>
              <a:t> </a:t>
            </a:r>
            <a:r>
              <a:rPr lang="ru-RU" dirty="0" err="1"/>
              <a:t>оптимальну</a:t>
            </a:r>
            <a:r>
              <a:rPr lang="ru-RU" dirty="0" smtClean="0"/>
              <a:t>.</a:t>
            </a:r>
            <a:endParaRPr lang="fr-CA" dirty="0" smtClean="0"/>
          </a:p>
          <a:p>
            <a:r>
              <a:rPr lang="en-US" dirty="0"/>
              <a:t>https://</a:t>
            </a:r>
            <a:r>
              <a:rPr lang="en-US" dirty="0" smtClean="0"/>
              <a:t>dando18.github.io/posts/2021/12/visualizing-the-simplex-algorithm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70830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Основні</a:t>
            </a:r>
            <a:r>
              <a:rPr lang="ru-RU" dirty="0" smtClean="0"/>
              <a:t> </a:t>
            </a:r>
            <a:r>
              <a:rPr lang="ru-RU" dirty="0" err="1" smtClean="0"/>
              <a:t>етапи</a:t>
            </a:r>
            <a:r>
              <a:rPr lang="ru-RU" dirty="0" smtClean="0"/>
              <a:t>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Метод </a:t>
            </a:r>
            <a:r>
              <a:rPr lang="ru-RU" dirty="0" err="1" smtClean="0"/>
              <a:t>починається</a:t>
            </a:r>
            <a:r>
              <a:rPr lang="ru-RU" dirty="0" smtClean="0"/>
              <a:t> з </a:t>
            </a:r>
            <a:r>
              <a:rPr lang="ru-RU" dirty="0" err="1" smtClean="0"/>
              <a:t>однієї</a:t>
            </a:r>
            <a:r>
              <a:rPr lang="ru-RU" dirty="0" smtClean="0"/>
              <a:t> </a:t>
            </a:r>
            <a:r>
              <a:rPr lang="ru-RU" dirty="0" err="1" smtClean="0"/>
              <a:t>кутової</a:t>
            </a:r>
            <a:r>
              <a:rPr lang="ru-RU" dirty="0" smtClean="0"/>
              <a:t> точки </a:t>
            </a:r>
            <a:r>
              <a:rPr lang="ru-RU" dirty="0" err="1" smtClean="0"/>
              <a:t>багатокутника</a:t>
            </a:r>
            <a:r>
              <a:rPr lang="ru-RU" dirty="0" smtClean="0"/>
              <a:t> і </a:t>
            </a:r>
            <a:r>
              <a:rPr lang="ru-RU" dirty="0" err="1" smtClean="0"/>
              <a:t>обчислює</a:t>
            </a:r>
            <a:r>
              <a:rPr lang="ru-RU" dirty="0" smtClean="0"/>
              <a:t> </a:t>
            </a:r>
            <a:r>
              <a:rPr lang="ru-RU" dirty="0" err="1" smtClean="0"/>
              <a:t>значення</a:t>
            </a:r>
            <a:r>
              <a:rPr lang="ru-RU" dirty="0" smtClean="0"/>
              <a:t> </a:t>
            </a:r>
            <a:r>
              <a:rPr lang="ru-RU" dirty="0" err="1" smtClean="0"/>
              <a:t>цільової</a:t>
            </a:r>
            <a:r>
              <a:rPr lang="ru-RU" dirty="0" smtClean="0"/>
              <a:t> </a:t>
            </a:r>
            <a:r>
              <a:rPr lang="ru-RU" dirty="0" err="1" smtClean="0"/>
              <a:t>функції</a:t>
            </a:r>
            <a:r>
              <a:rPr lang="ru-RU" dirty="0" smtClean="0"/>
              <a:t>.</a:t>
            </a:r>
          </a:p>
          <a:p>
            <a:r>
              <a:rPr lang="ru-RU" dirty="0" smtClean="0"/>
              <a:t>Алгоритм </a:t>
            </a:r>
            <a:r>
              <a:rPr lang="ru-RU" dirty="0" err="1" smtClean="0"/>
              <a:t>обирає</a:t>
            </a:r>
            <a:r>
              <a:rPr lang="ru-RU" dirty="0" smtClean="0"/>
              <a:t> </a:t>
            </a:r>
            <a:r>
              <a:rPr lang="ru-RU" dirty="0" err="1" smtClean="0"/>
              <a:t>напрямок</a:t>
            </a:r>
            <a:r>
              <a:rPr lang="ru-RU" dirty="0" smtClean="0"/>
              <a:t> (</a:t>
            </a:r>
            <a:r>
              <a:rPr lang="ru-RU" dirty="0" err="1" smtClean="0"/>
              <a:t>сусідню</a:t>
            </a:r>
            <a:r>
              <a:rPr lang="ru-RU" dirty="0" smtClean="0"/>
              <a:t> вершину),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веде</a:t>
            </a:r>
            <a:r>
              <a:rPr lang="ru-RU" dirty="0" smtClean="0"/>
              <a:t> до </a:t>
            </a:r>
            <a:r>
              <a:rPr lang="ru-RU" dirty="0" err="1" smtClean="0"/>
              <a:t>покращення</a:t>
            </a:r>
            <a:r>
              <a:rPr lang="ru-RU" dirty="0" smtClean="0"/>
              <a:t> </a:t>
            </a:r>
            <a:r>
              <a:rPr lang="ru-RU" dirty="0" err="1" smtClean="0"/>
              <a:t>значення</a:t>
            </a:r>
            <a:r>
              <a:rPr lang="ru-RU" dirty="0" smtClean="0"/>
              <a:t> </a:t>
            </a:r>
            <a:r>
              <a:rPr lang="ru-RU" dirty="0" err="1" smtClean="0"/>
              <a:t>цільової</a:t>
            </a:r>
            <a:r>
              <a:rPr lang="ru-RU" dirty="0" smtClean="0"/>
              <a:t> </a:t>
            </a:r>
            <a:r>
              <a:rPr lang="ru-RU" dirty="0" err="1" smtClean="0"/>
              <a:t>функції</a:t>
            </a:r>
            <a:r>
              <a:rPr lang="ru-RU" dirty="0" smtClean="0"/>
              <a:t>, і переходить до </a:t>
            </a:r>
            <a:r>
              <a:rPr lang="ru-RU" dirty="0" err="1" smtClean="0"/>
              <a:t>цієї</a:t>
            </a:r>
            <a:r>
              <a:rPr lang="ru-RU" dirty="0" smtClean="0"/>
              <a:t> </a:t>
            </a:r>
            <a:r>
              <a:rPr lang="ru-RU" dirty="0" err="1" smtClean="0"/>
              <a:t>вершини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Цей</a:t>
            </a:r>
            <a:r>
              <a:rPr lang="ru-RU" dirty="0" smtClean="0"/>
              <a:t> </a:t>
            </a:r>
            <a:r>
              <a:rPr lang="ru-RU" dirty="0" err="1" smtClean="0"/>
              <a:t>процес</a:t>
            </a:r>
            <a:r>
              <a:rPr lang="ru-RU" dirty="0" smtClean="0"/>
              <a:t> </a:t>
            </a:r>
            <a:r>
              <a:rPr lang="ru-RU" dirty="0" err="1" smtClean="0"/>
              <a:t>повторюється</a:t>
            </a:r>
            <a:r>
              <a:rPr lang="ru-RU" dirty="0" smtClean="0"/>
              <a:t> до </a:t>
            </a:r>
            <a:r>
              <a:rPr lang="ru-RU" dirty="0" err="1" smtClean="0"/>
              <a:t>досягнення</a:t>
            </a:r>
            <a:r>
              <a:rPr lang="ru-RU" dirty="0" smtClean="0"/>
              <a:t> </a:t>
            </a:r>
            <a:r>
              <a:rPr lang="ru-RU" dirty="0" err="1" smtClean="0"/>
              <a:t>найкращого</a:t>
            </a:r>
            <a:r>
              <a:rPr lang="ru-RU" dirty="0" smtClean="0"/>
              <a:t> </a:t>
            </a:r>
            <a:r>
              <a:rPr lang="ru-RU" dirty="0" err="1" smtClean="0"/>
              <a:t>значення</a:t>
            </a:r>
            <a:r>
              <a:rPr lang="ru-RU" dirty="0" smtClean="0"/>
              <a:t> </a:t>
            </a:r>
            <a:r>
              <a:rPr lang="ru-RU" dirty="0" err="1" smtClean="0"/>
              <a:t>цільової</a:t>
            </a:r>
            <a:r>
              <a:rPr lang="ru-RU" dirty="0" smtClean="0"/>
              <a:t> </a:t>
            </a:r>
            <a:r>
              <a:rPr lang="ru-RU" dirty="0" err="1" smtClean="0"/>
              <a:t>функції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Симплекс-метод </a:t>
            </a:r>
            <a:r>
              <a:rPr lang="ru-RU" dirty="0" err="1" smtClean="0"/>
              <a:t>ефективний</a:t>
            </a:r>
            <a:r>
              <a:rPr lang="ru-RU" dirty="0" smtClean="0"/>
              <a:t> для </a:t>
            </a:r>
            <a:r>
              <a:rPr lang="ru-RU" dirty="0" err="1" smtClean="0"/>
              <a:t>більшості</a:t>
            </a:r>
            <a:r>
              <a:rPr lang="ru-RU" dirty="0" smtClean="0"/>
              <a:t> задач </a:t>
            </a:r>
            <a:r>
              <a:rPr lang="ru-RU" dirty="0" err="1" smtClean="0"/>
              <a:t>лінійного</a:t>
            </a:r>
            <a:r>
              <a:rPr lang="ru-RU" dirty="0" smtClean="0"/>
              <a:t> </a:t>
            </a:r>
            <a:r>
              <a:rPr lang="ru-RU" dirty="0" err="1" smtClean="0"/>
              <a:t>програмування</a:t>
            </a:r>
            <a:r>
              <a:rPr lang="ru-RU" dirty="0" smtClean="0"/>
              <a:t> і 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dirty="0" err="1" smtClean="0"/>
              <a:t>поліноміальну</a:t>
            </a:r>
            <a:r>
              <a:rPr lang="ru-RU" dirty="0" smtClean="0"/>
              <a:t> </a:t>
            </a:r>
            <a:r>
              <a:rPr lang="ru-RU" dirty="0" err="1" smtClean="0"/>
              <a:t>складність</a:t>
            </a:r>
            <a:r>
              <a:rPr lang="ru-RU" dirty="0" smtClean="0"/>
              <a:t> у </a:t>
            </a:r>
            <a:r>
              <a:rPr lang="ru-RU" dirty="0" err="1" smtClean="0"/>
              <a:t>середньому</a:t>
            </a:r>
            <a:r>
              <a:rPr lang="ru-RU" dirty="0" smtClean="0"/>
              <a:t>, </a:t>
            </a:r>
            <a:r>
              <a:rPr lang="ru-RU" dirty="0" err="1" smtClean="0"/>
              <a:t>хоча</a:t>
            </a:r>
            <a:r>
              <a:rPr lang="ru-RU" dirty="0" smtClean="0"/>
              <a:t> теоретично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мати</a:t>
            </a:r>
            <a:r>
              <a:rPr lang="ru-RU" dirty="0" smtClean="0"/>
              <a:t> </a:t>
            </a:r>
            <a:r>
              <a:rPr lang="ru-RU" dirty="0" err="1" smtClean="0"/>
              <a:t>експоненційну</a:t>
            </a:r>
            <a:r>
              <a:rPr lang="ru-RU" dirty="0" smtClean="0"/>
              <a:t> </a:t>
            </a:r>
            <a:r>
              <a:rPr lang="ru-RU" dirty="0" err="1" smtClean="0"/>
              <a:t>складність</a:t>
            </a:r>
            <a:r>
              <a:rPr lang="ru-RU" dirty="0" smtClean="0"/>
              <a:t> у </a:t>
            </a:r>
            <a:r>
              <a:rPr lang="ru-RU" dirty="0" err="1" smtClean="0"/>
              <a:t>гіршому</a:t>
            </a:r>
            <a:r>
              <a:rPr lang="ru-RU" dirty="0" smtClean="0"/>
              <a:t> </a:t>
            </a:r>
            <a:r>
              <a:rPr lang="ru-RU" dirty="0" err="1" smtClean="0"/>
              <a:t>випадку</a:t>
            </a:r>
            <a:r>
              <a:rPr lang="ru-RU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2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ru-RU" dirty="0" err="1"/>
              <a:t>внутрішніх</a:t>
            </a:r>
            <a:r>
              <a:rPr lang="ru-RU" dirty="0"/>
              <a:t> </a:t>
            </a:r>
            <a:r>
              <a:rPr lang="ru-RU" dirty="0" err="1"/>
              <a:t>точок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 </a:t>
            </a:r>
            <a:r>
              <a:rPr lang="ru-RU" dirty="0" err="1" smtClean="0"/>
              <a:t>відміну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симплекс-методу,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переміщається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однієї</a:t>
            </a:r>
            <a:r>
              <a:rPr lang="ru-RU" dirty="0" smtClean="0"/>
              <a:t> </a:t>
            </a:r>
            <a:r>
              <a:rPr lang="ru-RU" dirty="0" err="1" smtClean="0"/>
              <a:t>вершини</a:t>
            </a:r>
            <a:r>
              <a:rPr lang="ru-RU" dirty="0" smtClean="0"/>
              <a:t> до </a:t>
            </a:r>
            <a:r>
              <a:rPr lang="ru-RU" dirty="0" err="1" smtClean="0"/>
              <a:t>іншої</a:t>
            </a:r>
            <a:r>
              <a:rPr lang="ru-RU" dirty="0" smtClean="0"/>
              <a:t>, метод </a:t>
            </a:r>
            <a:r>
              <a:rPr lang="ru-RU" dirty="0" err="1" smtClean="0"/>
              <a:t>внутрішніх</a:t>
            </a:r>
            <a:r>
              <a:rPr lang="ru-RU" dirty="0" smtClean="0"/>
              <a:t> </a:t>
            </a:r>
            <a:r>
              <a:rPr lang="ru-RU" dirty="0" err="1" smtClean="0"/>
              <a:t>точок</a:t>
            </a:r>
            <a:r>
              <a:rPr lang="ru-RU" dirty="0" smtClean="0"/>
              <a:t> </a:t>
            </a:r>
            <a:r>
              <a:rPr lang="ru-RU" dirty="0" err="1" smtClean="0"/>
              <a:t>рухається</a:t>
            </a:r>
            <a:r>
              <a:rPr lang="ru-RU" dirty="0" smtClean="0"/>
              <a:t> через </a:t>
            </a:r>
            <a:r>
              <a:rPr lang="ru-RU" dirty="0" err="1" smtClean="0"/>
              <a:t>внутрішні</a:t>
            </a:r>
            <a:r>
              <a:rPr lang="ru-RU" dirty="0" smtClean="0"/>
              <a:t> точки допустимого простору </a:t>
            </a:r>
            <a:r>
              <a:rPr lang="ru-RU" dirty="0" err="1" smtClean="0"/>
              <a:t>розв'язків</a:t>
            </a:r>
            <a:r>
              <a:rPr lang="ru-RU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81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</a:t>
            </a:r>
            <a:r>
              <a:rPr lang="ru-RU" dirty="0" err="1" smtClean="0"/>
              <a:t>роботи</a:t>
            </a:r>
            <a:r>
              <a:rPr lang="ru-RU" dirty="0" smtClean="0"/>
              <a:t>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починає</a:t>
            </a:r>
            <a:r>
              <a:rPr lang="ru-RU" dirty="0" smtClean="0"/>
              <a:t> з точки </a:t>
            </a:r>
            <a:r>
              <a:rPr lang="ru-RU" dirty="0" err="1" smtClean="0"/>
              <a:t>всередині</a:t>
            </a:r>
            <a:r>
              <a:rPr lang="ru-RU" dirty="0" smtClean="0"/>
              <a:t> </a:t>
            </a:r>
            <a:r>
              <a:rPr lang="ru-RU" dirty="0" err="1" smtClean="0"/>
              <a:t>допустимої</a:t>
            </a:r>
            <a:r>
              <a:rPr lang="ru-RU" dirty="0" smtClean="0"/>
              <a:t> </a:t>
            </a:r>
            <a:r>
              <a:rPr lang="ru-RU" dirty="0" err="1" smtClean="0"/>
              <a:t>області</a:t>
            </a:r>
            <a:r>
              <a:rPr lang="ru-RU" dirty="0" smtClean="0"/>
              <a:t> та </a:t>
            </a:r>
            <a:r>
              <a:rPr lang="ru-RU" dirty="0" err="1" smtClean="0"/>
              <a:t>рухається</a:t>
            </a:r>
            <a:r>
              <a:rPr lang="ru-RU" dirty="0" smtClean="0"/>
              <a:t> до оптимального </a:t>
            </a:r>
            <a:r>
              <a:rPr lang="ru-RU" dirty="0" err="1" smtClean="0"/>
              <a:t>рішення</a:t>
            </a:r>
            <a:r>
              <a:rPr lang="ru-RU" dirty="0" smtClean="0"/>
              <a:t>, </a:t>
            </a:r>
            <a:r>
              <a:rPr lang="ru-RU" dirty="0" err="1" smtClean="0"/>
              <a:t>поступово</a:t>
            </a:r>
            <a:r>
              <a:rPr lang="ru-RU" dirty="0" smtClean="0"/>
              <a:t> </a:t>
            </a:r>
            <a:r>
              <a:rPr lang="ru-RU" dirty="0" err="1" smtClean="0"/>
              <a:t>зменшуючи</a:t>
            </a:r>
            <a:r>
              <a:rPr lang="ru-RU" dirty="0" smtClean="0"/>
              <a:t> </a:t>
            </a:r>
            <a:r>
              <a:rPr lang="ru-RU" dirty="0" err="1" smtClean="0"/>
              <a:t>значення</a:t>
            </a:r>
            <a:r>
              <a:rPr lang="ru-RU" dirty="0" smtClean="0"/>
              <a:t> </a:t>
            </a:r>
            <a:r>
              <a:rPr lang="ru-RU" dirty="0" err="1" smtClean="0"/>
              <a:t>цільової</a:t>
            </a:r>
            <a:r>
              <a:rPr lang="ru-RU" dirty="0" smtClean="0"/>
              <a:t> </a:t>
            </a:r>
            <a:r>
              <a:rPr lang="ru-RU" dirty="0" err="1" smtClean="0"/>
              <a:t>функції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Він</a:t>
            </a:r>
            <a:r>
              <a:rPr lang="ru-RU" dirty="0" smtClean="0"/>
              <a:t> </a:t>
            </a:r>
            <a:r>
              <a:rPr lang="ru-RU" dirty="0" err="1" smtClean="0"/>
              <a:t>уникає</a:t>
            </a:r>
            <a:r>
              <a:rPr lang="ru-RU" dirty="0" smtClean="0"/>
              <a:t> вершин і </a:t>
            </a:r>
            <a:r>
              <a:rPr lang="ru-RU" dirty="0" err="1" smtClean="0"/>
              <a:t>використовує</a:t>
            </a:r>
            <a:r>
              <a:rPr lang="ru-RU" dirty="0" smtClean="0"/>
              <a:t> </a:t>
            </a:r>
            <a:r>
              <a:rPr lang="ru-RU" dirty="0" err="1" smtClean="0"/>
              <a:t>градієнтні</a:t>
            </a:r>
            <a:r>
              <a:rPr lang="ru-RU" dirty="0" smtClean="0"/>
              <a:t> напрямки для </a:t>
            </a:r>
            <a:r>
              <a:rPr lang="ru-RU" dirty="0" err="1" smtClean="0"/>
              <a:t>наближення</a:t>
            </a:r>
            <a:r>
              <a:rPr lang="ru-RU" dirty="0" smtClean="0"/>
              <a:t> до оптимального </a:t>
            </a:r>
            <a:r>
              <a:rPr lang="ru-RU" dirty="0" err="1" smtClean="0"/>
              <a:t>значення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Завдяки</a:t>
            </a:r>
            <a:r>
              <a:rPr lang="ru-RU" dirty="0" smtClean="0"/>
              <a:t> такому </a:t>
            </a:r>
            <a:r>
              <a:rPr lang="ru-RU" dirty="0" err="1" smtClean="0"/>
              <a:t>підходу</a:t>
            </a:r>
            <a:r>
              <a:rPr lang="ru-RU" dirty="0" smtClean="0"/>
              <a:t> метод </a:t>
            </a:r>
            <a:r>
              <a:rPr lang="ru-RU" dirty="0" err="1" smtClean="0"/>
              <a:t>внутрішніх</a:t>
            </a:r>
            <a:r>
              <a:rPr lang="ru-RU" dirty="0" smtClean="0"/>
              <a:t> </a:t>
            </a:r>
            <a:r>
              <a:rPr lang="ru-RU" dirty="0" err="1" smtClean="0"/>
              <a:t>точок</a:t>
            </a:r>
            <a:r>
              <a:rPr lang="ru-RU" dirty="0" smtClean="0"/>
              <a:t> </a:t>
            </a:r>
            <a:r>
              <a:rPr lang="ru-RU" dirty="0" err="1" smtClean="0"/>
              <a:t>здатен</a:t>
            </a:r>
            <a:r>
              <a:rPr lang="ru-RU" dirty="0" smtClean="0"/>
              <a:t> </a:t>
            </a:r>
            <a:r>
              <a:rPr lang="ru-RU" dirty="0" err="1" smtClean="0"/>
              <a:t>обробляти</a:t>
            </a:r>
            <a:r>
              <a:rPr lang="ru-RU" dirty="0" smtClean="0"/>
              <a:t> </a:t>
            </a:r>
            <a:r>
              <a:rPr lang="ru-RU" dirty="0" err="1" smtClean="0"/>
              <a:t>великі</a:t>
            </a:r>
            <a:r>
              <a:rPr lang="ru-RU" dirty="0" smtClean="0"/>
              <a:t> </a:t>
            </a:r>
            <a:r>
              <a:rPr lang="ru-RU" dirty="0" err="1" smtClean="0"/>
              <a:t>задачі</a:t>
            </a:r>
            <a:r>
              <a:rPr lang="ru-RU" dirty="0" smtClean="0"/>
              <a:t> за </a:t>
            </a:r>
            <a:r>
              <a:rPr lang="ru-RU" dirty="0" err="1" smtClean="0"/>
              <a:t>значно</a:t>
            </a:r>
            <a:r>
              <a:rPr lang="ru-RU" dirty="0" smtClean="0"/>
              <a:t> </a:t>
            </a:r>
            <a:r>
              <a:rPr lang="ru-RU" dirty="0" err="1" smtClean="0"/>
              <a:t>меншу</a:t>
            </a:r>
            <a:r>
              <a:rPr lang="ru-RU" dirty="0" smtClean="0"/>
              <a:t> </a:t>
            </a:r>
            <a:r>
              <a:rPr lang="ru-RU" dirty="0" err="1" smtClean="0"/>
              <a:t>кількість</a:t>
            </a:r>
            <a:r>
              <a:rPr lang="ru-RU" dirty="0" smtClean="0"/>
              <a:t> </a:t>
            </a:r>
            <a:r>
              <a:rPr lang="ru-RU" dirty="0" err="1" smtClean="0"/>
              <a:t>кроків</a:t>
            </a:r>
            <a:r>
              <a:rPr lang="ru-RU" dirty="0" smtClean="0"/>
              <a:t>, </a:t>
            </a:r>
            <a:r>
              <a:rPr lang="ru-RU" dirty="0" err="1" smtClean="0"/>
              <a:t>ніж</a:t>
            </a:r>
            <a:r>
              <a:rPr lang="ru-RU" dirty="0" smtClean="0"/>
              <a:t> симплекс-метод, і </a:t>
            </a:r>
            <a:r>
              <a:rPr lang="ru-RU" dirty="0" err="1" smtClean="0"/>
              <a:t>працює</a:t>
            </a:r>
            <a:r>
              <a:rPr lang="ru-RU" dirty="0" smtClean="0"/>
              <a:t> з </a:t>
            </a:r>
            <a:r>
              <a:rPr lang="ru-RU" dirty="0" err="1" smtClean="0"/>
              <a:t>поліноміальною</a:t>
            </a:r>
            <a:r>
              <a:rPr lang="ru-RU" dirty="0" smtClean="0"/>
              <a:t> </a:t>
            </a:r>
            <a:r>
              <a:rPr lang="ru-RU" dirty="0" err="1" smtClean="0"/>
              <a:t>складністю</a:t>
            </a:r>
            <a:r>
              <a:rPr lang="ru-RU" dirty="0" smtClean="0"/>
              <a:t>.</a:t>
            </a:r>
          </a:p>
          <a:p>
            <a:r>
              <a:rPr lang="ru-RU" dirty="0" smtClean="0"/>
              <a:t>Метод </a:t>
            </a:r>
            <a:r>
              <a:rPr lang="ru-RU" dirty="0" err="1" smtClean="0"/>
              <a:t>внутрішніх</a:t>
            </a:r>
            <a:r>
              <a:rPr lang="ru-RU" dirty="0" smtClean="0"/>
              <a:t> </a:t>
            </a:r>
            <a:r>
              <a:rPr lang="ru-RU" dirty="0" err="1" smtClean="0"/>
              <a:t>точок</a:t>
            </a:r>
            <a:r>
              <a:rPr lang="ru-RU" dirty="0" smtClean="0"/>
              <a:t> часто </a:t>
            </a:r>
            <a:r>
              <a:rPr lang="ru-RU" dirty="0" err="1" smtClean="0"/>
              <a:t>застосовується</a:t>
            </a:r>
            <a:r>
              <a:rPr lang="ru-RU" dirty="0" smtClean="0"/>
              <a:t> для задач, де </a:t>
            </a:r>
            <a:r>
              <a:rPr lang="ru-RU" dirty="0" err="1" smtClean="0"/>
              <a:t>розмірність</a:t>
            </a:r>
            <a:r>
              <a:rPr lang="ru-RU" dirty="0" smtClean="0"/>
              <a:t> </a:t>
            </a:r>
            <a:r>
              <a:rPr lang="ru-RU" dirty="0" err="1" smtClean="0"/>
              <a:t>даних</a:t>
            </a:r>
            <a:r>
              <a:rPr lang="ru-RU" dirty="0" smtClean="0"/>
              <a:t> є </a:t>
            </a:r>
            <a:r>
              <a:rPr lang="ru-RU" dirty="0" err="1" smtClean="0"/>
              <a:t>дуже</a:t>
            </a:r>
            <a:r>
              <a:rPr lang="ru-RU" dirty="0" smtClean="0"/>
              <a:t> великою, </a:t>
            </a:r>
            <a:r>
              <a:rPr lang="ru-RU" dirty="0" err="1" smtClean="0"/>
              <a:t>наприклад</a:t>
            </a:r>
            <a:r>
              <a:rPr lang="ru-RU" dirty="0" smtClean="0"/>
              <a:t>, у задачах </a:t>
            </a:r>
            <a:r>
              <a:rPr lang="ru-RU" dirty="0" err="1" smtClean="0"/>
              <a:t>оптимізації</a:t>
            </a:r>
            <a:r>
              <a:rPr lang="ru-RU" dirty="0" smtClean="0"/>
              <a:t> великих мереж </a:t>
            </a:r>
            <a:r>
              <a:rPr lang="ru-RU" dirty="0" err="1" smtClean="0"/>
              <a:t>або</a:t>
            </a:r>
            <a:r>
              <a:rPr lang="ru-RU" dirty="0" smtClean="0"/>
              <a:t> моделей з </a:t>
            </a:r>
            <a:r>
              <a:rPr lang="ru-RU" dirty="0" err="1" smtClean="0"/>
              <a:t>високою</a:t>
            </a:r>
            <a:r>
              <a:rPr lang="ru-RU" dirty="0" smtClean="0"/>
              <a:t> </a:t>
            </a:r>
            <a:r>
              <a:rPr lang="ru-RU" dirty="0" err="1" smtClean="0"/>
              <a:t>розмірністю</a:t>
            </a:r>
            <a:r>
              <a:rPr lang="ru-RU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91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/>
              <a:t>Цілочислова</a:t>
            </a:r>
            <a:r>
              <a:rPr lang="ru-RU" b="1" dirty="0" smtClean="0"/>
              <a:t> та </a:t>
            </a:r>
            <a:r>
              <a:rPr lang="ru-RU" b="1" dirty="0" err="1" smtClean="0"/>
              <a:t>комбінаторна</a:t>
            </a:r>
            <a:r>
              <a:rPr lang="ru-RU" b="1" dirty="0" smtClean="0"/>
              <a:t> </a:t>
            </a:r>
            <a:r>
              <a:rPr lang="ru-RU" b="1" dirty="0" err="1" smtClean="0"/>
              <a:t>оптимізація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Цілочислова</a:t>
            </a:r>
            <a:r>
              <a:rPr lang="ru-RU" dirty="0" smtClean="0"/>
              <a:t> та </a:t>
            </a:r>
            <a:r>
              <a:rPr lang="ru-RU" dirty="0" err="1" smtClean="0"/>
              <a:t>комбінаторна</a:t>
            </a:r>
            <a:r>
              <a:rPr lang="ru-RU" dirty="0" smtClean="0"/>
              <a:t> </a:t>
            </a:r>
            <a:r>
              <a:rPr lang="ru-RU" dirty="0" err="1" smtClean="0"/>
              <a:t>оптимізація</a:t>
            </a:r>
            <a:r>
              <a:rPr lang="ru-RU" dirty="0" smtClean="0"/>
              <a:t> </a:t>
            </a:r>
            <a:r>
              <a:rPr lang="ru-RU" dirty="0" err="1" smtClean="0"/>
              <a:t>включає</a:t>
            </a:r>
            <a:r>
              <a:rPr lang="ru-RU" dirty="0" smtClean="0"/>
              <a:t> </a:t>
            </a:r>
            <a:r>
              <a:rPr lang="ru-RU" dirty="0" err="1" smtClean="0"/>
              <a:t>задачі</a:t>
            </a:r>
            <a:r>
              <a:rPr lang="ru-RU" dirty="0" smtClean="0"/>
              <a:t>, в </a:t>
            </a:r>
            <a:r>
              <a:rPr lang="ru-RU" dirty="0" err="1" smtClean="0"/>
              <a:t>яких</a:t>
            </a:r>
            <a:r>
              <a:rPr lang="ru-RU" dirty="0" smtClean="0"/>
              <a:t> </a:t>
            </a:r>
            <a:r>
              <a:rPr lang="ru-RU" dirty="0" err="1" smtClean="0"/>
              <a:t>змінні</a:t>
            </a:r>
            <a:r>
              <a:rPr lang="ru-RU" dirty="0" smtClean="0"/>
              <a:t> </a:t>
            </a:r>
            <a:r>
              <a:rPr lang="ru-RU" dirty="0" err="1" smtClean="0"/>
              <a:t>можуть</a:t>
            </a:r>
            <a:r>
              <a:rPr lang="ru-RU" dirty="0" smtClean="0"/>
              <a:t> </a:t>
            </a:r>
            <a:r>
              <a:rPr lang="ru-RU" dirty="0" err="1" smtClean="0"/>
              <a:t>приймати</a:t>
            </a:r>
            <a:r>
              <a:rPr lang="ru-RU" dirty="0" smtClean="0"/>
              <a:t> </a:t>
            </a:r>
            <a:r>
              <a:rPr lang="ru-RU" dirty="0" err="1" smtClean="0"/>
              <a:t>лише</a:t>
            </a:r>
            <a:r>
              <a:rPr lang="ru-RU" dirty="0" smtClean="0"/>
              <a:t> </a:t>
            </a:r>
            <a:r>
              <a:rPr lang="ru-RU" dirty="0" err="1" smtClean="0"/>
              <a:t>цілочислові</a:t>
            </a:r>
            <a:r>
              <a:rPr lang="ru-RU" dirty="0" smtClean="0"/>
              <a:t> </a:t>
            </a:r>
            <a:r>
              <a:rPr lang="ru-RU" dirty="0" err="1" smtClean="0"/>
              <a:t>значення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обмежені</a:t>
            </a:r>
            <a:r>
              <a:rPr lang="ru-RU" dirty="0" smtClean="0"/>
              <a:t> </a:t>
            </a:r>
            <a:r>
              <a:rPr lang="ru-RU" dirty="0" err="1" smtClean="0"/>
              <a:t>певними</a:t>
            </a:r>
            <a:r>
              <a:rPr lang="ru-RU" dirty="0" smtClean="0"/>
              <a:t> </a:t>
            </a:r>
            <a:r>
              <a:rPr lang="ru-RU" dirty="0" err="1" smtClean="0"/>
              <a:t>комбінаціями</a:t>
            </a:r>
            <a:r>
              <a:rPr lang="ru-RU" dirty="0" smtClean="0"/>
              <a:t> </a:t>
            </a:r>
            <a:r>
              <a:rPr lang="ru-RU" dirty="0" err="1" smtClean="0"/>
              <a:t>значень</a:t>
            </a:r>
            <a:r>
              <a:rPr lang="ru-RU" dirty="0" smtClean="0"/>
              <a:t>. </a:t>
            </a:r>
            <a:r>
              <a:rPr lang="ru-RU" dirty="0" err="1" smtClean="0"/>
              <a:t>Ці</a:t>
            </a:r>
            <a:r>
              <a:rPr lang="ru-RU" dirty="0" smtClean="0"/>
              <a:t> </a:t>
            </a:r>
            <a:r>
              <a:rPr lang="ru-RU" dirty="0" err="1" smtClean="0"/>
              <a:t>задачі</a:t>
            </a:r>
            <a:r>
              <a:rPr lang="ru-RU" dirty="0" smtClean="0"/>
              <a:t> не </a:t>
            </a:r>
            <a:r>
              <a:rPr lang="ru-RU" dirty="0" err="1" smtClean="0"/>
              <a:t>завжди</a:t>
            </a:r>
            <a:r>
              <a:rPr lang="ru-RU" dirty="0" smtClean="0"/>
              <a:t> </a:t>
            </a:r>
            <a:r>
              <a:rPr lang="ru-RU" dirty="0" err="1" smtClean="0"/>
              <a:t>можуть</a:t>
            </a:r>
            <a:r>
              <a:rPr lang="ru-RU" dirty="0" smtClean="0"/>
              <a:t> бути </a:t>
            </a:r>
            <a:r>
              <a:rPr lang="ru-RU" dirty="0" err="1" smtClean="0"/>
              <a:t>розв’язані</a:t>
            </a:r>
            <a:r>
              <a:rPr lang="ru-RU" dirty="0" smtClean="0"/>
              <a:t> методами </a:t>
            </a:r>
            <a:r>
              <a:rPr lang="ru-RU" dirty="0" err="1" smtClean="0"/>
              <a:t>лінійного</a:t>
            </a:r>
            <a:r>
              <a:rPr lang="ru-RU" dirty="0" smtClean="0"/>
              <a:t> </a:t>
            </a:r>
            <a:r>
              <a:rPr lang="ru-RU" dirty="0" err="1" smtClean="0"/>
              <a:t>програмування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допускають</a:t>
            </a:r>
            <a:r>
              <a:rPr lang="ru-RU" dirty="0" smtClean="0"/>
              <a:t> </a:t>
            </a:r>
            <a:r>
              <a:rPr lang="ru-RU" dirty="0" err="1" smtClean="0"/>
              <a:t>дробові</a:t>
            </a:r>
            <a:r>
              <a:rPr lang="ru-RU" dirty="0" smtClean="0"/>
              <a:t> </a:t>
            </a:r>
            <a:r>
              <a:rPr lang="ru-RU" dirty="0" err="1" smtClean="0"/>
              <a:t>значення</a:t>
            </a:r>
            <a:r>
              <a:rPr lang="ru-RU" dirty="0" smtClean="0"/>
              <a:t> </a:t>
            </a:r>
            <a:r>
              <a:rPr lang="ru-RU" dirty="0" err="1" smtClean="0"/>
              <a:t>змінних</a:t>
            </a:r>
            <a:r>
              <a:rPr lang="ru-RU" dirty="0" smtClean="0"/>
              <a:t>. </a:t>
            </a:r>
            <a:r>
              <a:rPr lang="ru-RU" dirty="0" err="1" smtClean="0"/>
              <a:t>Замість</a:t>
            </a:r>
            <a:r>
              <a:rPr lang="ru-RU" dirty="0" smtClean="0"/>
              <a:t> </a:t>
            </a:r>
            <a:r>
              <a:rPr lang="ru-RU" dirty="0" err="1" smtClean="0"/>
              <a:t>цього</a:t>
            </a:r>
            <a:r>
              <a:rPr lang="ru-RU" dirty="0" smtClean="0"/>
              <a:t> </a:t>
            </a:r>
            <a:r>
              <a:rPr lang="ru-RU" dirty="0" err="1" smtClean="0"/>
              <a:t>застосовуються</a:t>
            </a:r>
            <a:r>
              <a:rPr lang="ru-RU" dirty="0" smtClean="0"/>
              <a:t> </a:t>
            </a:r>
            <a:r>
              <a:rPr lang="ru-RU" dirty="0" err="1" smtClean="0"/>
              <a:t>спеціалізовані</a:t>
            </a:r>
            <a:r>
              <a:rPr lang="ru-RU" dirty="0" smtClean="0"/>
              <a:t> </a:t>
            </a:r>
            <a:r>
              <a:rPr lang="ru-RU" dirty="0" err="1" smtClean="0"/>
              <a:t>методи</a:t>
            </a:r>
            <a:r>
              <a:rPr lang="ru-RU" dirty="0" smtClean="0"/>
              <a:t>, </a:t>
            </a:r>
            <a:r>
              <a:rPr lang="ru-RU" dirty="0" err="1" smtClean="0"/>
              <a:t>такі</a:t>
            </a:r>
            <a:r>
              <a:rPr lang="ru-RU" dirty="0" smtClean="0"/>
              <a:t> як </a:t>
            </a:r>
            <a:r>
              <a:rPr lang="ru-RU" dirty="0" err="1" smtClean="0"/>
              <a:t>методи</a:t>
            </a:r>
            <a:r>
              <a:rPr lang="ru-RU" dirty="0" smtClean="0"/>
              <a:t> </a:t>
            </a:r>
            <a:r>
              <a:rPr lang="ru-RU" dirty="0" err="1" smtClean="0"/>
              <a:t>відгалужень</a:t>
            </a:r>
            <a:r>
              <a:rPr lang="ru-RU" dirty="0" smtClean="0"/>
              <a:t> і </a:t>
            </a:r>
            <a:r>
              <a:rPr lang="ru-RU" dirty="0" smtClean="0"/>
              <a:t>меж </a:t>
            </a:r>
            <a:r>
              <a:rPr lang="ru-RU" dirty="0" smtClean="0"/>
              <a:t>(</a:t>
            </a:r>
            <a:r>
              <a:rPr lang="en-US" dirty="0" smtClean="0"/>
              <a:t>branch and bound) </a:t>
            </a:r>
            <a:r>
              <a:rPr lang="ru-RU" dirty="0" err="1" smtClean="0"/>
              <a:t>чи</a:t>
            </a:r>
            <a:r>
              <a:rPr lang="ru-RU" dirty="0" smtClean="0"/>
              <a:t> </a:t>
            </a:r>
            <a:r>
              <a:rPr lang="ru-RU" dirty="0" err="1" smtClean="0"/>
              <a:t>методи</a:t>
            </a:r>
            <a:r>
              <a:rPr lang="ru-RU" dirty="0" smtClean="0"/>
              <a:t> </a:t>
            </a:r>
            <a:r>
              <a:rPr lang="ru-RU" dirty="0" err="1" smtClean="0"/>
              <a:t>динамічного</a:t>
            </a:r>
            <a:r>
              <a:rPr lang="ru-RU" dirty="0" smtClean="0"/>
              <a:t> </a:t>
            </a:r>
            <a:r>
              <a:rPr lang="ru-RU" dirty="0" err="1" smtClean="0"/>
              <a:t>програмування</a:t>
            </a:r>
            <a:r>
              <a:rPr lang="ru-RU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98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Приклад: Задача про рюкзак (</a:t>
            </a:r>
            <a:r>
              <a:rPr lang="en-US" b="1" dirty="0" smtClean="0"/>
              <a:t>Knapsack Problem)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ru-RU" dirty="0" smtClean="0"/>
                  <a:t>Задача про рюкзак — </a:t>
                </a:r>
                <a:r>
                  <a:rPr lang="ru-RU" dirty="0" err="1" smtClean="0"/>
                  <a:t>це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класичний</a:t>
                </a:r>
                <a:r>
                  <a:rPr lang="ru-RU" dirty="0" smtClean="0"/>
                  <a:t> приклад </a:t>
                </a:r>
                <a:r>
                  <a:rPr lang="ru-RU" dirty="0" err="1" smtClean="0"/>
                  <a:t>задачі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комбінаторної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оптимізації</a:t>
                </a:r>
                <a:r>
                  <a:rPr lang="ru-RU" dirty="0" smtClean="0"/>
                  <a:t>. У </a:t>
                </a:r>
                <a:r>
                  <a:rPr lang="ru-RU" dirty="0" err="1" smtClean="0"/>
                  <a:t>цій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задачі</a:t>
                </a:r>
                <a:r>
                  <a:rPr lang="ru-RU" dirty="0" smtClean="0"/>
                  <a:t> є рюкзак </a:t>
                </a:r>
                <a:r>
                  <a:rPr lang="ru-RU" dirty="0" err="1" smtClean="0"/>
                  <a:t>обмеженої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місткості</a:t>
                </a:r>
                <a:r>
                  <a:rPr lang="ru-RU" dirty="0" smtClean="0"/>
                  <a:t> та </a:t>
                </a:r>
                <a:r>
                  <a:rPr lang="ru-RU" dirty="0" err="1" smtClean="0"/>
                  <a:t>набір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предметів</a:t>
                </a:r>
                <a:r>
                  <a:rPr lang="ru-RU" dirty="0" smtClean="0"/>
                  <a:t>, </a:t>
                </a:r>
                <a:r>
                  <a:rPr lang="ru-RU" dirty="0" err="1" smtClean="0"/>
                  <a:t>кожен</a:t>
                </a:r>
                <a:r>
                  <a:rPr lang="ru-RU" dirty="0" smtClean="0"/>
                  <a:t> з </a:t>
                </a:r>
                <a:r>
                  <a:rPr lang="ru-RU" dirty="0" err="1" smtClean="0"/>
                  <a:t>яких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має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певну</a:t>
                </a:r>
                <a:r>
                  <a:rPr lang="ru-RU" dirty="0" smtClean="0"/>
                  <a:t> вагу і </a:t>
                </a:r>
                <a:r>
                  <a:rPr lang="ru-RU" dirty="0" err="1" smtClean="0"/>
                  <a:t>цінність</a:t>
                </a:r>
                <a:r>
                  <a:rPr lang="ru-RU" dirty="0" smtClean="0"/>
                  <a:t>. Мета — </a:t>
                </a:r>
                <a:r>
                  <a:rPr lang="ru-RU" dirty="0" err="1" smtClean="0"/>
                  <a:t>вибрати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підмножину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предметів</a:t>
                </a:r>
                <a:r>
                  <a:rPr lang="ru-RU" dirty="0" smtClean="0"/>
                  <a:t>, </a:t>
                </a:r>
                <a:r>
                  <a:rPr lang="ru-RU" dirty="0" err="1" smtClean="0"/>
                  <a:t>щоб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максимізувати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загальну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цінність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предметів</a:t>
                </a:r>
                <a:r>
                  <a:rPr lang="ru-RU" dirty="0" smtClean="0"/>
                  <a:t> у рюкзаку, не </a:t>
                </a:r>
                <a:r>
                  <a:rPr lang="ru-RU" dirty="0" err="1" smtClean="0"/>
                  <a:t>перевищуючи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його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місткість</a:t>
                </a:r>
                <a:r>
                  <a:rPr lang="ru-RU" dirty="0" smtClean="0"/>
                  <a:t>.</a:t>
                </a:r>
              </a:p>
              <a:p>
                <a:r>
                  <a:rPr lang="ru-RU" b="1" dirty="0" err="1" smtClean="0"/>
                  <a:t>Формулювання</a:t>
                </a:r>
                <a:r>
                  <a:rPr lang="ru-RU" b="1" dirty="0" smtClean="0"/>
                  <a:t> </a:t>
                </a:r>
                <a:r>
                  <a:rPr lang="ru-RU" b="1" dirty="0" err="1" smtClean="0"/>
                  <a:t>задачі</a:t>
                </a:r>
                <a:endParaRPr lang="ru-RU" b="1" dirty="0" smtClean="0"/>
              </a:p>
              <a:p>
                <a:r>
                  <a:rPr lang="ru-RU" dirty="0" smtClean="0"/>
                  <a:t>Нехай є </a:t>
                </a:r>
                <a:r>
                  <a:rPr lang="en-US" dirty="0" smtClean="0"/>
                  <a:t>n </a:t>
                </a:r>
                <a:r>
                  <a:rPr lang="ru-RU" dirty="0" err="1" smtClean="0"/>
                  <a:t>предметів</a:t>
                </a:r>
                <a:r>
                  <a:rPr lang="ru-RU" dirty="0" smtClean="0"/>
                  <a:t>, </a:t>
                </a:r>
                <a:r>
                  <a:rPr lang="ru-RU" dirty="0" err="1" smtClean="0"/>
                  <a:t>кожен</a:t>
                </a:r>
                <a:r>
                  <a:rPr lang="ru-RU" dirty="0" smtClean="0"/>
                  <a:t> з </a:t>
                </a:r>
                <a:r>
                  <a:rPr lang="ru-RU" dirty="0" err="1" smtClean="0"/>
                  <a:t>яких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має</a:t>
                </a:r>
                <a:r>
                  <a:rPr lang="ru-RU" dirty="0" smtClean="0"/>
                  <a:t> вагу </a:t>
                </a:r>
                <a:r>
                  <a:rPr lang="en-US" dirty="0" err="1" smtClean="0"/>
                  <a:t>w_i</a:t>
                </a:r>
                <a:r>
                  <a:rPr lang="en-US" dirty="0" smtClean="0"/>
                  <a:t>​ </a:t>
                </a:r>
                <a:r>
                  <a:rPr lang="ru-RU" dirty="0" smtClean="0"/>
                  <a:t>і </a:t>
                </a:r>
                <a:r>
                  <a:rPr lang="ru-RU" dirty="0" err="1" smtClean="0"/>
                  <a:t>цінність</a:t>
                </a:r>
                <a:r>
                  <a:rPr lang="ru-RU" dirty="0" smtClean="0"/>
                  <a:t> </a:t>
                </a:r>
                <a:r>
                  <a:rPr lang="en-US" dirty="0" err="1" smtClean="0"/>
                  <a:t>v_i</a:t>
                </a:r>
                <a:r>
                  <a:rPr lang="en-US" dirty="0" smtClean="0"/>
                  <a:t>​.</a:t>
                </a:r>
              </a:p>
              <a:p>
                <a:r>
                  <a:rPr lang="ru-RU" dirty="0" smtClean="0"/>
                  <a:t>Рюкзак </a:t>
                </a:r>
                <a:r>
                  <a:rPr lang="ru-RU" dirty="0" err="1" smtClean="0"/>
                  <a:t>має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максимальну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місткість</a:t>
                </a:r>
                <a:r>
                  <a:rPr lang="ru-RU" dirty="0" smtClean="0"/>
                  <a:t> </a:t>
                </a:r>
                <a:r>
                  <a:rPr lang="en-US" dirty="0" smtClean="0"/>
                  <a:t>W.</a:t>
                </a:r>
              </a:p>
              <a:p>
                <a:r>
                  <a:rPr lang="ru-RU" dirty="0" smtClean="0"/>
                  <a:t>Треба </a:t>
                </a:r>
                <a:r>
                  <a:rPr lang="ru-RU" dirty="0" err="1" smtClean="0"/>
                  <a:t>знайти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такі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змінні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де </a:t>
                </a:r>
                <a:endParaRPr lang="fr-CA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= 1 </a:t>
                </a:r>
                <a:r>
                  <a:rPr lang="ru-RU" dirty="0" err="1" smtClean="0"/>
                  <a:t>означає</a:t>
                </a:r>
                <a:r>
                  <a:rPr lang="ru-RU" dirty="0" smtClean="0"/>
                  <a:t>, </a:t>
                </a:r>
                <a:r>
                  <a:rPr lang="ru-RU" dirty="0" err="1" smtClean="0"/>
                  <a:t>що</a:t>
                </a:r>
                <a:r>
                  <a:rPr lang="ru-RU" dirty="0" smtClean="0"/>
                  <a:t> предмет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ru-RU" dirty="0" smtClean="0"/>
                  <a:t>включений у рюкзак, 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= 0 — </a:t>
                </a:r>
                <a:r>
                  <a:rPr lang="ru-RU" dirty="0" smtClean="0"/>
                  <a:t>не включений.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2" t="-3486" r="-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085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Knapsack Problem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dirty="0" smtClean="0"/>
                  <a:t>Цільова </a:t>
                </a:r>
                <a:r>
                  <a:rPr lang="ru-RU" dirty="0" err="1" smtClean="0"/>
                  <a:t>функція</a:t>
                </a:r>
                <a:r>
                  <a:rPr lang="ru-RU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ru-RU" dirty="0" err="1" smtClean="0"/>
                  <a:t>Умова</a:t>
                </a:r>
                <a:r>
                  <a:rPr lang="ru-RU" dirty="0" smtClean="0"/>
                  <a:t> (</a:t>
                </a:r>
                <a:r>
                  <a:rPr lang="ru-RU" dirty="0" err="1" smtClean="0"/>
                  <a:t>обмеження</a:t>
                </a:r>
                <a:r>
                  <a:rPr lang="ru-RU" dirty="0" smtClean="0"/>
                  <a:t>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nary>
                    </m:oMath>
                  </m:oMathPara>
                </a14:m>
                <a:endParaRPr lang="uk-UA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3" t="-3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346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/>
              <a:t>Методи</a:t>
            </a:r>
            <a:r>
              <a:rPr lang="ru-RU" b="1" dirty="0" smtClean="0"/>
              <a:t> </a:t>
            </a:r>
            <a:r>
              <a:rPr lang="ru-RU" b="1" dirty="0" err="1" smtClean="0"/>
              <a:t>розв'язання</a:t>
            </a:r>
            <a:r>
              <a:rPr lang="ru-RU" b="1" dirty="0" smtClean="0"/>
              <a:t> </a:t>
            </a:r>
            <a:r>
              <a:rPr lang="ru-RU" b="1" dirty="0" err="1" smtClean="0"/>
              <a:t>задачі</a:t>
            </a:r>
            <a:r>
              <a:rPr lang="ru-RU" b="1" dirty="0" smtClean="0"/>
              <a:t> про рюкзак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 smtClean="0"/>
              <a:t>Метод </a:t>
            </a:r>
            <a:r>
              <a:rPr lang="ru-RU" b="1" dirty="0" err="1" smtClean="0"/>
              <a:t>повного</a:t>
            </a:r>
            <a:r>
              <a:rPr lang="ru-RU" b="1" dirty="0" smtClean="0"/>
              <a:t> перебору:</a:t>
            </a:r>
            <a:r>
              <a:rPr lang="ru-RU" dirty="0" smtClean="0"/>
              <a:t> для </a:t>
            </a:r>
            <a:r>
              <a:rPr lang="ru-RU" dirty="0" err="1" smtClean="0"/>
              <a:t>малих</a:t>
            </a:r>
            <a:r>
              <a:rPr lang="ru-RU" dirty="0" smtClean="0"/>
              <a:t> задач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перебрати</a:t>
            </a:r>
            <a:r>
              <a:rPr lang="ru-RU" dirty="0" smtClean="0"/>
              <a:t> </a:t>
            </a:r>
            <a:r>
              <a:rPr lang="ru-RU" dirty="0" err="1" smtClean="0"/>
              <a:t>всі</a:t>
            </a:r>
            <a:r>
              <a:rPr lang="ru-RU" dirty="0" smtClean="0"/>
              <a:t> </a:t>
            </a:r>
            <a:r>
              <a:rPr lang="ru-RU" dirty="0" err="1" smtClean="0"/>
              <a:t>можливі</a:t>
            </a:r>
            <a:r>
              <a:rPr lang="ru-RU" dirty="0" smtClean="0"/>
              <a:t> </a:t>
            </a:r>
            <a:r>
              <a:rPr lang="ru-RU" dirty="0" err="1" smtClean="0"/>
              <a:t>комбінації</a:t>
            </a:r>
            <a:r>
              <a:rPr lang="ru-RU" dirty="0" smtClean="0"/>
              <a:t> </a:t>
            </a:r>
            <a:r>
              <a:rPr lang="ru-RU" dirty="0" err="1" smtClean="0"/>
              <a:t>предметів</a:t>
            </a:r>
            <a:r>
              <a:rPr lang="ru-RU" dirty="0" smtClean="0"/>
              <a:t> і </a:t>
            </a:r>
            <a:r>
              <a:rPr lang="ru-RU" dirty="0" err="1" smtClean="0"/>
              <a:t>вибрати</a:t>
            </a:r>
            <a:r>
              <a:rPr lang="ru-RU" dirty="0" smtClean="0"/>
              <a:t> ту, яка </a:t>
            </a:r>
            <a:r>
              <a:rPr lang="ru-RU" dirty="0" err="1" smtClean="0"/>
              <a:t>задовольняє</a:t>
            </a:r>
            <a:r>
              <a:rPr lang="ru-RU" dirty="0" smtClean="0"/>
              <a:t> </a:t>
            </a:r>
            <a:r>
              <a:rPr lang="ru-RU" dirty="0" err="1" smtClean="0"/>
              <a:t>умови</a:t>
            </a:r>
            <a:r>
              <a:rPr lang="ru-RU" dirty="0" smtClean="0"/>
              <a:t> і 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dirty="0" err="1" smtClean="0"/>
              <a:t>найбільшу</a:t>
            </a:r>
            <a:r>
              <a:rPr lang="ru-RU" dirty="0" smtClean="0"/>
              <a:t> </a:t>
            </a:r>
            <a:r>
              <a:rPr lang="ru-RU" dirty="0" err="1" smtClean="0"/>
              <a:t>цінність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b="1" dirty="0" smtClean="0"/>
              <a:t>Метод </a:t>
            </a:r>
            <a:r>
              <a:rPr lang="ru-RU" b="1" dirty="0" err="1" smtClean="0"/>
              <a:t>відгалуджень</a:t>
            </a:r>
            <a:r>
              <a:rPr lang="ru-RU" b="1" dirty="0" smtClean="0"/>
              <a:t> </a:t>
            </a:r>
            <a:r>
              <a:rPr lang="ru-RU" b="1" dirty="0" smtClean="0"/>
              <a:t>та </a:t>
            </a:r>
            <a:r>
              <a:rPr lang="ru-RU" b="1" dirty="0" smtClean="0"/>
              <a:t>меж</a:t>
            </a:r>
            <a:endParaRPr lang="ru-RU" b="1" dirty="0" smtClean="0"/>
          </a:p>
          <a:p>
            <a:r>
              <a:rPr lang="ru-RU" b="1" dirty="0" err="1" smtClean="0"/>
              <a:t>Динамічне</a:t>
            </a:r>
            <a:r>
              <a:rPr lang="ru-RU" b="1" dirty="0" smtClean="0"/>
              <a:t> </a:t>
            </a:r>
            <a:r>
              <a:rPr lang="ru-RU" b="1" dirty="0" err="1" smtClean="0"/>
              <a:t>програмування</a:t>
            </a:r>
            <a:r>
              <a:rPr lang="ru-RU" b="1" dirty="0" smtClean="0"/>
              <a:t>:</a:t>
            </a:r>
            <a:r>
              <a:rPr lang="ru-RU" dirty="0" smtClean="0"/>
              <a:t> </a:t>
            </a:r>
            <a:r>
              <a:rPr lang="ru-RU" dirty="0" err="1" smtClean="0"/>
              <a:t>цей</a:t>
            </a:r>
            <a:r>
              <a:rPr lang="ru-RU" dirty="0" smtClean="0"/>
              <a:t> метод є </a:t>
            </a:r>
            <a:r>
              <a:rPr lang="ru-RU" dirty="0" err="1" smtClean="0"/>
              <a:t>ефективним</a:t>
            </a:r>
            <a:r>
              <a:rPr lang="ru-RU" dirty="0" smtClean="0"/>
              <a:t> для задач, де ваги і </a:t>
            </a:r>
            <a:r>
              <a:rPr lang="ru-RU" dirty="0" err="1" smtClean="0"/>
              <a:t>місткість</a:t>
            </a:r>
            <a:r>
              <a:rPr lang="ru-RU" dirty="0" smtClean="0"/>
              <a:t> рюкзака </a:t>
            </a:r>
            <a:r>
              <a:rPr lang="ru-RU" dirty="0" err="1" smtClean="0"/>
              <a:t>цілі</a:t>
            </a:r>
            <a:r>
              <a:rPr lang="ru-RU" dirty="0" smtClean="0"/>
              <a:t>. </a:t>
            </a:r>
            <a:r>
              <a:rPr lang="ru-RU" dirty="0" err="1" smtClean="0"/>
              <a:t>Він</a:t>
            </a:r>
            <a:r>
              <a:rPr lang="ru-RU" dirty="0" smtClean="0"/>
              <a:t> </a:t>
            </a:r>
            <a:r>
              <a:rPr lang="ru-RU" dirty="0" err="1" smtClean="0"/>
              <a:t>створює</a:t>
            </a:r>
            <a:r>
              <a:rPr lang="ru-RU" dirty="0" smtClean="0"/>
              <a:t> </a:t>
            </a:r>
            <a:r>
              <a:rPr lang="ru-RU" dirty="0" err="1" smtClean="0"/>
              <a:t>таблицю</a:t>
            </a:r>
            <a:r>
              <a:rPr lang="ru-RU" dirty="0" smtClean="0"/>
              <a:t> </a:t>
            </a:r>
            <a:r>
              <a:rPr lang="ru-RU" dirty="0" err="1" smtClean="0"/>
              <a:t>можливих</a:t>
            </a:r>
            <a:r>
              <a:rPr lang="ru-RU" dirty="0" smtClean="0"/>
              <a:t> </a:t>
            </a:r>
            <a:r>
              <a:rPr lang="ru-RU" dirty="0" err="1" smtClean="0"/>
              <a:t>комбінацій</a:t>
            </a:r>
            <a:r>
              <a:rPr lang="ru-RU" dirty="0" smtClean="0"/>
              <a:t> ваги та </a:t>
            </a:r>
            <a:r>
              <a:rPr lang="ru-RU" dirty="0" err="1" smtClean="0"/>
              <a:t>цінності</a:t>
            </a:r>
            <a:r>
              <a:rPr lang="ru-RU" dirty="0" smtClean="0"/>
              <a:t>, яка </a:t>
            </a:r>
            <a:r>
              <a:rPr lang="ru-RU" dirty="0" err="1" smtClean="0"/>
              <a:t>допомагає</a:t>
            </a:r>
            <a:r>
              <a:rPr lang="ru-RU" dirty="0" smtClean="0"/>
              <a:t> </a:t>
            </a:r>
            <a:r>
              <a:rPr lang="ru-RU" dirty="0" err="1" smtClean="0"/>
              <a:t>знайти</a:t>
            </a:r>
            <a:r>
              <a:rPr lang="ru-RU" dirty="0" smtClean="0"/>
              <a:t> </a:t>
            </a:r>
            <a:r>
              <a:rPr lang="ru-RU" dirty="0" err="1" smtClean="0"/>
              <a:t>оптимальне</a:t>
            </a:r>
            <a:r>
              <a:rPr lang="ru-RU" dirty="0" smtClean="0"/>
              <a:t> </a:t>
            </a:r>
            <a:r>
              <a:rPr lang="ru-RU" dirty="0" err="1" smtClean="0"/>
              <a:t>рішення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Жадібний</a:t>
            </a:r>
            <a:r>
              <a:rPr lang="ru-RU" b="1" dirty="0" smtClean="0"/>
              <a:t> алгоритм (</a:t>
            </a:r>
            <a:r>
              <a:rPr lang="ru-RU" b="1" dirty="0" err="1" smtClean="0"/>
              <a:t>приблизний</a:t>
            </a:r>
            <a:r>
              <a:rPr lang="ru-RU" b="1" dirty="0" smtClean="0"/>
              <a:t>):</a:t>
            </a:r>
            <a:r>
              <a:rPr lang="ru-RU" dirty="0" smtClean="0"/>
              <a:t> </a:t>
            </a:r>
            <a:r>
              <a:rPr lang="ru-RU" dirty="0" err="1" smtClean="0"/>
              <a:t>цей</a:t>
            </a:r>
            <a:r>
              <a:rPr lang="ru-RU" dirty="0" smtClean="0"/>
              <a:t> метод </a:t>
            </a:r>
            <a:r>
              <a:rPr lang="ru-RU" dirty="0" err="1" smtClean="0"/>
              <a:t>підходить</a:t>
            </a:r>
            <a:r>
              <a:rPr lang="ru-RU" dirty="0" smtClean="0"/>
              <a:t> для </a:t>
            </a:r>
            <a:r>
              <a:rPr lang="ru-RU" dirty="0" err="1" smtClean="0"/>
              <a:t>випадків</a:t>
            </a:r>
            <a:r>
              <a:rPr lang="ru-RU" dirty="0" smtClean="0"/>
              <a:t>, коли </a:t>
            </a:r>
            <a:r>
              <a:rPr lang="ru-RU" dirty="0" err="1" smtClean="0"/>
              <a:t>потрібно</a:t>
            </a:r>
            <a:r>
              <a:rPr lang="ru-RU" dirty="0" smtClean="0"/>
              <a:t> </a:t>
            </a:r>
            <a:r>
              <a:rPr lang="ru-RU" dirty="0" err="1" smtClean="0"/>
              <a:t>швидко</a:t>
            </a:r>
            <a:r>
              <a:rPr lang="ru-RU" dirty="0" smtClean="0"/>
              <a:t> </a:t>
            </a:r>
            <a:r>
              <a:rPr lang="ru-RU" dirty="0" err="1" smtClean="0"/>
              <a:t>знайти</a:t>
            </a:r>
            <a:r>
              <a:rPr lang="ru-RU" dirty="0" smtClean="0"/>
              <a:t> </a:t>
            </a:r>
            <a:r>
              <a:rPr lang="ru-RU" dirty="0" err="1" smtClean="0"/>
              <a:t>хороше</a:t>
            </a:r>
            <a:r>
              <a:rPr lang="ru-RU" dirty="0" smtClean="0"/>
              <a:t> </a:t>
            </a:r>
            <a:r>
              <a:rPr lang="ru-RU" dirty="0" err="1" smtClean="0"/>
              <a:t>наближене</a:t>
            </a:r>
            <a:r>
              <a:rPr lang="ru-RU" dirty="0" smtClean="0"/>
              <a:t> </a:t>
            </a:r>
            <a:r>
              <a:rPr lang="ru-RU" dirty="0" err="1" smtClean="0"/>
              <a:t>рішення</a:t>
            </a:r>
            <a:r>
              <a:rPr lang="ru-RU" dirty="0" smtClean="0"/>
              <a:t>, але </a:t>
            </a:r>
            <a:r>
              <a:rPr lang="ru-RU" dirty="0" err="1" smtClean="0"/>
              <a:t>він</a:t>
            </a:r>
            <a:r>
              <a:rPr lang="ru-RU" dirty="0" smtClean="0"/>
              <a:t> не </a:t>
            </a:r>
            <a:r>
              <a:rPr lang="ru-RU" dirty="0" err="1" smtClean="0"/>
              <a:t>завжди</a:t>
            </a:r>
            <a:r>
              <a:rPr lang="ru-RU" dirty="0" smtClean="0"/>
              <a:t> </a:t>
            </a:r>
            <a:r>
              <a:rPr lang="ru-RU" dirty="0" err="1" smtClean="0"/>
              <a:t>дає</a:t>
            </a:r>
            <a:r>
              <a:rPr lang="ru-RU" dirty="0" smtClean="0"/>
              <a:t> </a:t>
            </a:r>
            <a:r>
              <a:rPr lang="ru-RU" dirty="0" err="1" smtClean="0"/>
              <a:t>оптимальний</a:t>
            </a:r>
            <a:r>
              <a:rPr lang="ru-RU" dirty="0" smtClean="0"/>
              <a:t> результат. </a:t>
            </a:r>
            <a:r>
              <a:rPr lang="ru-RU" dirty="0" err="1" smtClean="0"/>
              <a:t>Він</a:t>
            </a:r>
            <a:r>
              <a:rPr lang="ru-RU" dirty="0" smtClean="0"/>
              <a:t> </a:t>
            </a:r>
            <a:r>
              <a:rPr lang="ru-RU" dirty="0" err="1" smtClean="0"/>
              <a:t>вибирає</a:t>
            </a:r>
            <a:r>
              <a:rPr lang="ru-RU" dirty="0" smtClean="0"/>
              <a:t> </a:t>
            </a:r>
            <a:r>
              <a:rPr lang="ru-RU" dirty="0" err="1" smtClean="0"/>
              <a:t>предмети</a:t>
            </a:r>
            <a:r>
              <a:rPr lang="ru-RU" dirty="0" smtClean="0"/>
              <a:t> з </a:t>
            </a:r>
            <a:r>
              <a:rPr lang="ru-RU" dirty="0" err="1" smtClean="0"/>
              <a:t>найбільшою</a:t>
            </a:r>
            <a:r>
              <a:rPr lang="ru-RU" dirty="0" smtClean="0"/>
              <a:t> </a:t>
            </a:r>
            <a:r>
              <a:rPr lang="ru-RU" dirty="0" err="1" smtClean="0"/>
              <a:t>питомою</a:t>
            </a:r>
            <a:r>
              <a:rPr lang="ru-RU" dirty="0" smtClean="0"/>
              <a:t> </a:t>
            </a:r>
            <a:r>
              <a:rPr lang="ru-RU" dirty="0" err="1" smtClean="0"/>
              <a:t>цінністю</a:t>
            </a:r>
            <a:r>
              <a:rPr lang="ru-RU" dirty="0" smtClean="0"/>
              <a:t> (</a:t>
            </a:r>
            <a:r>
              <a:rPr lang="ru-RU" dirty="0" err="1" smtClean="0"/>
              <a:t>відношенням</a:t>
            </a:r>
            <a:r>
              <a:rPr lang="ru-RU" dirty="0" smtClean="0"/>
              <a:t> </a:t>
            </a:r>
            <a:r>
              <a:rPr lang="ru-RU" dirty="0" err="1" smtClean="0"/>
              <a:t>цінності</a:t>
            </a:r>
            <a:r>
              <a:rPr lang="ru-RU" dirty="0" smtClean="0"/>
              <a:t> до ваги).</a:t>
            </a:r>
          </a:p>
          <a:p>
            <a:pPr marL="0" indent="0">
              <a:buNone/>
            </a:pPr>
            <a:r>
              <a:rPr lang="ru-RU" dirty="0" smtClean="0"/>
              <a:t>Задача про рюкзак є </a:t>
            </a:r>
            <a:r>
              <a:rPr lang="en-US" dirty="0" smtClean="0"/>
              <a:t>NP-</a:t>
            </a:r>
            <a:r>
              <a:rPr lang="ru-RU" dirty="0" err="1" smtClean="0"/>
              <a:t>повною</a:t>
            </a:r>
            <a:r>
              <a:rPr lang="ru-RU" dirty="0" smtClean="0"/>
              <a:t>, </a:t>
            </a:r>
            <a:r>
              <a:rPr lang="ru-RU" dirty="0" err="1" smtClean="0"/>
              <a:t>тобто</a:t>
            </a:r>
            <a:r>
              <a:rPr lang="ru-RU" dirty="0" smtClean="0"/>
              <a:t> для великих </a:t>
            </a:r>
            <a:r>
              <a:rPr lang="ru-RU" dirty="0" err="1" smtClean="0"/>
              <a:t>значень</a:t>
            </a:r>
            <a:r>
              <a:rPr lang="ru-RU" dirty="0" smtClean="0"/>
              <a:t> </a:t>
            </a:r>
            <a:r>
              <a:rPr lang="en-US" dirty="0" smtClean="0"/>
              <a:t>n </a:t>
            </a:r>
            <a:r>
              <a:rPr lang="ru-RU" dirty="0" smtClean="0"/>
              <a:t>вона 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dirty="0" err="1" smtClean="0"/>
              <a:t>експоненційну</a:t>
            </a:r>
            <a:r>
              <a:rPr lang="ru-RU" dirty="0" smtClean="0"/>
              <a:t> </a:t>
            </a:r>
            <a:r>
              <a:rPr lang="ru-RU" dirty="0" err="1" smtClean="0"/>
              <a:t>складність</a:t>
            </a:r>
            <a:r>
              <a:rPr lang="ru-RU" dirty="0" smtClean="0"/>
              <a:t> при </a:t>
            </a:r>
            <a:r>
              <a:rPr lang="ru-RU" dirty="0" err="1" smtClean="0"/>
              <a:t>повному</a:t>
            </a:r>
            <a:r>
              <a:rPr lang="ru-RU" dirty="0" smtClean="0"/>
              <a:t> </a:t>
            </a:r>
            <a:r>
              <a:rPr lang="ru-RU" dirty="0" err="1" smtClean="0"/>
              <a:t>переборі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робить</a:t>
            </a:r>
            <a:r>
              <a:rPr lang="ru-RU" dirty="0" smtClean="0"/>
              <a:t> </a:t>
            </a:r>
            <a:r>
              <a:rPr lang="ru-RU" dirty="0" err="1" smtClean="0"/>
              <a:t>її</a:t>
            </a:r>
            <a:r>
              <a:rPr lang="ru-RU" dirty="0" smtClean="0"/>
              <a:t> </a:t>
            </a:r>
            <a:r>
              <a:rPr lang="ru-RU" dirty="0" err="1" smtClean="0"/>
              <a:t>важкою</a:t>
            </a:r>
            <a:r>
              <a:rPr lang="ru-RU" dirty="0" smtClean="0"/>
              <a:t> для </a:t>
            </a:r>
            <a:r>
              <a:rPr lang="ru-RU" dirty="0" err="1" smtClean="0"/>
              <a:t>розв'язання</a:t>
            </a:r>
            <a:r>
              <a:rPr lang="ru-RU" dirty="0" smtClean="0"/>
              <a:t> </a:t>
            </a:r>
            <a:r>
              <a:rPr lang="ru-RU" dirty="0" err="1" smtClean="0"/>
              <a:t>детермінованими</a:t>
            </a:r>
            <a:r>
              <a:rPr lang="ru-RU" dirty="0" smtClean="0"/>
              <a:t> методами.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74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/>
              <a:t>Формулювання</a:t>
            </a:r>
            <a:r>
              <a:rPr lang="ru-RU" b="1" dirty="0"/>
              <a:t> </a:t>
            </a:r>
            <a:r>
              <a:rPr lang="ru-RU" b="1" dirty="0" err="1" smtClean="0"/>
              <a:t>задачі</a:t>
            </a:r>
            <a:r>
              <a:rPr lang="ru-RU" b="1" dirty="0" smtClean="0"/>
              <a:t> </a:t>
            </a:r>
            <a:r>
              <a:rPr lang="ru-RU" b="1" dirty="0" err="1" smtClean="0"/>
              <a:t>Комівояжера</a:t>
            </a:r>
            <a:r>
              <a:rPr lang="ru-RU" b="1" dirty="0"/>
              <a:t/>
            </a:r>
            <a:br>
              <a:rPr lang="ru-RU" b="1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n </a:t>
                </a:r>
                <a:r>
                  <a:rPr lang="en-US" dirty="0"/>
                  <a:t>— </a:t>
                </a:r>
                <a:r>
                  <a:rPr lang="ru-RU" dirty="0" err="1"/>
                  <a:t>кількість</a:t>
                </a:r>
                <a:r>
                  <a:rPr lang="ru-RU" dirty="0"/>
                  <a:t> </a:t>
                </a:r>
                <a:r>
                  <a:rPr lang="ru-RU" dirty="0" err="1"/>
                  <a:t>міст</a:t>
                </a:r>
                <a:r>
                  <a:rPr lang="ru-RU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​ </a:t>
                </a:r>
                <a:r>
                  <a:rPr lang="en-US" dirty="0"/>
                  <a:t>— </a:t>
                </a:r>
                <a:r>
                  <a:rPr lang="ru-RU" dirty="0" err="1"/>
                  <a:t>відстань</a:t>
                </a:r>
                <a:r>
                  <a:rPr lang="ru-RU" dirty="0"/>
                  <a:t> </a:t>
                </a:r>
                <a:r>
                  <a:rPr lang="ru-RU" dirty="0" err="1"/>
                  <a:t>між</a:t>
                </a:r>
                <a:r>
                  <a:rPr lang="ru-RU" dirty="0"/>
                  <a:t> </a:t>
                </a:r>
                <a:r>
                  <a:rPr lang="ru-RU" dirty="0" err="1"/>
                  <a:t>містами</a:t>
                </a:r>
                <a:r>
                  <a:rPr lang="ru-RU" dirty="0"/>
                  <a:t>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ru-RU" dirty="0"/>
                  <a:t>та </a:t>
                </a:r>
                <a:r>
                  <a:rPr lang="en-US" dirty="0" smtClean="0"/>
                  <a:t>j, </a:t>
                </a:r>
                <a:r>
                  <a:rPr lang="ru-RU" dirty="0"/>
                  <a:t>де </a:t>
                </a:r>
                <a:r>
                  <a:rPr lang="en-US" dirty="0" err="1"/>
                  <a:t>i,j</a:t>
                </a:r>
                <a:r>
                  <a:rPr lang="en-US" dirty="0"/>
                  <a:t>=1,…,</a:t>
                </a:r>
                <a:r>
                  <a:rPr lang="en-US" dirty="0" smtClean="0"/>
                  <a:t>n.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​ </a:t>
                </a:r>
                <a:r>
                  <a:rPr lang="en-US" dirty="0"/>
                  <a:t>— </a:t>
                </a:r>
                <a:r>
                  <a:rPr lang="ru-RU" dirty="0" err="1" smtClean="0"/>
                  <a:t>бінарна</a:t>
                </a:r>
                <a:r>
                  <a:rPr lang="ru-RU" dirty="0" smtClean="0"/>
                  <a:t> </a:t>
                </a:r>
                <a:r>
                  <a:rPr lang="ru-RU" dirty="0" err="1"/>
                  <a:t>змінна</a:t>
                </a:r>
                <a:r>
                  <a:rPr lang="ru-RU" dirty="0"/>
                  <a:t>, яка </a:t>
                </a:r>
                <a:r>
                  <a:rPr lang="ru-RU" dirty="0" err="1"/>
                  <a:t>дорівнює</a:t>
                </a:r>
                <a:r>
                  <a:rPr lang="ru-RU" dirty="0"/>
                  <a:t> </a:t>
                </a:r>
                <a:r>
                  <a:rPr lang="ru-RU" dirty="0" smtClean="0"/>
                  <a:t>1, </a:t>
                </a:r>
                <a:r>
                  <a:rPr lang="ru-RU" dirty="0" err="1"/>
                  <a:t>якщо</a:t>
                </a:r>
                <a:r>
                  <a:rPr lang="ru-RU" dirty="0"/>
                  <a:t> </a:t>
                </a:r>
                <a:r>
                  <a:rPr lang="ru-RU" dirty="0" err="1"/>
                  <a:t>комівояжер</a:t>
                </a:r>
                <a:r>
                  <a:rPr lang="ru-RU" dirty="0"/>
                  <a:t> проходить з </a:t>
                </a:r>
                <a:r>
                  <a:rPr lang="ru-RU" dirty="0" err="1"/>
                  <a:t>міста</a:t>
                </a:r>
                <a:r>
                  <a:rPr lang="ru-RU" dirty="0"/>
                  <a:t>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ru-RU" dirty="0"/>
                  <a:t>в </a:t>
                </a:r>
                <a:r>
                  <a:rPr lang="ru-RU" dirty="0" err="1"/>
                  <a:t>місто</a:t>
                </a:r>
                <a:r>
                  <a:rPr lang="ru-RU" dirty="0"/>
                  <a:t> </a:t>
                </a:r>
                <a:r>
                  <a:rPr lang="en-US" dirty="0" smtClean="0"/>
                  <a:t>j, </a:t>
                </a:r>
                <a:r>
                  <a:rPr lang="ru-RU" dirty="0"/>
                  <a:t>і </a:t>
                </a:r>
                <a:r>
                  <a:rPr lang="ru-RU" dirty="0" smtClean="0"/>
                  <a:t>0 </a:t>
                </a:r>
                <a:r>
                  <a:rPr lang="ru-RU" dirty="0"/>
                  <a:t>в </a:t>
                </a:r>
                <a:r>
                  <a:rPr lang="ru-RU" dirty="0" err="1"/>
                  <a:t>іншому</a:t>
                </a:r>
                <a:r>
                  <a:rPr lang="ru-RU" dirty="0"/>
                  <a:t> </a:t>
                </a:r>
                <a:r>
                  <a:rPr lang="ru-RU" dirty="0" err="1"/>
                  <a:t>випадку</a:t>
                </a:r>
                <a:r>
                  <a:rPr lang="ru-RU" dirty="0"/>
                  <a:t>.</a:t>
                </a:r>
              </a:p>
              <a:p>
                <a:r>
                  <a:rPr lang="ru-RU" b="1" dirty="0" err="1"/>
                  <a:t>Цільова</a:t>
                </a:r>
                <a:r>
                  <a:rPr lang="ru-RU" b="1" dirty="0"/>
                  <a:t> </a:t>
                </a:r>
                <a:r>
                  <a:rPr lang="ru-RU" b="1" dirty="0" err="1"/>
                  <a:t>функція</a:t>
                </a:r>
                <a:endParaRPr lang="ru-RU" b="1" dirty="0"/>
              </a:p>
              <a:p>
                <a:r>
                  <a:rPr lang="en-US" dirty="0" smtClean="0"/>
                  <a:t>Minimize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961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Обмеження</a:t>
            </a:r>
            <a:r>
              <a:rPr lang="en-US" b="1" dirty="0" smtClean="0"/>
              <a:t> </a:t>
            </a:r>
            <a:r>
              <a:rPr lang="ru-RU" b="1" dirty="0" err="1"/>
              <a:t>задачі</a:t>
            </a:r>
            <a:r>
              <a:rPr lang="ru-RU" b="1" dirty="0"/>
              <a:t> </a:t>
            </a:r>
            <a:r>
              <a:rPr lang="ru-RU" b="1" dirty="0" err="1"/>
              <a:t>Комівояжера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ru-RU" b="1" dirty="0" smtClean="0"/>
                  <a:t>Відвідування </a:t>
                </a:r>
                <a:r>
                  <a:rPr lang="ru-RU" b="1" dirty="0"/>
                  <a:t>кожного </a:t>
                </a:r>
                <a:r>
                  <a:rPr lang="ru-RU" b="1" dirty="0" err="1"/>
                  <a:t>міста</a:t>
                </a:r>
                <a:r>
                  <a:rPr lang="ru-RU" b="1" dirty="0"/>
                  <a:t> </a:t>
                </a:r>
                <a:r>
                  <a:rPr lang="ru-RU" b="1" dirty="0" err="1"/>
                  <a:t>рівно</a:t>
                </a:r>
                <a:r>
                  <a:rPr lang="ru-RU" b="1" dirty="0"/>
                  <a:t> один раз:</a:t>
                </a: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/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/>
                                  </m:ctrlPr>
                                </m:dPr>
                                <m:e>
                                  <m:r>
                                    <a:rPr lang="en-US" i="1"/>
                                    <m:t>𝑗</m:t>
                                  </m:r>
                                  <m:r>
                                    <a:rPr lang="en-US" i="1"/>
                                    <m:t>=1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𝑥</m:t>
                                  </m:r>
                                </m:e>
                                <m:sub>
                                  <m:r>
                                    <a:rPr lang="en-US" i="1"/>
                                    <m:t>𝑖𝑗</m:t>
                                  </m:r>
                                </m:sub>
                              </m:sSub>
                              <m:r>
                                <a:rPr lang="en-US" i="1"/>
                                <m:t> = 1</m:t>
                              </m:r>
                            </m:e>
                          </m:nary>
                        </m:e>
                        <m:sup/>
                      </m:sSup>
                      <m:r>
                        <a:rPr lang="en-US" i="1"/>
                        <m:t>,  ∀ </m:t>
                      </m:r>
                      <m:r>
                        <a:rPr lang="en-US" i="1"/>
                        <m:t>𝑖</m:t>
                      </m:r>
                      <m:r>
                        <a:rPr lang="en-US" i="1"/>
                        <m:t> = 1, …, </m:t>
                      </m:r>
                      <m:r>
                        <a:rPr lang="en-US" i="1"/>
                        <m:t>𝑛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І в </a:t>
                </a:r>
                <a:r>
                  <a:rPr lang="ru-RU" dirty="0" err="1"/>
                  <a:t>кожне</a:t>
                </a:r>
                <a:r>
                  <a:rPr lang="ru-RU" dirty="0"/>
                  <a:t> </a:t>
                </a:r>
                <a:r>
                  <a:rPr lang="ru-RU" dirty="0" err="1"/>
                  <a:t>місто</a:t>
                </a:r>
                <a:r>
                  <a:rPr lang="ru-RU" dirty="0"/>
                  <a:t> </a:t>
                </a:r>
                <a:r>
                  <a:rPr lang="en-US" dirty="0" smtClean="0"/>
                  <a:t>j </a:t>
                </a:r>
                <a:r>
                  <a:rPr lang="ru-RU" dirty="0" err="1"/>
                  <a:t>комівояжер</a:t>
                </a:r>
                <a:r>
                  <a:rPr lang="ru-RU" dirty="0"/>
                  <a:t> </a:t>
                </a:r>
                <a:r>
                  <a:rPr lang="ru-RU" dirty="0" err="1"/>
                  <a:t>має</a:t>
                </a:r>
                <a:r>
                  <a:rPr lang="ru-RU" dirty="0"/>
                  <a:t> зайти </a:t>
                </a:r>
                <a:r>
                  <a:rPr lang="ru-RU" dirty="0" err="1"/>
                  <a:t>рівно</a:t>
                </a:r>
                <a:r>
                  <a:rPr lang="ru-RU" dirty="0"/>
                  <a:t> один раз: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∑</m:t>
                      </m:r>
                      <m:sSubSup>
                        <m:sSubSupPr>
                          <m:ctrlPr>
                            <a:rPr lang="en-US" i="1"/>
                          </m:ctrlPr>
                        </m:sSubSupPr>
                        <m:e>
                          <m:r>
                            <a:rPr lang="en-US" i="1"/>
                            <m:t>  </m:t>
                          </m:r>
                        </m:e>
                        <m:sub>
                          <m:r>
                            <a:rPr lang="en-US" i="1"/>
                            <m:t> </m:t>
                          </m:r>
                          <m:r>
                            <a:rPr lang="en-US" i="1"/>
                            <m:t>𝑖</m:t>
                          </m:r>
                          <m:r>
                            <a:rPr lang="en-US" i="1"/>
                            <m:t>=1</m:t>
                          </m:r>
                        </m:sub>
                        <m:sup>
                          <m:r>
                            <a:rPr lang="en-US" i="1"/>
                            <m:t>𝑛</m:t>
                          </m:r>
                        </m:sup>
                      </m:sSubSup>
                      <m:r>
                        <a:rPr lang="en-US" i="1"/>
                        <m:t> 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𝑥</m:t>
                          </m:r>
                        </m:e>
                        <m:sub>
                          <m:r>
                            <a:rPr lang="en-US" i="1"/>
                            <m:t>𝑖𝑗</m:t>
                          </m:r>
                        </m:sub>
                      </m:sSub>
                      <m:r>
                        <a:rPr lang="en-US" i="1"/>
                        <m:t> = 1,  ∀ </m:t>
                      </m:r>
                      <m:r>
                        <a:rPr lang="en-US" i="1"/>
                        <m:t>𝑗</m:t>
                      </m:r>
                      <m:r>
                        <a:rPr lang="en-US" i="1"/>
                        <m:t> = 1, …, </m:t>
                      </m:r>
                      <m:r>
                        <a:rPr lang="en-US" i="1"/>
                        <m:t>𝑛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b="1" dirty="0"/>
                  <a:t>Заборона </a:t>
                </a:r>
                <a:r>
                  <a:rPr lang="ru-RU" b="1" dirty="0" err="1"/>
                  <a:t>підциклів</a:t>
                </a:r>
                <a:r>
                  <a:rPr lang="ru-RU" dirty="0"/>
                  <a:t> (</a:t>
                </a:r>
                <a:r>
                  <a:rPr lang="ru-RU" dirty="0" err="1" smtClean="0"/>
                  <a:t>обмеження</a:t>
                </a:r>
                <a:r>
                  <a:rPr lang="ru-RU" dirty="0" smtClean="0"/>
                  <a:t> </a:t>
                </a:r>
                <a:r>
                  <a:rPr lang="ru-RU" dirty="0"/>
                  <a:t>для </a:t>
                </a:r>
                <a:r>
                  <a:rPr lang="ru-RU" dirty="0" err="1"/>
                  <a:t>уникнення</a:t>
                </a:r>
                <a:r>
                  <a:rPr lang="ru-RU" dirty="0"/>
                  <a:t> </a:t>
                </a:r>
                <a:r>
                  <a:rPr lang="ru-RU" dirty="0" err="1"/>
                  <a:t>підциклів</a:t>
                </a:r>
                <a:r>
                  <a:rPr lang="ru-RU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𝑢</m:t>
                          </m:r>
                        </m:e>
                        <m:sub>
                          <m:r>
                            <a:rPr lang="en-US" i="1"/>
                            <m:t>𝑖</m:t>
                          </m:r>
                        </m:sub>
                      </m:sSub>
                      <m:r>
                        <a:rPr lang="en-US" i="1"/>
                        <m:t>− 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𝑢</m:t>
                          </m:r>
                        </m:e>
                        <m:sub>
                          <m:r>
                            <a:rPr lang="en-US" i="1"/>
                            <m:t>𝑗</m:t>
                          </m:r>
                        </m:sub>
                      </m:sSub>
                      <m:r>
                        <a:rPr lang="en-US" i="1"/>
                        <m:t>+ </m:t>
                      </m:r>
                      <m:r>
                        <a:rPr lang="en-US" i="1"/>
                        <m:t>𝑛</m:t>
                      </m:r>
                      <m:r>
                        <a:rPr lang="en-US" i="1"/>
                        <m:t>⋅ 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𝑥</m:t>
                          </m:r>
                        </m:e>
                        <m:sub>
                          <m:r>
                            <a:rPr lang="en-US" i="1"/>
                            <m:t>𝑖𝑗</m:t>
                          </m:r>
                        </m:sub>
                      </m:sSub>
                      <m:r>
                        <a:rPr lang="en-US" i="1"/>
                        <m:t>≤ </m:t>
                      </m:r>
                      <m:r>
                        <a:rPr lang="en-US" i="1"/>
                        <m:t>𝑛</m:t>
                      </m:r>
                      <m:r>
                        <a:rPr lang="en-US" i="1"/>
                        <m:t>− 1,   ∀ </m:t>
                      </m:r>
                      <m:r>
                        <a:rPr lang="en-US" i="1"/>
                        <m:t>𝑖</m:t>
                      </m:r>
                      <m:r>
                        <a:rPr lang="en-US" i="1"/>
                        <m:t>, </m:t>
                      </m:r>
                      <m:r>
                        <a:rPr lang="en-US" i="1"/>
                        <m:t>𝑗</m:t>
                      </m:r>
                      <m:r>
                        <a:rPr lang="en-US" i="1"/>
                        <m:t> = 2, …, </m:t>
                      </m:r>
                      <m:r>
                        <a:rPr lang="en-US" i="1"/>
                        <m:t>𝑛</m:t>
                      </m:r>
                      <m:r>
                        <a:rPr lang="en-US" i="1"/>
                        <m:t>,  </m:t>
                      </m:r>
                      <m:r>
                        <a:rPr lang="en-US" i="1"/>
                        <m:t>𝑖</m:t>
                      </m:r>
                      <m:r>
                        <a:rPr lang="en-US" i="1"/>
                        <m:t>≠ </m:t>
                      </m:r>
                      <m:r>
                        <a:rPr lang="en-US" i="1"/>
                        <m:t>𝑗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Тут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​ </a:t>
                </a:r>
                <a:r>
                  <a:rPr lang="en-US" dirty="0"/>
                  <a:t>— </a:t>
                </a:r>
                <a:r>
                  <a:rPr lang="ru-RU" dirty="0" err="1"/>
                  <a:t>допоміжна</a:t>
                </a:r>
                <a:r>
                  <a:rPr lang="ru-RU" dirty="0"/>
                  <a:t> </a:t>
                </a:r>
                <a:r>
                  <a:rPr lang="ru-RU" dirty="0" err="1"/>
                  <a:t>змінна</a:t>
                </a:r>
                <a:r>
                  <a:rPr lang="ru-RU" dirty="0"/>
                  <a:t>, </a:t>
                </a:r>
                <a:r>
                  <a:rPr lang="ru-RU" dirty="0" err="1"/>
                  <a:t>що</a:t>
                </a:r>
                <a:r>
                  <a:rPr lang="ru-RU" dirty="0"/>
                  <a:t> </a:t>
                </a:r>
                <a:r>
                  <a:rPr lang="ru-RU" dirty="0" err="1"/>
                  <a:t>позначає</a:t>
                </a:r>
                <a:r>
                  <a:rPr lang="ru-RU" dirty="0"/>
                  <a:t> порядок </a:t>
                </a:r>
                <a:r>
                  <a:rPr lang="ru-RU" dirty="0" err="1"/>
                  <a:t>відвідування</a:t>
                </a:r>
                <a:r>
                  <a:rPr lang="ru-RU" dirty="0"/>
                  <a:t> </a:t>
                </a:r>
                <a:r>
                  <a:rPr lang="ru-RU" dirty="0" err="1"/>
                  <a:t>міст</a:t>
                </a:r>
                <a:r>
                  <a:rPr lang="ru-RU" dirty="0"/>
                  <a:t>.</a:t>
                </a:r>
              </a:p>
              <a:p>
                <a:r>
                  <a:rPr lang="ru-RU" b="1" dirty="0" err="1"/>
                  <a:t>Обмеження</a:t>
                </a:r>
                <a:r>
                  <a:rPr lang="ru-RU" b="1" dirty="0"/>
                  <a:t> для </a:t>
                </a:r>
                <a:r>
                  <a:rPr lang="ru-RU" b="1" dirty="0" err="1"/>
                  <a:t>змінних</a:t>
                </a:r>
                <a:r>
                  <a:rPr lang="ru-RU" b="1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∈{0,1},∀</a:t>
                </a:r>
                <a:r>
                  <a:rPr lang="en-US" dirty="0" err="1"/>
                  <a:t>i,j</a:t>
                </a:r>
                <a:r>
                  <a:rPr lang="en-US" dirty="0"/>
                  <a:t>=1,…,</a:t>
                </a:r>
                <a:r>
                  <a:rPr lang="en-US" dirty="0" smtClean="0"/>
                  <a:t>n</a:t>
                </a:r>
                <a:r>
                  <a:rPr lang="ru-RU" dirty="0" smtClean="0"/>
                  <a:t>.</a:t>
                </a:r>
                <a:endParaRPr lang="ru-RU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1" t="-2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92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Формулювання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Задано:</a:t>
            </a:r>
            <a:endParaRPr lang="ru-RU" dirty="0" smtClean="0"/>
          </a:p>
          <a:p>
            <a:r>
              <a:rPr lang="ru-RU" b="1" dirty="0" err="1" smtClean="0"/>
              <a:t>Множина</a:t>
            </a:r>
            <a:r>
              <a:rPr lang="ru-RU" b="1" dirty="0" smtClean="0"/>
              <a:t> </a:t>
            </a:r>
            <a:r>
              <a:rPr lang="ru-RU" b="1" dirty="0" err="1" smtClean="0"/>
              <a:t>змінних</a:t>
            </a:r>
            <a:r>
              <a:rPr lang="ru-RU" dirty="0" smtClean="0"/>
              <a:t> </a:t>
            </a:r>
            <a:r>
              <a:rPr lang="en-US" dirty="0" smtClean="0"/>
              <a:t>x=(x1,x2,…,</a:t>
            </a:r>
            <a:r>
              <a:rPr lang="en-US" dirty="0" err="1" smtClean="0"/>
              <a:t>xn</a:t>
            </a:r>
            <a:r>
              <a:rPr lang="en-US" dirty="0" smtClean="0"/>
              <a:t>),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можуть</a:t>
            </a:r>
            <a:r>
              <a:rPr lang="ru-RU" dirty="0" smtClean="0"/>
              <a:t> </a:t>
            </a:r>
            <a:r>
              <a:rPr lang="ru-RU" dirty="0" err="1" smtClean="0"/>
              <a:t>набувати</a:t>
            </a:r>
            <a:r>
              <a:rPr lang="ru-RU" dirty="0" smtClean="0"/>
              <a:t> </a:t>
            </a:r>
            <a:r>
              <a:rPr lang="ru-RU" dirty="0" err="1" smtClean="0"/>
              <a:t>значень</a:t>
            </a:r>
            <a:r>
              <a:rPr lang="ru-RU" dirty="0" smtClean="0"/>
              <a:t> </a:t>
            </a:r>
            <a:r>
              <a:rPr lang="ru-RU" dirty="0" err="1" smtClean="0"/>
              <a:t>із</a:t>
            </a:r>
            <a:r>
              <a:rPr lang="ru-RU" dirty="0" smtClean="0"/>
              <a:t> </a:t>
            </a:r>
            <a:r>
              <a:rPr lang="ru-RU" dirty="0" err="1" smtClean="0"/>
              <a:t>деякої</a:t>
            </a:r>
            <a:r>
              <a:rPr lang="ru-RU" dirty="0" smtClean="0"/>
              <a:t> </a:t>
            </a:r>
            <a:r>
              <a:rPr lang="ru-RU" dirty="0" err="1" smtClean="0"/>
              <a:t>області</a:t>
            </a:r>
            <a:r>
              <a:rPr lang="ru-RU" dirty="0" smtClean="0"/>
              <a:t> </a:t>
            </a:r>
            <a:r>
              <a:rPr lang="ru-RU" dirty="0" err="1" smtClean="0"/>
              <a:t>допустимих</a:t>
            </a:r>
            <a:r>
              <a:rPr lang="ru-RU" dirty="0" smtClean="0"/>
              <a:t> </a:t>
            </a:r>
            <a:r>
              <a:rPr lang="ru-RU" dirty="0" err="1" smtClean="0"/>
              <a:t>значень</a:t>
            </a:r>
            <a:r>
              <a:rPr lang="ru-RU" dirty="0" smtClean="0"/>
              <a:t> (</a:t>
            </a:r>
            <a:r>
              <a:rPr lang="ru-RU" dirty="0" err="1" smtClean="0"/>
              <a:t>наприклад</a:t>
            </a:r>
            <a:r>
              <a:rPr lang="ru-RU" dirty="0" smtClean="0"/>
              <a:t>, </a:t>
            </a:r>
            <a:r>
              <a:rPr lang="ru-RU" dirty="0" err="1" smtClean="0"/>
              <a:t>дійсних</a:t>
            </a:r>
            <a:r>
              <a:rPr lang="ru-RU" dirty="0" smtClean="0"/>
              <a:t> чисел, </a:t>
            </a:r>
            <a:r>
              <a:rPr lang="ru-RU" dirty="0" err="1" smtClean="0"/>
              <a:t>цілих</a:t>
            </a:r>
            <a:r>
              <a:rPr lang="ru-RU" dirty="0" smtClean="0"/>
              <a:t> чисел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множини</a:t>
            </a:r>
            <a:r>
              <a:rPr lang="ru-RU" dirty="0" smtClean="0"/>
              <a:t> </a:t>
            </a:r>
            <a:r>
              <a:rPr lang="ru-RU" dirty="0" err="1" smtClean="0"/>
              <a:t>допустимих</a:t>
            </a:r>
            <a:r>
              <a:rPr lang="ru-RU" dirty="0" smtClean="0"/>
              <a:t> </a:t>
            </a:r>
            <a:r>
              <a:rPr lang="ru-RU" dirty="0" err="1" smtClean="0"/>
              <a:t>розв'язків</a:t>
            </a:r>
            <a:r>
              <a:rPr lang="ru-RU" dirty="0" smtClean="0"/>
              <a:t>).</a:t>
            </a:r>
          </a:p>
          <a:p>
            <a:r>
              <a:rPr lang="ru-RU" b="1" dirty="0" err="1" smtClean="0"/>
              <a:t>Цільова</a:t>
            </a:r>
            <a:r>
              <a:rPr lang="ru-RU" b="1" dirty="0" smtClean="0"/>
              <a:t> </a:t>
            </a:r>
            <a:r>
              <a:rPr lang="ru-RU" b="1" dirty="0" err="1" smtClean="0"/>
              <a:t>функція</a:t>
            </a:r>
            <a:r>
              <a:rPr lang="ru-RU" dirty="0" smtClean="0"/>
              <a:t> </a:t>
            </a:r>
            <a:r>
              <a:rPr lang="en-US" dirty="0" smtClean="0"/>
              <a:t>f(x), </a:t>
            </a:r>
            <a:r>
              <a:rPr lang="ru-RU" dirty="0" smtClean="0"/>
              <a:t>яку </a:t>
            </a:r>
            <a:r>
              <a:rPr lang="ru-RU" dirty="0" err="1" smtClean="0"/>
              <a:t>потрібно</a:t>
            </a:r>
            <a:r>
              <a:rPr lang="ru-RU" dirty="0" smtClean="0"/>
              <a:t> </a:t>
            </a:r>
            <a:r>
              <a:rPr lang="ru-RU" dirty="0" err="1" smtClean="0"/>
              <a:t>оптимізувати</a:t>
            </a:r>
            <a:r>
              <a:rPr lang="ru-RU" dirty="0" smtClean="0"/>
              <a:t> (</a:t>
            </a:r>
            <a:r>
              <a:rPr lang="ru-RU" dirty="0" err="1" smtClean="0"/>
              <a:t>максимізувати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мінімізувати</a:t>
            </a:r>
            <a:r>
              <a:rPr lang="ru-RU" dirty="0" smtClean="0"/>
              <a:t>).</a:t>
            </a:r>
          </a:p>
          <a:p>
            <a:r>
              <a:rPr lang="ru-RU" b="1" dirty="0" err="1" smtClean="0"/>
              <a:t>Обмеження</a:t>
            </a:r>
            <a:r>
              <a:rPr lang="ru-RU" dirty="0" smtClean="0"/>
              <a:t>:</a:t>
            </a:r>
          </a:p>
          <a:p>
            <a:pPr lvl="1"/>
            <a:r>
              <a:rPr lang="ru-RU" b="1" dirty="0" err="1" smtClean="0"/>
              <a:t>Рівняння</a:t>
            </a:r>
            <a:r>
              <a:rPr lang="ru-RU" dirty="0" smtClean="0"/>
              <a:t>: </a:t>
            </a:r>
            <a:r>
              <a:rPr lang="en-US" dirty="0" err="1" smtClean="0"/>
              <a:t>g_i</a:t>
            </a:r>
            <a:r>
              <a:rPr lang="en-US" dirty="0" smtClean="0"/>
              <a:t>(x) = 0 </a:t>
            </a:r>
            <a:r>
              <a:rPr lang="ru-RU" dirty="0" smtClean="0"/>
              <a:t>для </a:t>
            </a:r>
            <a:r>
              <a:rPr lang="en-US" dirty="0" err="1" smtClean="0"/>
              <a:t>i</a:t>
            </a:r>
            <a:r>
              <a:rPr lang="en-US" dirty="0" smtClean="0"/>
              <a:t>=1,…,m.</a:t>
            </a:r>
          </a:p>
          <a:p>
            <a:pPr lvl="1"/>
            <a:r>
              <a:rPr lang="ru-RU" b="1" dirty="0" err="1" smtClean="0"/>
              <a:t>Нерівності</a:t>
            </a:r>
            <a:r>
              <a:rPr lang="ru-RU" dirty="0" smtClean="0"/>
              <a:t>: </a:t>
            </a:r>
            <a:r>
              <a:rPr lang="en-US" dirty="0" err="1" smtClean="0"/>
              <a:t>h_j</a:t>
            </a:r>
            <a:r>
              <a:rPr lang="en-US" dirty="0" smtClean="0"/>
              <a:t>(x) ≤0 </a:t>
            </a:r>
            <a:r>
              <a:rPr lang="ru-RU" dirty="0" smtClean="0"/>
              <a:t>для </a:t>
            </a:r>
            <a:r>
              <a:rPr lang="en-US" dirty="0" smtClean="0"/>
              <a:t>j=1,…,k</a:t>
            </a:r>
            <a:r>
              <a:rPr lang="uk-UA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94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Розвязання</a:t>
            </a:r>
            <a:r>
              <a:rPr lang="ru-RU" dirty="0" smtClean="0"/>
              <a:t> </a:t>
            </a:r>
            <a:r>
              <a:rPr lang="fr-CA" dirty="0" smtClean="0"/>
              <a:t>TSP: </a:t>
            </a:r>
            <a:r>
              <a:rPr lang="ru-RU" dirty="0" err="1" smtClean="0"/>
              <a:t>Точні</a:t>
            </a:r>
            <a:r>
              <a:rPr lang="ru-RU" dirty="0" smtClean="0"/>
              <a:t> </a:t>
            </a:r>
            <a:r>
              <a:rPr lang="ru-RU" dirty="0" err="1"/>
              <a:t>методи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Метод </a:t>
            </a:r>
            <a:r>
              <a:rPr lang="ru-RU" b="1" dirty="0" err="1"/>
              <a:t>повного</a:t>
            </a:r>
            <a:r>
              <a:rPr lang="ru-RU" b="1" dirty="0"/>
              <a:t> перебору</a:t>
            </a:r>
            <a:r>
              <a:rPr lang="ru-RU" dirty="0"/>
              <a:t>: </a:t>
            </a:r>
            <a:r>
              <a:rPr lang="ru-RU" dirty="0" err="1"/>
              <a:t>Найпростіший</a:t>
            </a:r>
            <a:r>
              <a:rPr lang="ru-RU" dirty="0"/>
              <a:t> </a:t>
            </a:r>
            <a:r>
              <a:rPr lang="ru-RU" dirty="0" err="1"/>
              <a:t>підхід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перевіряє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можливі</a:t>
            </a:r>
            <a:r>
              <a:rPr lang="ru-RU" dirty="0"/>
              <a:t> </a:t>
            </a:r>
            <a:r>
              <a:rPr lang="ru-RU" dirty="0" err="1"/>
              <a:t>маршрути</a:t>
            </a:r>
            <a:r>
              <a:rPr lang="ru-RU" dirty="0"/>
              <a:t>.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часова</a:t>
            </a:r>
            <a:r>
              <a:rPr lang="ru-RU" dirty="0"/>
              <a:t> </a:t>
            </a:r>
            <a:r>
              <a:rPr lang="ru-RU" dirty="0" err="1"/>
              <a:t>складність</a:t>
            </a:r>
            <a:r>
              <a:rPr lang="ru-RU" dirty="0"/>
              <a:t> </a:t>
            </a:r>
            <a:r>
              <a:rPr lang="en-US" dirty="0"/>
              <a:t>O(n</a:t>
            </a:r>
            <a:r>
              <a:rPr lang="en-US" dirty="0" smtClean="0"/>
              <a:t>!), </a:t>
            </a:r>
            <a:r>
              <a:rPr lang="ru-RU" dirty="0"/>
              <a:t>тому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практичний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для </a:t>
            </a:r>
            <a:r>
              <a:rPr lang="ru-RU" dirty="0" err="1"/>
              <a:t>дуже</a:t>
            </a:r>
            <a:r>
              <a:rPr lang="ru-RU" dirty="0"/>
              <a:t> </a:t>
            </a:r>
            <a:r>
              <a:rPr lang="ru-RU" dirty="0" err="1"/>
              <a:t>малих</a:t>
            </a:r>
            <a:r>
              <a:rPr lang="ru-RU" dirty="0"/>
              <a:t> </a:t>
            </a:r>
            <a:r>
              <a:rPr lang="ru-RU" dirty="0" err="1"/>
              <a:t>значень</a:t>
            </a:r>
            <a:r>
              <a:rPr lang="ru-RU" dirty="0"/>
              <a:t> </a:t>
            </a:r>
            <a:r>
              <a:rPr lang="en-US" dirty="0" smtClean="0"/>
              <a:t>n.</a:t>
            </a:r>
            <a:endParaRPr lang="en-US" dirty="0"/>
          </a:p>
          <a:p>
            <a:r>
              <a:rPr lang="ru-RU" b="1" dirty="0" smtClean="0"/>
              <a:t>Метод </a:t>
            </a:r>
            <a:r>
              <a:rPr lang="ru-RU" b="1" dirty="0" err="1"/>
              <a:t>відгалужень</a:t>
            </a:r>
            <a:r>
              <a:rPr lang="ru-RU" b="1" dirty="0"/>
              <a:t> і меж (</a:t>
            </a:r>
            <a:r>
              <a:rPr lang="en-US" b="1" dirty="0"/>
              <a:t>Branch and Bound)</a:t>
            </a:r>
            <a:r>
              <a:rPr lang="en-US" dirty="0"/>
              <a:t>: </a:t>
            </a:r>
            <a:r>
              <a:rPr lang="ru-RU" dirty="0" err="1"/>
              <a:t>Використовує</a:t>
            </a:r>
            <a:r>
              <a:rPr lang="ru-RU" dirty="0"/>
              <a:t> </a:t>
            </a:r>
            <a:r>
              <a:rPr lang="ru-RU" dirty="0" err="1"/>
              <a:t>ідею</a:t>
            </a:r>
            <a:r>
              <a:rPr lang="ru-RU" dirty="0"/>
              <a:t> </a:t>
            </a:r>
            <a:r>
              <a:rPr lang="ru-RU" dirty="0" err="1"/>
              <a:t>розгалуження</a:t>
            </a:r>
            <a:r>
              <a:rPr lang="ru-RU" dirty="0"/>
              <a:t> для </a:t>
            </a:r>
            <a:r>
              <a:rPr lang="ru-RU" dirty="0" err="1"/>
              <a:t>створення</a:t>
            </a:r>
            <a:r>
              <a:rPr lang="ru-RU" dirty="0"/>
              <a:t> дерев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можливих</a:t>
            </a:r>
            <a:r>
              <a:rPr lang="ru-RU" dirty="0"/>
              <a:t> </a:t>
            </a:r>
            <a:r>
              <a:rPr lang="ru-RU" dirty="0" err="1"/>
              <a:t>рішень</a:t>
            </a:r>
            <a:r>
              <a:rPr lang="ru-RU" dirty="0"/>
              <a:t> і </a:t>
            </a:r>
            <a:r>
              <a:rPr lang="ru-RU" dirty="0" err="1"/>
              <a:t>обчислення</a:t>
            </a:r>
            <a:r>
              <a:rPr lang="ru-RU" dirty="0"/>
              <a:t> меж для </a:t>
            </a:r>
            <a:r>
              <a:rPr lang="ru-RU" dirty="0" err="1"/>
              <a:t>обмеження</a:t>
            </a:r>
            <a:r>
              <a:rPr lang="ru-RU" dirty="0"/>
              <a:t> </a:t>
            </a:r>
            <a:r>
              <a:rPr lang="ru-RU" dirty="0" err="1"/>
              <a:t>області</a:t>
            </a:r>
            <a:r>
              <a:rPr lang="ru-RU" dirty="0"/>
              <a:t> </a:t>
            </a:r>
            <a:r>
              <a:rPr lang="ru-RU" dirty="0" err="1"/>
              <a:t>пошуку</a:t>
            </a:r>
            <a:r>
              <a:rPr lang="ru-RU" dirty="0"/>
              <a:t>. </a:t>
            </a:r>
            <a:r>
              <a:rPr lang="ru-RU" dirty="0" err="1"/>
              <a:t>Відсікає</a:t>
            </a:r>
            <a:r>
              <a:rPr lang="ru-RU" dirty="0"/>
              <a:t> </a:t>
            </a:r>
            <a:r>
              <a:rPr lang="ru-RU" dirty="0" err="1"/>
              <a:t>піддерева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не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містити</a:t>
            </a:r>
            <a:r>
              <a:rPr lang="ru-RU" dirty="0"/>
              <a:t> </a:t>
            </a:r>
            <a:r>
              <a:rPr lang="ru-RU" dirty="0" err="1"/>
              <a:t>оптимальне</a:t>
            </a:r>
            <a:r>
              <a:rPr lang="ru-RU" dirty="0"/>
              <a:t> </a:t>
            </a:r>
            <a:r>
              <a:rPr lang="ru-RU" dirty="0" err="1"/>
              <a:t>рішення</a:t>
            </a:r>
            <a:r>
              <a:rPr lang="ru-RU" dirty="0"/>
              <a:t>.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працювати</a:t>
            </a:r>
            <a:r>
              <a:rPr lang="ru-RU" dirty="0"/>
              <a:t> </a:t>
            </a:r>
            <a:r>
              <a:rPr lang="ru-RU" dirty="0" err="1"/>
              <a:t>швидше</a:t>
            </a:r>
            <a:r>
              <a:rPr lang="ru-RU" dirty="0"/>
              <a:t>, </a:t>
            </a:r>
            <a:r>
              <a:rPr lang="ru-RU" dirty="0" err="1"/>
              <a:t>ніж</a:t>
            </a:r>
            <a:r>
              <a:rPr lang="ru-RU" dirty="0"/>
              <a:t> </a:t>
            </a:r>
            <a:r>
              <a:rPr lang="ru-RU" dirty="0" err="1"/>
              <a:t>повний</a:t>
            </a:r>
            <a:r>
              <a:rPr lang="ru-RU" dirty="0"/>
              <a:t> </a:t>
            </a:r>
            <a:r>
              <a:rPr lang="ru-RU" dirty="0" err="1"/>
              <a:t>перебір</a:t>
            </a:r>
            <a:r>
              <a:rPr lang="ru-RU" dirty="0"/>
              <a:t>, але в </a:t>
            </a:r>
            <a:r>
              <a:rPr lang="ru-RU" dirty="0" err="1"/>
              <a:t>найгіршому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 </a:t>
            </a:r>
            <a:r>
              <a:rPr lang="ru-RU" dirty="0" err="1"/>
              <a:t>складність</a:t>
            </a:r>
            <a:r>
              <a:rPr lang="ru-RU" dirty="0"/>
              <a:t> все </a:t>
            </a:r>
            <a:r>
              <a:rPr lang="ru-RU" dirty="0" err="1"/>
              <a:t>ще</a:t>
            </a:r>
            <a:r>
              <a:rPr lang="ru-RU" dirty="0"/>
              <a:t> є </a:t>
            </a:r>
            <a:r>
              <a:rPr lang="ru-RU" dirty="0" err="1"/>
              <a:t>експоненційною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2568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/>
              <a:t>Пояснення</a:t>
            </a:r>
            <a:r>
              <a:rPr lang="ru-RU" b="1" dirty="0"/>
              <a:t> </a:t>
            </a:r>
            <a:r>
              <a:rPr lang="ru-RU" b="1" dirty="0" smtClean="0"/>
              <a:t>алгоритму</a:t>
            </a:r>
            <a:r>
              <a:rPr lang="fr-CA" b="1" dirty="0"/>
              <a:t> </a:t>
            </a:r>
            <a:r>
              <a:rPr lang="fr-CA" b="1" dirty="0" smtClean="0"/>
              <a:t>Branch &amp; Bounds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Спершу</a:t>
            </a:r>
            <a:r>
              <a:rPr lang="ru-RU" dirty="0" smtClean="0"/>
              <a:t> </a:t>
            </a:r>
            <a:r>
              <a:rPr lang="ru-RU" dirty="0" err="1"/>
              <a:t>створюється</a:t>
            </a:r>
            <a:r>
              <a:rPr lang="ru-RU" dirty="0"/>
              <a:t> </a:t>
            </a:r>
            <a:r>
              <a:rPr lang="ru-RU" dirty="0" err="1"/>
              <a:t>кореневий</a:t>
            </a:r>
            <a:r>
              <a:rPr lang="ru-RU" dirty="0"/>
              <a:t> </a:t>
            </a:r>
            <a:r>
              <a:rPr lang="ru-RU" dirty="0" err="1"/>
              <a:t>вузол</a:t>
            </a:r>
            <a:r>
              <a:rPr lang="ru-RU" dirty="0"/>
              <a:t>, де ми </a:t>
            </a:r>
            <a:r>
              <a:rPr lang="ru-RU" dirty="0" err="1"/>
              <a:t>відвідали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err="1"/>
              <a:t>початкове</a:t>
            </a:r>
            <a:r>
              <a:rPr lang="ru-RU" dirty="0"/>
              <a:t> </a:t>
            </a:r>
            <a:r>
              <a:rPr lang="ru-RU" dirty="0" err="1"/>
              <a:t>місто</a:t>
            </a:r>
            <a:r>
              <a:rPr lang="ru-RU" dirty="0"/>
              <a:t>.</a:t>
            </a:r>
          </a:p>
          <a:p>
            <a:r>
              <a:rPr lang="ru-RU" dirty="0" err="1"/>
              <a:t>Потім</a:t>
            </a:r>
            <a:r>
              <a:rPr lang="ru-RU" dirty="0"/>
              <a:t> ми </a:t>
            </a:r>
            <a:r>
              <a:rPr lang="ru-RU" dirty="0" err="1"/>
              <a:t>ітеративно</a:t>
            </a:r>
            <a:r>
              <a:rPr lang="ru-RU" dirty="0"/>
              <a:t> </a:t>
            </a:r>
            <a:r>
              <a:rPr lang="ru-RU" dirty="0" err="1"/>
              <a:t>розглядаємо</a:t>
            </a:r>
            <a:r>
              <a:rPr lang="ru-RU" dirty="0"/>
              <a:t> </a:t>
            </a:r>
            <a:r>
              <a:rPr lang="ru-RU" dirty="0" err="1"/>
              <a:t>кожен</a:t>
            </a:r>
            <a:r>
              <a:rPr lang="ru-RU" dirty="0"/>
              <a:t> </a:t>
            </a:r>
            <a:r>
              <a:rPr lang="ru-RU" dirty="0" err="1"/>
              <a:t>вузол</a:t>
            </a:r>
            <a:r>
              <a:rPr lang="ru-RU" dirty="0"/>
              <a:t>, </a:t>
            </a:r>
            <a:r>
              <a:rPr lang="ru-RU" dirty="0" err="1"/>
              <a:t>додаючи</a:t>
            </a:r>
            <a:r>
              <a:rPr lang="ru-RU" dirty="0"/>
              <a:t> до </a:t>
            </a:r>
            <a:r>
              <a:rPr lang="ru-RU" dirty="0" err="1"/>
              <a:t>черги</a:t>
            </a:r>
            <a:r>
              <a:rPr lang="ru-RU" dirty="0"/>
              <a:t> </a:t>
            </a:r>
            <a:r>
              <a:rPr lang="ru-RU" dirty="0" err="1"/>
              <a:t>нові</a:t>
            </a:r>
            <a:r>
              <a:rPr lang="ru-RU" dirty="0"/>
              <a:t> </a:t>
            </a:r>
            <a:r>
              <a:rPr lang="ru-RU" dirty="0" err="1"/>
              <a:t>вузли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представляють</a:t>
            </a:r>
            <a:r>
              <a:rPr lang="ru-RU" dirty="0"/>
              <a:t> </a:t>
            </a:r>
            <a:r>
              <a:rPr lang="ru-RU" dirty="0" err="1"/>
              <a:t>можливі</a:t>
            </a:r>
            <a:r>
              <a:rPr lang="ru-RU" dirty="0"/>
              <a:t> шляхи.</a:t>
            </a:r>
          </a:p>
          <a:p>
            <a:r>
              <a:rPr lang="ru-RU" dirty="0" err="1"/>
              <a:t>Вузли</a:t>
            </a:r>
            <a:r>
              <a:rPr lang="ru-RU" dirty="0"/>
              <a:t> з </a:t>
            </a:r>
            <a:r>
              <a:rPr lang="ru-RU" dirty="0" err="1"/>
              <a:t>вищою</a:t>
            </a:r>
            <a:r>
              <a:rPr lang="ru-RU" dirty="0"/>
              <a:t> </a:t>
            </a:r>
            <a:r>
              <a:rPr lang="ru-RU" dirty="0" err="1"/>
              <a:t>межею</a:t>
            </a:r>
            <a:r>
              <a:rPr lang="ru-RU" dirty="0"/>
              <a:t> </a:t>
            </a:r>
            <a:r>
              <a:rPr lang="ru-RU" dirty="0" err="1"/>
              <a:t>відсікаються</a:t>
            </a:r>
            <a:r>
              <a:rPr lang="ru-RU" dirty="0"/>
              <a:t>, а </a:t>
            </a:r>
            <a:r>
              <a:rPr lang="ru-RU" dirty="0" err="1"/>
              <a:t>вузли</a:t>
            </a:r>
            <a:r>
              <a:rPr lang="ru-RU" dirty="0"/>
              <a:t> з </a:t>
            </a:r>
            <a:r>
              <a:rPr lang="ru-RU" dirty="0" err="1"/>
              <a:t>найнижчою</a:t>
            </a:r>
            <a:r>
              <a:rPr lang="ru-RU" dirty="0"/>
              <a:t> </a:t>
            </a:r>
            <a:r>
              <a:rPr lang="ru-RU" dirty="0" err="1"/>
              <a:t>межею</a:t>
            </a:r>
            <a:r>
              <a:rPr lang="ru-RU" dirty="0"/>
              <a:t> </a:t>
            </a:r>
            <a:r>
              <a:rPr lang="ru-RU" dirty="0" err="1"/>
              <a:t>обробляються</a:t>
            </a:r>
            <a:r>
              <a:rPr lang="ru-RU" dirty="0"/>
              <a:t> першими,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знайти</a:t>
            </a:r>
            <a:r>
              <a:rPr lang="ru-RU" dirty="0"/>
              <a:t> </a:t>
            </a:r>
            <a:r>
              <a:rPr lang="ru-RU" dirty="0" err="1"/>
              <a:t>оптимальний</a:t>
            </a:r>
            <a:r>
              <a:rPr lang="ru-RU" dirty="0"/>
              <a:t> шлях, </a:t>
            </a:r>
            <a:r>
              <a:rPr lang="ru-RU" dirty="0" err="1"/>
              <a:t>мінімізуючи</a:t>
            </a:r>
            <a:r>
              <a:rPr lang="ru-RU" dirty="0"/>
              <a:t> </a:t>
            </a:r>
            <a:r>
              <a:rPr lang="ru-RU" dirty="0" err="1"/>
              <a:t>пошук</a:t>
            </a:r>
            <a:r>
              <a:rPr lang="ru-RU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02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Опис</a:t>
            </a:r>
            <a:r>
              <a:rPr lang="ru-RU" b="1" dirty="0"/>
              <a:t> коду</a:t>
            </a:r>
            <a:r>
              <a:rPr lang="ru-RU" b="1" dirty="0" smtClean="0"/>
              <a:t>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Node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ru-RU" dirty="0" err="1"/>
              <a:t>клас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представляє</a:t>
            </a:r>
            <a:r>
              <a:rPr lang="ru-RU" dirty="0"/>
              <a:t> </a:t>
            </a:r>
            <a:r>
              <a:rPr lang="ru-RU" dirty="0" err="1"/>
              <a:t>вузол</a:t>
            </a:r>
            <a:r>
              <a:rPr lang="ru-RU" dirty="0"/>
              <a:t> у </a:t>
            </a:r>
            <a:r>
              <a:rPr lang="ru-RU" dirty="0" err="1"/>
              <a:t>дереві</a:t>
            </a:r>
            <a:r>
              <a:rPr lang="ru-RU" dirty="0"/>
              <a:t> </a:t>
            </a:r>
            <a:r>
              <a:rPr lang="ru-RU" dirty="0" err="1"/>
              <a:t>відгалужень</a:t>
            </a:r>
            <a:r>
              <a:rPr lang="ru-RU" dirty="0"/>
              <a:t>.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зберігає</a:t>
            </a:r>
            <a:r>
              <a:rPr lang="ru-RU" dirty="0"/>
              <a:t> </a:t>
            </a:r>
            <a:r>
              <a:rPr lang="ru-RU" dirty="0" err="1"/>
              <a:t>рівень</a:t>
            </a:r>
            <a:r>
              <a:rPr lang="ru-RU" dirty="0"/>
              <a:t> </a:t>
            </a:r>
            <a:r>
              <a:rPr lang="ru-RU" dirty="0" err="1"/>
              <a:t>вузла</a:t>
            </a:r>
            <a:r>
              <a:rPr lang="ru-RU" dirty="0"/>
              <a:t>, </a:t>
            </a:r>
            <a:r>
              <a:rPr lang="ru-RU" dirty="0" err="1"/>
              <a:t>поточний</a:t>
            </a:r>
            <a:r>
              <a:rPr lang="ru-RU" dirty="0"/>
              <a:t> маршрут і межу для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вузла</a:t>
            </a:r>
            <a:r>
              <a:rPr lang="ru-RU" dirty="0"/>
              <a:t>.</a:t>
            </a:r>
          </a:p>
          <a:p>
            <a:r>
              <a:rPr lang="en-US" b="1" dirty="0" err="1"/>
              <a:t>tsp_branch_and_bound</a:t>
            </a:r>
            <a:r>
              <a:rPr lang="en-US" dirty="0"/>
              <a:t> – </a:t>
            </a:r>
            <a:r>
              <a:rPr lang="ru-RU" dirty="0" err="1"/>
              <a:t>основна</a:t>
            </a:r>
            <a:r>
              <a:rPr lang="ru-RU" dirty="0"/>
              <a:t> </a:t>
            </a:r>
            <a:r>
              <a:rPr lang="ru-RU" dirty="0" err="1"/>
              <a:t>функція</a:t>
            </a:r>
            <a:r>
              <a:rPr lang="ru-RU" dirty="0"/>
              <a:t>, яка </a:t>
            </a:r>
            <a:r>
              <a:rPr lang="ru-RU" dirty="0" err="1"/>
              <a:t>реалізує</a:t>
            </a:r>
            <a:r>
              <a:rPr lang="ru-RU" dirty="0"/>
              <a:t> метод </a:t>
            </a:r>
            <a:r>
              <a:rPr lang="ru-RU" dirty="0" err="1"/>
              <a:t>відгалужень</a:t>
            </a:r>
            <a:r>
              <a:rPr lang="ru-RU" dirty="0"/>
              <a:t> і меж для </a:t>
            </a:r>
            <a:r>
              <a:rPr lang="en-US" dirty="0"/>
              <a:t>TSP. </a:t>
            </a:r>
            <a:r>
              <a:rPr lang="ru-RU" dirty="0"/>
              <a:t>Вона </a:t>
            </a:r>
            <a:r>
              <a:rPr lang="ru-RU" dirty="0" err="1"/>
              <a:t>використовує</a:t>
            </a:r>
            <a:r>
              <a:rPr lang="ru-RU" dirty="0"/>
              <a:t> </a:t>
            </a:r>
            <a:r>
              <a:rPr lang="ru-RU" dirty="0" err="1"/>
              <a:t>пріоритетну</a:t>
            </a:r>
            <a:r>
              <a:rPr lang="ru-RU" dirty="0"/>
              <a:t> </a:t>
            </a:r>
            <a:r>
              <a:rPr lang="ru-RU" dirty="0" err="1"/>
              <a:t>чергу</a:t>
            </a:r>
            <a:r>
              <a:rPr lang="ru-RU" dirty="0"/>
              <a:t> для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вузлів</a:t>
            </a:r>
            <a:r>
              <a:rPr lang="ru-RU" dirty="0"/>
              <a:t> з </a:t>
            </a:r>
            <a:r>
              <a:rPr lang="ru-RU" dirty="0" err="1"/>
              <a:t>найменшою</a:t>
            </a:r>
            <a:r>
              <a:rPr lang="ru-RU" dirty="0"/>
              <a:t> </a:t>
            </a:r>
            <a:r>
              <a:rPr lang="ru-RU" dirty="0" err="1"/>
              <a:t>межею</a:t>
            </a:r>
            <a:r>
              <a:rPr lang="ru-RU" dirty="0"/>
              <a:t>.</a:t>
            </a:r>
          </a:p>
          <a:p>
            <a:r>
              <a:rPr lang="en-US" b="1" dirty="0" err="1"/>
              <a:t>calculate_bound</a:t>
            </a:r>
            <a:r>
              <a:rPr lang="en-US" dirty="0"/>
              <a:t> – </a:t>
            </a:r>
            <a:r>
              <a:rPr lang="ru-RU" dirty="0" err="1"/>
              <a:t>функція</a:t>
            </a:r>
            <a:r>
              <a:rPr lang="ru-RU" dirty="0"/>
              <a:t> для </a:t>
            </a:r>
            <a:r>
              <a:rPr lang="ru-RU" dirty="0" err="1"/>
              <a:t>оцінки</a:t>
            </a:r>
            <a:r>
              <a:rPr lang="ru-RU" dirty="0"/>
              <a:t> </a:t>
            </a:r>
            <a:r>
              <a:rPr lang="ru-RU" dirty="0" err="1"/>
              <a:t>межі</a:t>
            </a:r>
            <a:r>
              <a:rPr lang="ru-RU" dirty="0"/>
              <a:t> поточного маршруту. Вона </a:t>
            </a:r>
            <a:r>
              <a:rPr lang="ru-RU" dirty="0" err="1"/>
              <a:t>включає</a:t>
            </a:r>
            <a:r>
              <a:rPr lang="ru-RU" dirty="0"/>
              <a:t> </a:t>
            </a:r>
            <a:r>
              <a:rPr lang="ru-RU" dirty="0" err="1"/>
              <a:t>вартість</a:t>
            </a:r>
            <a:r>
              <a:rPr lang="ru-RU" dirty="0"/>
              <a:t> </a:t>
            </a:r>
            <a:r>
              <a:rPr lang="ru-RU" dirty="0" err="1"/>
              <a:t>пройденого</a:t>
            </a:r>
            <a:r>
              <a:rPr lang="ru-RU" dirty="0"/>
              <a:t> маршруту і </a:t>
            </a:r>
            <a:r>
              <a:rPr lang="ru-RU" dirty="0" err="1"/>
              <a:t>мінімальну</a:t>
            </a:r>
            <a:r>
              <a:rPr lang="ru-RU" dirty="0"/>
              <a:t> </a:t>
            </a:r>
            <a:r>
              <a:rPr lang="ru-RU" dirty="0" err="1"/>
              <a:t>вартість</a:t>
            </a:r>
            <a:r>
              <a:rPr lang="ru-RU" dirty="0"/>
              <a:t> ребер,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дістатися</a:t>
            </a:r>
            <a:r>
              <a:rPr lang="ru-RU" dirty="0"/>
              <a:t> до </a:t>
            </a:r>
            <a:r>
              <a:rPr lang="ru-RU" dirty="0" err="1"/>
              <a:t>ще</a:t>
            </a:r>
            <a:r>
              <a:rPr lang="ru-RU" dirty="0"/>
              <a:t> не </a:t>
            </a:r>
            <a:r>
              <a:rPr lang="ru-RU" dirty="0" err="1"/>
              <a:t>відвіданих</a:t>
            </a:r>
            <a:r>
              <a:rPr lang="ru-RU" dirty="0"/>
              <a:t> </a:t>
            </a:r>
            <a:r>
              <a:rPr lang="ru-RU" dirty="0" err="1"/>
              <a:t>міст</a:t>
            </a:r>
            <a:r>
              <a:rPr lang="ru-RU" dirty="0"/>
              <a:t>.</a:t>
            </a:r>
          </a:p>
          <a:p>
            <a:r>
              <a:rPr lang="en-US" b="1" dirty="0" err="1"/>
              <a:t>calculate_cost</a:t>
            </a:r>
            <a:r>
              <a:rPr lang="en-US" dirty="0"/>
              <a:t> – </a:t>
            </a:r>
            <a:r>
              <a:rPr lang="ru-RU" dirty="0" err="1"/>
              <a:t>функція</a:t>
            </a:r>
            <a:r>
              <a:rPr lang="ru-RU" dirty="0"/>
              <a:t> для </a:t>
            </a:r>
            <a:r>
              <a:rPr lang="ru-RU" dirty="0" err="1"/>
              <a:t>обчислення</a:t>
            </a:r>
            <a:r>
              <a:rPr lang="ru-RU" dirty="0"/>
              <a:t> </a:t>
            </a:r>
            <a:r>
              <a:rPr lang="ru-RU" dirty="0" err="1"/>
              <a:t>загальної</a:t>
            </a:r>
            <a:r>
              <a:rPr lang="ru-RU" dirty="0"/>
              <a:t> </a:t>
            </a:r>
            <a:r>
              <a:rPr lang="ru-RU" dirty="0" err="1"/>
              <a:t>вартості</a:t>
            </a:r>
            <a:r>
              <a:rPr lang="ru-RU" dirty="0"/>
              <a:t> маршруту.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04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Розвязання</a:t>
            </a:r>
            <a:r>
              <a:rPr lang="ru-RU" dirty="0"/>
              <a:t> </a:t>
            </a:r>
            <a:r>
              <a:rPr lang="fr-CA" dirty="0"/>
              <a:t>TSP: </a:t>
            </a:r>
            <a:r>
              <a:rPr lang="ru-RU" dirty="0" err="1"/>
              <a:t>Точні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ru-RU" b="1" dirty="0" smtClean="0"/>
                  <a:t>Динамічне</a:t>
                </a:r>
                <a:r>
                  <a:rPr lang="ru-RU" b="1" dirty="0"/>
                  <a:t> </a:t>
                </a:r>
                <a:r>
                  <a:rPr lang="ru-RU" b="1" dirty="0" err="1"/>
                  <a:t>програмування</a:t>
                </a:r>
                <a:r>
                  <a:rPr lang="ru-RU" b="1" dirty="0"/>
                  <a:t> (Алгоритм Беллмана-</a:t>
                </a:r>
                <a:r>
                  <a:rPr lang="ru-RU" b="1" dirty="0" err="1"/>
                  <a:t>Хелда</a:t>
                </a:r>
                <a:r>
                  <a:rPr lang="ru-RU" b="1" dirty="0"/>
                  <a:t>-Карпа</a:t>
                </a:r>
                <a:r>
                  <a:rPr lang="ru-RU" b="1" dirty="0" smtClean="0"/>
                  <a:t>)</a:t>
                </a:r>
                <a:r>
                  <a:rPr lang="ru-RU" dirty="0" smtClean="0"/>
                  <a:t>:</a:t>
                </a:r>
                <a:r>
                  <a:rPr lang="fr-CA" dirty="0" smtClean="0"/>
                  <a:t> </a:t>
                </a:r>
                <a:r>
                  <a:rPr lang="ru-RU" dirty="0" err="1" smtClean="0"/>
                  <a:t>Використовується</a:t>
                </a:r>
                <a:r>
                  <a:rPr lang="ru-RU" dirty="0" smtClean="0"/>
                  <a:t> </a:t>
                </a:r>
                <a:r>
                  <a:rPr lang="ru-RU" dirty="0"/>
                  <a:t>для </a:t>
                </a:r>
                <a:r>
                  <a:rPr lang="ru-RU" dirty="0" err="1"/>
                  <a:t>вирішення</a:t>
                </a:r>
                <a:r>
                  <a:rPr lang="ru-RU" dirty="0"/>
                  <a:t> </a:t>
                </a:r>
                <a:r>
                  <a:rPr lang="en-US" dirty="0"/>
                  <a:t>TSP </a:t>
                </a:r>
                <a:r>
                  <a:rPr lang="ru-RU" dirty="0"/>
                  <a:t>з часовою </a:t>
                </a:r>
                <a:r>
                  <a:rPr lang="ru-RU" dirty="0" err="1" smtClean="0"/>
                  <a:t>складністю</a:t>
                </a:r>
                <a:r>
                  <a:rPr lang="fr-CA" dirty="0" smtClean="0"/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𝑂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𝑛</m:t>
                            </m:r>
                          </m:e>
                          <m:sup>
                            <m:r>
                              <a:rPr lang="en-US" i="1"/>
                              <m:t>2</m:t>
                            </m:r>
                          </m:sup>
                        </m:sSup>
                        <m:r>
                          <a:rPr lang="en-US" i="1"/>
                          <m:t>⋅ </m:t>
                        </m:r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2</m:t>
                            </m:r>
                          </m:e>
                          <m:sup>
                            <m:r>
                              <a:rPr lang="en-US" i="1"/>
                              <m:t>𝑛</m:t>
                            </m:r>
                          </m:sup>
                        </m:sSup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В </a:t>
                </a:r>
                <a:r>
                  <a:rPr lang="ru-RU" dirty="0" err="1"/>
                  <a:t>основі</a:t>
                </a:r>
                <a:r>
                  <a:rPr lang="ru-RU" dirty="0"/>
                  <a:t> </a:t>
                </a:r>
                <a:r>
                  <a:rPr lang="ru-RU" dirty="0" err="1"/>
                  <a:t>лежить</a:t>
                </a:r>
                <a:r>
                  <a:rPr lang="ru-RU" dirty="0"/>
                  <a:t> </a:t>
                </a:r>
                <a:r>
                  <a:rPr lang="ru-RU" dirty="0" err="1"/>
                  <a:t>збереження</a:t>
                </a:r>
                <a:r>
                  <a:rPr lang="ru-RU" dirty="0"/>
                  <a:t> </a:t>
                </a:r>
                <a:r>
                  <a:rPr lang="ru-RU" dirty="0" err="1"/>
                  <a:t>проміжних</a:t>
                </a:r>
                <a:r>
                  <a:rPr lang="ru-RU" dirty="0"/>
                  <a:t> </a:t>
                </a:r>
                <a:r>
                  <a:rPr lang="ru-RU" dirty="0" err="1"/>
                  <a:t>результатів</a:t>
                </a:r>
                <a:r>
                  <a:rPr lang="ru-RU" dirty="0"/>
                  <a:t>, </a:t>
                </a:r>
                <a:r>
                  <a:rPr lang="ru-RU" dirty="0" err="1"/>
                  <a:t>що</a:t>
                </a:r>
                <a:r>
                  <a:rPr lang="ru-RU" dirty="0"/>
                  <a:t> </a:t>
                </a:r>
                <a:r>
                  <a:rPr lang="ru-RU" dirty="0" err="1"/>
                  <a:t>дозволяє</a:t>
                </a:r>
                <a:r>
                  <a:rPr lang="ru-RU" dirty="0"/>
                  <a:t> </a:t>
                </a:r>
                <a:r>
                  <a:rPr lang="ru-RU" dirty="0" err="1"/>
                  <a:t>значно</a:t>
                </a:r>
                <a:r>
                  <a:rPr lang="ru-RU" dirty="0"/>
                  <a:t> </a:t>
                </a:r>
                <a:r>
                  <a:rPr lang="ru-RU" dirty="0" err="1"/>
                  <a:t>зменшити</a:t>
                </a:r>
                <a:r>
                  <a:rPr lang="ru-RU" dirty="0"/>
                  <a:t> </a:t>
                </a:r>
                <a:r>
                  <a:rPr lang="ru-RU" dirty="0" err="1"/>
                  <a:t>кількість</a:t>
                </a:r>
                <a:r>
                  <a:rPr lang="ru-RU" dirty="0"/>
                  <a:t> </a:t>
                </a:r>
                <a:r>
                  <a:rPr lang="ru-RU" dirty="0" err="1"/>
                  <a:t>операцій</a:t>
                </a:r>
                <a:r>
                  <a:rPr lang="ru-RU" dirty="0"/>
                  <a:t> у </a:t>
                </a:r>
                <a:r>
                  <a:rPr lang="ru-RU" dirty="0" err="1"/>
                  <a:t>порівнянні</a:t>
                </a:r>
                <a:r>
                  <a:rPr lang="ru-RU" dirty="0"/>
                  <a:t> з </a:t>
                </a:r>
                <a:r>
                  <a:rPr lang="ru-RU" dirty="0" err="1"/>
                  <a:t>повним</a:t>
                </a:r>
                <a:r>
                  <a:rPr lang="ru-RU" dirty="0"/>
                  <a:t> перебором. </a:t>
                </a:r>
                <a:r>
                  <a:rPr lang="ru-RU" dirty="0" err="1"/>
                  <a:t>Підходить</a:t>
                </a:r>
                <a:r>
                  <a:rPr lang="ru-RU" dirty="0"/>
                  <a:t> для задач до 20–30 </a:t>
                </a:r>
                <a:r>
                  <a:rPr lang="ru-RU" dirty="0" err="1"/>
                  <a:t>міст</a:t>
                </a:r>
                <a:r>
                  <a:rPr lang="ru-RU" dirty="0"/>
                  <a:t>.</a:t>
                </a:r>
              </a:p>
              <a:p>
                <a:r>
                  <a:rPr lang="ru-RU" b="1" dirty="0" err="1"/>
                  <a:t>Лінійне</a:t>
                </a:r>
                <a:r>
                  <a:rPr lang="ru-RU" b="1" dirty="0"/>
                  <a:t> </a:t>
                </a:r>
                <a:r>
                  <a:rPr lang="ru-RU" b="1" dirty="0" err="1"/>
                  <a:t>програмування</a:t>
                </a:r>
                <a:r>
                  <a:rPr lang="ru-RU" b="1" dirty="0"/>
                  <a:t> (</a:t>
                </a:r>
                <a:r>
                  <a:rPr lang="en-US" b="1" dirty="0"/>
                  <a:t>LP-relaxation) </a:t>
                </a:r>
                <a:r>
                  <a:rPr lang="ru-RU" b="1" dirty="0"/>
                  <a:t>з </a:t>
                </a:r>
                <a:r>
                  <a:rPr lang="ru-RU" b="1" dirty="0" err="1"/>
                  <a:t>додаванням</a:t>
                </a:r>
                <a:r>
                  <a:rPr lang="ru-RU" b="1" dirty="0"/>
                  <a:t> </a:t>
                </a:r>
                <a:r>
                  <a:rPr lang="ru-RU" b="1" dirty="0" err="1"/>
                  <a:t>цілочислових</a:t>
                </a:r>
                <a:r>
                  <a:rPr lang="ru-RU" b="1" dirty="0"/>
                  <a:t> </a:t>
                </a:r>
                <a:r>
                  <a:rPr lang="ru-RU" b="1" dirty="0" err="1"/>
                  <a:t>обмежень</a:t>
                </a:r>
                <a:r>
                  <a:rPr lang="ru-RU" dirty="0"/>
                  <a:t>: </a:t>
                </a:r>
                <a:r>
                  <a:rPr lang="ru-RU" dirty="0" err="1"/>
                  <a:t>Завдяки</a:t>
                </a:r>
                <a:r>
                  <a:rPr lang="ru-RU" dirty="0"/>
                  <a:t> </a:t>
                </a:r>
                <a:r>
                  <a:rPr lang="ru-RU" dirty="0" err="1"/>
                  <a:t>використанню</a:t>
                </a:r>
                <a:r>
                  <a:rPr lang="ru-RU" dirty="0"/>
                  <a:t> </a:t>
                </a:r>
                <a:r>
                  <a:rPr lang="ru-RU" dirty="0" err="1"/>
                  <a:t>лінійного</a:t>
                </a:r>
                <a:r>
                  <a:rPr lang="ru-RU" dirty="0"/>
                  <a:t> </a:t>
                </a:r>
                <a:r>
                  <a:rPr lang="ru-RU" dirty="0" err="1"/>
                  <a:t>програмування</a:t>
                </a:r>
                <a:r>
                  <a:rPr lang="ru-RU" dirty="0"/>
                  <a:t> </a:t>
                </a:r>
                <a:r>
                  <a:rPr lang="ru-RU" dirty="0" err="1"/>
                  <a:t>із</a:t>
                </a:r>
                <a:r>
                  <a:rPr lang="ru-RU" dirty="0"/>
                  <a:t> </a:t>
                </a:r>
                <a:r>
                  <a:rPr lang="ru-RU" dirty="0" err="1"/>
                  <a:t>заданими</a:t>
                </a:r>
                <a:r>
                  <a:rPr lang="ru-RU" dirty="0"/>
                  <a:t> </a:t>
                </a:r>
                <a:r>
                  <a:rPr lang="ru-RU" dirty="0" err="1"/>
                  <a:t>обмеженнями</a:t>
                </a:r>
                <a:r>
                  <a:rPr lang="ru-RU" dirty="0"/>
                  <a:t>, </a:t>
                </a:r>
                <a:r>
                  <a:rPr lang="en-US" dirty="0"/>
                  <a:t>TSP </a:t>
                </a:r>
                <a:r>
                  <a:rPr lang="ru-RU" dirty="0" err="1"/>
                  <a:t>може</a:t>
                </a:r>
                <a:r>
                  <a:rPr lang="ru-RU" dirty="0"/>
                  <a:t> бути </a:t>
                </a:r>
                <a:r>
                  <a:rPr lang="ru-RU" dirty="0" err="1"/>
                  <a:t>розв'язана</a:t>
                </a:r>
                <a:r>
                  <a:rPr lang="ru-RU" dirty="0"/>
                  <a:t> для </a:t>
                </a:r>
                <a:r>
                  <a:rPr lang="ru-RU" dirty="0" err="1"/>
                  <a:t>малих</a:t>
                </a:r>
                <a:r>
                  <a:rPr lang="ru-RU" dirty="0"/>
                  <a:t> та </a:t>
                </a:r>
                <a:r>
                  <a:rPr lang="ru-RU" dirty="0" err="1"/>
                  <a:t>середніх</a:t>
                </a:r>
                <a:r>
                  <a:rPr lang="ru-RU" dirty="0"/>
                  <a:t> задач </a:t>
                </a:r>
                <a:r>
                  <a:rPr lang="ru-RU" dirty="0" err="1"/>
                  <a:t>із</a:t>
                </a:r>
                <a:r>
                  <a:rPr lang="ru-RU" dirty="0"/>
                  <a:t> </a:t>
                </a:r>
                <a:r>
                  <a:rPr lang="ru-RU" dirty="0" err="1"/>
                  <a:t>застосуванням</a:t>
                </a:r>
                <a:r>
                  <a:rPr lang="ru-RU" dirty="0"/>
                  <a:t> </a:t>
                </a:r>
                <a:r>
                  <a:rPr lang="ru-RU" dirty="0" err="1"/>
                  <a:t>техніки</a:t>
                </a:r>
                <a:r>
                  <a:rPr lang="ru-RU" dirty="0"/>
                  <a:t> </a:t>
                </a:r>
                <a:r>
                  <a:rPr lang="ru-RU" dirty="0" err="1"/>
                  <a:t>розв’язання</a:t>
                </a:r>
                <a:r>
                  <a:rPr lang="ru-RU" dirty="0"/>
                  <a:t> </a:t>
                </a:r>
                <a:r>
                  <a:rPr lang="ru-RU" dirty="0" err="1"/>
                  <a:t>цілочислових</a:t>
                </a:r>
                <a:r>
                  <a:rPr lang="ru-RU" dirty="0"/>
                  <a:t> задач (як метод </a:t>
                </a:r>
                <a:r>
                  <a:rPr lang="ru-RU" dirty="0" err="1"/>
                  <a:t>відсікання</a:t>
                </a:r>
                <a:r>
                  <a:rPr lang="ru-RU" dirty="0"/>
                  <a:t> </a:t>
                </a:r>
                <a:r>
                  <a:rPr lang="ru-RU" dirty="0" err="1"/>
                  <a:t>підциклів</a:t>
                </a:r>
                <a:r>
                  <a:rPr lang="ru-RU" dirty="0"/>
                  <a:t>). </a:t>
                </a:r>
                <a:r>
                  <a:rPr lang="ru-RU" dirty="0" err="1"/>
                  <a:t>Інколи</a:t>
                </a:r>
                <a:r>
                  <a:rPr lang="ru-RU" dirty="0"/>
                  <a:t> </a:t>
                </a:r>
                <a:r>
                  <a:rPr lang="ru-RU" dirty="0" err="1"/>
                  <a:t>використовують</a:t>
                </a:r>
                <a:r>
                  <a:rPr lang="ru-RU" dirty="0"/>
                  <a:t> </a:t>
                </a:r>
                <a:r>
                  <a:rPr lang="ru-RU" dirty="0" err="1"/>
                  <a:t>комерційні</a:t>
                </a:r>
                <a:r>
                  <a:rPr lang="ru-RU" dirty="0"/>
                  <a:t> </a:t>
                </a:r>
                <a:r>
                  <a:rPr lang="ru-RU" dirty="0" err="1"/>
                  <a:t>рішення</a:t>
                </a:r>
                <a:r>
                  <a:rPr lang="ru-RU" dirty="0"/>
                  <a:t>, </a:t>
                </a:r>
                <a:r>
                  <a:rPr lang="ru-RU" dirty="0" err="1"/>
                  <a:t>такі</a:t>
                </a:r>
                <a:r>
                  <a:rPr lang="ru-RU" dirty="0"/>
                  <a:t> як </a:t>
                </a:r>
                <a:r>
                  <a:rPr lang="en-US" dirty="0"/>
                  <a:t>CPLEX </a:t>
                </a:r>
                <a:r>
                  <a:rPr lang="ru-RU" dirty="0" err="1"/>
                  <a:t>чи</a:t>
                </a:r>
                <a:r>
                  <a:rPr lang="ru-RU" dirty="0"/>
                  <a:t> </a:t>
                </a:r>
                <a:r>
                  <a:rPr lang="en-US" dirty="0" err="1"/>
                  <a:t>Gurobi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3" t="-4037" r="-1144" b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78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b="1" dirty="0" err="1">
                <a:latin typeface="Arial" panose="020B0604020202020204" pitchFamily="34" charset="0"/>
              </a:rPr>
              <a:t>Пояснення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</a:rPr>
              <a:t>коду</a:t>
            </a:r>
            <a:r>
              <a:rPr lang="en-US" altLang="en-US" b="1" dirty="0" smtClean="0">
                <a:latin typeface="Arial" panose="020B0604020202020204" pitchFamily="34" charset="0"/>
              </a:rPr>
              <a:t>: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21574" y="2448056"/>
            <a:ext cx="9602309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2200" b="1" dirty="0" err="1"/>
              <a:t>Модель</a:t>
            </a:r>
            <a:r>
              <a:rPr lang="en-US" altLang="en-US" sz="2200" b="1" dirty="0"/>
              <a:t>: </a:t>
            </a:r>
            <a:r>
              <a:rPr lang="en-US" altLang="en-US" sz="2200" dirty="0" err="1"/>
              <a:t>Створюється</a:t>
            </a:r>
            <a:r>
              <a:rPr lang="en-US" altLang="en-US" sz="2200" dirty="0"/>
              <a:t> </a:t>
            </a:r>
            <a:r>
              <a:rPr lang="en-US" altLang="en-US" sz="2200" dirty="0" err="1"/>
              <a:t>об'єкт</a:t>
            </a:r>
            <a:r>
              <a:rPr lang="en-US" altLang="en-US" sz="2200" dirty="0"/>
              <a:t> </a:t>
            </a:r>
            <a:r>
              <a:rPr lang="en-US" altLang="en-US" sz="2200" dirty="0" err="1"/>
              <a:t>LpProblem</a:t>
            </a:r>
            <a:r>
              <a:rPr lang="en-US" altLang="en-US" sz="2200" dirty="0"/>
              <a:t> з </a:t>
            </a:r>
            <a:r>
              <a:rPr lang="en-US" altLang="en-US" sz="2200" dirty="0" err="1"/>
              <a:t>мінімізацією</a:t>
            </a:r>
            <a:r>
              <a:rPr lang="en-US" altLang="en-US" sz="2200" dirty="0"/>
              <a:t> </a:t>
            </a:r>
            <a:r>
              <a:rPr lang="en-US" altLang="en-US" sz="2200" dirty="0" err="1"/>
              <a:t>вартості</a:t>
            </a:r>
            <a:r>
              <a:rPr lang="en-US" altLang="en-US" sz="2200" dirty="0"/>
              <a:t> </a:t>
            </a:r>
            <a:r>
              <a:rPr lang="en-US" altLang="en-US" sz="2200" dirty="0" err="1"/>
              <a:t>подорожі</a:t>
            </a:r>
            <a:r>
              <a:rPr lang="en-US" altLang="en-US" sz="22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US" altLang="en-US" sz="2200" b="1" dirty="0" err="1"/>
              <a:t>Змінні</a:t>
            </a:r>
            <a:r>
              <a:rPr lang="en-US" altLang="en-US" sz="2200" b="1" dirty="0"/>
              <a:t>: </a:t>
            </a:r>
            <a:r>
              <a:rPr lang="en-US" altLang="en-US" sz="2200" dirty="0" err="1"/>
              <a:t>Двоїчні</a:t>
            </a:r>
            <a:r>
              <a:rPr lang="en-US" altLang="en-US" sz="2200" dirty="0"/>
              <a:t> </a:t>
            </a:r>
            <a:r>
              <a:rPr lang="en-US" altLang="en-US" sz="2200" dirty="0" err="1"/>
              <a:t>змінні</a:t>
            </a:r>
            <a:r>
              <a:rPr lang="en-US" altLang="en-US" sz="2200" dirty="0"/>
              <a:t> </a:t>
            </a:r>
            <a:r>
              <a:rPr lang="en-US" altLang="en-US" sz="2200" dirty="0" err="1"/>
              <a:t>xij</a:t>
            </a:r>
            <a:r>
              <a:rPr lang="en-US" altLang="en-US" sz="22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en-US" altLang="en-US" sz="2200" b="1" dirty="0" err="1"/>
              <a:t>Цільова</a:t>
            </a:r>
            <a:r>
              <a:rPr lang="en-US" altLang="en-US" sz="2200" b="1" dirty="0"/>
              <a:t> </a:t>
            </a:r>
            <a:r>
              <a:rPr lang="en-US" altLang="en-US" sz="2200" b="1" dirty="0" err="1"/>
              <a:t>функція</a:t>
            </a:r>
            <a:r>
              <a:rPr lang="en-US" altLang="en-US" sz="2200" b="1" dirty="0"/>
              <a:t>: </a:t>
            </a:r>
            <a:r>
              <a:rPr lang="en-US" altLang="en-US" sz="2200" dirty="0" err="1"/>
              <a:t>Мінімізує</a:t>
            </a:r>
            <a:r>
              <a:rPr lang="en-US" altLang="en-US" sz="2200" dirty="0"/>
              <a:t> </a:t>
            </a:r>
            <a:r>
              <a:rPr lang="en-US" altLang="en-US" sz="2200" dirty="0" err="1"/>
              <a:t>загальну</a:t>
            </a:r>
            <a:r>
              <a:rPr lang="en-US" altLang="en-US" sz="2200" dirty="0"/>
              <a:t> </a:t>
            </a:r>
            <a:r>
              <a:rPr lang="en-US" altLang="en-US" sz="2200" dirty="0" err="1"/>
              <a:t>вартість</a:t>
            </a:r>
            <a:r>
              <a:rPr lang="en-US" altLang="en-US" sz="2200" dirty="0"/>
              <a:t> </a:t>
            </a:r>
            <a:r>
              <a:rPr lang="en-US" altLang="en-US" sz="2200" dirty="0" err="1"/>
              <a:t>відвідання</a:t>
            </a:r>
            <a:r>
              <a:rPr lang="en-US" altLang="en-US" sz="2200" dirty="0"/>
              <a:t> </a:t>
            </a:r>
            <a:r>
              <a:rPr lang="en-US" altLang="en-US" sz="2200" dirty="0" err="1"/>
              <a:t>міст</a:t>
            </a:r>
            <a:r>
              <a:rPr lang="en-US" altLang="en-US" sz="22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lang="en-US" altLang="en-US" sz="2200" b="1" dirty="0" err="1"/>
              <a:t>Обмеження</a:t>
            </a:r>
            <a:r>
              <a:rPr lang="en-US" altLang="en-US" sz="2200" b="1" dirty="0"/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b="1" dirty="0" err="1"/>
              <a:t>Вхідний</a:t>
            </a:r>
            <a:r>
              <a:rPr lang="en-US" altLang="en-US" sz="2200" b="1" dirty="0"/>
              <a:t> і </a:t>
            </a:r>
            <a:r>
              <a:rPr lang="en-US" altLang="en-US" sz="2200" b="1" dirty="0" err="1"/>
              <a:t>вихідний</a:t>
            </a:r>
            <a:r>
              <a:rPr lang="en-US" altLang="en-US" sz="2200" b="1" dirty="0"/>
              <a:t> </a:t>
            </a:r>
            <a:r>
              <a:rPr lang="en-US" altLang="en-US" sz="2200" b="1" dirty="0" err="1"/>
              <a:t>шляхи</a:t>
            </a:r>
            <a:r>
              <a:rPr lang="en-US" altLang="en-US" sz="2200" dirty="0"/>
              <a:t>: </a:t>
            </a:r>
            <a:r>
              <a:rPr lang="en-US" altLang="en-US" sz="2200" dirty="0" err="1" smtClean="0"/>
              <a:t>один</a:t>
            </a:r>
            <a:r>
              <a:rPr lang="en-US" altLang="en-US" sz="2200" dirty="0" smtClean="0"/>
              <a:t> </a:t>
            </a:r>
            <a:r>
              <a:rPr lang="en-US" altLang="en-US" sz="2200" dirty="0" err="1"/>
              <a:t>вхідний</a:t>
            </a:r>
            <a:r>
              <a:rPr lang="en-US" altLang="en-US" sz="2200" dirty="0"/>
              <a:t> і </a:t>
            </a:r>
            <a:r>
              <a:rPr lang="en-US" altLang="en-US" sz="2200" dirty="0" err="1"/>
              <a:t>один</a:t>
            </a:r>
            <a:r>
              <a:rPr lang="en-US" altLang="en-US" sz="2200" dirty="0"/>
              <a:t> </a:t>
            </a:r>
            <a:r>
              <a:rPr lang="en-US" altLang="en-US" sz="2200" dirty="0" err="1"/>
              <a:t>вихідний</a:t>
            </a:r>
            <a:r>
              <a:rPr lang="en-US" altLang="en-US" sz="2200" dirty="0"/>
              <a:t> </a:t>
            </a:r>
            <a:r>
              <a:rPr lang="en-US" altLang="en-US" sz="2200" dirty="0" err="1"/>
              <a:t>шлях</a:t>
            </a:r>
            <a:r>
              <a:rPr lang="en-US" altLang="en-US" sz="2200" dirty="0"/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b="1" dirty="0" err="1"/>
              <a:t>Обмеження</a:t>
            </a:r>
            <a:r>
              <a:rPr lang="en-US" altLang="en-US" sz="2200" b="1" dirty="0"/>
              <a:t> </a:t>
            </a:r>
            <a:r>
              <a:rPr lang="en-US" altLang="en-US" sz="2200" b="1" dirty="0" err="1"/>
              <a:t>підзадачі</a:t>
            </a:r>
            <a:r>
              <a:rPr lang="en-US" altLang="en-US" sz="2200" b="1" dirty="0"/>
              <a:t>: </a:t>
            </a:r>
            <a:r>
              <a:rPr lang="en-US" altLang="en-US" sz="2200" dirty="0" err="1"/>
              <a:t>Додається</a:t>
            </a:r>
            <a:r>
              <a:rPr lang="en-US" altLang="en-US" sz="2200" dirty="0"/>
              <a:t> </a:t>
            </a:r>
            <a:r>
              <a:rPr lang="en-US" altLang="en-US" sz="2200" dirty="0" err="1"/>
              <a:t>обмеження</a:t>
            </a:r>
            <a:r>
              <a:rPr lang="en-US" altLang="en-US" sz="2200" dirty="0"/>
              <a:t> </a:t>
            </a:r>
            <a:r>
              <a:rPr lang="en-US" altLang="en-US" sz="2200" dirty="0" err="1"/>
              <a:t>на</a:t>
            </a:r>
            <a:r>
              <a:rPr lang="en-US" altLang="en-US" sz="2200" dirty="0"/>
              <a:t> </a:t>
            </a:r>
            <a:r>
              <a:rPr lang="en-US" altLang="en-US" sz="2200" dirty="0" err="1"/>
              <a:t>підзадачі</a:t>
            </a:r>
            <a:r>
              <a:rPr lang="en-US" altLang="en-US" sz="2200" dirty="0"/>
              <a:t> (</a:t>
            </a:r>
            <a:r>
              <a:rPr lang="en-US" altLang="en-US" sz="2200" dirty="0" err="1"/>
              <a:t>метод</a:t>
            </a:r>
            <a:r>
              <a:rPr lang="en-US" altLang="en-US" sz="2200" dirty="0"/>
              <a:t> </a:t>
            </a:r>
            <a:r>
              <a:rPr lang="en-US" altLang="en-US" sz="2200" dirty="0" err="1"/>
              <a:t>підтурів</a:t>
            </a:r>
            <a:r>
              <a:rPr lang="en-US" altLang="en-US" sz="2200" dirty="0"/>
              <a:t>),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 err="1"/>
              <a:t>щоб</a:t>
            </a:r>
            <a:r>
              <a:rPr lang="en-US" altLang="en-US" sz="2200" dirty="0"/>
              <a:t> </a:t>
            </a:r>
            <a:r>
              <a:rPr lang="en-US" altLang="en-US" sz="2200" dirty="0" err="1"/>
              <a:t>уникнути</a:t>
            </a:r>
            <a:r>
              <a:rPr lang="en-US" altLang="en-US" sz="2200" dirty="0"/>
              <a:t> </a:t>
            </a:r>
            <a:r>
              <a:rPr lang="en-US" altLang="en-US" sz="2200" dirty="0" err="1"/>
              <a:t>створення</a:t>
            </a:r>
            <a:r>
              <a:rPr lang="en-US" altLang="en-US" sz="2200" dirty="0"/>
              <a:t> </a:t>
            </a:r>
            <a:r>
              <a:rPr lang="en-US" altLang="en-US" sz="2200" dirty="0" err="1"/>
              <a:t>внутрішніх</a:t>
            </a:r>
            <a:r>
              <a:rPr lang="en-US" altLang="en-US" sz="2200" dirty="0"/>
              <a:t> </a:t>
            </a:r>
            <a:r>
              <a:rPr lang="en-US" altLang="en-US" sz="2200" dirty="0" err="1"/>
              <a:t>циклів</a:t>
            </a:r>
            <a:r>
              <a:rPr lang="en-US" altLang="en-US" sz="2200" dirty="0"/>
              <a:t>, </a:t>
            </a:r>
            <a:r>
              <a:rPr lang="en-US" altLang="en-US" sz="2200" dirty="0" err="1"/>
              <a:t>які</a:t>
            </a:r>
            <a:r>
              <a:rPr lang="en-US" altLang="en-US" sz="2200" dirty="0"/>
              <a:t> </a:t>
            </a:r>
            <a:r>
              <a:rPr lang="en-US" altLang="en-US" sz="2200" dirty="0" err="1"/>
              <a:t>не</a:t>
            </a:r>
            <a:r>
              <a:rPr lang="en-US" altLang="en-US" sz="2200" dirty="0"/>
              <a:t> </a:t>
            </a:r>
            <a:r>
              <a:rPr lang="en-US" altLang="en-US" sz="2200" dirty="0" err="1"/>
              <a:t>включають</a:t>
            </a:r>
            <a:r>
              <a:rPr lang="en-US" altLang="en-US" sz="2200" dirty="0"/>
              <a:t> </a:t>
            </a:r>
            <a:r>
              <a:rPr lang="en-US" altLang="en-US" sz="2200" dirty="0" err="1"/>
              <a:t>усі</a:t>
            </a:r>
            <a:r>
              <a:rPr lang="en-US" altLang="en-US" sz="2200" dirty="0"/>
              <a:t> </a:t>
            </a:r>
            <a:r>
              <a:rPr lang="en-US" altLang="en-US" sz="2200" dirty="0" err="1"/>
              <a:t>міста</a:t>
            </a:r>
            <a:r>
              <a:rPr lang="en-US" altLang="en-US" sz="22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lang="en-US" altLang="en-US" sz="2200" b="1" dirty="0" err="1"/>
              <a:t>Результат</a:t>
            </a:r>
            <a:r>
              <a:rPr lang="en-US" altLang="en-US" sz="2200" b="1" dirty="0"/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200" dirty="0" err="1"/>
              <a:t>Збираємо</a:t>
            </a:r>
            <a:r>
              <a:rPr lang="en-US" altLang="en-US" sz="2200" dirty="0"/>
              <a:t> </a:t>
            </a:r>
            <a:r>
              <a:rPr lang="en-US" altLang="en-US" sz="2200" dirty="0" err="1"/>
              <a:t>шлях</a:t>
            </a:r>
            <a:r>
              <a:rPr lang="en-US" altLang="en-US" sz="2200" dirty="0"/>
              <a:t> </a:t>
            </a:r>
            <a:r>
              <a:rPr lang="en-US" altLang="en-US" sz="2200" dirty="0" err="1"/>
              <a:t>на</a:t>
            </a:r>
            <a:r>
              <a:rPr lang="en-US" altLang="en-US" sz="2200" dirty="0"/>
              <a:t> </a:t>
            </a:r>
            <a:r>
              <a:rPr lang="en-US" altLang="en-US" sz="2200" dirty="0" err="1"/>
              <a:t>основі</a:t>
            </a:r>
            <a:r>
              <a:rPr lang="en-US" altLang="en-US" sz="2200" dirty="0"/>
              <a:t> </a:t>
            </a:r>
            <a:r>
              <a:rPr lang="en-US" altLang="en-US" sz="2200" dirty="0" err="1"/>
              <a:t>значень</a:t>
            </a:r>
            <a:r>
              <a:rPr lang="en-US" altLang="en-US" sz="2200" dirty="0"/>
              <a:t> </a:t>
            </a:r>
            <a:r>
              <a:rPr lang="en-US" altLang="en-US" sz="2200" dirty="0" err="1"/>
              <a:t>змінних</a:t>
            </a:r>
            <a:r>
              <a:rPr lang="en-US" altLang="en-US" sz="2200" dirty="0"/>
              <a:t> </a:t>
            </a:r>
            <a:r>
              <a:rPr lang="en-US" altLang="en-US" sz="2200" dirty="0" err="1"/>
              <a:t>xij</a:t>
            </a:r>
            <a:r>
              <a:rPr lang="en-US" altLang="en-US" sz="2200" dirty="0"/>
              <a:t>​, </a:t>
            </a:r>
            <a:r>
              <a:rPr lang="en-US" altLang="en-US" sz="2200" dirty="0" err="1"/>
              <a:t>які</a:t>
            </a:r>
            <a:r>
              <a:rPr lang="en-US" altLang="en-US" sz="2200" dirty="0"/>
              <a:t> </a:t>
            </a:r>
            <a:r>
              <a:rPr lang="en-US" altLang="en-US" sz="2200" dirty="0" err="1"/>
              <a:t>мають</a:t>
            </a:r>
            <a:r>
              <a:rPr lang="en-US" altLang="en-US" sz="2200" dirty="0"/>
              <a:t> </a:t>
            </a:r>
            <a:r>
              <a:rPr lang="en-US" altLang="en-US" sz="2200" dirty="0" err="1"/>
              <a:t>значення</a:t>
            </a:r>
            <a:r>
              <a:rPr lang="en-US" altLang="en-US" sz="2200" dirty="0"/>
              <a:t> 1,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200" dirty="0"/>
              <a:t>і </a:t>
            </a:r>
            <a:r>
              <a:rPr lang="en-US" altLang="en-US" sz="2200" dirty="0" err="1"/>
              <a:t>формуємо</a:t>
            </a:r>
            <a:r>
              <a:rPr lang="en-US" altLang="en-US" sz="2200" dirty="0"/>
              <a:t> </a:t>
            </a:r>
            <a:r>
              <a:rPr lang="en-US" altLang="en-US" sz="2200" dirty="0" err="1"/>
              <a:t>оптимальний</a:t>
            </a:r>
            <a:r>
              <a:rPr lang="en-US" altLang="en-US" sz="2200" dirty="0"/>
              <a:t> </a:t>
            </a:r>
            <a:r>
              <a:rPr lang="en-US" altLang="en-US" sz="2200" dirty="0" err="1"/>
              <a:t>маршрут</a:t>
            </a:r>
            <a:r>
              <a:rPr lang="en-US" altLang="en-US" sz="22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647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2. </a:t>
            </a:r>
            <a:r>
              <a:rPr lang="ru-RU" b="1" dirty="0" err="1"/>
              <a:t>Наближені</a:t>
            </a:r>
            <a:r>
              <a:rPr lang="ru-RU" b="1" dirty="0"/>
              <a:t> </a:t>
            </a:r>
            <a:r>
              <a:rPr lang="ru-RU" b="1" dirty="0" err="1"/>
              <a:t>методи</a:t>
            </a:r>
            <a:r>
              <a:rPr lang="ru-RU" b="1" dirty="0"/>
              <a:t> (</a:t>
            </a:r>
            <a:r>
              <a:rPr lang="ru-RU" b="1" dirty="0" err="1"/>
              <a:t>евристики</a:t>
            </a:r>
            <a:r>
              <a:rPr lang="ru-RU" b="1" dirty="0" smtClean="0"/>
              <a:t>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3137" y="2506662"/>
            <a:ext cx="10741429" cy="4351338"/>
          </a:xfrm>
        </p:spPr>
        <p:txBody>
          <a:bodyPr>
            <a:normAutofit/>
          </a:bodyPr>
          <a:lstStyle/>
          <a:p>
            <a:r>
              <a:rPr lang="ru-RU" b="1" dirty="0" err="1" smtClean="0"/>
              <a:t>Жадібний</a:t>
            </a:r>
            <a:r>
              <a:rPr lang="ru-RU" b="1" dirty="0" smtClean="0"/>
              <a:t> </a:t>
            </a:r>
            <a:r>
              <a:rPr lang="ru-RU" b="1" dirty="0"/>
              <a:t>алгоритм </a:t>
            </a:r>
            <a:r>
              <a:rPr lang="ru-RU" b="1" dirty="0" err="1"/>
              <a:t>найближчого</a:t>
            </a:r>
            <a:r>
              <a:rPr lang="ru-RU" b="1" dirty="0"/>
              <a:t> </a:t>
            </a:r>
            <a:r>
              <a:rPr lang="ru-RU" b="1" dirty="0" err="1"/>
              <a:t>сусіда</a:t>
            </a:r>
            <a:r>
              <a:rPr lang="ru-RU" dirty="0"/>
              <a:t>: </a:t>
            </a:r>
            <a:r>
              <a:rPr lang="ru-RU" dirty="0" err="1"/>
              <a:t>Обирає</a:t>
            </a:r>
            <a:r>
              <a:rPr lang="ru-RU" dirty="0"/>
              <a:t> </a:t>
            </a:r>
            <a:r>
              <a:rPr lang="ru-RU" dirty="0" err="1"/>
              <a:t>найближче</a:t>
            </a:r>
            <a:r>
              <a:rPr lang="ru-RU" dirty="0"/>
              <a:t> </a:t>
            </a:r>
            <a:r>
              <a:rPr lang="ru-RU" dirty="0" err="1"/>
              <a:t>невідвідане</a:t>
            </a:r>
            <a:r>
              <a:rPr lang="ru-RU" dirty="0"/>
              <a:t> </a:t>
            </a:r>
            <a:r>
              <a:rPr lang="ru-RU" dirty="0" err="1"/>
              <a:t>місто</a:t>
            </a:r>
            <a:r>
              <a:rPr lang="ru-RU" dirty="0"/>
              <a:t> як </a:t>
            </a:r>
            <a:r>
              <a:rPr lang="ru-RU" dirty="0" err="1"/>
              <a:t>наступну</a:t>
            </a:r>
            <a:r>
              <a:rPr lang="ru-RU" dirty="0"/>
              <a:t> </a:t>
            </a:r>
            <a:r>
              <a:rPr lang="ru-RU" dirty="0" err="1"/>
              <a:t>зупинку</a:t>
            </a:r>
            <a:r>
              <a:rPr lang="ru-RU" dirty="0"/>
              <a:t>. </a:t>
            </a:r>
            <a:r>
              <a:rPr lang="ru-RU" dirty="0" err="1"/>
              <a:t>Дуже</a:t>
            </a:r>
            <a:r>
              <a:rPr lang="ru-RU" dirty="0"/>
              <a:t> </a:t>
            </a:r>
            <a:r>
              <a:rPr lang="ru-RU" dirty="0" err="1"/>
              <a:t>швидкий</a:t>
            </a:r>
            <a:r>
              <a:rPr lang="ru-RU" dirty="0"/>
              <a:t>, але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давати</a:t>
            </a:r>
            <a:r>
              <a:rPr lang="ru-RU" dirty="0"/>
              <a:t> не </a:t>
            </a:r>
            <a:r>
              <a:rPr lang="ru-RU" dirty="0" err="1"/>
              <a:t>найкращі</a:t>
            </a:r>
            <a:r>
              <a:rPr lang="ru-RU" dirty="0"/>
              <a:t> </a:t>
            </a:r>
            <a:r>
              <a:rPr lang="ru-RU" dirty="0" err="1"/>
              <a:t>рішення</a:t>
            </a:r>
            <a:r>
              <a:rPr lang="ru-RU" dirty="0"/>
              <a:t>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ru-RU" dirty="0" err="1"/>
              <a:t>залежить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початкової</a:t>
            </a:r>
            <a:r>
              <a:rPr lang="ru-RU" dirty="0"/>
              <a:t> точки.</a:t>
            </a:r>
          </a:p>
          <a:p>
            <a:r>
              <a:rPr lang="ru-RU" b="1" dirty="0"/>
              <a:t>Алгоритм </a:t>
            </a:r>
            <a:r>
              <a:rPr lang="ru-RU" b="1" dirty="0" err="1"/>
              <a:t>мінімального</a:t>
            </a:r>
            <a:r>
              <a:rPr lang="ru-RU" b="1" dirty="0"/>
              <a:t> </a:t>
            </a:r>
            <a:r>
              <a:rPr lang="ru-RU" b="1" dirty="0" err="1"/>
              <a:t>остовного</a:t>
            </a:r>
            <a:r>
              <a:rPr lang="ru-RU" b="1" dirty="0"/>
              <a:t> дерева (</a:t>
            </a:r>
            <a:r>
              <a:rPr lang="en-US" b="1" dirty="0"/>
              <a:t>MST)</a:t>
            </a:r>
            <a:r>
              <a:rPr lang="en-US" dirty="0"/>
              <a:t>: </a:t>
            </a:r>
            <a:r>
              <a:rPr lang="ru-RU" dirty="0" err="1"/>
              <a:t>Використовує</a:t>
            </a:r>
            <a:r>
              <a:rPr lang="ru-RU" dirty="0"/>
              <a:t> </a:t>
            </a:r>
            <a:r>
              <a:rPr lang="ru-RU" dirty="0" err="1"/>
              <a:t>мінімальне</a:t>
            </a:r>
            <a:r>
              <a:rPr lang="ru-RU" dirty="0"/>
              <a:t> </a:t>
            </a:r>
            <a:r>
              <a:rPr lang="ru-RU" dirty="0" err="1"/>
              <a:t>кістякове</a:t>
            </a:r>
            <a:r>
              <a:rPr lang="ru-RU" dirty="0"/>
              <a:t> дерево для </a:t>
            </a:r>
            <a:r>
              <a:rPr lang="ru-RU" dirty="0" err="1"/>
              <a:t>отримання</a:t>
            </a:r>
            <a:r>
              <a:rPr lang="ru-RU" dirty="0"/>
              <a:t> початкового </a:t>
            </a:r>
            <a:r>
              <a:rPr lang="ru-RU" dirty="0" err="1"/>
              <a:t>наближення</a:t>
            </a:r>
            <a:r>
              <a:rPr lang="ru-RU" dirty="0"/>
              <a:t> маршруту, а </a:t>
            </a:r>
            <a:r>
              <a:rPr lang="ru-RU" dirty="0" err="1"/>
              <a:t>потім</a:t>
            </a:r>
            <a:r>
              <a:rPr lang="ru-RU" dirty="0"/>
              <a:t> </a:t>
            </a:r>
            <a:r>
              <a:rPr lang="ru-RU" dirty="0" err="1"/>
              <a:t>виконує</a:t>
            </a:r>
            <a:r>
              <a:rPr lang="ru-RU" dirty="0"/>
              <a:t> </a:t>
            </a:r>
            <a:r>
              <a:rPr lang="ru-RU" dirty="0" err="1"/>
              <a:t>додаткове</a:t>
            </a:r>
            <a:r>
              <a:rPr lang="ru-RU" dirty="0"/>
              <a:t> </a:t>
            </a:r>
            <a:r>
              <a:rPr lang="ru-RU" dirty="0" err="1"/>
              <a:t>коригування</a:t>
            </a:r>
            <a:r>
              <a:rPr lang="ru-RU" dirty="0"/>
              <a:t>.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рішення</a:t>
            </a:r>
            <a:r>
              <a:rPr lang="ru-RU" dirty="0"/>
              <a:t>, не </a:t>
            </a:r>
            <a:r>
              <a:rPr lang="ru-RU" dirty="0" err="1"/>
              <a:t>більше</a:t>
            </a:r>
            <a:r>
              <a:rPr lang="ru-RU" dirty="0"/>
              <a:t> </a:t>
            </a:r>
            <a:r>
              <a:rPr lang="ru-RU" dirty="0" err="1"/>
              <a:t>ніж</a:t>
            </a:r>
            <a:r>
              <a:rPr lang="ru-RU" dirty="0"/>
              <a:t> </a:t>
            </a:r>
            <a:r>
              <a:rPr lang="ru-RU" dirty="0" err="1"/>
              <a:t>удвічі</a:t>
            </a:r>
            <a:r>
              <a:rPr lang="ru-RU" dirty="0"/>
              <a:t> </a:t>
            </a:r>
            <a:r>
              <a:rPr lang="ru-RU" dirty="0" err="1"/>
              <a:t>гірше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оптимального.</a:t>
            </a:r>
          </a:p>
          <a:p>
            <a:r>
              <a:rPr lang="ru-RU" b="1" dirty="0"/>
              <a:t>Алгоритм </a:t>
            </a:r>
            <a:r>
              <a:rPr lang="ru-RU" b="1" dirty="0" err="1"/>
              <a:t>подвійного</a:t>
            </a:r>
            <a:r>
              <a:rPr lang="ru-RU" b="1" dirty="0"/>
              <a:t> </a:t>
            </a:r>
            <a:r>
              <a:rPr lang="ru-RU" b="1" dirty="0" err="1"/>
              <a:t>мінімального</a:t>
            </a:r>
            <a:r>
              <a:rPr lang="ru-RU" b="1" dirty="0"/>
              <a:t> </a:t>
            </a:r>
            <a:r>
              <a:rPr lang="ru-RU" b="1" dirty="0" err="1"/>
              <a:t>остовного</a:t>
            </a:r>
            <a:r>
              <a:rPr lang="ru-RU" b="1" dirty="0"/>
              <a:t> дерева (2-</a:t>
            </a:r>
            <a:r>
              <a:rPr lang="en-US" b="1" dirty="0"/>
              <a:t>Approximation)</a:t>
            </a:r>
            <a:r>
              <a:rPr lang="en-US" dirty="0"/>
              <a:t>: </a:t>
            </a:r>
            <a:r>
              <a:rPr lang="ru-RU" dirty="0" err="1"/>
              <a:t>Побудова</a:t>
            </a:r>
            <a:r>
              <a:rPr lang="ru-RU" dirty="0"/>
              <a:t> </a:t>
            </a:r>
            <a:r>
              <a:rPr lang="ru-RU" dirty="0" err="1"/>
              <a:t>мінімального</a:t>
            </a:r>
            <a:r>
              <a:rPr lang="ru-RU" dirty="0"/>
              <a:t> </a:t>
            </a:r>
            <a:r>
              <a:rPr lang="ru-RU" dirty="0" err="1"/>
              <a:t>кістякового</a:t>
            </a:r>
            <a:r>
              <a:rPr lang="ru-RU" dirty="0"/>
              <a:t> дерева з </a:t>
            </a:r>
            <a:r>
              <a:rPr lang="ru-RU" dirty="0" err="1"/>
              <a:t>подвоєним</a:t>
            </a:r>
            <a:r>
              <a:rPr lang="ru-RU" dirty="0"/>
              <a:t> </a:t>
            </a:r>
            <a:r>
              <a:rPr lang="ru-RU" dirty="0" smtClean="0"/>
              <a:t>обходом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969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/>
              <a:t>Пояснення</a:t>
            </a:r>
            <a:r>
              <a:rPr lang="ru-RU" b="1" dirty="0"/>
              <a:t> </a:t>
            </a:r>
            <a:r>
              <a:rPr lang="en-US" b="1" dirty="0"/>
              <a:t>MST</a:t>
            </a:r>
            <a:r>
              <a:rPr lang="fr-CA" b="1" dirty="0" smtClean="0"/>
              <a:t> </a:t>
            </a:r>
            <a:r>
              <a:rPr lang="ru-RU" b="1" dirty="0" smtClean="0"/>
              <a:t>:</a:t>
            </a:r>
            <a:r>
              <a:rPr lang="ru-RU" b="1" dirty="0"/>
              <a:t/>
            </a:r>
            <a:br>
              <a:rPr lang="ru-RU" b="1" dirty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 smtClean="0"/>
              <a:t>Побудова</a:t>
            </a:r>
            <a:r>
              <a:rPr lang="ru-RU" b="1" dirty="0" smtClean="0"/>
              <a:t> </a:t>
            </a:r>
            <a:r>
              <a:rPr lang="en-US" b="1" dirty="0"/>
              <a:t>MST</a:t>
            </a:r>
            <a:r>
              <a:rPr lang="en-US" dirty="0"/>
              <a:t>: </a:t>
            </a:r>
            <a:r>
              <a:rPr lang="ru-RU" dirty="0" err="1"/>
              <a:t>Спочатку</a:t>
            </a:r>
            <a:r>
              <a:rPr lang="ru-RU" dirty="0"/>
              <a:t> ми </a:t>
            </a:r>
            <a:r>
              <a:rPr lang="ru-RU" dirty="0" err="1"/>
              <a:t>використовуємо</a:t>
            </a:r>
            <a:r>
              <a:rPr lang="ru-RU" dirty="0"/>
              <a:t> алгоритм Прима для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мінімального</a:t>
            </a:r>
            <a:r>
              <a:rPr lang="ru-RU" dirty="0"/>
              <a:t> </a:t>
            </a:r>
            <a:r>
              <a:rPr lang="ru-RU" dirty="0" err="1"/>
              <a:t>остовного</a:t>
            </a:r>
            <a:r>
              <a:rPr lang="ru-RU" dirty="0"/>
              <a:t> дерева (</a:t>
            </a:r>
            <a:r>
              <a:rPr lang="en-US" dirty="0"/>
              <a:t>MST) </a:t>
            </a:r>
            <a:r>
              <a:rPr lang="ru-RU" dirty="0"/>
              <a:t>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матриці</a:t>
            </a:r>
            <a:r>
              <a:rPr lang="ru-RU" dirty="0"/>
              <a:t> </a:t>
            </a:r>
            <a:r>
              <a:rPr lang="ru-RU" dirty="0" err="1"/>
              <a:t>відстаней</a:t>
            </a:r>
            <a:r>
              <a:rPr lang="ru-RU" dirty="0"/>
              <a:t> (</a:t>
            </a:r>
            <a:r>
              <a:rPr lang="en-US" dirty="0" err="1"/>
              <a:t>cost_matrix</a:t>
            </a:r>
            <a:r>
              <a:rPr lang="en-US" dirty="0"/>
              <a:t>).</a:t>
            </a:r>
          </a:p>
          <a:p>
            <a:r>
              <a:rPr lang="ru-RU" b="1" dirty="0" err="1"/>
              <a:t>Обхід</a:t>
            </a:r>
            <a:r>
              <a:rPr lang="ru-RU" b="1" dirty="0"/>
              <a:t> </a:t>
            </a:r>
            <a:r>
              <a:rPr lang="en-US" b="1" dirty="0"/>
              <a:t>MST</a:t>
            </a:r>
            <a:r>
              <a:rPr lang="en-US" dirty="0"/>
              <a:t>: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побудови</a:t>
            </a:r>
            <a:r>
              <a:rPr lang="ru-RU" dirty="0"/>
              <a:t> </a:t>
            </a:r>
            <a:r>
              <a:rPr lang="en-US" dirty="0"/>
              <a:t>MST </a:t>
            </a:r>
            <a:r>
              <a:rPr lang="ru-RU" dirty="0"/>
              <a:t>ми </a:t>
            </a:r>
            <a:r>
              <a:rPr lang="ru-RU" dirty="0" err="1"/>
              <a:t>використовуємо</a:t>
            </a:r>
            <a:r>
              <a:rPr lang="ru-RU" dirty="0"/>
              <a:t> </a:t>
            </a:r>
            <a:r>
              <a:rPr lang="ru-RU" dirty="0" err="1"/>
              <a:t>обхід</a:t>
            </a:r>
            <a:r>
              <a:rPr lang="ru-RU" dirty="0"/>
              <a:t> </a:t>
            </a:r>
            <a:r>
              <a:rPr lang="ru-RU" dirty="0" err="1"/>
              <a:t>глибиною</a:t>
            </a:r>
            <a:r>
              <a:rPr lang="ru-RU" dirty="0"/>
              <a:t> (</a:t>
            </a:r>
            <a:r>
              <a:rPr lang="en-US" dirty="0"/>
              <a:t>DFS) </a:t>
            </a:r>
            <a:r>
              <a:rPr lang="ru-RU" dirty="0"/>
              <a:t>для </a:t>
            </a:r>
            <a:r>
              <a:rPr lang="ru-RU" dirty="0" err="1"/>
              <a:t>генерації</a:t>
            </a:r>
            <a:r>
              <a:rPr lang="ru-RU" dirty="0"/>
              <a:t> маршруту </a:t>
            </a:r>
            <a:r>
              <a:rPr lang="ru-RU" dirty="0" err="1"/>
              <a:t>комівояжера</a:t>
            </a:r>
            <a:r>
              <a:rPr lang="ru-RU" dirty="0"/>
              <a:t>, </a:t>
            </a:r>
            <a:r>
              <a:rPr lang="ru-RU" dirty="0" err="1"/>
              <a:t>обходячи</a:t>
            </a:r>
            <a:r>
              <a:rPr lang="ru-RU" dirty="0"/>
              <a:t> </a:t>
            </a:r>
            <a:r>
              <a:rPr lang="en-US" dirty="0"/>
              <a:t>MST.</a:t>
            </a:r>
          </a:p>
          <a:p>
            <a:r>
              <a:rPr lang="ru-RU" b="1" dirty="0" err="1"/>
              <a:t>Визначення</a:t>
            </a:r>
            <a:r>
              <a:rPr lang="ru-RU" b="1" dirty="0"/>
              <a:t> </a:t>
            </a:r>
            <a:r>
              <a:rPr lang="ru-RU" b="1" dirty="0" err="1"/>
              <a:t>вартості</a:t>
            </a:r>
            <a:r>
              <a:rPr lang="ru-RU" dirty="0"/>
              <a:t>: </a:t>
            </a:r>
            <a:r>
              <a:rPr lang="ru-RU" dirty="0" err="1"/>
              <a:t>Розраховуємо</a:t>
            </a:r>
            <a:r>
              <a:rPr lang="ru-RU" dirty="0"/>
              <a:t> </a:t>
            </a:r>
            <a:r>
              <a:rPr lang="ru-RU" dirty="0" err="1"/>
              <a:t>вартість</a:t>
            </a:r>
            <a:r>
              <a:rPr lang="ru-RU" dirty="0"/>
              <a:t> маршруту </a:t>
            </a:r>
            <a:r>
              <a:rPr lang="ru-RU" dirty="0" err="1"/>
              <a:t>комівояжера</a:t>
            </a:r>
            <a:r>
              <a:rPr lang="ru-RU" dirty="0"/>
              <a:t> 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отриманого</a:t>
            </a:r>
            <a:r>
              <a:rPr lang="ru-RU" dirty="0"/>
              <a:t> шляху.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32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3.</a:t>
            </a:r>
            <a:r>
              <a:rPr lang="ru-RU" dirty="0" err="1" smtClean="0"/>
              <a:t>Метагевристики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 smtClean="0"/>
              <a:t>Генетичні</a:t>
            </a:r>
            <a:r>
              <a:rPr lang="ru-RU" b="1" dirty="0" smtClean="0"/>
              <a:t> </a:t>
            </a:r>
            <a:r>
              <a:rPr lang="ru-RU" b="1" dirty="0" err="1"/>
              <a:t>алгоритми</a:t>
            </a:r>
            <a:r>
              <a:rPr lang="ru-RU" b="1" dirty="0"/>
              <a:t> (</a:t>
            </a:r>
            <a:r>
              <a:rPr lang="en-US" b="1" dirty="0"/>
              <a:t>GA)</a:t>
            </a:r>
            <a:r>
              <a:rPr lang="en-US" dirty="0"/>
              <a:t>: </a:t>
            </a:r>
            <a:r>
              <a:rPr lang="ru-RU" dirty="0" err="1"/>
              <a:t>Використовує</a:t>
            </a:r>
            <a:r>
              <a:rPr lang="ru-RU" dirty="0"/>
              <a:t> </a:t>
            </a:r>
            <a:r>
              <a:rPr lang="ru-RU" dirty="0" err="1"/>
              <a:t>принципи</a:t>
            </a:r>
            <a:r>
              <a:rPr lang="ru-RU" dirty="0"/>
              <a:t> </a:t>
            </a:r>
            <a:r>
              <a:rPr lang="ru-RU" dirty="0" err="1"/>
              <a:t>еволюції</a:t>
            </a:r>
            <a:r>
              <a:rPr lang="ru-RU" dirty="0"/>
              <a:t>, </a:t>
            </a:r>
            <a:r>
              <a:rPr lang="ru-RU" dirty="0" err="1"/>
              <a:t>такі</a:t>
            </a:r>
            <a:r>
              <a:rPr lang="ru-RU" dirty="0"/>
              <a:t> як </a:t>
            </a:r>
            <a:r>
              <a:rPr lang="ru-RU" dirty="0" err="1"/>
              <a:t>відбір</a:t>
            </a:r>
            <a:r>
              <a:rPr lang="ru-RU" dirty="0"/>
              <a:t>, </a:t>
            </a:r>
            <a:r>
              <a:rPr lang="ru-RU" dirty="0" err="1"/>
              <a:t>мутація</a:t>
            </a:r>
            <a:r>
              <a:rPr lang="ru-RU" dirty="0"/>
              <a:t> і </a:t>
            </a:r>
            <a:r>
              <a:rPr lang="ru-RU" dirty="0" err="1"/>
              <a:t>кросовер</a:t>
            </a:r>
            <a:r>
              <a:rPr lang="ru-RU" dirty="0"/>
              <a:t>. </a:t>
            </a:r>
            <a:r>
              <a:rPr lang="ru-RU" dirty="0" err="1"/>
              <a:t>Ітеративно</a:t>
            </a:r>
            <a:r>
              <a:rPr lang="ru-RU" dirty="0"/>
              <a:t> </a:t>
            </a:r>
            <a:r>
              <a:rPr lang="ru-RU" dirty="0" err="1"/>
              <a:t>покращує</a:t>
            </a:r>
            <a:r>
              <a:rPr lang="ru-RU" dirty="0"/>
              <a:t> </a:t>
            </a:r>
            <a:r>
              <a:rPr lang="ru-RU" dirty="0" err="1"/>
              <a:t>набір</a:t>
            </a:r>
            <a:r>
              <a:rPr lang="ru-RU" dirty="0"/>
              <a:t> </a:t>
            </a:r>
            <a:r>
              <a:rPr lang="ru-RU" dirty="0" err="1"/>
              <a:t>рішень</a:t>
            </a:r>
            <a:r>
              <a:rPr lang="ru-RU" dirty="0"/>
              <a:t>, </a:t>
            </a:r>
            <a:r>
              <a:rPr lang="ru-RU" dirty="0" err="1"/>
              <a:t>забезпечуючи</a:t>
            </a:r>
            <a:r>
              <a:rPr lang="ru-RU" dirty="0"/>
              <a:t> </a:t>
            </a:r>
            <a:r>
              <a:rPr lang="ru-RU" dirty="0" err="1"/>
              <a:t>гарні</a:t>
            </a:r>
            <a:r>
              <a:rPr lang="ru-RU" dirty="0"/>
              <a:t> </a:t>
            </a:r>
            <a:r>
              <a:rPr lang="ru-RU" dirty="0" err="1"/>
              <a:t>результати</a:t>
            </a:r>
            <a:r>
              <a:rPr lang="ru-RU" dirty="0"/>
              <a:t> для великих </a:t>
            </a:r>
            <a:r>
              <a:rPr lang="ru-RU" dirty="0" err="1"/>
              <a:t>розмірів</a:t>
            </a:r>
            <a:r>
              <a:rPr lang="ru-RU" dirty="0"/>
              <a:t> задач.</a:t>
            </a:r>
          </a:p>
          <a:p>
            <a:r>
              <a:rPr lang="ru-RU" b="1" dirty="0" err="1" smtClean="0"/>
              <a:t>Мурашиний</a:t>
            </a:r>
            <a:r>
              <a:rPr lang="ru-RU" b="1" dirty="0" smtClean="0"/>
              <a:t> </a:t>
            </a:r>
            <a:r>
              <a:rPr lang="ru-RU" b="1" dirty="0"/>
              <a:t>алгоритм (</a:t>
            </a:r>
            <a:r>
              <a:rPr lang="en-US" b="1" dirty="0"/>
              <a:t>Ant Colony Optimization)</a:t>
            </a:r>
            <a:r>
              <a:rPr lang="en-US" dirty="0"/>
              <a:t>: </a:t>
            </a:r>
            <a:r>
              <a:rPr lang="ru-RU" dirty="0" err="1"/>
              <a:t>Використовує</a:t>
            </a:r>
            <a:r>
              <a:rPr lang="ru-RU" dirty="0"/>
              <a:t> модель </a:t>
            </a:r>
            <a:r>
              <a:rPr lang="ru-RU" dirty="0" err="1"/>
              <a:t>поведінки</a:t>
            </a:r>
            <a:r>
              <a:rPr lang="ru-RU" dirty="0"/>
              <a:t> </a:t>
            </a:r>
            <a:r>
              <a:rPr lang="ru-RU" dirty="0" err="1"/>
              <a:t>мурах</a:t>
            </a:r>
            <a:r>
              <a:rPr lang="ru-RU" dirty="0"/>
              <a:t>, де </a:t>
            </a:r>
            <a:r>
              <a:rPr lang="ru-RU" dirty="0" err="1"/>
              <a:t>мурахи</a:t>
            </a:r>
            <a:r>
              <a:rPr lang="ru-RU" dirty="0"/>
              <a:t> </a:t>
            </a:r>
            <a:r>
              <a:rPr lang="ru-RU" dirty="0" err="1"/>
              <a:t>залишають</a:t>
            </a:r>
            <a:r>
              <a:rPr lang="ru-RU" dirty="0"/>
              <a:t> «</a:t>
            </a:r>
            <a:r>
              <a:rPr lang="ru-RU" dirty="0" err="1"/>
              <a:t>феромони</a:t>
            </a:r>
            <a:r>
              <a:rPr lang="ru-RU" dirty="0"/>
              <a:t>» на </a:t>
            </a:r>
            <a:r>
              <a:rPr lang="ru-RU" dirty="0" err="1"/>
              <a:t>маршруті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вони </a:t>
            </a:r>
            <a:r>
              <a:rPr lang="ru-RU" dirty="0" err="1"/>
              <a:t>проходять</a:t>
            </a:r>
            <a:r>
              <a:rPr lang="ru-RU" dirty="0"/>
              <a:t>. </a:t>
            </a:r>
            <a:r>
              <a:rPr lang="ru-RU" dirty="0" err="1"/>
              <a:t>Маршрути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більше</a:t>
            </a:r>
            <a:r>
              <a:rPr lang="ru-RU" dirty="0"/>
              <a:t> </a:t>
            </a:r>
            <a:r>
              <a:rPr lang="ru-RU" dirty="0" err="1"/>
              <a:t>феромонів</a:t>
            </a:r>
            <a:r>
              <a:rPr lang="ru-RU" dirty="0"/>
              <a:t>,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більшу</a:t>
            </a:r>
            <a:r>
              <a:rPr lang="ru-RU" dirty="0"/>
              <a:t> </a:t>
            </a:r>
            <a:r>
              <a:rPr lang="ru-RU" dirty="0" err="1"/>
              <a:t>ймовірність</a:t>
            </a:r>
            <a:r>
              <a:rPr lang="ru-RU" dirty="0"/>
              <a:t> бути </a:t>
            </a:r>
            <a:r>
              <a:rPr lang="ru-RU" dirty="0" err="1"/>
              <a:t>обраними</a:t>
            </a:r>
            <a:r>
              <a:rPr lang="ru-RU" dirty="0"/>
              <a:t> </a:t>
            </a:r>
            <a:r>
              <a:rPr lang="ru-RU" dirty="0" err="1"/>
              <a:t>іншими</a:t>
            </a:r>
            <a:r>
              <a:rPr lang="ru-RU" dirty="0"/>
              <a:t> </a:t>
            </a:r>
            <a:r>
              <a:rPr lang="ru-RU" dirty="0" err="1"/>
              <a:t>мурахами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призводить</a:t>
            </a:r>
            <a:r>
              <a:rPr lang="ru-RU" dirty="0"/>
              <a:t> до </a:t>
            </a:r>
            <a:r>
              <a:rPr lang="ru-RU" dirty="0" err="1"/>
              <a:t>побудови</a:t>
            </a:r>
            <a:r>
              <a:rPr lang="ru-RU" dirty="0"/>
              <a:t> </a:t>
            </a:r>
            <a:r>
              <a:rPr lang="ru-RU" dirty="0" err="1"/>
              <a:t>коротшого</a:t>
            </a:r>
            <a:r>
              <a:rPr lang="ru-RU" dirty="0"/>
              <a:t> маршруту з часом.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37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3.</a:t>
            </a:r>
            <a:r>
              <a:rPr lang="ru-RU" dirty="0" err="1"/>
              <a:t>Метагевристики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err="1" smtClean="0"/>
              <a:t>Імітація</a:t>
            </a:r>
            <a:r>
              <a:rPr lang="ru-RU" b="1" dirty="0" smtClean="0"/>
              <a:t> </a:t>
            </a:r>
            <a:r>
              <a:rPr lang="ru-RU" b="1" dirty="0" err="1" smtClean="0"/>
              <a:t>віджигу</a:t>
            </a:r>
            <a:r>
              <a:rPr lang="ru-RU" b="1" dirty="0" smtClean="0"/>
              <a:t> </a:t>
            </a:r>
            <a:r>
              <a:rPr lang="ru-RU" b="1" dirty="0"/>
              <a:t>(</a:t>
            </a:r>
            <a:r>
              <a:rPr lang="en-US" b="1" dirty="0"/>
              <a:t>Simulated Annealing)</a:t>
            </a:r>
            <a:r>
              <a:rPr lang="en-US" dirty="0"/>
              <a:t>: </a:t>
            </a:r>
            <a:r>
              <a:rPr lang="ru-RU" dirty="0"/>
              <a:t>Алгоритм </a:t>
            </a:r>
            <a:r>
              <a:rPr lang="ru-RU" dirty="0" err="1"/>
              <a:t>імітує</a:t>
            </a:r>
            <a:r>
              <a:rPr lang="ru-RU" dirty="0"/>
              <a:t> </a:t>
            </a:r>
            <a:r>
              <a:rPr lang="ru-RU" dirty="0" err="1"/>
              <a:t>процес</a:t>
            </a:r>
            <a:r>
              <a:rPr lang="ru-RU" dirty="0"/>
              <a:t> </a:t>
            </a:r>
            <a:r>
              <a:rPr lang="ru-RU" dirty="0" err="1"/>
              <a:t>охолодження</a:t>
            </a:r>
            <a:r>
              <a:rPr lang="ru-RU" dirty="0"/>
              <a:t> </a:t>
            </a:r>
            <a:r>
              <a:rPr lang="ru-RU" dirty="0" err="1"/>
              <a:t>металів</a:t>
            </a:r>
            <a:r>
              <a:rPr lang="ru-RU" dirty="0"/>
              <a:t>, </a:t>
            </a:r>
            <a:r>
              <a:rPr lang="ru-RU" dirty="0" err="1"/>
              <a:t>поступово</a:t>
            </a:r>
            <a:r>
              <a:rPr lang="ru-RU" dirty="0"/>
              <a:t> </a:t>
            </a:r>
            <a:r>
              <a:rPr lang="ru-RU" dirty="0" err="1"/>
              <a:t>зменшуючи</a:t>
            </a:r>
            <a:r>
              <a:rPr lang="ru-RU" dirty="0"/>
              <a:t> </a:t>
            </a:r>
            <a:r>
              <a:rPr lang="ru-RU" dirty="0" err="1"/>
              <a:t>ймовірність</a:t>
            </a:r>
            <a:r>
              <a:rPr lang="ru-RU" dirty="0"/>
              <a:t> </a:t>
            </a:r>
            <a:r>
              <a:rPr lang="ru-RU" dirty="0" err="1"/>
              <a:t>прийняття</a:t>
            </a:r>
            <a:r>
              <a:rPr lang="ru-RU" dirty="0"/>
              <a:t> </a:t>
            </a:r>
            <a:r>
              <a:rPr lang="ru-RU" dirty="0" err="1"/>
              <a:t>гірших</a:t>
            </a:r>
            <a:r>
              <a:rPr lang="ru-RU" dirty="0"/>
              <a:t> </a:t>
            </a:r>
            <a:r>
              <a:rPr lang="ru-RU" dirty="0" err="1"/>
              <a:t>рішень</a:t>
            </a:r>
            <a:r>
              <a:rPr lang="ru-RU" dirty="0"/>
              <a:t> і </a:t>
            </a:r>
            <a:r>
              <a:rPr lang="ru-RU" dirty="0" err="1"/>
              <a:t>оптимізуючи</a:t>
            </a:r>
            <a:r>
              <a:rPr lang="ru-RU" dirty="0"/>
              <a:t> до локального </a:t>
            </a:r>
            <a:r>
              <a:rPr lang="ru-RU" dirty="0" err="1"/>
              <a:t>мінімуму</a:t>
            </a:r>
            <a:r>
              <a:rPr lang="ru-RU" dirty="0"/>
              <a:t>.</a:t>
            </a:r>
          </a:p>
          <a:p>
            <a:r>
              <a:rPr lang="ru-RU" b="1" dirty="0"/>
              <a:t>Метод табу-</a:t>
            </a:r>
            <a:r>
              <a:rPr lang="ru-RU" b="1" dirty="0" err="1"/>
              <a:t>пошуку</a:t>
            </a:r>
            <a:r>
              <a:rPr lang="ru-RU" b="1" dirty="0"/>
              <a:t> (</a:t>
            </a:r>
            <a:r>
              <a:rPr lang="en-US" b="1" dirty="0" err="1"/>
              <a:t>Tabu</a:t>
            </a:r>
            <a:r>
              <a:rPr lang="en-US" b="1" dirty="0"/>
              <a:t> Search)</a:t>
            </a:r>
            <a:r>
              <a:rPr lang="en-US" dirty="0"/>
              <a:t>: </a:t>
            </a:r>
            <a:r>
              <a:rPr lang="ru-RU" dirty="0" err="1"/>
              <a:t>Працює</a:t>
            </a:r>
            <a:r>
              <a:rPr lang="ru-RU" dirty="0"/>
              <a:t> з забороною </a:t>
            </a:r>
            <a:r>
              <a:rPr lang="ru-RU" dirty="0" err="1"/>
              <a:t>певних</a:t>
            </a:r>
            <a:r>
              <a:rPr lang="ru-RU" dirty="0"/>
              <a:t> </a:t>
            </a:r>
            <a:r>
              <a:rPr lang="ru-RU" dirty="0" err="1"/>
              <a:t>переходів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уникнути</a:t>
            </a:r>
            <a:r>
              <a:rPr lang="ru-RU" dirty="0"/>
              <a:t> </a:t>
            </a:r>
            <a:r>
              <a:rPr lang="ru-RU" dirty="0" err="1"/>
              <a:t>зациклення</a:t>
            </a:r>
            <a:r>
              <a:rPr lang="ru-RU" dirty="0"/>
              <a:t> та </a:t>
            </a:r>
            <a:r>
              <a:rPr lang="ru-RU" dirty="0" err="1"/>
              <a:t>дослідження</a:t>
            </a:r>
            <a:r>
              <a:rPr lang="ru-RU" dirty="0"/>
              <a:t> </a:t>
            </a:r>
            <a:r>
              <a:rPr lang="ru-RU" dirty="0" err="1"/>
              <a:t>рішень</a:t>
            </a:r>
            <a:r>
              <a:rPr lang="ru-RU" dirty="0"/>
              <a:t>, </a:t>
            </a:r>
            <a:r>
              <a:rPr lang="ru-RU" dirty="0" err="1"/>
              <a:t>вже</a:t>
            </a:r>
            <a:r>
              <a:rPr lang="ru-RU" dirty="0"/>
              <a:t> </a:t>
            </a:r>
            <a:r>
              <a:rPr lang="ru-RU" dirty="0" err="1"/>
              <a:t>відвіданих</a:t>
            </a:r>
            <a:r>
              <a:rPr lang="ru-RU" dirty="0"/>
              <a:t> </a:t>
            </a:r>
            <a:r>
              <a:rPr lang="ru-RU" dirty="0" err="1"/>
              <a:t>нещодавно</a:t>
            </a:r>
            <a:r>
              <a:rPr lang="ru-RU" dirty="0"/>
              <a:t>. </a:t>
            </a:r>
            <a:r>
              <a:rPr lang="ru-RU" dirty="0" err="1"/>
              <a:t>Цей</a:t>
            </a:r>
            <a:r>
              <a:rPr lang="ru-RU" dirty="0"/>
              <a:t> метод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уникати</a:t>
            </a:r>
            <a:r>
              <a:rPr lang="ru-RU" dirty="0"/>
              <a:t> </a:t>
            </a:r>
            <a:r>
              <a:rPr lang="ru-RU" dirty="0" err="1"/>
              <a:t>локальних</a:t>
            </a:r>
            <a:r>
              <a:rPr lang="ru-RU" dirty="0"/>
              <a:t> </a:t>
            </a:r>
            <a:r>
              <a:rPr lang="ru-RU" dirty="0" err="1"/>
              <a:t>мінімумів</a:t>
            </a:r>
            <a:r>
              <a:rPr lang="ru-RU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1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 smtClean="0"/>
              <a:t>4</a:t>
            </a:r>
            <a:r>
              <a:rPr lang="en-US" b="1" dirty="0" smtClean="0"/>
              <a:t>. </a:t>
            </a:r>
            <a:r>
              <a:rPr lang="ru-RU" b="1" dirty="0" err="1" smtClean="0"/>
              <a:t>Гібридні</a:t>
            </a:r>
            <a:r>
              <a:rPr lang="ru-RU" b="1" dirty="0" smtClean="0"/>
              <a:t> </a:t>
            </a:r>
            <a:r>
              <a:rPr lang="ru-RU" b="1" dirty="0" err="1" smtClean="0"/>
              <a:t>підходи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Поєднання</a:t>
            </a:r>
            <a:r>
              <a:rPr lang="ru-RU" dirty="0" smtClean="0"/>
              <a:t> </a:t>
            </a:r>
            <a:r>
              <a:rPr lang="ru-RU" dirty="0" err="1"/>
              <a:t>методів</a:t>
            </a:r>
            <a:r>
              <a:rPr lang="ru-RU" dirty="0"/>
              <a:t>, 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динамічного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з </a:t>
            </a:r>
            <a:r>
              <a:rPr lang="ru-RU" dirty="0" err="1"/>
              <a:t>метагевристиками</a:t>
            </a:r>
            <a:r>
              <a:rPr lang="ru-RU" dirty="0"/>
              <a:t>,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призвести</a:t>
            </a:r>
            <a:r>
              <a:rPr lang="ru-RU" dirty="0"/>
              <a:t> до </a:t>
            </a:r>
            <a:r>
              <a:rPr lang="ru-RU" dirty="0" err="1"/>
              <a:t>покращення</a:t>
            </a:r>
            <a:r>
              <a:rPr lang="ru-RU" dirty="0"/>
              <a:t> </a:t>
            </a:r>
            <a:r>
              <a:rPr lang="ru-RU" dirty="0" err="1"/>
              <a:t>якості</a:t>
            </a:r>
            <a:r>
              <a:rPr lang="ru-RU" dirty="0"/>
              <a:t> </a:t>
            </a:r>
            <a:r>
              <a:rPr lang="ru-RU" dirty="0" err="1"/>
              <a:t>рішень</a:t>
            </a:r>
            <a:r>
              <a:rPr lang="ru-RU" dirty="0"/>
              <a:t> на великих задачах і </a:t>
            </a:r>
            <a:r>
              <a:rPr lang="ru-RU" dirty="0" err="1"/>
              <a:t>допомогти</a:t>
            </a:r>
            <a:r>
              <a:rPr lang="ru-RU" dirty="0"/>
              <a:t> у </a:t>
            </a:r>
            <a:r>
              <a:rPr lang="ru-RU" dirty="0" err="1"/>
              <a:t>визначенні</a:t>
            </a:r>
            <a:r>
              <a:rPr lang="ru-RU" dirty="0"/>
              <a:t> </a:t>
            </a:r>
            <a:r>
              <a:rPr lang="ru-RU" dirty="0" err="1"/>
              <a:t>оптимальних</a:t>
            </a:r>
            <a:r>
              <a:rPr lang="ru-RU" dirty="0"/>
              <a:t> </a:t>
            </a:r>
            <a:r>
              <a:rPr lang="ru-RU" dirty="0" err="1"/>
              <a:t>параметрів</a:t>
            </a:r>
            <a:r>
              <a:rPr lang="ru-RU" dirty="0"/>
              <a:t> алгоритму.</a:t>
            </a:r>
          </a:p>
        </p:txBody>
      </p:sp>
    </p:spTree>
    <p:extLst>
      <p:ext uri="{BB962C8B-B14F-4D97-AF65-F5344CB8AC3E}">
        <p14:creationId xmlns:p14="http://schemas.microsoft.com/office/powerpoint/2010/main" val="412767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Оптимізац</a:t>
            </a:r>
            <a:r>
              <a:rPr lang="uk-UA" dirty="0" smtClean="0"/>
              <a:t>і</a:t>
            </a:r>
            <a:r>
              <a:rPr lang="ru-RU" dirty="0" err="1" smtClean="0"/>
              <a:t>йна</a:t>
            </a:r>
            <a:r>
              <a:rPr lang="ru-RU" dirty="0" smtClean="0"/>
              <a:t> задача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err="1" smtClean="0"/>
              <a:t>Ціль</a:t>
            </a:r>
            <a:r>
              <a:rPr lang="ru-RU" dirty="0" smtClean="0"/>
              <a:t>:</a:t>
            </a:r>
          </a:p>
          <a:p>
            <a:r>
              <a:rPr lang="ru-RU" b="1" dirty="0" err="1" smtClean="0"/>
              <a:t>Знайти</a:t>
            </a:r>
            <a:r>
              <a:rPr lang="ru-RU" dirty="0" smtClean="0"/>
              <a:t> </a:t>
            </a:r>
            <a:r>
              <a:rPr lang="en-US" dirty="0" smtClean="0"/>
              <a:t>x ∈D (</a:t>
            </a:r>
            <a:r>
              <a:rPr lang="ru-RU" dirty="0" smtClean="0"/>
              <a:t>де </a:t>
            </a:r>
            <a:r>
              <a:rPr lang="en-US" dirty="0" smtClean="0"/>
              <a:t>D – </a:t>
            </a:r>
            <a:r>
              <a:rPr lang="ru-RU" dirty="0" smtClean="0"/>
              <a:t>область </a:t>
            </a:r>
            <a:r>
              <a:rPr lang="ru-RU" dirty="0" err="1" smtClean="0"/>
              <a:t>допустимих</a:t>
            </a:r>
            <a:r>
              <a:rPr lang="ru-RU" dirty="0" smtClean="0"/>
              <a:t> </a:t>
            </a:r>
            <a:r>
              <a:rPr lang="ru-RU" dirty="0" err="1" smtClean="0"/>
              <a:t>значень</a:t>
            </a:r>
            <a:r>
              <a:rPr lang="ru-RU" dirty="0" smtClean="0"/>
              <a:t>), яке </a:t>
            </a:r>
            <a:r>
              <a:rPr lang="ru-RU" b="1" dirty="0" err="1" smtClean="0"/>
              <a:t>мінімізує</a:t>
            </a:r>
            <a:r>
              <a:rPr lang="ru-RU" b="1" dirty="0" smtClean="0"/>
              <a:t> </a:t>
            </a:r>
            <a:r>
              <a:rPr lang="ru-RU" b="1" dirty="0" err="1" smtClean="0"/>
              <a:t>або</a:t>
            </a:r>
            <a:r>
              <a:rPr lang="ru-RU" b="1" dirty="0" smtClean="0"/>
              <a:t> </a:t>
            </a:r>
            <a:r>
              <a:rPr lang="ru-RU" b="1" dirty="0" err="1" smtClean="0"/>
              <a:t>максимізує</a:t>
            </a:r>
            <a:r>
              <a:rPr lang="ru-RU" dirty="0" smtClean="0"/>
              <a:t> </a:t>
            </a:r>
            <a:r>
              <a:rPr lang="ru-RU" dirty="0" err="1" smtClean="0"/>
              <a:t>значення</a:t>
            </a:r>
            <a:r>
              <a:rPr lang="ru-RU" dirty="0" smtClean="0"/>
              <a:t> </a:t>
            </a:r>
            <a:r>
              <a:rPr lang="en-US" dirty="0" smtClean="0"/>
              <a:t>f(x) : </a:t>
            </a:r>
            <a:endParaRPr lang="uk-UA" dirty="0" smtClean="0"/>
          </a:p>
          <a:p>
            <a:pPr marL="0" indent="0">
              <a:buNone/>
            </a:pPr>
            <a:r>
              <a:rPr lang="ru-RU" dirty="0" err="1" smtClean="0"/>
              <a:t>Оптимізувати</a:t>
            </a:r>
            <a:r>
              <a:rPr lang="ru-RU" dirty="0" smtClean="0"/>
              <a:t>:</a:t>
            </a:r>
            <a:r>
              <a:rPr lang="en-US" dirty="0" smtClean="0"/>
              <a:t>f(x)→min⁡ </a:t>
            </a:r>
            <a:r>
              <a:rPr lang="ru-RU" dirty="0" err="1" smtClean="0"/>
              <a:t>або</a:t>
            </a:r>
            <a:r>
              <a:rPr lang="ru-RU" dirty="0" smtClean="0"/>
              <a:t> </a:t>
            </a:r>
            <a:r>
              <a:rPr lang="en-US" dirty="0" smtClean="0"/>
              <a:t>max</a:t>
            </a:r>
            <a:r>
              <a:rPr lang="uk-UA" dirty="0" smtClean="0"/>
              <a:t> </a:t>
            </a:r>
          </a:p>
          <a:p>
            <a:pPr marL="0" indent="0">
              <a:buNone/>
            </a:pPr>
            <a:r>
              <a:rPr lang="ru-RU" b="1" dirty="0" smtClean="0"/>
              <a:t>При </a:t>
            </a:r>
            <a:r>
              <a:rPr lang="ru-RU" b="1" dirty="0" err="1" smtClean="0"/>
              <a:t>дотриманні</a:t>
            </a:r>
            <a:r>
              <a:rPr lang="ru-RU" b="1" dirty="0" smtClean="0"/>
              <a:t> </a:t>
            </a:r>
            <a:r>
              <a:rPr lang="ru-RU" b="1" dirty="0" err="1" smtClean="0"/>
              <a:t>обмежень</a:t>
            </a:r>
            <a:r>
              <a:rPr lang="ru-RU" b="1" dirty="0" smtClean="0"/>
              <a:t>:</a:t>
            </a:r>
            <a:endParaRPr lang="ru-RU" dirty="0" smtClean="0"/>
          </a:p>
          <a:p>
            <a:r>
              <a:rPr lang="en-US" dirty="0" err="1" smtClean="0"/>
              <a:t>g_i</a:t>
            </a:r>
            <a:r>
              <a:rPr lang="en-US" dirty="0" smtClean="0"/>
              <a:t>(x) = 0 </a:t>
            </a:r>
            <a:r>
              <a:rPr lang="ru-RU" dirty="0" err="1" smtClean="0"/>
              <a:t>всіх</a:t>
            </a:r>
            <a:r>
              <a:rPr lang="ru-RU" dirty="0" smtClean="0"/>
              <a:t> </a:t>
            </a:r>
            <a:r>
              <a:rPr lang="en-US" dirty="0" err="1" smtClean="0"/>
              <a:t>i</a:t>
            </a:r>
            <a:r>
              <a:rPr lang="en-US" dirty="0" smtClean="0"/>
              <a:t>=1,…,m, </a:t>
            </a:r>
            <a:endParaRPr lang="uk-UA" dirty="0" smtClean="0"/>
          </a:p>
          <a:p>
            <a:r>
              <a:rPr lang="en-US" dirty="0" err="1" smtClean="0"/>
              <a:t>h_j</a:t>
            </a:r>
            <a:r>
              <a:rPr lang="en-US" dirty="0" smtClean="0"/>
              <a:t>(x) </a:t>
            </a:r>
            <a:r>
              <a:rPr lang="ru-RU" dirty="0" smtClean="0"/>
              <a:t>для </a:t>
            </a:r>
            <a:r>
              <a:rPr lang="ru-RU" dirty="0" err="1" smtClean="0"/>
              <a:t>всіх</a:t>
            </a:r>
            <a:r>
              <a:rPr lang="ru-RU" dirty="0" smtClean="0"/>
              <a:t> </a:t>
            </a:r>
            <a:r>
              <a:rPr lang="en-US" dirty="0" smtClean="0"/>
              <a:t>j=1,…,</a:t>
            </a:r>
            <a:r>
              <a:rPr lang="fr-CA" dirty="0" smtClean="0"/>
              <a:t>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47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Приклади</a:t>
            </a:r>
            <a:r>
              <a:rPr lang="ru-RU" b="1" dirty="0" smtClean="0"/>
              <a:t> задач </a:t>
            </a:r>
            <a:r>
              <a:rPr lang="ru-RU" b="1" dirty="0" err="1" smtClean="0"/>
              <a:t>оптимізації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b="1" dirty="0" smtClean="0"/>
              <a:t>Шлях </a:t>
            </a:r>
            <a:r>
              <a:rPr lang="ru-RU" b="1" dirty="0" err="1" smtClean="0"/>
              <a:t>найменшої</a:t>
            </a:r>
            <a:r>
              <a:rPr lang="ru-RU" b="1" dirty="0" smtClean="0"/>
              <a:t> </a:t>
            </a:r>
            <a:r>
              <a:rPr lang="ru-RU" b="1" dirty="0" err="1" smtClean="0"/>
              <a:t>вартості</a:t>
            </a:r>
            <a:r>
              <a:rPr lang="ru-RU" dirty="0" smtClean="0"/>
              <a:t>: Як </a:t>
            </a:r>
            <a:r>
              <a:rPr lang="ru-RU" dirty="0" err="1" smtClean="0"/>
              <a:t>знайти</a:t>
            </a:r>
            <a:r>
              <a:rPr lang="ru-RU" dirty="0" smtClean="0"/>
              <a:t> </a:t>
            </a:r>
            <a:r>
              <a:rPr lang="ru-RU" dirty="0" err="1" smtClean="0"/>
              <a:t>найкоротший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найдешевший</a:t>
            </a:r>
            <a:r>
              <a:rPr lang="ru-RU" dirty="0" smtClean="0"/>
              <a:t> маршрут для доставки </a:t>
            </a:r>
            <a:r>
              <a:rPr lang="ru-RU" dirty="0" err="1" smtClean="0"/>
              <a:t>товарів</a:t>
            </a:r>
            <a:r>
              <a:rPr lang="ru-RU" dirty="0" smtClean="0"/>
              <a:t>? </a:t>
            </a:r>
            <a:r>
              <a:rPr lang="ru-RU" dirty="0" err="1" smtClean="0"/>
              <a:t>Наприклад</a:t>
            </a:r>
            <a:r>
              <a:rPr lang="ru-RU" dirty="0" smtClean="0"/>
              <a:t>, алгоритм </a:t>
            </a:r>
            <a:r>
              <a:rPr lang="ru-RU" dirty="0" err="1" smtClean="0"/>
              <a:t>Дейкстри</a:t>
            </a:r>
            <a:r>
              <a:rPr lang="ru-RU" dirty="0" smtClean="0"/>
              <a:t> </a:t>
            </a:r>
            <a:r>
              <a:rPr lang="ru-RU" dirty="0" err="1" smtClean="0"/>
              <a:t>вирішує</a:t>
            </a:r>
            <a:r>
              <a:rPr lang="ru-RU" dirty="0" smtClean="0"/>
              <a:t> задачу </a:t>
            </a:r>
            <a:r>
              <a:rPr lang="ru-RU" dirty="0" err="1" smtClean="0"/>
              <a:t>найкоротшого</a:t>
            </a:r>
            <a:r>
              <a:rPr lang="ru-RU" dirty="0" smtClean="0"/>
              <a:t> шляху в графах.</a:t>
            </a:r>
          </a:p>
          <a:p>
            <a:r>
              <a:rPr lang="ru-RU" b="1" dirty="0" err="1" smtClean="0"/>
              <a:t>Розподіл</a:t>
            </a:r>
            <a:r>
              <a:rPr lang="ru-RU" b="1" dirty="0" smtClean="0"/>
              <a:t> </a:t>
            </a:r>
            <a:r>
              <a:rPr lang="ru-RU" b="1" dirty="0" err="1" smtClean="0"/>
              <a:t>ресурсів</a:t>
            </a:r>
            <a:r>
              <a:rPr lang="ru-RU" dirty="0" smtClean="0"/>
              <a:t>: Як </a:t>
            </a:r>
            <a:r>
              <a:rPr lang="ru-RU" dirty="0" err="1" smtClean="0"/>
              <a:t>ефективно</a:t>
            </a:r>
            <a:r>
              <a:rPr lang="ru-RU" dirty="0" smtClean="0"/>
              <a:t> </a:t>
            </a:r>
            <a:r>
              <a:rPr lang="ru-RU" dirty="0" err="1" smtClean="0"/>
              <a:t>розподілити</a:t>
            </a:r>
            <a:r>
              <a:rPr lang="ru-RU" dirty="0" smtClean="0"/>
              <a:t> </a:t>
            </a:r>
            <a:r>
              <a:rPr lang="ru-RU" dirty="0" err="1" smtClean="0"/>
              <a:t>обмежені</a:t>
            </a:r>
            <a:r>
              <a:rPr lang="ru-RU" dirty="0" smtClean="0"/>
              <a:t> </a:t>
            </a:r>
            <a:r>
              <a:rPr lang="ru-RU" dirty="0" err="1" smtClean="0"/>
              <a:t>ресурси</a:t>
            </a:r>
            <a:r>
              <a:rPr lang="ru-RU" dirty="0" smtClean="0"/>
              <a:t> </a:t>
            </a:r>
            <a:r>
              <a:rPr lang="ru-RU" dirty="0" err="1" smtClean="0"/>
              <a:t>між</a:t>
            </a:r>
            <a:r>
              <a:rPr lang="ru-RU" dirty="0" smtClean="0"/>
              <a:t> </a:t>
            </a:r>
            <a:r>
              <a:rPr lang="ru-RU" dirty="0" err="1" smtClean="0"/>
              <a:t>різними</a:t>
            </a:r>
            <a:r>
              <a:rPr lang="ru-RU" dirty="0" smtClean="0"/>
              <a:t> </a:t>
            </a:r>
            <a:r>
              <a:rPr lang="ru-RU" dirty="0" err="1" smtClean="0"/>
              <a:t>проєктами</a:t>
            </a:r>
            <a:r>
              <a:rPr lang="ru-RU" dirty="0" smtClean="0"/>
              <a:t>? Прикладом є задача про рюкзак, де треба обрати </a:t>
            </a:r>
            <a:r>
              <a:rPr lang="ru-RU" dirty="0" err="1" smtClean="0"/>
              <a:t>предмети</a:t>
            </a:r>
            <a:r>
              <a:rPr lang="ru-RU" dirty="0" smtClean="0"/>
              <a:t> з </a:t>
            </a:r>
            <a:r>
              <a:rPr lang="ru-RU" dirty="0" err="1" smtClean="0"/>
              <a:t>обмеженою</a:t>
            </a:r>
            <a:r>
              <a:rPr lang="ru-RU" dirty="0" smtClean="0"/>
              <a:t> вагою для </a:t>
            </a:r>
            <a:r>
              <a:rPr lang="ru-RU" dirty="0" err="1" smtClean="0"/>
              <a:t>максимізації</a:t>
            </a:r>
            <a:r>
              <a:rPr lang="ru-RU" dirty="0" smtClean="0"/>
              <a:t> </a:t>
            </a:r>
            <a:r>
              <a:rPr lang="ru-RU" dirty="0" err="1" smtClean="0"/>
              <a:t>загальної</a:t>
            </a:r>
            <a:r>
              <a:rPr lang="ru-RU" dirty="0" smtClean="0"/>
              <a:t> </a:t>
            </a:r>
            <a:r>
              <a:rPr lang="ru-RU" dirty="0" err="1" smtClean="0"/>
              <a:t>цінності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Планування</a:t>
            </a:r>
            <a:r>
              <a:rPr lang="ru-RU" dirty="0" smtClean="0"/>
              <a:t>: Як </a:t>
            </a:r>
            <a:r>
              <a:rPr lang="ru-RU" dirty="0" err="1" smtClean="0"/>
              <a:t>запланувати</a:t>
            </a:r>
            <a:r>
              <a:rPr lang="ru-RU" dirty="0" smtClean="0"/>
              <a:t> </a:t>
            </a:r>
            <a:r>
              <a:rPr lang="ru-RU" dirty="0" err="1" smtClean="0"/>
              <a:t>завдання</a:t>
            </a:r>
            <a:r>
              <a:rPr lang="ru-RU" dirty="0" smtClean="0"/>
              <a:t> так,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мінімізувати</a:t>
            </a:r>
            <a:r>
              <a:rPr lang="ru-RU" dirty="0" smtClean="0"/>
              <a:t> час </a:t>
            </a:r>
            <a:r>
              <a:rPr lang="ru-RU" dirty="0" err="1" smtClean="0"/>
              <a:t>виконання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витрати</a:t>
            </a:r>
            <a:r>
              <a:rPr lang="ru-RU" dirty="0" smtClean="0"/>
              <a:t>? </a:t>
            </a:r>
            <a:r>
              <a:rPr lang="ru-RU" dirty="0" err="1" smtClean="0"/>
              <a:t>Це</a:t>
            </a:r>
            <a:r>
              <a:rPr lang="ru-RU" dirty="0" smtClean="0"/>
              <a:t> задача, з </a:t>
            </a:r>
            <a:r>
              <a:rPr lang="ru-RU" dirty="0" err="1" smtClean="0"/>
              <a:t>якою</a:t>
            </a:r>
            <a:r>
              <a:rPr lang="ru-RU" dirty="0" smtClean="0"/>
              <a:t> </a:t>
            </a:r>
            <a:r>
              <a:rPr lang="ru-RU" dirty="0" err="1" smtClean="0"/>
              <a:t>стикаються</a:t>
            </a:r>
            <a:r>
              <a:rPr lang="ru-RU" dirty="0" smtClean="0"/>
              <a:t> в </a:t>
            </a:r>
            <a:r>
              <a:rPr lang="ru-RU" dirty="0" err="1" smtClean="0"/>
              <a:t>логістиці</a:t>
            </a:r>
            <a:r>
              <a:rPr lang="ru-RU" dirty="0" smtClean="0"/>
              <a:t> та на </a:t>
            </a:r>
            <a:r>
              <a:rPr lang="ru-RU" dirty="0" err="1" smtClean="0"/>
              <a:t>виробництві</a:t>
            </a:r>
            <a:r>
              <a:rPr lang="ru-RU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1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Лінійна</a:t>
            </a:r>
            <a:r>
              <a:rPr lang="ru-RU" dirty="0"/>
              <a:t> </a:t>
            </a:r>
            <a:r>
              <a:rPr lang="ru-RU" dirty="0" err="1"/>
              <a:t>оптимізація</a:t>
            </a:r>
            <a:r>
              <a:rPr lang="ru-RU" dirty="0"/>
              <a:t> (</a:t>
            </a:r>
            <a:r>
              <a:rPr lang="ru-RU" dirty="0" err="1"/>
              <a:t>лінійне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err="1" smtClean="0"/>
              <a:t>Лінійна</a:t>
            </a:r>
            <a:r>
              <a:rPr lang="ru-RU" b="1" dirty="0" smtClean="0"/>
              <a:t> </a:t>
            </a:r>
            <a:r>
              <a:rPr lang="ru-RU" b="1" dirty="0" err="1" smtClean="0"/>
              <a:t>оптимізація</a:t>
            </a:r>
            <a:r>
              <a:rPr lang="ru-RU" b="1" dirty="0" smtClean="0"/>
              <a:t> (</a:t>
            </a:r>
            <a:r>
              <a:rPr lang="ru-RU" b="1" dirty="0" err="1" smtClean="0"/>
              <a:t>лінійне</a:t>
            </a:r>
            <a:r>
              <a:rPr lang="ru-RU" b="1" dirty="0" smtClean="0"/>
              <a:t> </a:t>
            </a:r>
            <a:r>
              <a:rPr lang="ru-RU" b="1" dirty="0" err="1" smtClean="0"/>
              <a:t>програмування</a:t>
            </a:r>
            <a:r>
              <a:rPr lang="ru-RU" b="1" dirty="0" smtClean="0"/>
              <a:t>) </a:t>
            </a:r>
            <a:r>
              <a:rPr lang="ru-RU" dirty="0" smtClean="0"/>
              <a:t>—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підхід</a:t>
            </a:r>
            <a:r>
              <a:rPr lang="ru-RU" dirty="0" smtClean="0"/>
              <a:t> до </a:t>
            </a:r>
            <a:r>
              <a:rPr lang="ru-RU" dirty="0" err="1" smtClean="0"/>
              <a:t>знаходження</a:t>
            </a:r>
            <a:r>
              <a:rPr lang="ru-RU" dirty="0" smtClean="0"/>
              <a:t> максимального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мінімального</a:t>
            </a:r>
            <a:r>
              <a:rPr lang="ru-RU" dirty="0" smtClean="0"/>
              <a:t> </a:t>
            </a:r>
            <a:r>
              <a:rPr lang="ru-RU" dirty="0" err="1" smtClean="0"/>
              <a:t>значення</a:t>
            </a:r>
            <a:r>
              <a:rPr lang="ru-RU" dirty="0" smtClean="0"/>
              <a:t> </a:t>
            </a:r>
            <a:r>
              <a:rPr lang="ru-RU" dirty="0" err="1" smtClean="0"/>
              <a:t>лінійної</a:t>
            </a:r>
            <a:r>
              <a:rPr lang="ru-RU" dirty="0" smtClean="0"/>
              <a:t> </a:t>
            </a:r>
            <a:r>
              <a:rPr lang="ru-RU" dirty="0" err="1" smtClean="0"/>
              <a:t>цільової</a:t>
            </a:r>
            <a:r>
              <a:rPr lang="ru-RU" dirty="0" smtClean="0"/>
              <a:t> </a:t>
            </a:r>
            <a:r>
              <a:rPr lang="ru-RU" dirty="0" err="1" smtClean="0"/>
              <a:t>функції</a:t>
            </a:r>
            <a:r>
              <a:rPr lang="ru-RU" dirty="0" smtClean="0"/>
              <a:t> за </a:t>
            </a:r>
            <a:r>
              <a:rPr lang="ru-RU" dirty="0" err="1" smtClean="0"/>
              <a:t>умови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всі</a:t>
            </a:r>
            <a:r>
              <a:rPr lang="ru-RU" dirty="0" smtClean="0"/>
              <a:t> </a:t>
            </a:r>
            <a:r>
              <a:rPr lang="ru-RU" dirty="0" err="1" smtClean="0"/>
              <a:t>обмеження</a:t>
            </a:r>
            <a:r>
              <a:rPr lang="ru-RU" dirty="0" smtClean="0"/>
              <a:t> </a:t>
            </a:r>
            <a:r>
              <a:rPr lang="ru-RU" dirty="0" err="1" smtClean="0"/>
              <a:t>системи</a:t>
            </a:r>
            <a:r>
              <a:rPr lang="ru-RU" dirty="0" smtClean="0"/>
              <a:t> </a:t>
            </a:r>
            <a:r>
              <a:rPr lang="ru-RU" dirty="0" err="1" smtClean="0"/>
              <a:t>виражені</a:t>
            </a:r>
            <a:r>
              <a:rPr lang="ru-RU" dirty="0" smtClean="0"/>
              <a:t> </a:t>
            </a:r>
            <a:r>
              <a:rPr lang="ru-RU" dirty="0" err="1" smtClean="0"/>
              <a:t>лінійними</a:t>
            </a:r>
            <a:r>
              <a:rPr lang="ru-RU" dirty="0" smtClean="0"/>
              <a:t> </a:t>
            </a:r>
            <a:r>
              <a:rPr lang="ru-RU" dirty="0" err="1" smtClean="0"/>
              <a:t>нерівностями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рівняннями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Приклад: Задача про </a:t>
            </a:r>
            <a:r>
              <a:rPr lang="ru-RU" b="1" dirty="0" err="1" smtClean="0"/>
              <a:t>суміш</a:t>
            </a:r>
            <a:endParaRPr lang="ru-RU" b="1" dirty="0" smtClean="0"/>
          </a:p>
          <a:p>
            <a:r>
              <a:rPr lang="ru-RU" dirty="0" smtClean="0"/>
              <a:t>Задача про </a:t>
            </a:r>
            <a:r>
              <a:rPr lang="ru-RU" dirty="0" err="1" smtClean="0"/>
              <a:t>суміш</a:t>
            </a:r>
            <a:r>
              <a:rPr lang="ru-RU" dirty="0" smtClean="0"/>
              <a:t> </a:t>
            </a:r>
            <a:r>
              <a:rPr lang="ru-RU" dirty="0" err="1" smtClean="0"/>
              <a:t>ілюструє</a:t>
            </a:r>
            <a:r>
              <a:rPr lang="ru-RU" dirty="0" smtClean="0"/>
              <a:t> </a:t>
            </a:r>
            <a:r>
              <a:rPr lang="ru-RU" dirty="0" err="1" smtClean="0"/>
              <a:t>лінійну</a:t>
            </a:r>
            <a:r>
              <a:rPr lang="ru-RU" dirty="0" smtClean="0"/>
              <a:t> </a:t>
            </a:r>
            <a:r>
              <a:rPr lang="ru-RU" dirty="0" err="1" smtClean="0"/>
              <a:t>оптимізацію</a:t>
            </a:r>
            <a:r>
              <a:rPr lang="ru-RU" dirty="0" smtClean="0"/>
              <a:t>, коли </a:t>
            </a:r>
            <a:r>
              <a:rPr lang="ru-RU" dirty="0" err="1" smtClean="0"/>
              <a:t>потрібно</a:t>
            </a:r>
            <a:r>
              <a:rPr lang="ru-RU" dirty="0" smtClean="0"/>
              <a:t> оптимально </a:t>
            </a:r>
            <a:r>
              <a:rPr lang="ru-RU" dirty="0" err="1" smtClean="0"/>
              <a:t>змішати</a:t>
            </a:r>
            <a:r>
              <a:rPr lang="ru-RU" dirty="0" smtClean="0"/>
              <a:t> </a:t>
            </a:r>
            <a:r>
              <a:rPr lang="ru-RU" dirty="0" err="1" smtClean="0"/>
              <a:t>ресурси</a:t>
            </a:r>
            <a:r>
              <a:rPr lang="ru-RU" dirty="0" smtClean="0"/>
              <a:t> для </a:t>
            </a:r>
            <a:r>
              <a:rPr lang="ru-RU" dirty="0" err="1" smtClean="0"/>
              <a:t>отримання</a:t>
            </a:r>
            <a:r>
              <a:rPr lang="ru-RU" dirty="0" smtClean="0"/>
              <a:t> </a:t>
            </a:r>
            <a:r>
              <a:rPr lang="ru-RU" dirty="0" err="1" smtClean="0"/>
              <a:t>певного</a:t>
            </a:r>
            <a:r>
              <a:rPr lang="ru-RU" dirty="0" smtClean="0"/>
              <a:t> продукту, </a:t>
            </a:r>
            <a:r>
              <a:rPr lang="ru-RU" dirty="0" err="1" smtClean="0"/>
              <a:t>мінімізуючи</a:t>
            </a:r>
            <a:r>
              <a:rPr lang="ru-RU" dirty="0" smtClean="0"/>
              <a:t> </a:t>
            </a:r>
            <a:r>
              <a:rPr lang="ru-RU" dirty="0" err="1" smtClean="0"/>
              <a:t>витрати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максимізуючи</a:t>
            </a:r>
            <a:r>
              <a:rPr lang="ru-RU" dirty="0" smtClean="0"/>
              <a:t> </a:t>
            </a:r>
            <a:r>
              <a:rPr lang="ru-RU" dirty="0" err="1" smtClean="0"/>
              <a:t>прибуток</a:t>
            </a:r>
            <a:r>
              <a:rPr lang="ru-RU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8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Приклад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Уявімо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фабрика </a:t>
            </a:r>
            <a:r>
              <a:rPr lang="ru-RU" dirty="0" err="1" smtClean="0"/>
              <a:t>виробляє</a:t>
            </a:r>
            <a:r>
              <a:rPr lang="ru-RU" dirty="0" smtClean="0"/>
              <a:t> корм для </a:t>
            </a:r>
            <a:r>
              <a:rPr lang="ru-RU" dirty="0" err="1" smtClean="0"/>
              <a:t>тварин</a:t>
            </a:r>
            <a:r>
              <a:rPr lang="ru-RU" dirty="0" smtClean="0"/>
              <a:t>, </a:t>
            </a:r>
            <a:r>
              <a:rPr lang="ru-RU" dirty="0" err="1" smtClean="0"/>
              <a:t>змішуючи</a:t>
            </a:r>
            <a:r>
              <a:rPr lang="ru-RU" dirty="0" smtClean="0"/>
              <a:t> </a:t>
            </a:r>
            <a:r>
              <a:rPr lang="ru-RU" dirty="0" err="1" smtClean="0"/>
              <a:t>кілька</a:t>
            </a:r>
            <a:r>
              <a:rPr lang="ru-RU" dirty="0" smtClean="0"/>
              <a:t> </a:t>
            </a:r>
            <a:r>
              <a:rPr lang="ru-RU" dirty="0" err="1" smtClean="0"/>
              <a:t>компонентів</a:t>
            </a:r>
            <a:r>
              <a:rPr lang="ru-RU" dirty="0" smtClean="0"/>
              <a:t> — </a:t>
            </a:r>
            <a:r>
              <a:rPr lang="ru-RU" dirty="0" err="1" smtClean="0"/>
              <a:t>наприклад</a:t>
            </a:r>
            <a:r>
              <a:rPr lang="ru-RU" dirty="0" smtClean="0"/>
              <a:t>, зерно та </a:t>
            </a:r>
            <a:r>
              <a:rPr lang="ru-RU" dirty="0" err="1" smtClean="0"/>
              <a:t>м’ясні</a:t>
            </a:r>
            <a:r>
              <a:rPr lang="ru-RU" dirty="0" smtClean="0"/>
              <a:t> </a:t>
            </a:r>
            <a:r>
              <a:rPr lang="ru-RU" dirty="0" err="1" smtClean="0"/>
              <a:t>відходи</a:t>
            </a:r>
            <a:r>
              <a:rPr lang="ru-RU" dirty="0" smtClean="0"/>
              <a:t>. </a:t>
            </a:r>
            <a:r>
              <a:rPr lang="ru-RU" dirty="0" err="1" smtClean="0"/>
              <a:t>Кожен</a:t>
            </a:r>
            <a:r>
              <a:rPr lang="ru-RU" dirty="0" smtClean="0"/>
              <a:t> компонент 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dirty="0" err="1" smtClean="0"/>
              <a:t>різну</a:t>
            </a:r>
            <a:r>
              <a:rPr lang="ru-RU" dirty="0" smtClean="0"/>
              <a:t> </a:t>
            </a:r>
            <a:r>
              <a:rPr lang="ru-RU" dirty="0" err="1" smtClean="0"/>
              <a:t>вартість</a:t>
            </a:r>
            <a:r>
              <a:rPr lang="ru-RU" dirty="0" smtClean="0"/>
              <a:t> і </a:t>
            </a:r>
            <a:r>
              <a:rPr lang="ru-RU" dirty="0" err="1" smtClean="0"/>
              <a:t>різні</a:t>
            </a:r>
            <a:r>
              <a:rPr lang="ru-RU" dirty="0" smtClean="0"/>
              <a:t> </a:t>
            </a:r>
            <a:r>
              <a:rPr lang="ru-RU" dirty="0" err="1" smtClean="0"/>
              <a:t>показники</a:t>
            </a:r>
            <a:r>
              <a:rPr lang="ru-RU" dirty="0" smtClean="0"/>
              <a:t> </a:t>
            </a:r>
            <a:r>
              <a:rPr lang="ru-RU" dirty="0" err="1" smtClean="0"/>
              <a:t>харчових</a:t>
            </a:r>
            <a:r>
              <a:rPr lang="ru-RU" dirty="0" smtClean="0"/>
              <a:t> </a:t>
            </a:r>
            <a:r>
              <a:rPr lang="ru-RU" dirty="0" err="1" smtClean="0"/>
              <a:t>властивостей</a:t>
            </a:r>
            <a:r>
              <a:rPr lang="ru-RU" dirty="0" smtClean="0"/>
              <a:t>. </a:t>
            </a:r>
            <a:endParaRPr lang="en-US" dirty="0" smtClean="0"/>
          </a:p>
          <a:p>
            <a:r>
              <a:rPr lang="ru-RU" dirty="0" smtClean="0"/>
              <a:t>Мета </a:t>
            </a:r>
            <a:r>
              <a:rPr lang="ru-RU" dirty="0" smtClean="0"/>
              <a:t>— </a:t>
            </a:r>
            <a:r>
              <a:rPr lang="ru-RU" dirty="0" err="1" smtClean="0"/>
              <a:t>знайти</a:t>
            </a:r>
            <a:r>
              <a:rPr lang="ru-RU" dirty="0" smtClean="0"/>
              <a:t> </a:t>
            </a:r>
            <a:r>
              <a:rPr lang="ru-RU" dirty="0" err="1" smtClean="0"/>
              <a:t>такий</a:t>
            </a:r>
            <a:r>
              <a:rPr lang="ru-RU" dirty="0" smtClean="0"/>
              <a:t> склад корму,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мінімізує</a:t>
            </a:r>
            <a:r>
              <a:rPr lang="ru-RU" dirty="0" smtClean="0"/>
              <a:t> </a:t>
            </a:r>
            <a:r>
              <a:rPr lang="ru-RU" dirty="0" err="1" smtClean="0"/>
              <a:t>витрати</a:t>
            </a:r>
            <a:r>
              <a:rPr lang="ru-RU" dirty="0" smtClean="0"/>
              <a:t>, при </a:t>
            </a:r>
            <a:r>
              <a:rPr lang="ru-RU" dirty="0" err="1" smtClean="0"/>
              <a:t>цьому</a:t>
            </a:r>
            <a:r>
              <a:rPr lang="ru-RU" dirty="0" smtClean="0"/>
              <a:t> </a:t>
            </a:r>
            <a:r>
              <a:rPr lang="ru-RU" dirty="0" err="1" smtClean="0"/>
              <a:t>задовольняючи</a:t>
            </a:r>
            <a:r>
              <a:rPr lang="ru-RU" dirty="0" smtClean="0"/>
              <a:t> </a:t>
            </a:r>
            <a:r>
              <a:rPr lang="ru-RU" dirty="0" err="1" smtClean="0"/>
              <a:t>всі</a:t>
            </a:r>
            <a:r>
              <a:rPr lang="ru-RU" dirty="0" smtClean="0"/>
              <a:t> </a:t>
            </a:r>
            <a:r>
              <a:rPr lang="ru-RU" dirty="0" err="1" smtClean="0"/>
              <a:t>необхідні</a:t>
            </a:r>
            <a:r>
              <a:rPr lang="ru-RU" dirty="0" smtClean="0"/>
              <a:t> </a:t>
            </a:r>
            <a:r>
              <a:rPr lang="ru-RU" dirty="0" err="1" smtClean="0"/>
              <a:t>поживні</a:t>
            </a:r>
            <a:r>
              <a:rPr lang="ru-RU" dirty="0" smtClean="0"/>
              <a:t> </a:t>
            </a:r>
            <a:r>
              <a:rPr lang="ru-RU" dirty="0" err="1" smtClean="0"/>
              <a:t>вимоги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71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Вхідні</a:t>
            </a:r>
            <a:r>
              <a:rPr lang="ru-RU" b="1" dirty="0" smtClean="0"/>
              <a:t> </a:t>
            </a:r>
            <a:r>
              <a:rPr lang="ru-RU" b="1" dirty="0" err="1" smtClean="0"/>
              <a:t>дані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 err="1" smtClean="0"/>
              <a:t>Компоненти</a:t>
            </a:r>
            <a:r>
              <a:rPr lang="ru-RU" b="1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Зерно та </a:t>
            </a:r>
            <a:r>
              <a:rPr lang="ru-RU" dirty="0" err="1" smtClean="0"/>
              <a:t>м’ясні</a:t>
            </a:r>
            <a:r>
              <a:rPr lang="ru-RU" dirty="0" smtClean="0"/>
              <a:t> </a:t>
            </a:r>
            <a:r>
              <a:rPr lang="ru-RU" dirty="0" err="1" smtClean="0"/>
              <a:t>відходи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Поживні</a:t>
            </a:r>
            <a:r>
              <a:rPr lang="ru-RU" b="1" dirty="0" smtClean="0"/>
              <a:t> </a:t>
            </a:r>
            <a:r>
              <a:rPr lang="ru-RU" b="1" dirty="0" err="1" smtClean="0"/>
              <a:t>вимоги</a:t>
            </a:r>
            <a:r>
              <a:rPr lang="ru-RU" b="1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Корм повинен </a:t>
            </a:r>
            <a:r>
              <a:rPr lang="ru-RU" dirty="0" err="1" smtClean="0"/>
              <a:t>містити</a:t>
            </a:r>
            <a:r>
              <a:rPr lang="ru-RU" dirty="0" smtClean="0"/>
              <a:t> не </a:t>
            </a:r>
            <a:r>
              <a:rPr lang="ru-RU" dirty="0" err="1" smtClean="0"/>
              <a:t>менше</a:t>
            </a:r>
            <a:r>
              <a:rPr lang="ru-RU" dirty="0" smtClean="0"/>
              <a:t> </a:t>
            </a:r>
            <a:r>
              <a:rPr lang="ru-RU" dirty="0" err="1" smtClean="0"/>
              <a:t>ніж</a:t>
            </a:r>
            <a:r>
              <a:rPr lang="ru-RU" dirty="0" smtClean="0"/>
              <a:t> </a:t>
            </a:r>
            <a:r>
              <a:rPr lang="ru-RU" dirty="0" err="1" smtClean="0"/>
              <a:t>певну</a:t>
            </a:r>
            <a:r>
              <a:rPr lang="ru-RU" dirty="0" smtClean="0"/>
              <a:t> </a:t>
            </a:r>
            <a:r>
              <a:rPr lang="ru-RU" dirty="0" err="1" smtClean="0"/>
              <a:t>кількість</a:t>
            </a:r>
            <a:r>
              <a:rPr lang="ru-RU" dirty="0" smtClean="0"/>
              <a:t> </a:t>
            </a:r>
            <a:r>
              <a:rPr lang="ru-RU" dirty="0" err="1" smtClean="0"/>
              <a:t>білків</a:t>
            </a:r>
            <a:r>
              <a:rPr lang="ru-RU" dirty="0" smtClean="0"/>
              <a:t> та </a:t>
            </a:r>
            <a:r>
              <a:rPr lang="ru-RU" dirty="0" err="1" smtClean="0"/>
              <a:t>вуглеводів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Ціна</a:t>
            </a:r>
            <a:r>
              <a:rPr lang="ru-RU" b="1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Зерно </a:t>
            </a:r>
            <a:r>
              <a:rPr lang="ru-RU" dirty="0" err="1" smtClean="0"/>
              <a:t>коштує</a:t>
            </a:r>
            <a:r>
              <a:rPr lang="ru-RU" dirty="0" smtClean="0"/>
              <a:t> $3 за </a:t>
            </a:r>
            <a:r>
              <a:rPr lang="ru-RU" dirty="0" err="1" smtClean="0"/>
              <a:t>одиницю</a:t>
            </a:r>
            <a:r>
              <a:rPr lang="ru-RU" dirty="0" smtClean="0"/>
              <a:t>, а </a:t>
            </a:r>
            <a:r>
              <a:rPr lang="ru-RU" dirty="0" err="1" smtClean="0"/>
              <a:t>м’ясні</a:t>
            </a:r>
            <a:r>
              <a:rPr lang="ru-RU" dirty="0" smtClean="0"/>
              <a:t> </a:t>
            </a:r>
            <a:r>
              <a:rPr lang="ru-RU" dirty="0" err="1" smtClean="0"/>
              <a:t>відходи</a:t>
            </a:r>
            <a:r>
              <a:rPr lang="ru-RU" dirty="0" smtClean="0"/>
              <a:t> — $5 за </a:t>
            </a:r>
            <a:r>
              <a:rPr lang="ru-RU" dirty="0" err="1" smtClean="0"/>
              <a:t>одиницю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Поживна</a:t>
            </a:r>
            <a:r>
              <a:rPr lang="ru-RU" b="1" dirty="0" smtClean="0"/>
              <a:t> </a:t>
            </a:r>
            <a:r>
              <a:rPr lang="ru-RU" b="1" dirty="0" err="1" smtClean="0"/>
              <a:t>цінність</a:t>
            </a:r>
            <a:r>
              <a:rPr lang="ru-RU" b="1" dirty="0" smtClean="0"/>
              <a:t> </a:t>
            </a:r>
            <a:r>
              <a:rPr lang="ru-RU" b="1" dirty="0" err="1" smtClean="0"/>
              <a:t>компонентів</a:t>
            </a:r>
            <a:r>
              <a:rPr lang="ru-RU" b="1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Зерно </a:t>
            </a:r>
            <a:r>
              <a:rPr lang="ru-RU" dirty="0" err="1" smtClean="0"/>
              <a:t>містить</a:t>
            </a:r>
            <a:r>
              <a:rPr lang="ru-RU" dirty="0" smtClean="0"/>
              <a:t> 2 г </a:t>
            </a:r>
            <a:r>
              <a:rPr lang="ru-RU" dirty="0" err="1" smtClean="0"/>
              <a:t>білків</a:t>
            </a:r>
            <a:r>
              <a:rPr lang="ru-RU" dirty="0" smtClean="0"/>
              <a:t> та 4 г </a:t>
            </a:r>
            <a:r>
              <a:rPr lang="ru-RU" dirty="0" err="1" smtClean="0"/>
              <a:t>вуглеводів</a:t>
            </a:r>
            <a:r>
              <a:rPr lang="ru-RU" dirty="0" smtClean="0"/>
              <a:t> на </a:t>
            </a:r>
            <a:r>
              <a:rPr lang="ru-RU" dirty="0" err="1" smtClean="0"/>
              <a:t>одиницю</a:t>
            </a:r>
            <a:r>
              <a:rPr lang="ru-RU" dirty="0" smtClean="0"/>
              <a:t>.</a:t>
            </a:r>
          </a:p>
          <a:p>
            <a:pPr lvl="1"/>
            <a:r>
              <a:rPr lang="ru-RU" dirty="0" err="1" smtClean="0"/>
              <a:t>М’ясні</a:t>
            </a:r>
            <a:r>
              <a:rPr lang="ru-RU" dirty="0" smtClean="0"/>
              <a:t> </a:t>
            </a:r>
            <a:r>
              <a:rPr lang="ru-RU" dirty="0" err="1" smtClean="0"/>
              <a:t>відходи</a:t>
            </a:r>
            <a:r>
              <a:rPr lang="ru-RU" dirty="0" smtClean="0"/>
              <a:t> </a:t>
            </a:r>
            <a:r>
              <a:rPr lang="ru-RU" dirty="0" err="1" smtClean="0"/>
              <a:t>містять</a:t>
            </a:r>
            <a:r>
              <a:rPr lang="ru-RU" dirty="0" smtClean="0"/>
              <a:t> 8 г </a:t>
            </a:r>
            <a:r>
              <a:rPr lang="ru-RU" dirty="0" err="1" smtClean="0"/>
              <a:t>білків</a:t>
            </a:r>
            <a:r>
              <a:rPr lang="ru-RU" dirty="0" smtClean="0"/>
              <a:t> та 2 г </a:t>
            </a:r>
            <a:r>
              <a:rPr lang="ru-RU" dirty="0" err="1" smtClean="0"/>
              <a:t>вуглеводів</a:t>
            </a:r>
            <a:r>
              <a:rPr lang="ru-RU" dirty="0" smtClean="0"/>
              <a:t> на </a:t>
            </a:r>
            <a:r>
              <a:rPr lang="ru-RU" dirty="0" err="1" smtClean="0"/>
              <a:t>одиницю</a:t>
            </a:r>
            <a:r>
              <a:rPr lang="ru-RU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9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Формулювання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 err="1" smtClean="0"/>
              <a:t>Змінні</a:t>
            </a:r>
            <a:r>
              <a:rPr lang="ru-RU" b="1" dirty="0" smtClean="0"/>
              <a:t>:</a:t>
            </a:r>
            <a:endParaRPr lang="ru-RU" dirty="0" smtClean="0"/>
          </a:p>
          <a:p>
            <a:pPr lvl="1"/>
            <a:r>
              <a:rPr lang="ru-RU" dirty="0" err="1" smtClean="0"/>
              <a:t>Позначимо</a:t>
            </a:r>
            <a:r>
              <a:rPr lang="ru-RU" dirty="0" smtClean="0"/>
              <a:t> </a:t>
            </a:r>
            <a:r>
              <a:rPr lang="ru-RU" dirty="0" err="1" smtClean="0"/>
              <a:t>кількість</a:t>
            </a:r>
            <a:r>
              <a:rPr lang="ru-RU" dirty="0" smtClean="0"/>
              <a:t> зерна як </a:t>
            </a:r>
            <a:r>
              <a:rPr lang="en-US" dirty="0" smtClean="0"/>
              <a:t>x.</a:t>
            </a:r>
          </a:p>
          <a:p>
            <a:pPr lvl="1"/>
            <a:r>
              <a:rPr lang="ru-RU" dirty="0" err="1" smtClean="0"/>
              <a:t>Позначимо</a:t>
            </a:r>
            <a:r>
              <a:rPr lang="ru-RU" dirty="0" smtClean="0"/>
              <a:t> </a:t>
            </a:r>
            <a:r>
              <a:rPr lang="ru-RU" dirty="0" err="1" smtClean="0"/>
              <a:t>кількість</a:t>
            </a:r>
            <a:r>
              <a:rPr lang="ru-RU" dirty="0" smtClean="0"/>
              <a:t> </a:t>
            </a:r>
            <a:r>
              <a:rPr lang="ru-RU" dirty="0" err="1" smtClean="0"/>
              <a:t>м’ясних</a:t>
            </a:r>
            <a:r>
              <a:rPr lang="ru-RU" dirty="0" smtClean="0"/>
              <a:t> </a:t>
            </a:r>
            <a:r>
              <a:rPr lang="ru-RU" dirty="0" err="1" smtClean="0"/>
              <a:t>відходів</a:t>
            </a:r>
            <a:r>
              <a:rPr lang="ru-RU" dirty="0" smtClean="0"/>
              <a:t> як </a:t>
            </a:r>
            <a:r>
              <a:rPr lang="en-US" dirty="0" smtClean="0"/>
              <a:t>y.</a:t>
            </a:r>
          </a:p>
          <a:p>
            <a:r>
              <a:rPr lang="ru-RU" b="1" dirty="0" err="1" smtClean="0"/>
              <a:t>Цільова</a:t>
            </a:r>
            <a:r>
              <a:rPr lang="ru-RU" b="1" dirty="0" smtClean="0"/>
              <a:t> </a:t>
            </a:r>
            <a:r>
              <a:rPr lang="ru-RU" b="1" dirty="0" err="1" smtClean="0"/>
              <a:t>функція</a:t>
            </a:r>
            <a:r>
              <a:rPr lang="ru-RU" b="1" dirty="0" smtClean="0"/>
              <a:t>:</a:t>
            </a:r>
            <a:endParaRPr lang="ru-RU" dirty="0" smtClean="0"/>
          </a:p>
          <a:p>
            <a:pPr lvl="1"/>
            <a:r>
              <a:rPr lang="ru-RU" dirty="0" err="1" smtClean="0"/>
              <a:t>Мінімізувати</a:t>
            </a:r>
            <a:r>
              <a:rPr lang="ru-RU" dirty="0" smtClean="0"/>
              <a:t> </a:t>
            </a:r>
            <a:r>
              <a:rPr lang="ru-RU" dirty="0" err="1" smtClean="0"/>
              <a:t>витрати</a:t>
            </a:r>
            <a:r>
              <a:rPr lang="ru-RU" dirty="0" smtClean="0"/>
              <a:t> на </a:t>
            </a:r>
            <a:r>
              <a:rPr lang="ru-RU" dirty="0" err="1" smtClean="0"/>
              <a:t>компоненти</a:t>
            </a:r>
            <a:r>
              <a:rPr lang="ru-RU" dirty="0" smtClean="0"/>
              <a:t>: </a:t>
            </a:r>
            <a:r>
              <a:rPr lang="en-US" dirty="0" smtClean="0"/>
              <a:t>C=3x+5y.</a:t>
            </a:r>
          </a:p>
          <a:p>
            <a:r>
              <a:rPr lang="ru-RU" b="1" dirty="0" err="1" smtClean="0"/>
              <a:t>Обмеження</a:t>
            </a:r>
            <a:r>
              <a:rPr lang="ru-RU" b="1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За </a:t>
            </a:r>
            <a:r>
              <a:rPr lang="ru-RU" dirty="0" err="1" smtClean="0"/>
              <a:t>білками</a:t>
            </a:r>
            <a:r>
              <a:rPr lang="ru-RU" dirty="0" smtClean="0"/>
              <a:t>: 2</a:t>
            </a:r>
            <a:r>
              <a:rPr lang="en-US" dirty="0" smtClean="0"/>
              <a:t>x+8y≥40 (</a:t>
            </a:r>
            <a:r>
              <a:rPr lang="ru-RU" dirty="0" smtClean="0"/>
              <a:t>корм повинен </a:t>
            </a:r>
            <a:r>
              <a:rPr lang="ru-RU" dirty="0" err="1" smtClean="0"/>
              <a:t>містити</a:t>
            </a:r>
            <a:r>
              <a:rPr lang="ru-RU" dirty="0" smtClean="0"/>
              <a:t> </a:t>
            </a:r>
            <a:r>
              <a:rPr lang="ru-RU" dirty="0" err="1" smtClean="0"/>
              <a:t>щонайменше</a:t>
            </a:r>
            <a:r>
              <a:rPr lang="ru-RU" dirty="0" smtClean="0"/>
              <a:t> 40 г </a:t>
            </a:r>
            <a:r>
              <a:rPr lang="ru-RU" dirty="0" err="1" smtClean="0"/>
              <a:t>білків</a:t>
            </a:r>
            <a:r>
              <a:rPr lang="ru-RU" dirty="0" smtClean="0"/>
              <a:t>).</a:t>
            </a:r>
          </a:p>
          <a:p>
            <a:pPr lvl="1"/>
            <a:r>
              <a:rPr lang="ru-RU" dirty="0" smtClean="0"/>
              <a:t>За </a:t>
            </a:r>
            <a:r>
              <a:rPr lang="ru-RU" dirty="0" err="1" smtClean="0"/>
              <a:t>вуглеводами</a:t>
            </a:r>
            <a:r>
              <a:rPr lang="ru-RU" dirty="0" smtClean="0"/>
              <a:t>: 4</a:t>
            </a:r>
            <a:r>
              <a:rPr lang="en-US" dirty="0" smtClean="0"/>
              <a:t>x+2y≥30 (</a:t>
            </a:r>
            <a:r>
              <a:rPr lang="ru-RU" dirty="0" smtClean="0"/>
              <a:t>корм повинен </a:t>
            </a:r>
            <a:r>
              <a:rPr lang="ru-RU" dirty="0" err="1" smtClean="0"/>
              <a:t>містити</a:t>
            </a:r>
            <a:r>
              <a:rPr lang="ru-RU" dirty="0" smtClean="0"/>
              <a:t> </a:t>
            </a:r>
            <a:r>
              <a:rPr lang="ru-RU" dirty="0" err="1" smtClean="0"/>
              <a:t>щонайменше</a:t>
            </a:r>
            <a:r>
              <a:rPr lang="ru-RU" dirty="0" smtClean="0"/>
              <a:t> 30 г </a:t>
            </a:r>
            <a:r>
              <a:rPr lang="ru-RU" dirty="0" err="1" smtClean="0"/>
              <a:t>вуглеводів</a:t>
            </a:r>
            <a:r>
              <a:rPr lang="ru-RU" dirty="0" smtClean="0"/>
              <a:t>).</a:t>
            </a:r>
          </a:p>
          <a:p>
            <a:pPr lvl="1"/>
            <a:r>
              <a:rPr lang="ru-RU" dirty="0" err="1" smtClean="0"/>
              <a:t>Негативні</a:t>
            </a:r>
            <a:r>
              <a:rPr lang="ru-RU" dirty="0" smtClean="0"/>
              <a:t> </a:t>
            </a:r>
            <a:r>
              <a:rPr lang="ru-RU" dirty="0" err="1" smtClean="0"/>
              <a:t>значення</a:t>
            </a:r>
            <a:r>
              <a:rPr lang="ru-RU" dirty="0" smtClean="0"/>
              <a:t> </a:t>
            </a:r>
            <a:r>
              <a:rPr lang="ru-RU" dirty="0" err="1" smtClean="0"/>
              <a:t>виключені</a:t>
            </a:r>
            <a:r>
              <a:rPr lang="ru-RU" dirty="0" smtClean="0"/>
              <a:t>: </a:t>
            </a:r>
            <a:r>
              <a:rPr lang="en-US" dirty="0" smtClean="0"/>
              <a:t>x,y≥0.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26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Розв</a:t>
            </a:r>
            <a:r>
              <a:rPr lang="fr-CA" dirty="0" smtClean="0"/>
              <a:t>``</a:t>
            </a:r>
            <a:r>
              <a:rPr lang="ru-RU" dirty="0" err="1" smtClean="0"/>
              <a:t>язання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473354" y="2519673"/>
            <a:ext cx="798167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Для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розв’язання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задачі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лінійного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програмування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можна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ru-RU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використовувати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бібліотеку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SciPy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яка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надає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метод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linprog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для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роботи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з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лінійною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оптимізацією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73762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244</TotalTime>
  <Words>1682</Words>
  <Application>Microsoft Office PowerPoint</Application>
  <PresentationFormat>Широкоэкранный</PresentationFormat>
  <Paragraphs>144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3" baseType="lpstr">
      <vt:lpstr>Arial</vt:lpstr>
      <vt:lpstr>Cambria Math</vt:lpstr>
      <vt:lpstr>Garamond</vt:lpstr>
      <vt:lpstr>Натуральные материалы</vt:lpstr>
      <vt:lpstr>    Задачи комівояжера та про рюкзак –  спроби розв``язання</vt:lpstr>
      <vt:lpstr>Формулювання</vt:lpstr>
      <vt:lpstr>Оптимізаційна задача</vt:lpstr>
      <vt:lpstr>Приклади задач оптимізації</vt:lpstr>
      <vt:lpstr>Лінійна оптимізація (лінійне програмування)</vt:lpstr>
      <vt:lpstr>Приклад</vt:lpstr>
      <vt:lpstr>Вхідні дані</vt:lpstr>
      <vt:lpstr>Формулювання</vt:lpstr>
      <vt:lpstr>Розв``язання</vt:lpstr>
      <vt:lpstr>1. Симплекс-метод</vt:lpstr>
      <vt:lpstr>Основні етапи:</vt:lpstr>
      <vt:lpstr>Метод внутрішніх точок</vt:lpstr>
      <vt:lpstr>Принцип роботи:</vt:lpstr>
      <vt:lpstr>Цілочислова та комбінаторна оптимізація</vt:lpstr>
      <vt:lpstr>Приклад: Задача про рюкзак (Knapsack Problem)</vt:lpstr>
      <vt:lpstr>Knapsack Problem</vt:lpstr>
      <vt:lpstr>Методи розв'язання задачі про рюкзак</vt:lpstr>
      <vt:lpstr>Формулювання задачі Комівояжера </vt:lpstr>
      <vt:lpstr>Обмеження задачі Комівояжера</vt:lpstr>
      <vt:lpstr>Розвязання TSP: Точні методи</vt:lpstr>
      <vt:lpstr>Пояснення алгоритму Branch &amp; Bounds</vt:lpstr>
      <vt:lpstr>Опис коду:</vt:lpstr>
      <vt:lpstr>Розвязання TSP: Точні методи</vt:lpstr>
      <vt:lpstr>Пояснення коду:</vt:lpstr>
      <vt:lpstr>2. Наближені методи (евристики)</vt:lpstr>
      <vt:lpstr>Пояснення MST : </vt:lpstr>
      <vt:lpstr>3.Метагевристики</vt:lpstr>
      <vt:lpstr>3.Метагевристики</vt:lpstr>
      <vt:lpstr>4. Гібридні підходи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brprivet@gmail.com</dc:creator>
  <cp:lastModifiedBy>brprivet@gmail.com</cp:lastModifiedBy>
  <cp:revision>25</cp:revision>
  <dcterms:created xsi:type="dcterms:W3CDTF">2024-11-05T13:11:01Z</dcterms:created>
  <dcterms:modified xsi:type="dcterms:W3CDTF">2024-11-13T21:24:27Z</dcterms:modified>
</cp:coreProperties>
</file>